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397" r:id="rId2"/>
    <p:sldId id="560" r:id="rId3"/>
    <p:sldId id="632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625" r:id="rId15"/>
    <p:sldId id="627" r:id="rId16"/>
    <p:sldId id="501" r:id="rId17"/>
    <p:sldId id="542" r:id="rId18"/>
    <p:sldId id="511" r:id="rId19"/>
    <p:sldId id="579" r:id="rId20"/>
    <p:sldId id="512" r:id="rId21"/>
    <p:sldId id="513" r:id="rId22"/>
    <p:sldId id="514" r:id="rId23"/>
    <p:sldId id="505" r:id="rId24"/>
    <p:sldId id="572" r:id="rId25"/>
    <p:sldId id="573" r:id="rId26"/>
    <p:sldId id="574" r:id="rId27"/>
    <p:sldId id="575" r:id="rId28"/>
    <p:sldId id="576" r:id="rId29"/>
    <p:sldId id="577" r:id="rId30"/>
    <p:sldId id="59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660033"/>
    <a:srgbClr val="660066"/>
    <a:srgbClr val="000099"/>
    <a:srgbClr val="CC6600"/>
    <a:srgbClr val="006699"/>
    <a:srgbClr val="33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54" autoAdjust="0"/>
    <p:restoredTop sz="97243" autoAdjust="0"/>
  </p:normalViewPr>
  <p:slideViewPr>
    <p:cSldViewPr>
      <p:cViewPr>
        <p:scale>
          <a:sx n="106" d="100"/>
          <a:sy n="106" d="100"/>
        </p:scale>
        <p:origin x="-930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6EF7B86E-9826-4548-93D9-EB28DE5114C0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017615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90C272B-ECC4-4FB9-ACE0-5FFF9582D26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51681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0C272B-ECC4-4FB9-ACE0-5FFF9582D26D}" type="slidenum">
              <a:rPr lang="en-AU" altLang="zh-CN" smtClean="0"/>
              <a:pPr>
                <a:defRPr/>
              </a:pPr>
              <a:t>15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13835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SimSun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SimSun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SimSun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SimSun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SimSun" pitchFamily="2" charset="-122"/>
              </a:endParaRPr>
            </a:p>
          </p:txBody>
        </p:sp>
      </p:grp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6E15B05-A6E3-49CF-817C-3C7263A4AE30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5282838"/>
      </p:ext>
    </p:extLst>
  </p:cSld>
  <p:clrMapOvr>
    <a:masterClrMapping/>
  </p:clrMapOvr>
  <p:transition spd="slow"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71453-92F0-4D7E-B7D4-1BE7BA0AB747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49897026"/>
      </p:ext>
    </p:extLst>
  </p:cSld>
  <p:clrMapOvr>
    <a:masterClrMapping/>
  </p:clrMapOvr>
  <p:transition spd="slow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5E2C9-6B6F-4EAD-8856-123D14A012EC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211369300"/>
      </p:ext>
    </p:extLst>
  </p:cSld>
  <p:clrMapOvr>
    <a:masterClrMapping/>
  </p:clrMapOvr>
  <p:transition spd="slow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4F15B-7F52-41D6-984D-5354076F2D87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341428030"/>
      </p:ext>
    </p:extLst>
  </p:cSld>
  <p:clrMapOvr>
    <a:masterClrMapping/>
  </p:clrMapOvr>
  <p:transition spd="slow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49066-2231-4574-9FED-2AFDAC3813B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857845376"/>
      </p:ext>
    </p:extLst>
  </p:cSld>
  <p:clrMapOvr>
    <a:masterClrMapping/>
  </p:clrMapOvr>
  <p:transition spd="slow"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B9408-86F8-4AA9-84DA-FDF8F080AAC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266285003"/>
      </p:ext>
    </p:extLst>
  </p:cSld>
  <p:clrMapOvr>
    <a:masterClrMapping/>
  </p:clrMapOvr>
  <p:transition spd="slow"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EFF61-A1FC-469F-A4A1-1A6AF5964BF3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833780428"/>
      </p:ext>
    </p:extLst>
  </p:cSld>
  <p:clrMapOvr>
    <a:masterClrMapping/>
  </p:clrMapOvr>
  <p:transition spd="slow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B7ED5-02F6-4929-8794-E9787A289812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88307705"/>
      </p:ext>
    </p:extLst>
  </p:cSld>
  <p:clrMapOvr>
    <a:masterClrMapping/>
  </p:clrMapOvr>
  <p:transition spd="slow"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79C1-B10F-4141-97F1-C38D2FE3686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50827855"/>
      </p:ext>
    </p:extLst>
  </p:cSld>
  <p:clrMapOvr>
    <a:masterClrMapping/>
  </p:clrMapOvr>
  <p:transition spd="slow"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7AD77-0C07-42C3-A095-C837BC8BD56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90007832"/>
      </p:ext>
    </p:extLst>
  </p:cSld>
  <p:clrMapOvr>
    <a:masterClrMapping/>
  </p:clrMapOvr>
  <p:transition spd="slow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38F41-739E-4EF9-BD53-9D2384596AD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277938061"/>
      </p:ext>
    </p:extLst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AU" altLang="zh-CN" sz="2400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AU" altLang="zh-CN" sz="2400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AU" altLang="zh-CN" sz="2400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AU" altLang="zh-CN" sz="2400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AU" altLang="zh-CN" sz="2400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AU" altLang="zh-CN" sz="2400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AU" altLang="zh-CN" sz="2400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title style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EC23C09B-529E-452F-BBC7-F42910251922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</p:sldLayoutIdLst>
  <p:transition spd="slow" advClick="0" advTm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9" Type="http://schemas.openxmlformats.org/officeDocument/2006/relationships/image" Target="../media/image38.jpeg"/><Relationship Id="rId21" Type="http://schemas.openxmlformats.org/officeDocument/2006/relationships/image" Target="../media/image20.jpeg"/><Relationship Id="rId34" Type="http://schemas.openxmlformats.org/officeDocument/2006/relationships/image" Target="../media/image33.jpeg"/><Relationship Id="rId42" Type="http://schemas.openxmlformats.org/officeDocument/2006/relationships/image" Target="../media/image41.jpeg"/><Relationship Id="rId47" Type="http://schemas.openxmlformats.org/officeDocument/2006/relationships/image" Target="../media/image46.jpeg"/><Relationship Id="rId50" Type="http://schemas.openxmlformats.org/officeDocument/2006/relationships/image" Target="../media/image49.jpeg"/><Relationship Id="rId55" Type="http://schemas.openxmlformats.org/officeDocument/2006/relationships/image" Target="../media/image54.jpeg"/><Relationship Id="rId63" Type="http://schemas.openxmlformats.org/officeDocument/2006/relationships/image" Target="../media/image62.jpeg"/><Relationship Id="rId68" Type="http://schemas.openxmlformats.org/officeDocument/2006/relationships/image" Target="../media/image67.jpeg"/><Relationship Id="rId76" Type="http://schemas.openxmlformats.org/officeDocument/2006/relationships/image" Target="../media/image75.jpeg"/><Relationship Id="rId84" Type="http://schemas.openxmlformats.org/officeDocument/2006/relationships/image" Target="../media/image83.jpeg"/><Relationship Id="rId89" Type="http://schemas.openxmlformats.org/officeDocument/2006/relationships/image" Target="../media/image88.jpeg"/><Relationship Id="rId7" Type="http://schemas.openxmlformats.org/officeDocument/2006/relationships/image" Target="../media/image6.jpeg"/><Relationship Id="rId71" Type="http://schemas.openxmlformats.org/officeDocument/2006/relationships/image" Target="../media/image70.jpeg"/><Relationship Id="rId92" Type="http://schemas.openxmlformats.org/officeDocument/2006/relationships/image" Target="../media/image9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9" Type="http://schemas.openxmlformats.org/officeDocument/2006/relationships/image" Target="../media/image28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40" Type="http://schemas.openxmlformats.org/officeDocument/2006/relationships/image" Target="../media/image39.jpeg"/><Relationship Id="rId45" Type="http://schemas.openxmlformats.org/officeDocument/2006/relationships/image" Target="../media/image44.jpeg"/><Relationship Id="rId53" Type="http://schemas.openxmlformats.org/officeDocument/2006/relationships/image" Target="../media/image52.jpeg"/><Relationship Id="rId58" Type="http://schemas.openxmlformats.org/officeDocument/2006/relationships/image" Target="../media/image57.jpeg"/><Relationship Id="rId66" Type="http://schemas.openxmlformats.org/officeDocument/2006/relationships/image" Target="../media/image65.jpeg"/><Relationship Id="rId74" Type="http://schemas.openxmlformats.org/officeDocument/2006/relationships/image" Target="../media/image73.jpeg"/><Relationship Id="rId79" Type="http://schemas.openxmlformats.org/officeDocument/2006/relationships/image" Target="../media/image78.jpeg"/><Relationship Id="rId87" Type="http://schemas.openxmlformats.org/officeDocument/2006/relationships/image" Target="../media/image86.jpeg"/><Relationship Id="rId5" Type="http://schemas.openxmlformats.org/officeDocument/2006/relationships/image" Target="../media/image4.jpeg"/><Relationship Id="rId61" Type="http://schemas.openxmlformats.org/officeDocument/2006/relationships/image" Target="../media/image60.jpeg"/><Relationship Id="rId82" Type="http://schemas.openxmlformats.org/officeDocument/2006/relationships/image" Target="../media/image81.jpeg"/><Relationship Id="rId90" Type="http://schemas.openxmlformats.org/officeDocument/2006/relationships/image" Target="../media/image89.jpeg"/><Relationship Id="rId19" Type="http://schemas.openxmlformats.org/officeDocument/2006/relationships/image" Target="../media/image1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image" Target="../media/image42.jpeg"/><Relationship Id="rId48" Type="http://schemas.openxmlformats.org/officeDocument/2006/relationships/image" Target="../media/image47.jpeg"/><Relationship Id="rId56" Type="http://schemas.openxmlformats.org/officeDocument/2006/relationships/image" Target="../media/image55.jpeg"/><Relationship Id="rId64" Type="http://schemas.openxmlformats.org/officeDocument/2006/relationships/image" Target="../media/image63.jpeg"/><Relationship Id="rId69" Type="http://schemas.openxmlformats.org/officeDocument/2006/relationships/image" Target="../media/image68.jpeg"/><Relationship Id="rId77" Type="http://schemas.openxmlformats.org/officeDocument/2006/relationships/image" Target="../media/image76.jpeg"/><Relationship Id="rId8" Type="http://schemas.openxmlformats.org/officeDocument/2006/relationships/image" Target="../media/image7.jpeg"/><Relationship Id="rId51" Type="http://schemas.openxmlformats.org/officeDocument/2006/relationships/image" Target="../media/image50.jpeg"/><Relationship Id="rId72" Type="http://schemas.openxmlformats.org/officeDocument/2006/relationships/image" Target="../media/image71.jpeg"/><Relationship Id="rId80" Type="http://schemas.openxmlformats.org/officeDocument/2006/relationships/image" Target="../media/image79.jpeg"/><Relationship Id="rId85" Type="http://schemas.openxmlformats.org/officeDocument/2006/relationships/image" Target="../media/image84.jpeg"/><Relationship Id="rId93" Type="http://schemas.openxmlformats.org/officeDocument/2006/relationships/image" Target="../media/image92.jpeg"/><Relationship Id="rId3" Type="http://schemas.openxmlformats.org/officeDocument/2006/relationships/image" Target="../media/image2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jpeg"/><Relationship Id="rId59" Type="http://schemas.openxmlformats.org/officeDocument/2006/relationships/image" Target="../media/image58.jpeg"/><Relationship Id="rId67" Type="http://schemas.openxmlformats.org/officeDocument/2006/relationships/image" Target="../media/image66.jpeg"/><Relationship Id="rId20" Type="http://schemas.openxmlformats.org/officeDocument/2006/relationships/image" Target="../media/image19.jpeg"/><Relationship Id="rId41" Type="http://schemas.openxmlformats.org/officeDocument/2006/relationships/image" Target="../media/image40.jpeg"/><Relationship Id="rId54" Type="http://schemas.openxmlformats.org/officeDocument/2006/relationships/image" Target="../media/image53.jpeg"/><Relationship Id="rId62" Type="http://schemas.openxmlformats.org/officeDocument/2006/relationships/image" Target="../media/image61.jpeg"/><Relationship Id="rId70" Type="http://schemas.openxmlformats.org/officeDocument/2006/relationships/image" Target="../media/image69.jpeg"/><Relationship Id="rId75" Type="http://schemas.openxmlformats.org/officeDocument/2006/relationships/image" Target="../media/image74.jpeg"/><Relationship Id="rId83" Type="http://schemas.openxmlformats.org/officeDocument/2006/relationships/image" Target="../media/image82.jpeg"/><Relationship Id="rId88" Type="http://schemas.openxmlformats.org/officeDocument/2006/relationships/image" Target="../media/image87.jpeg"/><Relationship Id="rId91" Type="http://schemas.openxmlformats.org/officeDocument/2006/relationships/image" Target="../media/image9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49" Type="http://schemas.openxmlformats.org/officeDocument/2006/relationships/image" Target="../media/image48.jpeg"/><Relationship Id="rId57" Type="http://schemas.openxmlformats.org/officeDocument/2006/relationships/image" Target="../media/image56.jpeg"/><Relationship Id="rId10" Type="http://schemas.openxmlformats.org/officeDocument/2006/relationships/image" Target="../media/image9.jpe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52" Type="http://schemas.openxmlformats.org/officeDocument/2006/relationships/image" Target="../media/image51.jpeg"/><Relationship Id="rId60" Type="http://schemas.openxmlformats.org/officeDocument/2006/relationships/image" Target="../media/image59.jpeg"/><Relationship Id="rId65" Type="http://schemas.openxmlformats.org/officeDocument/2006/relationships/image" Target="../media/image64.jpeg"/><Relationship Id="rId73" Type="http://schemas.openxmlformats.org/officeDocument/2006/relationships/image" Target="../media/image72.jpeg"/><Relationship Id="rId78" Type="http://schemas.openxmlformats.org/officeDocument/2006/relationships/image" Target="../media/image77.jpeg"/><Relationship Id="rId81" Type="http://schemas.openxmlformats.org/officeDocument/2006/relationships/image" Target="../media/image80.jpeg"/><Relationship Id="rId86" Type="http://schemas.openxmlformats.org/officeDocument/2006/relationships/image" Target="../media/image85.jpeg"/><Relationship Id="rId94" Type="http://schemas.openxmlformats.org/officeDocument/2006/relationships/image" Target="../media/image93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71600" y="869831"/>
            <a:ext cx="7920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AU" altLang="zh-CN" sz="2400" b="1" dirty="0">
                <a:solidFill>
                  <a:srgbClr val="800000"/>
                </a:solidFill>
                <a:latin typeface="Comic Sans MS" pitchFamily="66" charset="0"/>
              </a:rPr>
              <a:t>CSE301 </a:t>
            </a:r>
            <a:r>
              <a:rPr lang="en-AU" altLang="zh-CN" sz="2400" b="1" dirty="0" smtClean="0">
                <a:solidFill>
                  <a:srgbClr val="800000"/>
                </a:solidFill>
                <a:latin typeface="Comic Sans MS" pitchFamily="66" charset="0"/>
              </a:rPr>
              <a:t>Bio-computation</a:t>
            </a:r>
            <a:r>
              <a:rPr lang="en-AU" altLang="zh-CN" sz="2400" b="1" dirty="0">
                <a:solidFill>
                  <a:srgbClr val="800000"/>
                </a:solidFill>
                <a:latin typeface="Comic Sans MS" pitchFamily="66" charset="0"/>
              </a:rPr>
              <a:t>, </a:t>
            </a:r>
            <a:r>
              <a:rPr lang="en-AU" altLang="zh-CN" sz="2400" b="1" dirty="0" smtClean="0">
                <a:solidFill>
                  <a:srgbClr val="800000"/>
                </a:solidFill>
                <a:latin typeface="Comic Sans MS" pitchFamily="66" charset="0"/>
              </a:rPr>
              <a:t>weeks </a:t>
            </a:r>
            <a:r>
              <a:rPr lang="en-AU" altLang="zh-CN" sz="2400" b="1" dirty="0" smtClean="0">
                <a:solidFill>
                  <a:srgbClr val="800000"/>
                </a:solidFill>
                <a:latin typeface="Comic Sans MS" pitchFamily="66" charset="0"/>
              </a:rPr>
              <a:t>10, </a:t>
            </a:r>
            <a:r>
              <a:rPr lang="en-AU" altLang="zh-CN" sz="2400" b="1" dirty="0" smtClean="0">
                <a:solidFill>
                  <a:srgbClr val="800000"/>
                </a:solidFill>
                <a:latin typeface="Comic Sans MS" pitchFamily="66" charset="0"/>
              </a:rPr>
              <a:t>2016</a:t>
            </a:r>
            <a:endParaRPr lang="en-AU" altLang="zh-CN" sz="2400" dirty="0">
              <a:solidFill>
                <a:srgbClr val="800000"/>
              </a:solidFill>
              <a:latin typeface="Comic Sans MS" pitchFamily="66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576" y="1916832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CN" sz="4800" b="1" dirty="0" smtClean="0">
                <a:solidFill>
                  <a:srgbClr val="800000"/>
                </a:solidFill>
                <a:ea typeface="宋体" pitchFamily="2" charset="-122"/>
              </a:rPr>
              <a:t>Unsupervised Learning</a:t>
            </a:r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/>
            </a:r>
            <a:b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</a:br>
            <a:r>
              <a:rPr lang="en-US" altLang="zh-CN" sz="2800" b="1" dirty="0">
                <a:solidFill>
                  <a:srgbClr val="800000"/>
                </a:solidFill>
                <a:ea typeface="宋体" pitchFamily="2" charset="-122"/>
              </a:rPr>
              <a:t>C</a:t>
            </a:r>
            <a:r>
              <a:rPr lang="en-US" altLang="zh-CN" sz="2800" b="1" dirty="0" smtClean="0">
                <a:solidFill>
                  <a:srgbClr val="800000"/>
                </a:solidFill>
                <a:ea typeface="宋体" pitchFamily="2" charset="-122"/>
              </a:rPr>
              <a:t>ompetitive Learning 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3568" y="4149080"/>
            <a:ext cx="8172400" cy="2088232"/>
          </a:xfrm>
        </p:spPr>
        <p:txBody>
          <a:bodyPr/>
          <a:lstStyle/>
          <a:p>
            <a:pPr eaLnBrk="1" hangingPunct="1"/>
            <a:r>
              <a:rPr lang="en-AU" altLang="zh-CN" sz="2800" dirty="0" smtClean="0">
                <a:solidFill>
                  <a:schemeClr val="bg2"/>
                </a:solidFill>
                <a:latin typeface="Verdana" pitchFamily="34" charset="0"/>
                <a:ea typeface="宋体" pitchFamily="2" charset="-122"/>
              </a:rPr>
              <a:t>Bailing Zhang</a:t>
            </a:r>
          </a:p>
          <a:p>
            <a:pPr eaLnBrk="1" hangingPunct="1"/>
            <a:r>
              <a:rPr lang="en-AU" altLang="zh-CN" sz="2800" dirty="0" smtClean="0">
                <a:solidFill>
                  <a:schemeClr val="bg2"/>
                </a:solidFill>
                <a:latin typeface="Verdana" pitchFamily="34" charset="0"/>
                <a:ea typeface="宋体" pitchFamily="2" charset="-122"/>
              </a:rPr>
              <a:t>Computer Science &amp; Software Eng</a:t>
            </a:r>
          </a:p>
          <a:p>
            <a:pPr eaLnBrk="1" hangingPunct="1"/>
            <a:endParaRPr lang="en-AU" altLang="zh-CN" dirty="0" smtClean="0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660033"/>
                </a:solidFill>
                <a:ea typeface="宋体" pitchFamily="2" charset="-122"/>
              </a:rPr>
              <a:t>k</a:t>
            </a:r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-means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71563" y="1500188"/>
            <a:ext cx="7772400" cy="41148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Algorithm description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Choose the number of clusters - k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Randomly choose initial positions of k centroids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Assign each of the points to the “nearest centroid” (depends on distance measure)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Re-compute centroid positions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If solution converges  Stop!</a:t>
            </a:r>
          </a:p>
        </p:txBody>
      </p:sp>
      <p:cxnSp>
        <p:nvCxnSpPr>
          <p:cNvPr id="19460" name="Straight Arrow Connector 4"/>
          <p:cNvCxnSpPr>
            <a:cxnSpLocks noChangeShapeType="1"/>
          </p:cNvCxnSpPr>
          <p:nvPr/>
        </p:nvCxnSpPr>
        <p:spPr bwMode="auto">
          <a:xfrm>
            <a:off x="285750" y="3143250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1" name="Straight Connector 7"/>
          <p:cNvCxnSpPr>
            <a:cxnSpLocks noChangeShapeType="1"/>
          </p:cNvCxnSpPr>
          <p:nvPr/>
        </p:nvCxnSpPr>
        <p:spPr bwMode="auto">
          <a:xfrm rot="5400000">
            <a:off x="-357188" y="3786188"/>
            <a:ext cx="1285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Straight Connector 9"/>
          <p:cNvCxnSpPr>
            <a:cxnSpLocks noChangeShapeType="1"/>
          </p:cNvCxnSpPr>
          <p:nvPr/>
        </p:nvCxnSpPr>
        <p:spPr bwMode="auto">
          <a:xfrm>
            <a:off x="285750" y="4429125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4572000"/>
            <a:ext cx="4181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0978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088295" y="116632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660033"/>
                </a:solidFill>
                <a:ea typeface="宋体" pitchFamily="2" charset="-122"/>
              </a:rPr>
              <a:t>k</a:t>
            </a:r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-means algorithm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00125" y="1500188"/>
            <a:ext cx="7772400" cy="41148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Algorithm description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Choose the number of clusters - k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Randomly choose initial positions of k centroids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Assign each of the points to the “nearest centroid” (depends on distance measure)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Re-compute centroid positions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If solution converges  Stop!</a:t>
            </a:r>
          </a:p>
        </p:txBody>
      </p:sp>
      <p:cxnSp>
        <p:nvCxnSpPr>
          <p:cNvPr id="20484" name="Straight Arrow Connector 4"/>
          <p:cNvCxnSpPr>
            <a:cxnSpLocks noChangeShapeType="1"/>
          </p:cNvCxnSpPr>
          <p:nvPr/>
        </p:nvCxnSpPr>
        <p:spPr bwMode="auto">
          <a:xfrm>
            <a:off x="428625" y="3071813"/>
            <a:ext cx="714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5" name="Straight Connector 7"/>
          <p:cNvCxnSpPr>
            <a:cxnSpLocks noChangeShapeType="1"/>
          </p:cNvCxnSpPr>
          <p:nvPr/>
        </p:nvCxnSpPr>
        <p:spPr bwMode="auto">
          <a:xfrm rot="5400000">
            <a:off x="-214313" y="3714751"/>
            <a:ext cx="1285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Straight Connector 9"/>
          <p:cNvCxnSpPr>
            <a:cxnSpLocks noChangeShapeType="1"/>
          </p:cNvCxnSpPr>
          <p:nvPr/>
        </p:nvCxnSpPr>
        <p:spPr bwMode="auto">
          <a:xfrm>
            <a:off x="428625" y="4357688"/>
            <a:ext cx="6429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572000"/>
            <a:ext cx="43703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669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71563" y="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K-means algorithm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7772400" cy="41148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Algorithm description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Choose the number of clusters - K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Randomly choose initial positions of K centroids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Assign each of the points to the “nearest centroid” (depends on distance measure)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Re-compute centroid positions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If solution converges  Stop!</a:t>
            </a:r>
          </a:p>
        </p:txBody>
      </p:sp>
      <p:cxnSp>
        <p:nvCxnSpPr>
          <p:cNvPr id="21508" name="Straight Arrow Connector 4"/>
          <p:cNvCxnSpPr>
            <a:cxnSpLocks noChangeShapeType="1"/>
          </p:cNvCxnSpPr>
          <p:nvPr/>
        </p:nvCxnSpPr>
        <p:spPr bwMode="auto">
          <a:xfrm>
            <a:off x="214313" y="2857500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Straight Connector 7"/>
          <p:cNvCxnSpPr>
            <a:cxnSpLocks noChangeShapeType="1"/>
          </p:cNvCxnSpPr>
          <p:nvPr/>
        </p:nvCxnSpPr>
        <p:spPr bwMode="auto">
          <a:xfrm rot="5400000">
            <a:off x="-428625" y="3500438"/>
            <a:ext cx="1285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Straight Connector 9"/>
          <p:cNvCxnSpPr>
            <a:cxnSpLocks noChangeShapeType="1"/>
          </p:cNvCxnSpPr>
          <p:nvPr/>
        </p:nvCxnSpPr>
        <p:spPr bwMode="auto">
          <a:xfrm>
            <a:off x="214313" y="4143375"/>
            <a:ext cx="6429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286250"/>
            <a:ext cx="49180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000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1563" y="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660033"/>
                </a:solidFill>
                <a:ea typeface="宋体" pitchFamily="2" charset="-122"/>
              </a:rPr>
              <a:t>k</a:t>
            </a:r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-means algorithm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00125" y="1357313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Algorithm description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Choose the number of clusters - k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Randomly choose initial positions of k centroids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Assign each of the points to the “nearest centroid” (depends on distance measure)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Re-compute centroid positions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If solution converges  Stop!</a:t>
            </a:r>
          </a:p>
        </p:txBody>
      </p:sp>
      <p:cxnSp>
        <p:nvCxnSpPr>
          <p:cNvPr id="22532" name="Straight Arrow Connector 4"/>
          <p:cNvCxnSpPr>
            <a:cxnSpLocks noChangeShapeType="1"/>
          </p:cNvCxnSpPr>
          <p:nvPr/>
        </p:nvCxnSpPr>
        <p:spPr bwMode="auto">
          <a:xfrm>
            <a:off x="285750" y="3000375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3" name="Straight Connector 7"/>
          <p:cNvCxnSpPr>
            <a:cxnSpLocks noChangeShapeType="1"/>
          </p:cNvCxnSpPr>
          <p:nvPr/>
        </p:nvCxnSpPr>
        <p:spPr bwMode="auto">
          <a:xfrm rot="5400000">
            <a:off x="-357188" y="3643313"/>
            <a:ext cx="1285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Straight Connector 9"/>
          <p:cNvCxnSpPr>
            <a:cxnSpLocks noChangeShapeType="1"/>
          </p:cNvCxnSpPr>
          <p:nvPr/>
        </p:nvCxnSpPr>
        <p:spPr bwMode="auto">
          <a:xfrm>
            <a:off x="285750" y="4286250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500563"/>
            <a:ext cx="4549775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6590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k-means algorithm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28688" y="1357313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Algorithm description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Choose the number of clusters - k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Randomly choose initial positions of k centroids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Assign each of the points to the “nearest centroid” (depends on distance measure)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Re-compute centroid positions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If solution converges  Stop!</a:t>
            </a:r>
          </a:p>
        </p:txBody>
      </p:sp>
      <p:cxnSp>
        <p:nvCxnSpPr>
          <p:cNvPr id="23556" name="Straight Arrow Connector 4"/>
          <p:cNvCxnSpPr>
            <a:cxnSpLocks noChangeShapeType="1"/>
          </p:cNvCxnSpPr>
          <p:nvPr/>
        </p:nvCxnSpPr>
        <p:spPr bwMode="auto">
          <a:xfrm>
            <a:off x="285750" y="3000375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Straight Connector 7"/>
          <p:cNvCxnSpPr>
            <a:cxnSpLocks noChangeShapeType="1"/>
          </p:cNvCxnSpPr>
          <p:nvPr/>
        </p:nvCxnSpPr>
        <p:spPr bwMode="auto">
          <a:xfrm rot="5400000">
            <a:off x="-357188" y="3643313"/>
            <a:ext cx="1285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Straight Connector 9"/>
          <p:cNvCxnSpPr>
            <a:cxnSpLocks noChangeShapeType="1"/>
          </p:cNvCxnSpPr>
          <p:nvPr/>
        </p:nvCxnSpPr>
        <p:spPr bwMode="auto">
          <a:xfrm>
            <a:off x="285750" y="4286250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429125"/>
            <a:ext cx="435768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3434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660033"/>
                </a:solidFill>
                <a:ea typeface="宋体" pitchFamily="2" charset="-122"/>
              </a:rPr>
              <a:t>k</a:t>
            </a:r>
            <a:r>
              <a:rPr lang="en-US" altLang="zh-CN" sz="3600" b="1" dirty="0" smtClean="0">
                <a:solidFill>
                  <a:srgbClr val="660033"/>
                </a:solidFill>
                <a:ea typeface="宋体" pitchFamily="2" charset="-122"/>
              </a:rPr>
              <a:t>-means: things we need to consider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Does the algorithm guarantee convergence to an optimal solution?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Can you think of strategies for solving this...</a:t>
            </a:r>
          </a:p>
          <a:p>
            <a:pPr marL="1257300" lvl="1" indent="-857250" eaLnBrk="1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6000" dirty="0" smtClean="0">
                <a:solidFill>
                  <a:schemeClr val="bg1"/>
                </a:solidFill>
                <a:ea typeface="宋体" pitchFamily="2" charset="-122"/>
              </a:rPr>
              <a:t>.</a:t>
            </a:r>
          </a:p>
          <a:p>
            <a:pPr marL="1257300" lvl="1" indent="-857250" eaLnBrk="1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6000" dirty="0" smtClean="0">
                <a:solidFill>
                  <a:schemeClr val="bg1"/>
                </a:solidFill>
                <a:ea typeface="宋体" pitchFamily="2" charset="-122"/>
              </a:rPr>
              <a:t>.</a:t>
            </a:r>
          </a:p>
          <a:p>
            <a:pPr marL="1257300" lvl="1" indent="-857250" eaLnBrk="1" hangingPunct="1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6000" dirty="0" smtClean="0">
                <a:solidFill>
                  <a:schemeClr val="bg1"/>
                </a:solidFill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7020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04664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660033"/>
                </a:solidFill>
                <a:ea typeface="宋体" pitchFamily="2" charset="-122"/>
              </a:rPr>
              <a:t>Unsupervised Competitive Learning</a:t>
            </a:r>
            <a:endParaRPr lang="en-GB" altLang="zh-CN" sz="3600" b="1" dirty="0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88840"/>
            <a:ext cx="8568952" cy="43924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 </a:t>
            </a:r>
            <a:r>
              <a:rPr lang="en-US" altLang="zh-CN" dirty="0" err="1" smtClean="0">
                <a:ea typeface="宋体" pitchFamily="2" charset="-122"/>
              </a:rPr>
              <a:t>Hebbian</a:t>
            </a:r>
            <a:r>
              <a:rPr lang="en-US" altLang="zh-CN" dirty="0" smtClean="0">
                <a:ea typeface="宋体" pitchFamily="2" charset="-122"/>
              </a:rPr>
              <a:t> networks, all neurons can “fire” at the same time</a:t>
            </a: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</a:rPr>
              <a:t>Competitive learning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means that only a single neuron from each group fires at each time step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Output units compete with one another. 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These are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winner takes all </a:t>
            </a:r>
            <a:r>
              <a:rPr lang="en-US" altLang="zh-CN" dirty="0" smtClean="0">
                <a:ea typeface="宋体" pitchFamily="2" charset="-122"/>
              </a:rPr>
              <a:t>units (</a:t>
            </a:r>
            <a:r>
              <a:rPr lang="en-US" altLang="zh-CN" dirty="0" smtClean="0">
                <a:solidFill>
                  <a:srgbClr val="990099"/>
                </a:solidFill>
                <a:ea typeface="宋体" pitchFamily="2" charset="-122"/>
              </a:rPr>
              <a:t>grandmother cells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GB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>
          <a:xfrm>
            <a:off x="755576" y="116632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Winner-takes-all (WTA)</a:t>
            </a:r>
            <a:endParaRPr lang="zh-CN" altLang="en-US" b="1" dirty="0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idx="1"/>
          </p:nvPr>
        </p:nvSpPr>
        <p:spPr>
          <a:xfrm>
            <a:off x="107504" y="1484784"/>
            <a:ext cx="8820472" cy="468052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Among all competing nodes, only one will win and all others will lose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We mainly deal with </a:t>
            </a:r>
            <a:r>
              <a:rPr lang="en-US" altLang="zh-CN" sz="2800" b="1" i="1" dirty="0" smtClean="0">
                <a:solidFill>
                  <a:srgbClr val="0000FF"/>
                </a:solidFill>
                <a:ea typeface="宋体" pitchFamily="2" charset="-122"/>
              </a:rPr>
              <a:t>single winner WTA</a:t>
            </a:r>
            <a:r>
              <a:rPr lang="en-US" altLang="zh-CN" sz="2800" dirty="0" smtClean="0">
                <a:ea typeface="宋体" pitchFamily="2" charset="-122"/>
              </a:rPr>
              <a:t>, but multiple winners WTA are possible (and useful in some applications)                           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Easiest way to realize WTA: have an external, central arbitrator (a program) to decide the winner by comparing the current outputs of the competitors (break the tie arbitrarily)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This is biologically unsound (no such external arbitrator exists in biological nerve system!).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		 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Unsupervised Competitive Learning</a:t>
            </a:r>
          </a:p>
        </p:txBody>
      </p:sp>
      <p:grpSp>
        <p:nvGrpSpPr>
          <p:cNvPr id="45059" name="Group 34"/>
          <p:cNvGrpSpPr>
            <a:grpSpLocks/>
          </p:cNvGrpSpPr>
          <p:nvPr/>
        </p:nvGrpSpPr>
        <p:grpSpPr bwMode="auto">
          <a:xfrm>
            <a:off x="1428750" y="2286000"/>
            <a:ext cx="6108700" cy="3581400"/>
            <a:chOff x="1313" y="1872"/>
            <a:chExt cx="3848" cy="2256"/>
          </a:xfrm>
        </p:grpSpPr>
        <p:grpSp>
          <p:nvGrpSpPr>
            <p:cNvPr id="45061" name="Group 4"/>
            <p:cNvGrpSpPr>
              <a:grpSpLocks/>
            </p:cNvGrpSpPr>
            <p:nvPr/>
          </p:nvGrpSpPr>
          <p:grpSpPr bwMode="auto">
            <a:xfrm>
              <a:off x="1313" y="2412"/>
              <a:ext cx="2976" cy="1380"/>
              <a:chOff x="1248" y="2412"/>
              <a:chExt cx="2976" cy="1380"/>
            </a:xfrm>
          </p:grpSpPr>
          <p:sp>
            <p:nvSpPr>
              <p:cNvPr id="45066" name="Oval 5"/>
              <p:cNvSpPr>
                <a:spLocks noChangeArrowheads="1"/>
              </p:cNvSpPr>
              <p:nvPr/>
            </p:nvSpPr>
            <p:spPr bwMode="auto">
              <a:xfrm>
                <a:off x="1248" y="241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7" name="Oval 6"/>
              <p:cNvSpPr>
                <a:spLocks noChangeArrowheads="1"/>
              </p:cNvSpPr>
              <p:nvPr/>
            </p:nvSpPr>
            <p:spPr bwMode="auto">
              <a:xfrm>
                <a:off x="1680" y="241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8" name="Oval 7"/>
              <p:cNvSpPr>
                <a:spLocks noChangeArrowheads="1"/>
              </p:cNvSpPr>
              <p:nvPr/>
            </p:nvSpPr>
            <p:spPr bwMode="auto">
              <a:xfrm>
                <a:off x="2112" y="241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9" name="Oval 8"/>
              <p:cNvSpPr>
                <a:spLocks noChangeArrowheads="1"/>
              </p:cNvSpPr>
              <p:nvPr/>
            </p:nvSpPr>
            <p:spPr bwMode="auto">
              <a:xfrm>
                <a:off x="2544" y="241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0" name="Oval 9"/>
              <p:cNvSpPr>
                <a:spLocks noChangeArrowheads="1"/>
              </p:cNvSpPr>
              <p:nvPr/>
            </p:nvSpPr>
            <p:spPr bwMode="auto">
              <a:xfrm>
                <a:off x="2976" y="2412"/>
                <a:ext cx="384" cy="38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1" name="Oval 10"/>
              <p:cNvSpPr>
                <a:spLocks noChangeArrowheads="1"/>
              </p:cNvSpPr>
              <p:nvPr/>
            </p:nvSpPr>
            <p:spPr bwMode="auto">
              <a:xfrm>
                <a:off x="3408" y="241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2" name="Oval 11"/>
              <p:cNvSpPr>
                <a:spLocks noChangeArrowheads="1"/>
              </p:cNvSpPr>
              <p:nvPr/>
            </p:nvSpPr>
            <p:spPr bwMode="auto">
              <a:xfrm>
                <a:off x="3840" y="241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5073" name="Group 12"/>
              <p:cNvGrpSpPr>
                <a:grpSpLocks/>
              </p:cNvGrpSpPr>
              <p:nvPr/>
            </p:nvGrpSpPr>
            <p:grpSpPr bwMode="auto">
              <a:xfrm>
                <a:off x="1440" y="2784"/>
                <a:ext cx="2592" cy="1008"/>
                <a:chOff x="1440" y="2784"/>
                <a:chExt cx="2592" cy="1008"/>
              </a:xfrm>
            </p:grpSpPr>
            <p:grpSp>
              <p:nvGrpSpPr>
                <p:cNvPr id="45074" name="Group 13"/>
                <p:cNvGrpSpPr>
                  <a:grpSpLocks/>
                </p:cNvGrpSpPr>
                <p:nvPr/>
              </p:nvGrpSpPr>
              <p:grpSpPr bwMode="auto">
                <a:xfrm>
                  <a:off x="1440" y="2784"/>
                  <a:ext cx="2592" cy="1008"/>
                  <a:chOff x="1440" y="2784"/>
                  <a:chExt cx="2592" cy="1008"/>
                </a:xfrm>
              </p:grpSpPr>
              <p:sp>
                <p:nvSpPr>
                  <p:cNvPr id="45083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784"/>
                    <a:ext cx="768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784"/>
                    <a:ext cx="336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5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96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6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528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7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96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8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1392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9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1824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075" name="Group 21"/>
                <p:cNvGrpSpPr>
                  <a:grpSpLocks/>
                </p:cNvGrpSpPr>
                <p:nvPr/>
              </p:nvGrpSpPr>
              <p:grpSpPr bwMode="auto">
                <a:xfrm flipH="1">
                  <a:off x="1440" y="2784"/>
                  <a:ext cx="2592" cy="1008"/>
                  <a:chOff x="1440" y="2784"/>
                  <a:chExt cx="2592" cy="1008"/>
                </a:xfrm>
              </p:grpSpPr>
              <p:sp>
                <p:nvSpPr>
                  <p:cNvPr id="4507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784"/>
                    <a:ext cx="768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7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784"/>
                    <a:ext cx="336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78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96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79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528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96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1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1392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2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08" y="2784"/>
                    <a:ext cx="1824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5062" name="Text Box 29"/>
            <p:cNvSpPr txBox="1">
              <a:spLocks noChangeArrowheads="1"/>
            </p:cNvSpPr>
            <p:nvPr/>
          </p:nvSpPr>
          <p:spPr bwMode="auto">
            <a:xfrm>
              <a:off x="2471" y="2064"/>
              <a:ext cx="6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/>
                <a:t>output</a:t>
              </a:r>
            </a:p>
          </p:txBody>
        </p:sp>
        <p:sp>
          <p:nvSpPr>
            <p:cNvPr id="45063" name="Text Box 30"/>
            <p:cNvSpPr txBox="1">
              <a:spLocks noChangeArrowheads="1"/>
            </p:cNvSpPr>
            <p:nvPr/>
          </p:nvSpPr>
          <p:spPr bwMode="auto">
            <a:xfrm>
              <a:off x="1950" y="3840"/>
              <a:ext cx="17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/>
                <a:t>input (n-dimensional)</a:t>
              </a:r>
            </a:p>
          </p:txBody>
        </p:sp>
        <p:sp>
          <p:nvSpPr>
            <p:cNvPr id="45064" name="Line 31"/>
            <p:cNvSpPr>
              <a:spLocks noChangeShapeType="1"/>
            </p:cNvSpPr>
            <p:nvPr/>
          </p:nvSpPr>
          <p:spPr bwMode="auto">
            <a:xfrm flipV="1">
              <a:off x="3360" y="2016"/>
              <a:ext cx="115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Text Box 32"/>
            <p:cNvSpPr txBox="1">
              <a:spLocks noChangeArrowheads="1"/>
            </p:cNvSpPr>
            <p:nvPr/>
          </p:nvSpPr>
          <p:spPr bwMode="auto">
            <a:xfrm>
              <a:off x="4512" y="1872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/>
                <a:t>winner</a:t>
              </a:r>
            </a:p>
          </p:txBody>
        </p:sp>
      </p:grpSp>
      <p:sp>
        <p:nvSpPr>
          <p:cNvPr id="45060" name="TextBox 32"/>
          <p:cNvSpPr txBox="1">
            <a:spLocks noChangeArrowheads="1"/>
          </p:cNvSpPr>
          <p:nvPr/>
        </p:nvSpPr>
        <p:spPr bwMode="auto">
          <a:xfrm>
            <a:off x="3500438" y="4714875"/>
            <a:ext cx="749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400" b="1"/>
              <a:t>…</a:t>
            </a:r>
            <a:endParaRPr lang="zh-CN" altLang="en-US" sz="4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196214" y="539750"/>
            <a:ext cx="9010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660033"/>
                </a:solidFill>
                <a:latin typeface="Tahoma" pitchFamily="34" charset="0"/>
              </a:rPr>
              <a:t>unsupervised competitive learning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65012" y="1627188"/>
            <a:ext cx="7096126" cy="1917315"/>
            <a:chOff x="365012" y="1627188"/>
            <a:chExt cx="7096126" cy="1917315"/>
          </a:xfrm>
        </p:grpSpPr>
        <p:sp>
          <p:nvSpPr>
            <p:cNvPr id="161796" name="Text Box 4"/>
            <p:cNvSpPr txBox="1">
              <a:spLocks noChangeArrowheads="1"/>
            </p:cNvSpPr>
            <p:nvPr/>
          </p:nvSpPr>
          <p:spPr bwMode="auto">
            <a:xfrm>
              <a:off x="365012" y="1627188"/>
              <a:ext cx="512294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•  </a:t>
              </a:r>
              <a:r>
                <a:rPr lang="en-US" altLang="zh-CN" sz="2400" dirty="0">
                  <a:latin typeface="Tahoma" pitchFamily="34" charset="0"/>
                  <a:cs typeface="Times New Roman" pitchFamily="18" charset="0"/>
                </a:rPr>
                <a:t>initialize</a:t>
              </a:r>
              <a:r>
                <a:rPr lang="en-US" altLang="zh-CN" sz="2400" dirty="0">
                  <a:latin typeface="Lucida Sans Unicode" pitchFamily="34" charset="0"/>
                  <a:cs typeface="Times New Roman" pitchFamily="18" charset="0"/>
                </a:rPr>
                <a:t>  </a:t>
              </a:r>
              <a:r>
                <a:rPr lang="en-US" altLang="zh-CN" sz="2400" dirty="0" smtClean="0">
                  <a:latin typeface="Lucida Sans Unicode" pitchFamily="34" charset="0"/>
                  <a:cs typeface="Times New Roman" pitchFamily="18" charset="0"/>
                </a:rPr>
                <a:t>k  </a:t>
              </a:r>
              <a:r>
                <a:rPr lang="en-US" altLang="zh-CN" sz="2400" dirty="0">
                  <a:latin typeface="Lucida Sans Unicode" pitchFamily="34" charset="0"/>
                  <a:cs typeface="Times New Roman" pitchFamily="18" charset="0"/>
                </a:rPr>
                <a:t>prototype vectors    </a:t>
              </a:r>
            </a:p>
          </p:txBody>
        </p:sp>
        <p:grpSp>
          <p:nvGrpSpPr>
            <p:cNvPr id="161797" name="Group 5"/>
            <p:cNvGrpSpPr>
              <a:grpSpLocks/>
            </p:cNvGrpSpPr>
            <p:nvPr/>
          </p:nvGrpSpPr>
          <p:grpSpPr bwMode="auto">
            <a:xfrm>
              <a:off x="6021275" y="2147503"/>
              <a:ext cx="1439863" cy="1397000"/>
              <a:chOff x="3878" y="1448"/>
              <a:chExt cx="907" cy="880"/>
            </a:xfrm>
          </p:grpSpPr>
          <p:sp>
            <p:nvSpPr>
              <p:cNvPr id="161798" name="Oval 6"/>
              <p:cNvSpPr>
                <a:spLocks noChangeArrowheads="1"/>
              </p:cNvSpPr>
              <p:nvPr/>
            </p:nvSpPr>
            <p:spPr bwMode="auto">
              <a:xfrm>
                <a:off x="4468" y="2206"/>
                <a:ext cx="122" cy="1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799" name="Oval 7"/>
              <p:cNvSpPr>
                <a:spLocks noChangeArrowheads="1"/>
              </p:cNvSpPr>
              <p:nvPr/>
            </p:nvSpPr>
            <p:spPr bwMode="auto">
              <a:xfrm>
                <a:off x="3878" y="1616"/>
                <a:ext cx="122" cy="1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00" name="Oval 8"/>
              <p:cNvSpPr>
                <a:spLocks noChangeArrowheads="1"/>
              </p:cNvSpPr>
              <p:nvPr/>
            </p:nvSpPr>
            <p:spPr bwMode="auto">
              <a:xfrm>
                <a:off x="4663" y="1448"/>
                <a:ext cx="122" cy="1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1802" name="Oval 10"/>
          <p:cNvSpPr>
            <a:spLocks noChangeArrowheads="1"/>
          </p:cNvSpPr>
          <p:nvPr/>
        </p:nvSpPr>
        <p:spPr bwMode="auto">
          <a:xfrm>
            <a:off x="7696201" y="3022601"/>
            <a:ext cx="144463" cy="1444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496888" y="2125663"/>
            <a:ext cx="391498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ahoma" pitchFamily="34" charset="0"/>
                <a:cs typeface="Times New Roman" pitchFamily="18" charset="0"/>
              </a:rPr>
              <a:t>present </a:t>
            </a:r>
            <a:r>
              <a:rPr lang="en-US" altLang="zh-CN" sz="2400" dirty="0">
                <a:latin typeface="Tahoma" pitchFamily="34" charset="0"/>
                <a:cs typeface="Times New Roman" pitchFamily="18" charset="0"/>
              </a:rPr>
              <a:t>a single example</a:t>
            </a: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474663" y="2501900"/>
            <a:ext cx="456439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ahoma" pitchFamily="34" charset="0"/>
                <a:cs typeface="Times New Roman" pitchFamily="18" charset="0"/>
              </a:rPr>
              <a:t>identify </a:t>
            </a:r>
            <a:r>
              <a:rPr lang="en-US" altLang="zh-CN" sz="2400" dirty="0">
                <a:latin typeface="Tahoma" pitchFamily="34" charset="0"/>
                <a:cs typeface="Times New Roman" pitchFamily="18" charset="0"/>
              </a:rPr>
              <a:t>the closest prototype,</a:t>
            </a:r>
          </a:p>
          <a:p>
            <a:pPr>
              <a:lnSpc>
                <a:spcPct val="110000"/>
              </a:lnSpc>
            </a:pPr>
            <a:r>
              <a:rPr lang="en-US" altLang="zh-CN" sz="2400" b="1" i="1" dirty="0">
                <a:latin typeface="Tahoma" pitchFamily="34" charset="0"/>
                <a:cs typeface="Times New Roman" pitchFamily="18" charset="0"/>
              </a:rPr>
              <a:t>  </a:t>
            </a:r>
            <a:r>
              <a:rPr lang="en-US" altLang="zh-CN" sz="2400" dirty="0">
                <a:latin typeface="Tahoma" pitchFamily="34" charset="0"/>
                <a:cs typeface="Times New Roman" pitchFamily="18" charset="0"/>
              </a:rPr>
              <a:t> i.e.,</a:t>
            </a:r>
            <a:r>
              <a:rPr lang="en-US" altLang="zh-CN" sz="24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ahoma" pitchFamily="34" charset="0"/>
                <a:cs typeface="Times New Roman" pitchFamily="18" charset="0"/>
              </a:rPr>
              <a:t>the so-called</a:t>
            </a:r>
            <a:r>
              <a:rPr lang="en-US" altLang="zh-CN" sz="24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ahoma" pitchFamily="34" charset="0"/>
                <a:cs typeface="Times New Roman" pitchFamily="18" charset="0"/>
              </a:rPr>
              <a:t>winner</a:t>
            </a:r>
            <a:r>
              <a:rPr lang="en-US" altLang="zh-CN" sz="2400" b="1" i="1" dirty="0">
                <a:latin typeface="Tahoma" pitchFamily="34" charset="0"/>
                <a:cs typeface="Times New Roman" pitchFamily="18" charset="0"/>
              </a:rPr>
              <a:t> , </a:t>
            </a:r>
          </a:p>
        </p:txBody>
      </p:sp>
      <p:sp>
        <p:nvSpPr>
          <p:cNvPr id="161806" name="Oval 14"/>
          <p:cNvSpPr>
            <a:spLocks noChangeArrowheads="1"/>
          </p:cNvSpPr>
          <p:nvPr/>
        </p:nvSpPr>
        <p:spPr bwMode="auto">
          <a:xfrm>
            <a:off x="7045326" y="3167063"/>
            <a:ext cx="287338" cy="287338"/>
          </a:xfrm>
          <a:prstGeom prst="ellips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468313" y="3365501"/>
            <a:ext cx="419922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ahoma" pitchFamily="34" charset="0"/>
                <a:cs typeface="Times New Roman" pitchFamily="18" charset="0"/>
              </a:rPr>
              <a:t>move </a:t>
            </a:r>
            <a:r>
              <a:rPr lang="en-US" altLang="zh-CN" sz="2400" dirty="0">
                <a:latin typeface="Tahoma" pitchFamily="34" charset="0"/>
                <a:cs typeface="Times New Roman" pitchFamily="18" charset="0"/>
              </a:rPr>
              <a:t>the winner </a:t>
            </a:r>
            <a:r>
              <a:rPr lang="en-US" altLang="zh-CN" sz="2400" i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ahoma" pitchFamily="34" charset="0"/>
                <a:cs typeface="Times New Roman" pitchFamily="18" charset="0"/>
              </a:rPr>
              <a:t>even </a:t>
            </a:r>
          </a:p>
          <a:p>
            <a:r>
              <a:rPr lang="en-US" altLang="zh-CN" sz="2400" i="1" dirty="0">
                <a:latin typeface="Tahoma" pitchFamily="34" charset="0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ahoma" pitchFamily="34" charset="0"/>
                <a:cs typeface="Times New Roman" pitchFamily="18" charset="0"/>
              </a:rPr>
              <a:t>closer</a:t>
            </a:r>
            <a:r>
              <a:rPr lang="en-US" altLang="zh-CN" sz="2400" i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ahoma" pitchFamily="34" charset="0"/>
                <a:cs typeface="Times New Roman" pitchFamily="18" charset="0"/>
              </a:rPr>
              <a:t>towards the example</a:t>
            </a:r>
          </a:p>
          <a:p>
            <a:r>
              <a:rPr lang="en-US" altLang="zh-CN" sz="1800" dirty="0">
                <a:solidFill>
                  <a:schemeClr val="accent2"/>
                </a:solidFill>
                <a:latin typeface="Lucida Sans Unicode" pitchFamily="34" charset="0"/>
                <a:cs typeface="Times New Roman" pitchFamily="18" charset="0"/>
              </a:rPr>
              <a:t>   </a:t>
            </a:r>
            <a:endParaRPr lang="en-US" altLang="zh-CN" sz="1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1809" name="Group 17"/>
          <p:cNvGrpSpPr>
            <a:grpSpLocks/>
          </p:cNvGrpSpPr>
          <p:nvPr/>
        </p:nvGrpSpPr>
        <p:grpSpPr bwMode="auto">
          <a:xfrm>
            <a:off x="6588125" y="2998788"/>
            <a:ext cx="1152525" cy="792163"/>
            <a:chOff x="3787" y="2659"/>
            <a:chExt cx="726" cy="499"/>
          </a:xfrm>
        </p:grpSpPr>
        <p:sp>
          <p:nvSpPr>
            <p:cNvPr id="161810" name="Oval 18"/>
            <p:cNvSpPr>
              <a:spLocks noChangeArrowheads="1"/>
            </p:cNvSpPr>
            <p:nvPr/>
          </p:nvSpPr>
          <p:spPr bwMode="auto">
            <a:xfrm>
              <a:off x="3787" y="2659"/>
              <a:ext cx="726" cy="4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1" name="Oval 19"/>
            <p:cNvSpPr>
              <a:spLocks noChangeArrowheads="1"/>
            </p:cNvSpPr>
            <p:nvPr/>
          </p:nvSpPr>
          <p:spPr bwMode="auto">
            <a:xfrm>
              <a:off x="4286" y="2750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 flipV="1">
              <a:off x="4105" y="2840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250825" y="4479925"/>
            <a:ext cx="8355013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Tahoma" pitchFamily="34" charset="0"/>
              </a:rPr>
              <a:t>intuitively clear, plausible procedure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Tahoma" pitchFamily="34" charset="0"/>
              </a:rPr>
              <a:t>    - places prototypes in areas with high density of data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Tahoma" pitchFamily="34" charset="0"/>
              </a:rPr>
              <a:t>    - identifies the most relevant combinations of features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Tahoma" pitchFamily="34" charset="0"/>
              </a:rPr>
              <a:t>    - (stochastic) </a:t>
            </a:r>
            <a:r>
              <a:rPr lang="en-US" altLang="zh-CN" sz="2400" b="1" i="1" dirty="0">
                <a:latin typeface="Tahoma" pitchFamily="34" charset="0"/>
              </a:rPr>
              <a:t>on-line gradient descent </a:t>
            </a:r>
            <a:r>
              <a:rPr lang="en-US" altLang="zh-CN" sz="2400" dirty="0">
                <a:latin typeface="Tahoma" pitchFamily="34" charset="0"/>
              </a:rPr>
              <a:t> with respect to</a:t>
            </a:r>
            <a:endParaRPr lang="en-US" altLang="zh-CN" sz="2400" dirty="0">
              <a:latin typeface="Tahoma" pitchFamily="34" charset="0"/>
              <a:cs typeface="Lucida Sans Unicode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Tahoma" pitchFamily="34" charset="0"/>
                <a:cs typeface="Lucida Sans Unicode" pitchFamily="34" charset="0"/>
              </a:rPr>
              <a:t>      </a:t>
            </a:r>
            <a:r>
              <a:rPr lang="en-US" altLang="zh-CN" sz="2400" dirty="0">
                <a:latin typeface="Tahoma" pitchFamily="34" charset="0"/>
                <a:cs typeface="Lucida Sans Unicode" pitchFamily="34" charset="0"/>
              </a:rPr>
              <a:t> the </a:t>
            </a:r>
            <a:r>
              <a:rPr lang="en-US" altLang="zh-CN" sz="2400" b="1" dirty="0">
                <a:latin typeface="Tahoma" pitchFamily="34" charset="0"/>
                <a:cs typeface="Lucida Sans Unicode" pitchFamily="34" charset="0"/>
              </a:rPr>
              <a:t>cost function </a:t>
            </a:r>
            <a:r>
              <a:rPr lang="en-US" altLang="zh-CN" sz="2400" dirty="0">
                <a:latin typeface="Tahoma" pitchFamily="34" charset="0"/>
                <a:cs typeface="Lucida Sans Unicode" pitchFamily="34" charset="0"/>
              </a:rPr>
              <a:t>... </a:t>
            </a:r>
          </a:p>
        </p:txBody>
      </p:sp>
      <p:grpSp>
        <p:nvGrpSpPr>
          <p:cNvPr id="161814" name="Group 22"/>
          <p:cNvGrpSpPr>
            <a:grpSpLocks/>
          </p:cNvGrpSpPr>
          <p:nvPr/>
        </p:nvGrpSpPr>
        <p:grpSpPr bwMode="auto">
          <a:xfrm>
            <a:off x="200025" y="1855788"/>
            <a:ext cx="8751888" cy="2519362"/>
            <a:chOff x="119" y="1298"/>
            <a:chExt cx="5513" cy="1587"/>
          </a:xfrm>
        </p:grpSpPr>
        <p:grpSp>
          <p:nvGrpSpPr>
            <p:cNvPr id="161815" name="Group 23"/>
            <p:cNvGrpSpPr>
              <a:grpSpLocks/>
            </p:cNvGrpSpPr>
            <p:nvPr/>
          </p:nvGrpSpPr>
          <p:grpSpPr bwMode="auto">
            <a:xfrm>
              <a:off x="3409" y="1298"/>
              <a:ext cx="2223" cy="1587"/>
              <a:chOff x="3379" y="29"/>
              <a:chExt cx="2223" cy="1587"/>
            </a:xfrm>
          </p:grpSpPr>
          <p:sp>
            <p:nvSpPr>
              <p:cNvPr id="161816" name="Rectangle 24"/>
              <p:cNvSpPr>
                <a:spLocks noChangeArrowheads="1"/>
              </p:cNvSpPr>
              <p:nvPr/>
            </p:nvSpPr>
            <p:spPr bwMode="auto">
              <a:xfrm>
                <a:off x="3379" y="29"/>
                <a:ext cx="2223" cy="1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1817" name="Group 25"/>
              <p:cNvGrpSpPr>
                <a:grpSpLocks/>
              </p:cNvGrpSpPr>
              <p:nvPr/>
            </p:nvGrpSpPr>
            <p:grpSpPr bwMode="auto">
              <a:xfrm>
                <a:off x="3652" y="119"/>
                <a:ext cx="1632" cy="1134"/>
                <a:chOff x="3652" y="119"/>
                <a:chExt cx="1632" cy="1134"/>
              </a:xfrm>
            </p:grpSpPr>
            <p:sp>
              <p:nvSpPr>
                <p:cNvPr id="161818" name="Oval 26"/>
                <p:cNvSpPr>
                  <a:spLocks noChangeArrowheads="1"/>
                </p:cNvSpPr>
                <p:nvPr/>
              </p:nvSpPr>
              <p:spPr bwMode="auto">
                <a:xfrm rot="7927853">
                  <a:off x="5194" y="1090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19" name="Oval 27"/>
                <p:cNvSpPr>
                  <a:spLocks noChangeArrowheads="1"/>
                </p:cNvSpPr>
                <p:nvPr/>
              </p:nvSpPr>
              <p:spPr bwMode="auto">
                <a:xfrm rot="7927853">
                  <a:off x="3667" y="873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0" name="Oval 28"/>
                <p:cNvSpPr>
                  <a:spLocks noChangeArrowheads="1"/>
                </p:cNvSpPr>
                <p:nvPr/>
              </p:nvSpPr>
              <p:spPr bwMode="auto">
                <a:xfrm rot="7927853">
                  <a:off x="3875" y="576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1" name="Oval 29"/>
                <p:cNvSpPr>
                  <a:spLocks noChangeArrowheads="1"/>
                </p:cNvSpPr>
                <p:nvPr/>
              </p:nvSpPr>
              <p:spPr bwMode="auto">
                <a:xfrm rot="7927853">
                  <a:off x="4023" y="953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2" name="Oval 30"/>
                <p:cNvSpPr>
                  <a:spLocks noChangeArrowheads="1"/>
                </p:cNvSpPr>
                <p:nvPr/>
              </p:nvSpPr>
              <p:spPr bwMode="auto">
                <a:xfrm rot="7927853">
                  <a:off x="4010" y="698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3" name="Oval 31"/>
                <p:cNvSpPr>
                  <a:spLocks noChangeArrowheads="1"/>
                </p:cNvSpPr>
                <p:nvPr/>
              </p:nvSpPr>
              <p:spPr bwMode="auto">
                <a:xfrm rot="7927853">
                  <a:off x="4127" y="501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4" name="Oval 32"/>
                <p:cNvSpPr>
                  <a:spLocks noChangeArrowheads="1"/>
                </p:cNvSpPr>
                <p:nvPr/>
              </p:nvSpPr>
              <p:spPr bwMode="auto">
                <a:xfrm rot="7927853">
                  <a:off x="4420" y="584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5" name="Oval 33"/>
                <p:cNvSpPr>
                  <a:spLocks noChangeArrowheads="1"/>
                </p:cNvSpPr>
                <p:nvPr/>
              </p:nvSpPr>
              <p:spPr bwMode="auto">
                <a:xfrm rot="7927853">
                  <a:off x="4184" y="370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6" name="Oval 34"/>
                <p:cNvSpPr>
                  <a:spLocks noChangeArrowheads="1"/>
                </p:cNvSpPr>
                <p:nvPr/>
              </p:nvSpPr>
              <p:spPr bwMode="auto">
                <a:xfrm rot="7927853">
                  <a:off x="4308" y="301"/>
                  <a:ext cx="90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7" name="Oval 35"/>
                <p:cNvSpPr>
                  <a:spLocks noChangeArrowheads="1"/>
                </p:cNvSpPr>
                <p:nvPr/>
              </p:nvSpPr>
              <p:spPr bwMode="auto">
                <a:xfrm rot="7927853">
                  <a:off x="4560" y="226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8" name="Oval 36"/>
                <p:cNvSpPr>
                  <a:spLocks noChangeArrowheads="1"/>
                </p:cNvSpPr>
                <p:nvPr/>
              </p:nvSpPr>
              <p:spPr bwMode="auto">
                <a:xfrm rot="7927853">
                  <a:off x="4506" y="420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29" name="Oval 37"/>
                <p:cNvSpPr>
                  <a:spLocks noChangeArrowheads="1"/>
                </p:cNvSpPr>
                <p:nvPr/>
              </p:nvSpPr>
              <p:spPr bwMode="auto">
                <a:xfrm rot="7927853">
                  <a:off x="4835" y="936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0" name="Oval 38"/>
                <p:cNvSpPr>
                  <a:spLocks noChangeArrowheads="1"/>
                </p:cNvSpPr>
                <p:nvPr/>
              </p:nvSpPr>
              <p:spPr bwMode="auto">
                <a:xfrm rot="7927853">
                  <a:off x="4844" y="1138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1" name="Oval 39"/>
                <p:cNvSpPr>
                  <a:spLocks noChangeArrowheads="1"/>
                </p:cNvSpPr>
                <p:nvPr/>
              </p:nvSpPr>
              <p:spPr bwMode="auto">
                <a:xfrm rot="7927853">
                  <a:off x="4996" y="971"/>
                  <a:ext cx="90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2" name="Oval 40"/>
                <p:cNvSpPr>
                  <a:spLocks noChangeArrowheads="1"/>
                </p:cNvSpPr>
                <p:nvPr/>
              </p:nvSpPr>
              <p:spPr bwMode="auto">
                <a:xfrm rot="7927853">
                  <a:off x="4790" y="754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3" name="Oval 41"/>
                <p:cNvSpPr>
                  <a:spLocks noChangeArrowheads="1"/>
                </p:cNvSpPr>
                <p:nvPr/>
              </p:nvSpPr>
              <p:spPr bwMode="auto">
                <a:xfrm rot="7927853">
                  <a:off x="4914" y="655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4" name="Oval 42"/>
                <p:cNvSpPr>
                  <a:spLocks noChangeArrowheads="1"/>
                </p:cNvSpPr>
                <p:nvPr/>
              </p:nvSpPr>
              <p:spPr bwMode="auto">
                <a:xfrm rot="7927853">
                  <a:off x="5062" y="1163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5" name="Oval 43"/>
                <p:cNvSpPr>
                  <a:spLocks noChangeArrowheads="1"/>
                </p:cNvSpPr>
                <p:nvPr/>
              </p:nvSpPr>
              <p:spPr bwMode="auto">
                <a:xfrm rot="7927853">
                  <a:off x="5106" y="646"/>
                  <a:ext cx="90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6" name="Oval 44"/>
                <p:cNvSpPr>
                  <a:spLocks noChangeArrowheads="1"/>
                </p:cNvSpPr>
                <p:nvPr/>
              </p:nvSpPr>
              <p:spPr bwMode="auto">
                <a:xfrm rot="7927853">
                  <a:off x="5184" y="899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7" name="Oval 45"/>
                <p:cNvSpPr>
                  <a:spLocks noChangeArrowheads="1"/>
                </p:cNvSpPr>
                <p:nvPr/>
              </p:nvSpPr>
              <p:spPr bwMode="auto">
                <a:xfrm rot="7927853">
                  <a:off x="3999" y="1114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8" name="Oval 46"/>
                <p:cNvSpPr>
                  <a:spLocks noChangeArrowheads="1"/>
                </p:cNvSpPr>
                <p:nvPr/>
              </p:nvSpPr>
              <p:spPr bwMode="auto">
                <a:xfrm rot="7927853">
                  <a:off x="4144" y="820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39" name="Oval 47"/>
                <p:cNvSpPr>
                  <a:spLocks noChangeArrowheads="1"/>
                </p:cNvSpPr>
                <p:nvPr/>
              </p:nvSpPr>
              <p:spPr bwMode="auto">
                <a:xfrm rot="7927853">
                  <a:off x="3653" y="618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40" name="Oval 48"/>
                <p:cNvSpPr>
                  <a:spLocks noChangeArrowheads="1"/>
                </p:cNvSpPr>
                <p:nvPr/>
              </p:nvSpPr>
              <p:spPr bwMode="auto">
                <a:xfrm rot="7927853">
                  <a:off x="5016" y="801"/>
                  <a:ext cx="121" cy="12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41" name="Oval 49"/>
                <p:cNvSpPr>
                  <a:spLocks noChangeArrowheads="1"/>
                </p:cNvSpPr>
                <p:nvPr/>
              </p:nvSpPr>
              <p:spPr bwMode="auto">
                <a:xfrm rot="7927853">
                  <a:off x="4311" y="445"/>
                  <a:ext cx="120" cy="12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42" name="Oval 50"/>
                <p:cNvSpPr>
                  <a:spLocks noChangeArrowheads="1"/>
                </p:cNvSpPr>
                <p:nvPr/>
              </p:nvSpPr>
              <p:spPr bwMode="auto">
                <a:xfrm rot="7927853">
                  <a:off x="3848" y="754"/>
                  <a:ext cx="121" cy="12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43" name="Oval 51"/>
                <p:cNvSpPr>
                  <a:spLocks noChangeArrowheads="1"/>
                </p:cNvSpPr>
                <p:nvPr/>
              </p:nvSpPr>
              <p:spPr bwMode="auto">
                <a:xfrm rot="7927853">
                  <a:off x="3835" y="1026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44" name="Oval 52"/>
                <p:cNvSpPr>
                  <a:spLocks noChangeArrowheads="1"/>
                </p:cNvSpPr>
                <p:nvPr/>
              </p:nvSpPr>
              <p:spPr bwMode="auto">
                <a:xfrm rot="7927853">
                  <a:off x="4242" y="662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45" name="Oval 53"/>
                <p:cNvSpPr>
                  <a:spLocks noChangeArrowheads="1"/>
                </p:cNvSpPr>
                <p:nvPr/>
              </p:nvSpPr>
              <p:spPr bwMode="auto">
                <a:xfrm rot="7927853">
                  <a:off x="4287" y="118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46" name="Oval 54"/>
                <p:cNvSpPr>
                  <a:spLocks noChangeArrowheads="1"/>
                </p:cNvSpPr>
                <p:nvPr/>
              </p:nvSpPr>
              <p:spPr bwMode="auto">
                <a:xfrm rot="7927853">
                  <a:off x="3918" y="889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47" name="Oval 55"/>
                <p:cNvSpPr>
                  <a:spLocks noChangeArrowheads="1"/>
                </p:cNvSpPr>
                <p:nvPr/>
              </p:nvSpPr>
              <p:spPr bwMode="auto">
                <a:xfrm rot="7927853">
                  <a:off x="3715" y="753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1848" name="AutoShape 56"/>
            <p:cNvSpPr>
              <a:spLocks/>
            </p:cNvSpPr>
            <p:nvPr/>
          </p:nvSpPr>
          <p:spPr bwMode="auto">
            <a:xfrm>
              <a:off x="119" y="1640"/>
              <a:ext cx="136" cy="771"/>
            </a:xfrm>
            <a:prstGeom prst="leftBracket">
              <a:avLst>
                <a:gd name="adj" fmla="val 47243"/>
              </a:avLst>
            </a:prstGeom>
            <a:noFill/>
            <a:ln w="28575">
              <a:solidFill>
                <a:srgbClr val="3333F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793037" cy="1143000"/>
          </a:xfrm>
        </p:spPr>
        <p:txBody>
          <a:bodyPr/>
          <a:lstStyle/>
          <a:p>
            <a:pPr eaLnBrk="1" hangingPunct="1"/>
            <a:r>
              <a:rPr lang="en-AU" altLang="zh-CN" b="1" dirty="0" smtClean="0">
                <a:solidFill>
                  <a:srgbClr val="660033"/>
                </a:solidFill>
                <a:ea typeface="宋体" pitchFamily="2" charset="-122"/>
              </a:rPr>
              <a:t>Clustering Revisit</a:t>
            </a:r>
            <a:endParaRPr lang="zh-CN" altLang="en-US" b="1" dirty="0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496944" cy="464343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Cluster analysis organizes data by abstracting</a:t>
            </a:r>
            <a:r>
              <a:rPr lang="en-US" altLang="zh-CN" sz="2800" i="1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the 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pitchFamily="2" charset="-122"/>
              </a:rPr>
              <a:t>underlying structure</a:t>
            </a:r>
            <a:r>
              <a:rPr lang="en-US" altLang="zh-CN" sz="2800" dirty="0" smtClean="0">
                <a:ea typeface="宋体" pitchFamily="2" charset="-122"/>
              </a:rPr>
              <a:t> either as a grouping of individuals, or as a hierarchy of groups.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These groupings are based on measured or perceived </a:t>
            </a:r>
            <a:r>
              <a:rPr lang="en-AU" altLang="zh-CN" sz="2800" b="1" dirty="0" smtClean="0">
                <a:solidFill>
                  <a:schemeClr val="hlink"/>
                </a:solidFill>
                <a:ea typeface="宋体" pitchFamily="2" charset="-122"/>
              </a:rPr>
              <a:t>similarities</a:t>
            </a:r>
            <a:r>
              <a:rPr lang="en-AU" altLang="zh-CN" sz="2800" dirty="0" smtClean="0">
                <a:ea typeface="宋体" pitchFamily="2" charset="-122"/>
              </a:rPr>
              <a:t> among the patterns.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Clustering is </a:t>
            </a:r>
            <a:r>
              <a:rPr lang="en-US" altLang="zh-CN" sz="2800" b="1" dirty="0" smtClean="0">
                <a:ea typeface="宋体" pitchFamily="2" charset="-122"/>
              </a:rPr>
              <a:t>unsupervised</a:t>
            </a:r>
            <a:r>
              <a:rPr lang="en-US" altLang="zh-CN" sz="2800" dirty="0" smtClean="0">
                <a:ea typeface="宋体" pitchFamily="2" charset="-122"/>
              </a:rPr>
              <a:t>. There are no category labels and other information about the source of data.  </a:t>
            </a:r>
            <a:endParaRPr lang="zh-CN" altLang="en-US" sz="2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306" y="0"/>
            <a:ext cx="8143875" cy="1344613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Simple Competitive Learning</a:t>
            </a:r>
            <a:endParaRPr lang="nl-NL" altLang="zh-CN" sz="4000" b="1" dirty="0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928813"/>
            <a:ext cx="7816850" cy="44529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Winner: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Lateral inhibition </a:t>
            </a:r>
            <a:endParaRPr lang="nl-NL" altLang="zh-CN" dirty="0" smtClean="0">
              <a:ea typeface="宋体" pitchFamily="2" charset="-122"/>
            </a:endParaRP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1000125" y="4714875"/>
            <a:ext cx="7643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nb-NO" altLang="zh-CN" sz="2400" b="1"/>
              <a:t>Winner</a:t>
            </a:r>
            <a:r>
              <a:rPr lang="nb-NO" altLang="zh-CN" sz="2400"/>
              <a:t> = output node whose incoming weights are the shortest Euclidean distance from the input vector</a:t>
            </a:r>
            <a:endParaRPr lang="zh-CN" altLang="en-US" sz="2400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4716462" y="1844675"/>
            <a:ext cx="43200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Note:</a:t>
            </a:r>
            <a:r>
              <a:rPr lang="en-US" altLang="zh-CN" sz="2400" dirty="0"/>
              <a:t> the inner product of two normal vectors is the cosine of the angle between them</a:t>
            </a:r>
            <a:endParaRPr lang="zh-CN" altLang="en-US" sz="2400" dirty="0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2708275"/>
          <a:ext cx="27352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3" imgW="888614" imgH="342751" progId="Equation.3">
                  <p:embed/>
                </p:oleObj>
              </mc:Choice>
              <mc:Fallback>
                <p:oleObj name="Equation" r:id="rId3" imgW="888614" imgH="34275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2735263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1403350" y="3716338"/>
          <a:ext cx="43211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5" imgW="1320227" imgH="253890" progId="Equation.3">
                  <p:embed/>
                </p:oleObj>
              </mc:Choice>
              <mc:Fallback>
                <p:oleObj name="Equation" r:id="rId5" imgW="1320227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16338"/>
                        <a:ext cx="432117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660033"/>
                </a:solidFill>
                <a:ea typeface="宋体" pitchFamily="2" charset="-122"/>
              </a:rPr>
              <a:t>Simple Competitive Learning</a:t>
            </a:r>
            <a:endParaRPr lang="nl-NL" altLang="zh-CN" sz="4000" b="1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7772400" cy="4114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Possible ways to update weights for winning neuron</a:t>
            </a:r>
            <a:endParaRPr lang="nl-NL" altLang="zh-CN" sz="2800" dirty="0" smtClean="0">
              <a:ea typeface="宋体" pitchFamily="2" charset="-122"/>
            </a:endParaRP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598487" y="6165304"/>
            <a:ext cx="8215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nb-NO" altLang="zh-CN" sz="2400" dirty="0"/>
              <a:t>Only the incoming weights of the winner node are modified.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5148064" y="2204864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400" dirty="0"/>
              <a:t>The neuron with largest activation is then adapted </a:t>
            </a:r>
          </a:p>
          <a:p>
            <a:pPr eaLnBrk="1" hangingPunct="1"/>
            <a:r>
              <a:rPr lang="en-US" altLang="zh-CN" sz="2400" dirty="0"/>
              <a:t>to be more like the input</a:t>
            </a:r>
          </a:p>
          <a:p>
            <a:pPr eaLnBrk="1" hangingPunct="1"/>
            <a:r>
              <a:rPr lang="en-US" altLang="zh-CN" sz="2400" dirty="0"/>
              <a:t>that </a:t>
            </a:r>
            <a:r>
              <a:rPr lang="en-AU" altLang="zh-CN" sz="2400" dirty="0"/>
              <a:t>caused the excitation</a:t>
            </a:r>
            <a:endParaRPr lang="zh-CN" altLang="en-US" sz="2400" dirty="0"/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971550" y="2420938"/>
          <a:ext cx="27368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5" name="Equation" r:id="rId3" imgW="952087" imgH="253890" progId="Equation.3">
                  <p:embed/>
                </p:oleObj>
              </mc:Choice>
              <mc:Fallback>
                <p:oleObj name="Equation" r:id="rId3" imgW="952087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273685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900113" y="3074988"/>
          <a:ext cx="40322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" name="Equation" r:id="rId5" imgW="1523880" imgH="685800" progId="Equation.3">
                  <p:embed/>
                </p:oleObj>
              </mc:Choice>
              <mc:Fallback>
                <p:oleObj name="Equation" r:id="rId5" imgW="152388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74988"/>
                        <a:ext cx="40322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971550" y="5084763"/>
          <a:ext cx="36004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" name="Equation" r:id="rId7" imgW="1218960" imgH="241200" progId="Equation.3">
                  <p:embed/>
                </p:oleObj>
              </mc:Choice>
              <mc:Fallback>
                <p:oleObj name="Equation" r:id="rId7" imgW="121896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36004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660033"/>
                </a:solidFill>
                <a:ea typeface="宋体" pitchFamily="2" charset="-122"/>
              </a:rPr>
              <a:t>Simple Competitive Learning</a:t>
            </a:r>
            <a:endParaRPr lang="nl-NL" altLang="zh-CN" sz="3600" b="1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4864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Update rule for all neurons:</a:t>
            </a:r>
            <a:endParaRPr lang="nl-NL" altLang="zh-CN" dirty="0" smtClean="0">
              <a:ea typeface="宋体" pitchFamily="2" charset="-122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619250" y="3076575"/>
          <a:ext cx="4608513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3" imgW="1422400" imgH="736600" progId="Equation.3">
                  <p:embed/>
                </p:oleObj>
              </mc:Choice>
              <mc:Fallback>
                <p:oleObj name="Equation" r:id="rId3" imgW="1422400" imgH="736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76575"/>
                        <a:ext cx="4608513" cy="238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04664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Result</a:t>
            </a:r>
            <a:endParaRPr lang="en-GB" altLang="zh-CN" b="1" dirty="0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98884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Each output unit moves to the center of mass of a cluster of input vectors 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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 smtClean="0">
              <a:ea typeface="宋体" pitchFamily="2" charset="-122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990099"/>
                </a:solidFill>
                <a:ea typeface="宋体" pitchFamily="2" charset="-122"/>
                <a:sym typeface="Wingdings" pitchFamily="2" charset="2"/>
              </a:rPr>
              <a:t> 				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clustering</a:t>
            </a:r>
            <a:endParaRPr lang="en-GB" altLang="zh-CN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38200" y="4267200"/>
            <a:ext cx="1633538" cy="1706563"/>
            <a:chOff x="720" y="2688"/>
            <a:chExt cx="1029" cy="1075"/>
          </a:xfrm>
        </p:grpSpPr>
        <p:sp>
          <p:nvSpPr>
            <p:cNvPr id="49196" name="Oval 4"/>
            <p:cNvSpPr>
              <a:spLocks noChangeArrowheads="1"/>
            </p:cNvSpPr>
            <p:nvPr/>
          </p:nvSpPr>
          <p:spPr bwMode="auto">
            <a:xfrm>
              <a:off x="720" y="2688"/>
              <a:ext cx="1029" cy="10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7" name="Oval 7"/>
            <p:cNvSpPr>
              <a:spLocks noChangeArrowheads="1"/>
            </p:cNvSpPr>
            <p:nvPr/>
          </p:nvSpPr>
          <p:spPr bwMode="auto">
            <a:xfrm>
              <a:off x="1008" y="2880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8" name="Oval 8"/>
            <p:cNvSpPr>
              <a:spLocks noChangeArrowheads="1"/>
            </p:cNvSpPr>
            <p:nvPr/>
          </p:nvSpPr>
          <p:spPr bwMode="auto">
            <a:xfrm>
              <a:off x="1104" y="2944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99" name="Oval 9"/>
            <p:cNvSpPr>
              <a:spLocks noChangeArrowheads="1"/>
            </p:cNvSpPr>
            <p:nvPr/>
          </p:nvSpPr>
          <p:spPr bwMode="auto">
            <a:xfrm>
              <a:off x="880" y="3040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0" name="Oval 10"/>
            <p:cNvSpPr>
              <a:spLocks noChangeArrowheads="1"/>
            </p:cNvSpPr>
            <p:nvPr/>
          </p:nvSpPr>
          <p:spPr bwMode="auto">
            <a:xfrm>
              <a:off x="1104" y="3376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1" name="Oval 11"/>
            <p:cNvSpPr>
              <a:spLocks noChangeArrowheads="1"/>
            </p:cNvSpPr>
            <p:nvPr/>
          </p:nvSpPr>
          <p:spPr bwMode="auto">
            <a:xfrm>
              <a:off x="1008" y="3088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2" name="Oval 12"/>
            <p:cNvSpPr>
              <a:spLocks noChangeArrowheads="1"/>
            </p:cNvSpPr>
            <p:nvPr/>
          </p:nvSpPr>
          <p:spPr bwMode="auto">
            <a:xfrm>
              <a:off x="960" y="3376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3" name="Oval 13"/>
            <p:cNvSpPr>
              <a:spLocks noChangeArrowheads="1"/>
            </p:cNvSpPr>
            <p:nvPr/>
          </p:nvSpPr>
          <p:spPr bwMode="auto">
            <a:xfrm>
              <a:off x="1104" y="3520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4" name="Oval 14"/>
            <p:cNvSpPr>
              <a:spLocks noChangeArrowheads="1"/>
            </p:cNvSpPr>
            <p:nvPr/>
          </p:nvSpPr>
          <p:spPr bwMode="auto">
            <a:xfrm>
              <a:off x="1552" y="3136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5" name="Oval 15"/>
            <p:cNvSpPr>
              <a:spLocks noChangeArrowheads="1"/>
            </p:cNvSpPr>
            <p:nvPr/>
          </p:nvSpPr>
          <p:spPr bwMode="auto">
            <a:xfrm>
              <a:off x="1504" y="2976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6" name="Oval 16"/>
            <p:cNvSpPr>
              <a:spLocks noChangeArrowheads="1"/>
            </p:cNvSpPr>
            <p:nvPr/>
          </p:nvSpPr>
          <p:spPr bwMode="auto">
            <a:xfrm>
              <a:off x="1504" y="3184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7" name="Oval 17"/>
            <p:cNvSpPr>
              <a:spLocks noChangeArrowheads="1"/>
            </p:cNvSpPr>
            <p:nvPr/>
          </p:nvSpPr>
          <p:spPr bwMode="auto">
            <a:xfrm>
              <a:off x="1456" y="3072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8" name="Oval 18"/>
            <p:cNvSpPr>
              <a:spLocks noChangeArrowheads="1"/>
            </p:cNvSpPr>
            <p:nvPr/>
          </p:nvSpPr>
          <p:spPr bwMode="auto">
            <a:xfrm>
              <a:off x="960" y="3568"/>
              <a:ext cx="32" cy="32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802" name="AutoShape 34"/>
          <p:cNvSpPr>
            <a:spLocks noChangeArrowheads="1"/>
          </p:cNvSpPr>
          <p:nvPr/>
        </p:nvSpPr>
        <p:spPr bwMode="auto">
          <a:xfrm>
            <a:off x="1752600" y="4343400"/>
            <a:ext cx="85725" cy="85725"/>
          </a:xfrm>
          <a:prstGeom prst="star5">
            <a:avLst/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32803" name="AutoShape 35"/>
          <p:cNvSpPr>
            <a:spLocks noChangeArrowheads="1"/>
          </p:cNvSpPr>
          <p:nvPr/>
        </p:nvSpPr>
        <p:spPr bwMode="auto">
          <a:xfrm>
            <a:off x="2057400" y="5324475"/>
            <a:ext cx="85725" cy="85725"/>
          </a:xfrm>
          <a:prstGeom prst="star5">
            <a:avLst/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32804" name="AutoShape 36"/>
          <p:cNvSpPr>
            <a:spLocks noChangeArrowheads="1"/>
          </p:cNvSpPr>
          <p:nvPr/>
        </p:nvSpPr>
        <p:spPr bwMode="auto">
          <a:xfrm>
            <a:off x="1828800" y="5781675"/>
            <a:ext cx="85725" cy="85725"/>
          </a:xfrm>
          <a:prstGeom prst="star5">
            <a:avLst/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019800" y="4191000"/>
            <a:ext cx="1633538" cy="1706563"/>
            <a:chOff x="3792" y="2640"/>
            <a:chExt cx="1029" cy="1075"/>
          </a:xfrm>
        </p:grpSpPr>
        <p:grpSp>
          <p:nvGrpSpPr>
            <p:cNvPr id="49179" name="Group 20"/>
            <p:cNvGrpSpPr>
              <a:grpSpLocks/>
            </p:cNvGrpSpPr>
            <p:nvPr/>
          </p:nvGrpSpPr>
          <p:grpSpPr bwMode="auto">
            <a:xfrm>
              <a:off x="3792" y="2640"/>
              <a:ext cx="1029" cy="1075"/>
              <a:chOff x="720" y="2688"/>
              <a:chExt cx="1029" cy="1075"/>
            </a:xfrm>
          </p:grpSpPr>
          <p:sp>
            <p:nvSpPr>
              <p:cNvPr id="49183" name="Oval 21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029" cy="1075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84" name="Oval 22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85" name="Oval 23"/>
              <p:cNvSpPr>
                <a:spLocks noChangeArrowheads="1"/>
              </p:cNvSpPr>
              <p:nvPr/>
            </p:nvSpPr>
            <p:spPr bwMode="auto">
              <a:xfrm>
                <a:off x="1104" y="294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86" name="Oval 24"/>
              <p:cNvSpPr>
                <a:spLocks noChangeArrowheads="1"/>
              </p:cNvSpPr>
              <p:nvPr/>
            </p:nvSpPr>
            <p:spPr bwMode="auto">
              <a:xfrm>
                <a:off x="880" y="304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87" name="Oval 25"/>
              <p:cNvSpPr>
                <a:spLocks noChangeArrowheads="1"/>
              </p:cNvSpPr>
              <p:nvPr/>
            </p:nvSpPr>
            <p:spPr bwMode="auto">
              <a:xfrm>
                <a:off x="1104" y="337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88" name="Oval 26"/>
              <p:cNvSpPr>
                <a:spLocks noChangeArrowheads="1"/>
              </p:cNvSpPr>
              <p:nvPr/>
            </p:nvSpPr>
            <p:spPr bwMode="auto">
              <a:xfrm>
                <a:off x="1008" y="308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89" name="Oval 27"/>
              <p:cNvSpPr>
                <a:spLocks noChangeArrowheads="1"/>
              </p:cNvSpPr>
              <p:nvPr/>
            </p:nvSpPr>
            <p:spPr bwMode="auto">
              <a:xfrm>
                <a:off x="960" y="337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90" name="Oval 28"/>
              <p:cNvSpPr>
                <a:spLocks noChangeArrowheads="1"/>
              </p:cNvSpPr>
              <p:nvPr/>
            </p:nvSpPr>
            <p:spPr bwMode="auto">
              <a:xfrm>
                <a:off x="1104" y="352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91" name="Oval 29"/>
              <p:cNvSpPr>
                <a:spLocks noChangeArrowheads="1"/>
              </p:cNvSpPr>
              <p:nvPr/>
            </p:nvSpPr>
            <p:spPr bwMode="auto">
              <a:xfrm>
                <a:off x="1552" y="313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92" name="Oval 30"/>
              <p:cNvSpPr>
                <a:spLocks noChangeArrowheads="1"/>
              </p:cNvSpPr>
              <p:nvPr/>
            </p:nvSpPr>
            <p:spPr bwMode="auto">
              <a:xfrm>
                <a:off x="1504" y="297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93" name="Oval 31"/>
              <p:cNvSpPr>
                <a:spLocks noChangeArrowheads="1"/>
              </p:cNvSpPr>
              <p:nvPr/>
            </p:nvSpPr>
            <p:spPr bwMode="auto">
              <a:xfrm>
                <a:off x="1504" y="318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94" name="Oval 32"/>
              <p:cNvSpPr>
                <a:spLocks noChangeArrowheads="1"/>
              </p:cNvSpPr>
              <p:nvPr/>
            </p:nvSpPr>
            <p:spPr bwMode="auto">
              <a:xfrm>
                <a:off x="1456" y="307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95" name="Oval 33"/>
              <p:cNvSpPr>
                <a:spLocks noChangeArrowheads="1"/>
              </p:cNvSpPr>
              <p:nvPr/>
            </p:nvSpPr>
            <p:spPr bwMode="auto">
              <a:xfrm>
                <a:off x="960" y="356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2805" name="AutoShape 37"/>
            <p:cNvSpPr>
              <a:spLocks noChangeArrowheads="1"/>
            </p:cNvSpPr>
            <p:nvPr/>
          </p:nvSpPr>
          <p:spPr bwMode="auto">
            <a:xfrm>
              <a:off x="4080" y="2922"/>
              <a:ext cx="54" cy="54"/>
            </a:xfrm>
            <a:prstGeom prst="star5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32806" name="AutoShape 38"/>
            <p:cNvSpPr>
              <a:spLocks noChangeArrowheads="1"/>
            </p:cNvSpPr>
            <p:nvPr/>
          </p:nvSpPr>
          <p:spPr bwMode="auto">
            <a:xfrm>
              <a:off x="4602" y="3018"/>
              <a:ext cx="54" cy="54"/>
            </a:xfrm>
            <a:prstGeom prst="star5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32807" name="AutoShape 39"/>
            <p:cNvSpPr>
              <a:spLocks noChangeArrowheads="1"/>
            </p:cNvSpPr>
            <p:nvPr/>
          </p:nvSpPr>
          <p:spPr bwMode="auto">
            <a:xfrm>
              <a:off x="4074" y="3402"/>
              <a:ext cx="54" cy="54"/>
            </a:xfrm>
            <a:prstGeom prst="star5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SimSun" pitchFamily="2" charset="-122"/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3429000" y="4191000"/>
            <a:ext cx="1633538" cy="1706563"/>
            <a:chOff x="2160" y="2640"/>
            <a:chExt cx="1029" cy="1075"/>
          </a:xfrm>
        </p:grpSpPr>
        <p:grpSp>
          <p:nvGrpSpPr>
            <p:cNvPr id="49162" name="Group 40"/>
            <p:cNvGrpSpPr>
              <a:grpSpLocks/>
            </p:cNvGrpSpPr>
            <p:nvPr/>
          </p:nvGrpSpPr>
          <p:grpSpPr bwMode="auto">
            <a:xfrm>
              <a:off x="2160" y="2640"/>
              <a:ext cx="1029" cy="1075"/>
              <a:chOff x="720" y="2688"/>
              <a:chExt cx="1029" cy="1075"/>
            </a:xfrm>
          </p:grpSpPr>
          <p:sp>
            <p:nvSpPr>
              <p:cNvPr id="49166" name="Oval 41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029" cy="1075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67" name="Oval 42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68" name="Oval 43"/>
              <p:cNvSpPr>
                <a:spLocks noChangeArrowheads="1"/>
              </p:cNvSpPr>
              <p:nvPr/>
            </p:nvSpPr>
            <p:spPr bwMode="auto">
              <a:xfrm>
                <a:off x="1104" y="294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69" name="Oval 44"/>
              <p:cNvSpPr>
                <a:spLocks noChangeArrowheads="1"/>
              </p:cNvSpPr>
              <p:nvPr/>
            </p:nvSpPr>
            <p:spPr bwMode="auto">
              <a:xfrm>
                <a:off x="880" y="304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0" name="Oval 45"/>
              <p:cNvSpPr>
                <a:spLocks noChangeArrowheads="1"/>
              </p:cNvSpPr>
              <p:nvPr/>
            </p:nvSpPr>
            <p:spPr bwMode="auto">
              <a:xfrm>
                <a:off x="1104" y="337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1" name="Oval 46"/>
              <p:cNvSpPr>
                <a:spLocks noChangeArrowheads="1"/>
              </p:cNvSpPr>
              <p:nvPr/>
            </p:nvSpPr>
            <p:spPr bwMode="auto">
              <a:xfrm>
                <a:off x="1008" y="308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2" name="Oval 47"/>
              <p:cNvSpPr>
                <a:spLocks noChangeArrowheads="1"/>
              </p:cNvSpPr>
              <p:nvPr/>
            </p:nvSpPr>
            <p:spPr bwMode="auto">
              <a:xfrm>
                <a:off x="960" y="337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3" name="Oval 48"/>
              <p:cNvSpPr>
                <a:spLocks noChangeArrowheads="1"/>
              </p:cNvSpPr>
              <p:nvPr/>
            </p:nvSpPr>
            <p:spPr bwMode="auto">
              <a:xfrm>
                <a:off x="1104" y="3520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4" name="Oval 49"/>
              <p:cNvSpPr>
                <a:spLocks noChangeArrowheads="1"/>
              </p:cNvSpPr>
              <p:nvPr/>
            </p:nvSpPr>
            <p:spPr bwMode="auto">
              <a:xfrm>
                <a:off x="1552" y="313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5" name="Oval 50"/>
              <p:cNvSpPr>
                <a:spLocks noChangeArrowheads="1"/>
              </p:cNvSpPr>
              <p:nvPr/>
            </p:nvSpPr>
            <p:spPr bwMode="auto">
              <a:xfrm>
                <a:off x="1504" y="2976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6" name="Oval 51"/>
              <p:cNvSpPr>
                <a:spLocks noChangeArrowheads="1"/>
              </p:cNvSpPr>
              <p:nvPr/>
            </p:nvSpPr>
            <p:spPr bwMode="auto">
              <a:xfrm>
                <a:off x="1504" y="3184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7" name="Oval 52"/>
              <p:cNvSpPr>
                <a:spLocks noChangeArrowheads="1"/>
              </p:cNvSpPr>
              <p:nvPr/>
            </p:nvSpPr>
            <p:spPr bwMode="auto">
              <a:xfrm>
                <a:off x="1456" y="307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8" name="Oval 53"/>
              <p:cNvSpPr>
                <a:spLocks noChangeArrowheads="1"/>
              </p:cNvSpPr>
              <p:nvPr/>
            </p:nvSpPr>
            <p:spPr bwMode="auto">
              <a:xfrm>
                <a:off x="960" y="356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2823" name="AutoShape 55"/>
            <p:cNvSpPr>
              <a:spLocks noChangeArrowheads="1"/>
            </p:cNvSpPr>
            <p:nvPr/>
          </p:nvSpPr>
          <p:spPr bwMode="auto">
            <a:xfrm>
              <a:off x="2592" y="2688"/>
              <a:ext cx="54" cy="54"/>
            </a:xfrm>
            <a:prstGeom prst="star5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32824" name="AutoShape 56"/>
            <p:cNvSpPr>
              <a:spLocks noChangeArrowheads="1"/>
            </p:cNvSpPr>
            <p:nvPr/>
          </p:nvSpPr>
          <p:spPr bwMode="auto">
            <a:xfrm>
              <a:off x="2970" y="3216"/>
              <a:ext cx="54" cy="54"/>
            </a:xfrm>
            <a:prstGeom prst="star5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32825" name="AutoShape 57"/>
            <p:cNvSpPr>
              <a:spLocks noChangeArrowheads="1"/>
            </p:cNvSpPr>
            <p:nvPr/>
          </p:nvSpPr>
          <p:spPr bwMode="auto">
            <a:xfrm>
              <a:off x="2640" y="3552"/>
              <a:ext cx="54" cy="54"/>
            </a:xfrm>
            <a:prstGeom prst="star5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SimSun" pitchFamily="2" charset="-122"/>
              </a:endParaRPr>
            </a:p>
          </p:txBody>
        </p:sp>
      </p:grpSp>
      <p:sp>
        <p:nvSpPr>
          <p:cNvPr id="66" name="五角星 65"/>
          <p:cNvSpPr/>
          <p:nvPr/>
        </p:nvSpPr>
        <p:spPr bwMode="auto">
          <a:xfrm>
            <a:off x="1696078" y="4277907"/>
            <a:ext cx="205408" cy="20344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五角星 66"/>
          <p:cNvSpPr/>
          <p:nvPr/>
        </p:nvSpPr>
        <p:spPr bwMode="auto">
          <a:xfrm>
            <a:off x="1997558" y="5257676"/>
            <a:ext cx="205408" cy="20344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8" name="五角星 67"/>
          <p:cNvSpPr/>
          <p:nvPr/>
        </p:nvSpPr>
        <p:spPr bwMode="auto">
          <a:xfrm>
            <a:off x="1768958" y="5722813"/>
            <a:ext cx="205408" cy="20344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" name="五角星 68"/>
          <p:cNvSpPr/>
          <p:nvPr/>
        </p:nvSpPr>
        <p:spPr bwMode="auto">
          <a:xfrm>
            <a:off x="4064000" y="4208338"/>
            <a:ext cx="205408" cy="20344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" name="五角星 69"/>
          <p:cNvSpPr/>
          <p:nvPr/>
        </p:nvSpPr>
        <p:spPr bwMode="auto">
          <a:xfrm>
            <a:off x="4672496" y="5029200"/>
            <a:ext cx="205408" cy="20344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五角星 70"/>
          <p:cNvSpPr/>
          <p:nvPr/>
        </p:nvSpPr>
        <p:spPr bwMode="auto">
          <a:xfrm>
            <a:off x="4128656" y="5562476"/>
            <a:ext cx="205408" cy="20344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2" name="五角星 71"/>
          <p:cNvSpPr/>
          <p:nvPr/>
        </p:nvSpPr>
        <p:spPr bwMode="auto">
          <a:xfrm>
            <a:off x="6400800" y="5324475"/>
            <a:ext cx="205408" cy="20344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3" name="五角星 72"/>
          <p:cNvSpPr/>
          <p:nvPr/>
        </p:nvSpPr>
        <p:spPr bwMode="auto">
          <a:xfrm>
            <a:off x="7264400" y="4699000"/>
            <a:ext cx="205408" cy="20344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4" name="五角星 73"/>
          <p:cNvSpPr/>
          <p:nvPr/>
        </p:nvSpPr>
        <p:spPr bwMode="auto">
          <a:xfrm>
            <a:off x="6417158" y="4572000"/>
            <a:ext cx="205408" cy="20344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38100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660033"/>
                </a:solidFill>
                <a:ea typeface="宋体" pitchFamily="2" charset="-122"/>
              </a:rPr>
              <a:t>SCL Examples (1)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686800" cy="59436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u="sng" dirty="0" smtClean="0">
                <a:latin typeface="Courier New" pitchFamily="49" charset="0"/>
                <a:ea typeface="宋体" pitchFamily="2" charset="-122"/>
              </a:rPr>
              <a:t>6 Cases:</a:t>
            </a:r>
          </a:p>
          <a:p>
            <a:pPr>
              <a:buFont typeface="Wingdings" pitchFamily="2" charset="2"/>
              <a:buNone/>
            </a:pPr>
            <a:r>
              <a:rPr lang="en-US" altLang="zh-CN" sz="1600" u="sng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(0 1 1)		(1 1 0.5)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	(0.2 0.2 0.2)	(0.5 0.5 0.5)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	(0.4 0.6 0.5) 	(0 0 0)</a:t>
            </a:r>
          </a:p>
          <a:p>
            <a:pPr>
              <a:buFont typeface="Wingdings" pitchFamily="2" charset="2"/>
              <a:buNone/>
            </a:pPr>
            <a:endParaRPr lang="en-US" altLang="zh-CN" sz="1600" dirty="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u="sng" dirty="0" smtClean="0">
                <a:latin typeface="Courier New" pitchFamily="49" charset="0"/>
                <a:ea typeface="宋体" pitchFamily="2" charset="-122"/>
              </a:rPr>
              <a:t>Learning Rate: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0.5</a:t>
            </a:r>
            <a:endParaRPr lang="en-US" altLang="zh-CN" dirty="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600" dirty="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u="sng" dirty="0" smtClean="0">
                <a:latin typeface="Courier New" pitchFamily="49" charset="0"/>
                <a:ea typeface="宋体" pitchFamily="2" charset="-122"/>
              </a:rPr>
              <a:t>Initial Randomly-Generated Weight Vectors: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 [ 0.14  0.75  0.71 ]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 [ 0.99  0.51  0.37 ]   Hence, there are 3 classes to be learned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 [ 0.73  0.81  0.87 ]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u="sng" dirty="0" smtClean="0">
                <a:latin typeface="Courier New" pitchFamily="49" charset="0"/>
                <a:ea typeface="宋体" pitchFamily="2" charset="-122"/>
              </a:rPr>
              <a:t>Training on Input Vectors</a:t>
            </a:r>
            <a:endParaRPr lang="en-US" altLang="zh-CN" sz="1600" dirty="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Input vector # 1:   [ 0.00  1.00  1.00 ]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  Winning weight vector # 1: [ 0.14  0.75  0.71 ] Distance:  0.41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  Updated weight vector: [ 0.07  0.87  0.85 ]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Input vector # 2:   [ 1.00  1.00  0.50 ]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  Winning weight vector # 3: [ 0.73  0.81  0.87 ] Distance:  0.50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  Updated weight vector: [ 0.87  0.90  0.69 ]  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53340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660033"/>
                </a:solidFill>
                <a:ea typeface="宋体" pitchFamily="2" charset="-122"/>
              </a:rPr>
              <a:t>SCL Examples (2)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10600" cy="54864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Input vector # 3:   [ 0.20  0.20  0.20 ]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Winning weight vector # 2: [ 0.99  0.51  0.37 ] Distance:  0.86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Updated weight vector: [ 0.59  0.36  0.29 ]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Input vector # 4:   [ 0.50  0.50  0.50 ]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Winning weight vector # 2: [ 0.59  0.36  0.29 ] Distance:  0.27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Updated weight vector: [ 0.55  0.43  0.39 ]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Input vector # 5:   [ 0.40  0.60  0.50 ]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Winning weight vector # 2: [ 0.55  0.43  0.39 ] Distance:  0.25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Updated weight vector: [ 0.47  0.51  0.45 ]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Input vector # 6:   [ 0.00  0.00  0.00 ]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Winning weight vector # 2: [ 0.47  0.51  0.45 ] Distance:  0.83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Updated weight vector: [ 0.24  0.26  0.22 ]</a:t>
            </a:r>
          </a:p>
          <a:p>
            <a:pPr>
              <a:buFont typeface="Wingdings" pitchFamily="2" charset="2"/>
              <a:buNone/>
            </a:pP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u="sng" smtClean="0">
                <a:latin typeface="Courier New" pitchFamily="49" charset="0"/>
                <a:ea typeface="宋体" pitchFamily="2" charset="-122"/>
              </a:rPr>
              <a:t>Weight Vectors after epoch 1:</a:t>
            </a: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[ 0.07  0.87  0.85 ]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[ 0.24  0.26  0.22 ]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[ 0.87  0.90  0.69 ]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7772400" cy="53340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660033"/>
                </a:solidFill>
                <a:ea typeface="宋体" pitchFamily="2" charset="-122"/>
              </a:rPr>
              <a:t>SCL Examples (3)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077200" cy="54102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u="sng" smtClean="0">
                <a:latin typeface="Courier New" pitchFamily="49" charset="0"/>
                <a:ea typeface="宋体" pitchFamily="2" charset="-122"/>
              </a:rPr>
              <a:t>Clusters after epoch 1:</a:t>
            </a: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Weight vector # 1: [ 0.07  0.87  0.85 ]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1:   [ 0.00  1.00  1.00 ]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Weight vector # 2: [ 0.24  0.26  0.22 ]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3:   [ 0.20  0.20  0.20 ]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4:   [ 0.50  0.50  0.50 ]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5:   [ 0.40  0.60  0.50 ]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6:   [ 0.00  0.00  0.00 ]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Weight vector # 3: [ 0.87  0.90  0.69 ]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2:   [ 1.00  1.00  0.50 ]</a:t>
            </a:r>
          </a:p>
          <a:p>
            <a:pPr>
              <a:buFont typeface="Wingdings" pitchFamily="2" charset="2"/>
              <a:buNone/>
            </a:pP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u="sng" smtClean="0">
                <a:latin typeface="Courier New" pitchFamily="49" charset="0"/>
                <a:ea typeface="宋体" pitchFamily="2" charset="-122"/>
              </a:rPr>
              <a:t>Weight Vectors after epoch 2:</a:t>
            </a: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[ 0.03  0.94  0.93 ]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[ 0.19  0.24  0.21 ]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[ 0.93  0.95  0.59 ]</a:t>
            </a:r>
          </a:p>
          <a:p>
            <a:pPr>
              <a:buFont typeface="Wingdings" pitchFamily="2" charset="2"/>
              <a:buNone/>
            </a:pP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u="sng" smtClean="0">
                <a:latin typeface="Courier New" pitchFamily="49" charset="0"/>
                <a:ea typeface="宋体" pitchFamily="2" charset="-122"/>
              </a:rPr>
              <a:t>Clusters after epoch 2:</a:t>
            </a: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	unchanged.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660033"/>
                </a:solidFill>
                <a:ea typeface="宋体" pitchFamily="2" charset="-122"/>
              </a:rPr>
              <a:t>SCL Examples (4)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7924800" cy="54102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u="sng" dirty="0" smtClean="0">
                <a:latin typeface="Courier New" pitchFamily="49" charset="0"/>
                <a:ea typeface="宋体" pitchFamily="2" charset="-122"/>
              </a:rPr>
              <a:t>6 Cases</a:t>
            </a:r>
            <a:endParaRPr lang="en-US" altLang="zh-CN" sz="1600" dirty="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 	(0.9 0.9 0.9) 	(0.8 0.9 0.8)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	(1 0.9 0.8) 		(1 1 1)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	(0.9 1 1.1) 		(1.1 1 0.7)</a:t>
            </a:r>
          </a:p>
          <a:p>
            <a:pPr>
              <a:buFont typeface="Wingdings" pitchFamily="2" charset="2"/>
              <a:buNone/>
            </a:pPr>
            <a:endParaRPr lang="en-US" altLang="zh-CN" sz="1600" dirty="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u="sng" dirty="0" smtClean="0">
                <a:latin typeface="Courier New" pitchFamily="49" charset="0"/>
                <a:ea typeface="宋体" pitchFamily="2" charset="-122"/>
              </a:rPr>
              <a:t>Other parameters:</a:t>
            </a:r>
          </a:p>
          <a:p>
            <a:pPr>
              <a:buFont typeface="Wingdings" pitchFamily="2" charset="2"/>
              <a:buNone/>
            </a:pPr>
            <a:r>
              <a:rPr lang="en-US" altLang="zh-CN" sz="1600" u="sng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Initial Weights from Set: {0.8  1.0  1.2}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	Learning rate: 0.5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Courier New" pitchFamily="49" charset="0"/>
                <a:ea typeface="宋体" pitchFamily="2" charset="-122"/>
              </a:rPr>
              <a:t>	# Epochs: 10</a:t>
            </a:r>
          </a:p>
          <a:p>
            <a:pPr>
              <a:buFont typeface="Wingdings" pitchFamily="2" charset="2"/>
              <a:buNone/>
            </a:pPr>
            <a:endParaRPr lang="en-US" altLang="zh-CN" sz="1600" dirty="0" smtClean="0">
              <a:latin typeface="Courier New" pitchFamily="49" charset="0"/>
              <a:ea typeface="宋体" pitchFamily="2" charset="-122"/>
            </a:endParaRPr>
          </a:p>
          <a:p>
            <a:r>
              <a:rPr lang="en-US" altLang="zh-CN" sz="2400" dirty="0" smtClean="0">
                <a:latin typeface="+mn-ea"/>
              </a:rPr>
              <a:t>Run same case twice, but with different initial randomly-generated weight vectors.</a:t>
            </a:r>
          </a:p>
          <a:p>
            <a:r>
              <a:rPr lang="en-US" altLang="zh-CN" sz="2400" dirty="0" smtClean="0">
                <a:latin typeface="+mn-ea"/>
              </a:rPr>
              <a:t>The clusters formed are highly sensitive to the initial weight vectors.</a:t>
            </a:r>
            <a:endParaRPr lang="en-US" altLang="zh-CN" sz="2400" u="sng" dirty="0" smtClean="0">
              <a:latin typeface="+mn-ea"/>
            </a:endParaRPr>
          </a:p>
          <a:p>
            <a:pPr>
              <a:buFont typeface="Wingdings" pitchFamily="2" charset="2"/>
              <a:buNone/>
            </a:pPr>
            <a:endParaRPr lang="en-US" altLang="zh-CN" sz="2400" b="1" dirty="0" smtClean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660033"/>
                </a:solidFill>
                <a:ea typeface="宋体" pitchFamily="2" charset="-122"/>
              </a:rPr>
              <a:t>SCL Examples (5)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7924800" cy="54102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u="sng" smtClean="0">
                <a:latin typeface="Courier New" pitchFamily="49" charset="0"/>
                <a:ea typeface="宋体" pitchFamily="2" charset="-122"/>
              </a:rPr>
              <a:t>Initial Weight Vectors:</a:t>
            </a: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[ 1.20  1.00  1.00 ]   * All weights are medium to high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[ 1.20  1.00  1.20 ]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[ 1.00  1.00  1.00 ]</a:t>
            </a:r>
          </a:p>
          <a:p>
            <a:pPr>
              <a:buFont typeface="Wingdings" pitchFamily="2" charset="2"/>
              <a:buNone/>
            </a:pP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u="sng" smtClean="0">
                <a:latin typeface="Courier New" pitchFamily="49" charset="0"/>
                <a:ea typeface="宋体" pitchFamily="2" charset="-122"/>
              </a:rPr>
              <a:t>Clusters after 10 epochs:</a:t>
            </a: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Weight vector # 1: [ 1.07  0.97  0.73 ]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3:   [ 1.00  0.90  0.80 ]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6:   [ 1.10  1.00  0.70 ]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Weight vector # 2: [ 1.20  1.00  1.20 ]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Weight vector # 3: [ 0.91  0.98  1.02 ]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1:   [ 0.90  0.90  0.90 ]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2:   [ 0.80  0.90  0.80 ]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4:   [ 1.00  1.00  1.00 ]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5:   [ 0.90  1.00  1.10 ]</a:t>
            </a:r>
          </a:p>
          <a:p>
            <a:pPr>
              <a:buFont typeface="Wingdings" pitchFamily="2" charset="2"/>
              <a:buNone/>
            </a:pP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** Weight vector #3 is the big winner &amp; #2 loses completely!!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772400" cy="30480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660033"/>
                </a:solidFill>
                <a:ea typeface="宋体" pitchFamily="2" charset="-122"/>
              </a:rPr>
              <a:t>SCL Examples (6)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077200" cy="60198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u="sng" smtClean="0">
                <a:latin typeface="Courier New" pitchFamily="49" charset="0"/>
                <a:ea typeface="宋体" pitchFamily="2" charset="-122"/>
              </a:rPr>
              <a:t>Initial Weight Vectors:</a:t>
            </a: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[ 1.00  0.80  1.00 ]   * Better balance of initial weights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[ 0.80  1.00  1.20 ]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[ 1.00  1.00  0.80 ]</a:t>
            </a:r>
          </a:p>
          <a:p>
            <a:pPr>
              <a:buFont typeface="Wingdings" pitchFamily="2" charset="2"/>
              <a:buNone/>
            </a:pP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u="sng" smtClean="0">
                <a:latin typeface="Courier New" pitchFamily="49" charset="0"/>
                <a:ea typeface="宋体" pitchFamily="2" charset="-122"/>
              </a:rPr>
              <a:t>Clusters after 10 epochs:</a:t>
            </a: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Weight vector # 1: [ 0.83  0.90  0.83 ]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1:   [ 0.90  0.90  0.90 ]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2:   [ 0.80  0.90  0.80 ]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Weight vector # 2: [ 0.93  1.00  1.07 ]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4:   [ 1.00  1.00  1.00 ]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5:   [ 0.90  1.00  1.10 ]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Weight vector # 3: [ 1.07  0.97  0.73 ]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3:   [ 1.00  0.90  0.80 ]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   Input vector # 6:   [ 1.10  1.00  0.70 ] 	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** 3 clusters of equal size!!</a:t>
            </a:r>
          </a:p>
          <a:p>
            <a:pPr>
              <a:buFont typeface="Wingdings" pitchFamily="2" charset="2"/>
              <a:buNone/>
            </a:pPr>
            <a:endParaRPr lang="en-US" altLang="zh-CN" sz="1600" smtClean="0">
              <a:latin typeface="Courier New" pitchFamily="49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u="sng" smtClean="0">
                <a:latin typeface="Courier New" pitchFamily="49" charset="0"/>
                <a:ea typeface="宋体" pitchFamily="2" charset="-122"/>
              </a:rPr>
              <a:t>Note:</a:t>
            </a: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 All of these SCL examples were run by a simple piece of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code that had NO neural-net model, but merely a list of weight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>
                <a:latin typeface="Courier New" pitchFamily="49" charset="0"/>
                <a:ea typeface="宋体" pitchFamily="2" charset="-122"/>
              </a:rPr>
              <a:t>vectors that was continually updated.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 descr="I:\TextLocalization\selected\Chinese\digit_34-2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55" y="51085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79" name="Picture 3" descr="I:\TextLocalization\selected\Chinese\digit_34-2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340" y="514269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0" name="Picture 4" descr="I:\TextLocalization\selected\Chinese\digit_34-2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84" y="513821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1" name="Picture 5" descr="I:\TextLocalization\selected\Chinese\digit_34-25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65" y="505923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2" name="Picture 6" descr="I:\TextLocalization\selected\Chinese\digit_34-27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85" y="513821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3" name="Picture 7" descr="I:\TextLocalization\selected\Chinese\digit_34-30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18" y="514269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4" name="Picture 8" descr="I:\TextLocalization\selected\Chinese\digit_34-31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66" y="502785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5" name="Picture 9" descr="I:\TextLocalization\selected\Chinese\digit_34-31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53" y="453031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6" name="Picture 10" descr="I:\TextLocalization\selected\Chinese\digit_34-32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58" y="457065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7" name="Picture 11" descr="I:\TextLocalization\selected\Chinese\digit_34-3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13" y="456662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8" name="Picture 12" descr="I:\TextLocalization\selected\Chinese\digit_34-384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13" y="39185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9" name="Picture 13" descr="I:\TextLocalization\selected\Chinese\digit_35-5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07" y="38740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0" name="Picture 14" descr="I:\TextLocalization\selected\Chinese\digit_35-56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49" y="453031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1" name="Picture 15" descr="I:\TextLocalization\selected\Chinese\digit_36-83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37" y="44605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2" name="Picture 16" descr="I:\TextLocalization\selected\Chinese\digit_36-140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73" y="44565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3" name="Picture 17" descr="I:\TextLocalization\selected\Chinese\digit_36-142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266" y="44565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4" name="Picture 18" descr="I:\TextLocalization\selected\Chinese\digit_36-143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89" y="442618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5" name="Picture 19" descr="I:\TextLocalization\selected\Chinese\digit_36-157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89" y="451596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6" name="Picture 20" descr="I:\TextLocalization\selected\Chinese\digit_36-165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50" y="451596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7" name="Picture 21" descr="I:\TextLocalization\selected\Chinese\digit_36-183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35" y="453031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8" name="Picture 22" descr="I:\TextLocalization\selected\Chinese\digit_36-188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53" y="38403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99" name="Picture 23" descr="I:\TextLocalization\selected\Chinese\digit_36-189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37" y="39185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0" name="Picture 24" descr="I:\TextLocalization\selected\Chinese\digit_36-251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65" y="389195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1" name="Picture 25" descr="I:\TextLocalization\selected\Chinese\digit_36-265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66" y="33744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2" name="Picture 26" descr="I:\TextLocalization\selected\Chinese\digit_36-266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57" y="38829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3" name="Picture 27" descr="I:\TextLocalization\selected\Chinese\digit_36-267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84" y="27642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4" name="Picture 28" descr="I:\TextLocalization\selected\Chinese\digit_36-268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89" y="38914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5" name="Picture 29" descr="I:\TextLocalization\selected\Chinese\digit_30-809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55" y="3905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6" name="Picture 30" descr="I:\TextLocalization\selected\Chinese\digit_30-817.jp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55" y="388066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7" name="Picture 31" descr="I:\TextLocalization\selected\Chinese\digit_30-818.jp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65" y="337893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8" name="Picture 32" descr="I:\TextLocalization\selected\Chinese\digit_30-819.jp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84" y="339208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09" name="Picture 33" descr="I:\TextLocalization\selected\Chinese\digit_30-820.jp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14" y="334399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0" name="Picture 34" descr="I:\TextLocalization\selected\Chinese\digit_30-821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37" y="27354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1" name="Picture 35" descr="I:\TextLocalization\selected\Chinese\digit_30-822.jp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08" y="39185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2" name="Picture 36" descr="I:\TextLocalization\selected\Chinese\digit_30-858.jp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266" y="38910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3" name="Picture 37" descr="I:\TextLocalization\selected\Chinese\digit_30-859.jp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18" y="33780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4" name="Picture 38" descr="I:\TextLocalization\selected\Chinese\digit_30-916.jp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89" y="33648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5" name="Picture 39" descr="I:\TextLocalization\selected\Chinese\digit_31-719.jp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09" y="335947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6" name="Picture 40" descr="I:\TextLocalization\selected\Chinese\digit_31-720.jp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13" y="27354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7" name="Picture 41" descr="I:\TextLocalization\selected\Chinese\digit_31-725.jp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94" y="33780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8" name="Picture 42" descr="I:\TextLocalization\selected\Chinese\digit_31-726.jp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73" y="27354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19" name="Picture 43" descr="I:\TextLocalization\selected\Chinese\digit_31-728.jp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01" y="27625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20" name="Picture 44" descr="I:\TextLocalization\selected\Chinese\digit_31-730.jpg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57" y="339208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21" name="Picture 45" descr="I:\TextLocalization\selected\Chinese\digit_33-330.jpg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653" y="34145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22" name="Picture 46" descr="I:\TextLocalization\selected\Chinese\digit_33-334.jpg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55" y="335947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23" name="Picture 47" descr="I:\TextLocalization\selected\Chinese\digit_33-335.jp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89" y="27625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24" name="Picture 48" descr="I:\TextLocalization\selected\Chinese\digit_33-336.jpg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65" y="27354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25" name="Picture 49" descr="I:\TextLocalization\selected\Chinese\digit_33-341.jpg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55" y="27625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27" name="Picture 51" descr="I:\TextLocalization\selected\Chinese\digit_33-389.jpg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55" y="27354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29" name="Picture 53" descr="I:\TextLocalization\selected\Chinese\digit_33-449.jpg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57" y="274291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0" name="Picture 54" descr="I:\TextLocalization\selected\Chinese\digit_34-196.jpg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53" y="275929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1" name="Picture 55" descr="I:\TextLocalization\selected\Chinese\image0012597.jpg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44" y="51085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2" name="Picture 56" descr="I:\TextLocalization\selected\Chinese\image0012560.jpg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44" y="51085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3" name="Picture 57" descr="I:\TextLocalization\selected\Chinese\image012567.jpg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44" y="51085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4" name="Picture 58" descr="I:\TextLocalization\selected\Chinese\image0012572.jpg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44" y="51085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5" name="Picture 59" descr="I:\TextLocalization\selected\Chinese\image0012578.jpg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44" y="51085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6" name="Picture 60" descr="I:\TextLocalization\selected\Chinese\image0012586.jpg"/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44" y="51085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7" name="Picture 61" descr="I:\TextLocalization\selected\Chinese\image0012591.jpg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44" y="51085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8" name="Picture 62" descr="I:\TextLocalization\selected\Chinese\image011446.jpg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89" y="511451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9" name="Picture 63" descr="I:\TextLocalization\selected\Chinese\image0011468.jpg"/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08" y="50827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40" name="Picture 64" descr="I:\TextLocalization\selected\Chinese\image011496.jpg"/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64" y="50827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77" y="188640"/>
            <a:ext cx="8404423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800000"/>
                </a:solidFill>
                <a:ea typeface="宋体" pitchFamily="2" charset="-122"/>
              </a:rPr>
              <a:t>Why do we need clustering</a:t>
            </a:r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? </a:t>
            </a:r>
            <a:endParaRPr lang="zh-CN" altLang="en-US" sz="4000" b="1" dirty="0">
              <a:solidFill>
                <a:srgbClr val="800000"/>
              </a:solidFill>
            </a:endParaRPr>
          </a:p>
        </p:txBody>
      </p:sp>
      <p:pic>
        <p:nvPicPr>
          <p:cNvPr id="203841" name="Picture 65" descr="J:\TextLocalization\August09\selected\August09_74-2216.jpg.jpg"/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84" y="5803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42" name="Picture 66" descr="J:\TextLocalization\August09\selected\August09_74-2217.jpg.jpg"/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79" y="57328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43" name="Picture 67" descr="J:\TextLocalization\August09\selected\August09_74-2219.jpg.jpg"/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31" y="57328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44" name="Picture 68" descr="J:\TextLocalization\August09\selected\August09_74-2224.jpg.jpg"/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55" y="58037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45" name="Picture 69" descr="J:\TextLocalization\August09\selected\August09_74-2225.jpg.jpg"/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53" y="578158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46" name="Picture 70" descr="J:\TextLocalization\August09\selected\August09_74-2228.jpg.jpg"/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13" y="57245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47" name="Picture 71" descr="J:\TextLocalization\August09\selected\August09_74-2230.jpg.jpg"/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68" y="575179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48" name="Picture 72" descr="J:\TextLocalization\August09\selected\August09_74-2235.jpg.jpg"/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732" y="57328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49" name="Picture 73" descr="J:\TextLocalization\August09\selected\August09_74-2236.jpg.jpg"/>
          <p:cNvPicPr>
            <a:picLocks noChangeAspect="1" noChangeArrowheads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02" y="216442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0" name="Picture 74" descr="J:\TextLocalization\August09\selected\August09_74-2239.jpg.jpg"/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571938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1" name="Picture 75" descr="J:\TextLocalization\August09\selected\August09_74-2240.jpg.jpg"/>
          <p:cNvPicPr>
            <a:picLocks noChangeAspect="1" noChangeArrowheads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266" y="57328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2" name="Picture 76" descr="J:\TextLocalization\August09\selected\August09_74-2242.jpg.jpg"/>
          <p:cNvPicPr>
            <a:picLocks noChangeAspect="1" noChangeArrowheads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66" y="571938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3" name="Picture 77" descr="J:\TextLocalization\August09\selected\August09_74-2254.jpg.jpg"/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14" y="21558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4" name="Picture 78" descr="J:\TextLocalization\August09\selected\August09_74-2273.jpg.jpg"/>
          <p:cNvPicPr>
            <a:picLocks noChangeAspect="1" noChangeArrowheads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84" y="213285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5" name="Picture 79" descr="J:\TextLocalization\August09\selected\August09_74-2274.jpg.jpg"/>
          <p:cNvPicPr>
            <a:picLocks noChangeAspect="1" noChangeArrowheads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84" y="213285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6" name="Picture 80" descr="J:\TextLocalization\August09\selected\August09_74-2277.jpg.jpg"/>
          <p:cNvPicPr>
            <a:picLocks noChangeAspect="1" noChangeArrowheads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214592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7" name="Picture 81" descr="J:\TextLocalization\August09\selected\August09_74-2280.jpg.jpg"/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3" y="21558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8" name="Picture 82" descr="J:\TextLocalization\August09\selected\August09_74-2281.jpg.jpg"/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79" y="62184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59" name="Picture 83" descr="J:\TextLocalization\August09\selected\August09_74-2286.jpg.jpg"/>
          <p:cNvPicPr>
            <a:picLocks noChangeAspect="1" noChangeArrowheads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89" y="21640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0" name="Picture 84" descr="J:\TextLocalization\August09\selected\August09_74-2289.jpg.jpg"/>
          <p:cNvPicPr>
            <a:picLocks noChangeAspect="1" noChangeArrowheads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09" y="21199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1" name="Picture 85" descr="J:\TextLocalization\August09\selected\August09_74-2292.jpg.jpg"/>
          <p:cNvPicPr>
            <a:picLocks noChangeAspect="1" noChangeArrowheads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69" y="627899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2" name="Picture 86" descr="J:\TextLocalization\August09\selected\August09_74-2293.jpg.jpg"/>
          <p:cNvPicPr>
            <a:picLocks noChangeAspect="1" noChangeArrowheads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26" y="214592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3" name="Picture 87" descr="J:\TextLocalization\August09\selected\August09_74-2294.jpg.jpg"/>
          <p:cNvPicPr>
            <a:picLocks noChangeAspect="1" noChangeArrowheads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57" y="62469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4" name="Picture 88" descr="J:\TextLocalization\August09\selected\August09_74-2299.jpg.jpg"/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06" y="216442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5" name="Picture 89" descr="J:\TextLocalization\August09\selected\August09_74-2305.jpg.jpg"/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60" y="213677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6" name="Picture 90" descr="J:\TextLocalization\August09\selected\August09_74-2307.jpg.jpg"/>
          <p:cNvPicPr>
            <a:picLocks noChangeAspect="1" noChangeArrowheads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6" y="626410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7" name="Picture 91" descr="J:\TextLocalization\August09\selected\August09_74-2314.jpg.jpg"/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45" y="627899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8" name="Picture 92" descr="J:\TextLocalization\August09\selected\August09_74-2327.jpg.jpg"/>
          <p:cNvPicPr>
            <a:picLocks noChangeAspect="1" noChangeArrowheads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40" y="62469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69" name="Picture 93" descr="J:\TextLocalization\August09\selected\August09_74-2332.jpg.jpg"/>
          <p:cNvPicPr>
            <a:picLocks noChangeAspect="1" noChangeArrowheads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55" y="62469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70" name="Picture 94" descr="J:\TextLocalization\August09\selected\August09_74-2337.jpg.jpg"/>
          <p:cNvPicPr>
            <a:picLocks noChangeAspect="1" noChangeArrowheads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30" y="62401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71" name="Picture 95" descr="J:\TextLocalization\August09\selected\August09_75-170.jpg.jpg"/>
          <p:cNvPicPr>
            <a:picLocks noChangeAspect="1" noChangeArrowheads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95" y="62184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72" name="Picture 96" descr="J:\TextLocalization\August09\selected\August09_75-290.jpg.jpg"/>
          <p:cNvPicPr>
            <a:picLocks noChangeAspect="1" noChangeArrowheads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905" y="623878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73" name="Picture 97" descr="J:\TextLocalization\August09\selected\August09_75-294.jpg.jpg"/>
          <p:cNvPicPr>
            <a:picLocks noChangeAspect="1" noChangeArrowheads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620899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224" y="1484784"/>
            <a:ext cx="166263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Example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00661332"/>
      </p:ext>
    </p:extLst>
  </p:cSld>
  <p:clrMapOvr>
    <a:masterClrMapping/>
  </p:clrMapOvr>
  <p:transition spd="slow" advClick="0"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793037" cy="1143000"/>
          </a:xfrm>
        </p:spPr>
        <p:txBody>
          <a:bodyPr/>
          <a:lstStyle/>
          <a:p>
            <a:r>
              <a:rPr lang="en-GB" altLang="zh-CN" sz="4000" b="1" dirty="0" smtClean="0">
                <a:solidFill>
                  <a:srgbClr val="800000"/>
                </a:solidFill>
                <a:ea typeface="宋体" pitchFamily="2" charset="-122"/>
              </a:rPr>
              <a:t>Enforcing fairer competition</a:t>
            </a:r>
            <a:endParaRPr lang="zh-CN" altLang="en-US" sz="4000" b="1" dirty="0" smtClean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24863" cy="46085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Initial</a:t>
            </a:r>
            <a:r>
              <a:rPr lang="en-GB" altLang="zh-CN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GB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position of weight vector of an output  unit may be in region with few, if any, patterns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problems of k-means)</a:t>
            </a:r>
          </a:p>
          <a:p>
            <a:pPr>
              <a:lnSpc>
                <a:spcPct val="80000"/>
              </a:lnSpc>
            </a:pPr>
            <a:endParaRPr lang="en-GB" altLang="zh-CN" sz="2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GB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Some units may never or rarely become a winner, and so weight vector may not be updated,  thus preventing it finding richer part of pattern space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</a:t>
            </a:r>
            <a:r>
              <a:rPr lang="en-GB" altLang="zh-CN" sz="2800" b="1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DEAD UNIT</a:t>
            </a:r>
          </a:p>
          <a:p>
            <a:pPr>
              <a:lnSpc>
                <a:spcPct val="80000"/>
              </a:lnSpc>
            </a:pPr>
            <a:endParaRPr lang="en-GB" altLang="zh-CN" sz="2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GB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More efficient to ensure a fairer competition where each unit has an equal chance of representing some part of training data</a:t>
            </a:r>
          </a:p>
          <a:p>
            <a:pPr>
              <a:lnSpc>
                <a:spcPct val="80000"/>
              </a:lnSpc>
            </a:pPr>
            <a:endParaRPr lang="zh-CN" altLang="en-US" sz="24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0138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K-means algorithm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The k-means algorithm partitions the data into k </a:t>
            </a:r>
            <a:r>
              <a:rPr lang="en-US" altLang="zh-CN" i="1" dirty="0" smtClean="0">
                <a:ea typeface="宋体" pitchFamily="2" charset="-122"/>
              </a:rPr>
              <a:t>mutually exclusive clusters, e.g.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357563"/>
            <a:ext cx="563562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9576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K-means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50863" y="1700808"/>
            <a:ext cx="8001000" cy="12144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The k-means algorithm partitions the data into k </a:t>
            </a:r>
            <a:r>
              <a:rPr lang="en-US" altLang="zh-CN" i="1" dirty="0" smtClean="0">
                <a:ea typeface="宋体" pitchFamily="2" charset="-122"/>
              </a:rPr>
              <a:t>mutually exclusive clusters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286125"/>
            <a:ext cx="553085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8269" y="5877854"/>
            <a:ext cx="312297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How does it work?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4435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793037" cy="98072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K-means algorithm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66155" y="980728"/>
            <a:ext cx="7992888" cy="418680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Formal definition:</a:t>
            </a:r>
          </a:p>
          <a:p>
            <a:pPr marL="0" indent="0"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   Minimize total intra-cluster variance</a:t>
            </a:r>
          </a:p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53265"/>
            <a:ext cx="7358062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82845"/>
              </p:ext>
            </p:extLst>
          </p:nvPr>
        </p:nvGraphicFramePr>
        <p:xfrm>
          <a:off x="2411760" y="1844824"/>
          <a:ext cx="2583731" cy="111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3" name="公式" r:id="rId4" imgW="1091880" imgH="469800" progId="Equation.3">
                  <p:embed/>
                </p:oleObj>
              </mc:Choice>
              <mc:Fallback>
                <p:oleObj name="公式" r:id="rId4" imgW="10918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760" y="1844824"/>
                        <a:ext cx="2583731" cy="1111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593" y="2924944"/>
            <a:ext cx="620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S</a:t>
            </a:r>
            <a:r>
              <a:rPr lang="en-US" altLang="zh-CN" sz="2400" baseline="-25000" dirty="0" smtClean="0">
                <a:latin typeface="+mn-ea"/>
                <a:ea typeface="+mn-ea"/>
              </a:rPr>
              <a:t>i  </a:t>
            </a:r>
            <a:r>
              <a:rPr lang="en-US" altLang="zh-CN" sz="2400" dirty="0" smtClean="0">
                <a:latin typeface="+mn-ea"/>
                <a:ea typeface="+mn-ea"/>
              </a:rPr>
              <a:t>is the </a:t>
            </a:r>
            <a:r>
              <a:rPr lang="en-US" altLang="zh-CN" sz="2400" dirty="0" err="1" smtClean="0">
                <a:latin typeface="+mn-ea"/>
                <a:ea typeface="+mn-ea"/>
              </a:rPr>
              <a:t>ith</a:t>
            </a:r>
            <a:r>
              <a:rPr lang="en-US" altLang="zh-CN" sz="2400" dirty="0" smtClean="0">
                <a:latin typeface="+mn-ea"/>
                <a:ea typeface="+mn-ea"/>
              </a:rPr>
              <a:t> cluster (</a:t>
            </a:r>
            <a:r>
              <a:rPr lang="en-US" altLang="zh-CN" sz="2400" dirty="0" err="1" smtClean="0">
                <a:latin typeface="+mn-ea"/>
                <a:ea typeface="+mn-ea"/>
              </a:rPr>
              <a:t>i</a:t>
            </a:r>
            <a:r>
              <a:rPr lang="en-US" altLang="zh-CN" sz="2400" dirty="0" smtClean="0">
                <a:latin typeface="+mn-ea"/>
                <a:ea typeface="+mn-ea"/>
              </a:rPr>
              <a:t>=1,2,…K)</a:t>
            </a:r>
          </a:p>
          <a:p>
            <a:r>
              <a:rPr lang="en-US" altLang="zh-CN" sz="2400" dirty="0" smtClean="0">
                <a:latin typeface="+mn-ea"/>
                <a:ea typeface="+mn-ea"/>
                <a:sym typeface="Symbol"/>
              </a:rPr>
              <a:t></a:t>
            </a:r>
            <a:r>
              <a:rPr lang="en-US" altLang="zh-CN" sz="2400" baseline="-25000" dirty="0" err="1" smtClean="0">
                <a:latin typeface="+mn-ea"/>
                <a:ea typeface="+mn-ea"/>
                <a:sym typeface="Symbol"/>
              </a:rPr>
              <a:t>i</a:t>
            </a:r>
            <a:r>
              <a:rPr lang="en-US" altLang="zh-CN" sz="2400" baseline="-25000" dirty="0" smtClean="0">
                <a:latin typeface="+mn-ea"/>
                <a:ea typeface="+mn-ea"/>
                <a:sym typeface="Symbol"/>
              </a:rPr>
              <a:t>  </a:t>
            </a:r>
            <a:r>
              <a:rPr lang="en-US" altLang="zh-CN" sz="2400" dirty="0" smtClean="0">
                <a:latin typeface="+mn-ea"/>
                <a:ea typeface="+mn-ea"/>
                <a:sym typeface="Symbol"/>
              </a:rPr>
              <a:t>is the </a:t>
            </a:r>
            <a:r>
              <a:rPr lang="en-US" altLang="zh-CN" sz="2400" dirty="0" err="1" smtClean="0">
                <a:latin typeface="+mn-ea"/>
                <a:ea typeface="+mn-ea"/>
                <a:sym typeface="Symbol"/>
              </a:rPr>
              <a:t>ith</a:t>
            </a:r>
            <a:r>
              <a:rPr lang="en-US" altLang="zh-CN" sz="2400" dirty="0" smtClean="0">
                <a:latin typeface="+mn-ea"/>
                <a:ea typeface="+mn-ea"/>
                <a:sym typeface="Symbol"/>
              </a:rPr>
              <a:t> centroid of the points in cluster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S</a:t>
            </a:r>
            <a:r>
              <a:rPr lang="en-US" altLang="zh-CN" sz="2400" baseline="-25000" dirty="0" smtClean="0">
                <a:latin typeface="+mn-ea"/>
                <a:ea typeface="+mn-ea"/>
              </a:rPr>
              <a:t>i</a:t>
            </a:r>
          </a:p>
          <a:p>
            <a:r>
              <a:rPr lang="en-US" altLang="zh-CN" sz="2400" dirty="0" smtClean="0">
                <a:latin typeface="+mn-ea"/>
                <a:ea typeface="+mn-ea"/>
                <a:sym typeface="Symbol"/>
              </a:rPr>
              <a:t>d  is the distance function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455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K-means algorithm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42938" y="207168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If we knew the cluster assignment of each point we could easily compute the centroids positions</a:t>
            </a:r>
          </a:p>
          <a:p>
            <a:pPr eaLnBrk="1" hangingPunct="1"/>
            <a:endParaRPr lang="en-US" altLang="zh-CN" sz="28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 If we knew the centroid positions we could easily assign each point to a cluster</a:t>
            </a:r>
          </a:p>
          <a:p>
            <a:pPr eaLnBrk="1" hangingPunct="1"/>
            <a:endParaRPr lang="en-US" altLang="zh-CN" sz="28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But we don’t know neither of them</a:t>
            </a:r>
          </a:p>
        </p:txBody>
      </p:sp>
    </p:spTree>
    <p:extLst>
      <p:ext uri="{BB962C8B-B14F-4D97-AF65-F5344CB8AC3E}">
        <p14:creationId xmlns:p14="http://schemas.microsoft.com/office/powerpoint/2010/main" val="41926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00113" y="115888"/>
            <a:ext cx="7793037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660033"/>
                </a:solidFill>
                <a:ea typeface="宋体" pitchFamily="2" charset="-122"/>
              </a:rPr>
              <a:t>k</a:t>
            </a:r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-means algorithm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28625" y="1500188"/>
            <a:ext cx="8501063" cy="3071812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Algorithm description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 Choose the number of clusters, k 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 Randomly choose initial positions of k centroids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 Assign each of the points to the “nearest centroid” (depends on distance measure)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00500"/>
            <a:ext cx="417988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672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660033"/>
                </a:solidFill>
                <a:ea typeface="宋体" pitchFamily="2" charset="-122"/>
              </a:rPr>
              <a:t>k</a:t>
            </a:r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-means algorithm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42938" y="1928813"/>
            <a:ext cx="7629525" cy="22145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Algorithm description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Choose the number of clusters - k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Randomly choose initial positions of k centroids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 Assign each of the points to the “nearest centroid” (depends on distance measure)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214813"/>
            <a:ext cx="40941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687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5116</TotalTime>
  <Words>1560</Words>
  <Application>Microsoft Office PowerPoint</Application>
  <PresentationFormat>全屏显示(4:3)</PresentationFormat>
  <Paragraphs>240</Paragraphs>
  <Slides>30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Blends</vt:lpstr>
      <vt:lpstr>公式</vt:lpstr>
      <vt:lpstr>Equation</vt:lpstr>
      <vt:lpstr>Unsupervised Learning Competitive Learning  </vt:lpstr>
      <vt:lpstr>Clustering Revisit</vt:lpstr>
      <vt:lpstr>Why do we need clustering? 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k-means: things we need to consider</vt:lpstr>
      <vt:lpstr>Unsupervised Competitive Learning</vt:lpstr>
      <vt:lpstr>Winner-takes-all (WTA)</vt:lpstr>
      <vt:lpstr>Unsupervised Competitive Learning</vt:lpstr>
      <vt:lpstr>PowerPoint 演示文稿</vt:lpstr>
      <vt:lpstr>Simple Competitive Learning</vt:lpstr>
      <vt:lpstr>Simple Competitive Learning</vt:lpstr>
      <vt:lpstr>Simple Competitive Learning</vt:lpstr>
      <vt:lpstr>Result</vt:lpstr>
      <vt:lpstr>SCL Examples (1)</vt:lpstr>
      <vt:lpstr>SCL Examples (2)</vt:lpstr>
      <vt:lpstr>SCL Examples (3)</vt:lpstr>
      <vt:lpstr>SCL Examples (4)</vt:lpstr>
      <vt:lpstr>SCL Examples (5)</vt:lpstr>
      <vt:lpstr>SCL Examples (6)</vt:lpstr>
      <vt:lpstr>Enforcing fairer competition</vt:lpstr>
    </vt:vector>
  </TitlesOfParts>
  <Company>MSU 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Concepts</dc:title>
  <dc:creator>George Stockman</dc:creator>
  <cp:lastModifiedBy>SuperMicro</cp:lastModifiedBy>
  <cp:revision>256</cp:revision>
  <dcterms:created xsi:type="dcterms:W3CDTF">2001-09-10T17:41:22Z</dcterms:created>
  <dcterms:modified xsi:type="dcterms:W3CDTF">2016-11-22T07:09:55Z</dcterms:modified>
</cp:coreProperties>
</file>