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397" r:id="rId2"/>
    <p:sldId id="474" r:id="rId3"/>
    <p:sldId id="476" r:id="rId4"/>
    <p:sldId id="477" r:id="rId5"/>
    <p:sldId id="478" r:id="rId6"/>
    <p:sldId id="479" r:id="rId7"/>
    <p:sldId id="480" r:id="rId8"/>
    <p:sldId id="481" r:id="rId9"/>
    <p:sldId id="499" r:id="rId10"/>
    <p:sldId id="482" r:id="rId11"/>
    <p:sldId id="587" r:id="rId12"/>
    <p:sldId id="484" r:id="rId13"/>
    <p:sldId id="578" r:id="rId14"/>
    <p:sldId id="579" r:id="rId15"/>
    <p:sldId id="485" r:id="rId16"/>
    <p:sldId id="59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660033"/>
    <a:srgbClr val="660066"/>
    <a:srgbClr val="0000FF"/>
    <a:srgbClr val="800000"/>
    <a:srgbClr val="CC6600"/>
    <a:srgbClr val="006699"/>
    <a:srgbClr val="333300"/>
    <a:srgbClr val="00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809" autoAdjust="0"/>
    <p:restoredTop sz="94128" autoAdjust="0"/>
  </p:normalViewPr>
  <p:slideViewPr>
    <p:cSldViewPr>
      <p:cViewPr>
        <p:scale>
          <a:sx n="96" d="100"/>
          <a:sy n="96" d="100"/>
        </p:scale>
        <p:origin x="-127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E5310DCB-6363-43BD-BFC1-586FD74ED93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494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2235E80-37EE-49D6-A475-AF1ADD3AF90E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803418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 1949, Donald Hebb proposed one of the key   ideas in biological learning, commonly known as </a:t>
            </a:r>
            <a:r>
              <a:rPr lang="en-US" altLang="zh-CN" b="1" smtClean="0">
                <a:solidFill>
                  <a:srgbClr val="FBF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Hebb’s Law</a:t>
            </a:r>
            <a:r>
              <a:rPr lang="en-US" altLang="zh-CN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Hebb’s Law states that if neuron </a:t>
            </a:r>
            <a:r>
              <a:rPr lang="en-US" altLang="zh-CN" i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 near enough to excite neuron </a:t>
            </a:r>
            <a:r>
              <a:rPr lang="en-US" altLang="zh-CN" i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 </a:t>
            </a:r>
            <a:r>
              <a:rPr lang="en-US" altLang="zh-CN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 repeatedly participates in its activation, the synaptic connection between these two neurons is strengthened and neuron </a:t>
            </a:r>
            <a:r>
              <a:rPr lang="en-US" altLang="zh-CN" i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 </a:t>
            </a:r>
            <a:r>
              <a:rPr lang="en-US" altLang="zh-CN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becomes more sensitive to stimuli from neuron </a:t>
            </a:r>
            <a:r>
              <a:rPr lang="en-US" altLang="zh-CN" i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zh-CN" b="1" smtClean="0">
              <a:solidFill>
                <a:srgbClr val="FBF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22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4701DB-539A-4CA0-A2EF-40EA51309969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522853593"/>
      </p:ext>
    </p:extLst>
  </p:cSld>
  <p:clrMapOvr>
    <a:masterClrMapping/>
  </p:clrMapOvr>
  <p:transition spd="slow"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1780E-95D0-4D63-B0BA-B815CDFFE05F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792224541"/>
      </p:ext>
    </p:extLst>
  </p:cSld>
  <p:clrMapOvr>
    <a:masterClrMapping/>
  </p:clrMapOvr>
  <p:transition spd="slow"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95F8A-DE73-4EE1-BAB2-3B8B64EA93F9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773495892"/>
      </p:ext>
    </p:extLst>
  </p:cSld>
  <p:clrMapOvr>
    <a:masterClrMapping/>
  </p:clrMapOvr>
  <p:transition spd="slow" advClick="0"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1F042-5067-423B-B659-FE6F125BC5BC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51325227"/>
      </p:ext>
    </p:extLst>
  </p:cSld>
  <p:clrMapOvr>
    <a:masterClrMapping/>
  </p:clrMapOvr>
  <p:transition spd="slow" advClick="0" advT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2321E-2BE3-4761-9E96-BA49FFD6CB5F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591032233"/>
      </p:ext>
    </p:extLst>
  </p:cSld>
  <p:clrMapOvr>
    <a:masterClrMapping/>
  </p:clrMapOvr>
  <p:transition spd="slow"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FDB24-6C7D-40BD-9B6A-8B131463C9BE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882308989"/>
      </p:ext>
    </p:extLst>
  </p:cSld>
  <p:clrMapOvr>
    <a:masterClrMapping/>
  </p:clrMapOvr>
  <p:transition spd="slow"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EBA23-9F71-428B-B323-7C721144E306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619235915"/>
      </p:ext>
    </p:extLst>
  </p:cSld>
  <p:clrMapOvr>
    <a:masterClrMapping/>
  </p:clrMapOvr>
  <p:transition spd="slow"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F3F9D-BAAF-4BA1-8AB0-8D2EA1F512AB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407115999"/>
      </p:ext>
    </p:extLst>
  </p:cSld>
  <p:clrMapOvr>
    <a:masterClrMapping/>
  </p:clrMapOvr>
  <p:transition spd="slow"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05373-73B4-40F1-BE22-7BB6C8F6789B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108921922"/>
      </p:ext>
    </p:extLst>
  </p:cSld>
  <p:clrMapOvr>
    <a:masterClrMapping/>
  </p:clrMapOvr>
  <p:transition spd="slow"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38C9C-32BC-4144-956F-42BC37335849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22304948"/>
      </p:ext>
    </p:extLst>
  </p:cSld>
  <p:clrMapOvr>
    <a:masterClrMapping/>
  </p:clrMapOvr>
  <p:transition spd="slow"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D138D-89A2-4E78-8C5A-27FAA38205E1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315107086"/>
      </p:ext>
    </p:extLst>
  </p:cSld>
  <p:clrMapOvr>
    <a:masterClrMapping/>
  </p:clrMapOvr>
  <p:transition spd="slow"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6F8FC-D803-4FCC-ADDA-45FC5307086F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167924384"/>
      </p:ext>
    </p:extLst>
  </p:cSld>
  <p:clrMapOvr>
    <a:masterClrMapping/>
  </p:clrMapOvr>
  <p:transition spd="slow"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50AD7-1BC5-4404-8FAB-6536AA9E4952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780998763"/>
      </p:ext>
    </p:extLst>
  </p:cSld>
  <p:clrMapOvr>
    <a:masterClrMapping/>
  </p:clrMapOvr>
  <p:transition spd="slow" advClick="0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en-AU" altLang="zh-CN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en-AU" altLang="zh-CN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en-AU" altLang="zh-CN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en-AU" altLang="zh-CN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en-AU" altLang="zh-CN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en-AU" altLang="zh-CN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en-AU" altLang="zh-CN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smtClean="0"/>
              <a:t>Click to edit Master text styles</a:t>
            </a:r>
          </a:p>
          <a:p>
            <a:pPr lvl="1"/>
            <a:r>
              <a:rPr lang="en-AU" altLang="zh-CN" smtClean="0"/>
              <a:t>Second level</a:t>
            </a:r>
          </a:p>
          <a:p>
            <a:pPr lvl="2"/>
            <a:r>
              <a:rPr lang="en-AU" altLang="zh-CN" smtClean="0"/>
              <a:t>Third level</a:t>
            </a:r>
          </a:p>
          <a:p>
            <a:pPr lvl="3"/>
            <a:r>
              <a:rPr lang="en-AU" altLang="zh-CN" smtClean="0"/>
              <a:t>Fourth level</a:t>
            </a:r>
          </a:p>
          <a:p>
            <a:pPr lvl="4"/>
            <a:r>
              <a:rPr lang="en-AU" altLang="zh-CN" smtClean="0"/>
              <a:t>Fifth level</a:t>
            </a:r>
          </a:p>
        </p:txBody>
      </p:sp>
      <p:sp>
        <p:nvSpPr>
          <p:cNvPr id="21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BAF2FF86-8E70-4023-AD4E-5FF959C51848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ransition spd="slow" advClick="0" advTm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331640" y="1052513"/>
            <a:ext cx="6625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AU" altLang="zh-CN" sz="2400" b="1" dirty="0">
                <a:solidFill>
                  <a:srgbClr val="660033"/>
                </a:solidFill>
                <a:latin typeface="Comic Sans MS" pitchFamily="66" charset="0"/>
              </a:rPr>
              <a:t>CSE301 </a:t>
            </a:r>
            <a:r>
              <a:rPr lang="en-AU" altLang="zh-CN" sz="2400" b="1" dirty="0" smtClean="0">
                <a:solidFill>
                  <a:srgbClr val="660033"/>
                </a:solidFill>
                <a:latin typeface="Comic Sans MS" pitchFamily="66" charset="0"/>
              </a:rPr>
              <a:t>Bio-computation</a:t>
            </a:r>
            <a:r>
              <a:rPr lang="en-AU" altLang="zh-CN" sz="2400" b="1" dirty="0">
                <a:solidFill>
                  <a:srgbClr val="660033"/>
                </a:solidFill>
                <a:latin typeface="Comic Sans MS" pitchFamily="66" charset="0"/>
              </a:rPr>
              <a:t>, Week 9</a:t>
            </a:r>
            <a:r>
              <a:rPr lang="en-AU" altLang="zh-TW" sz="2400" b="1" dirty="0" smtClean="0">
                <a:solidFill>
                  <a:srgbClr val="660033"/>
                </a:solidFill>
                <a:latin typeface="Comic Sans MS" pitchFamily="66" charset="0"/>
              </a:rPr>
              <a:t>, 2016</a:t>
            </a:r>
            <a:endParaRPr lang="en-AU" altLang="zh-CN" sz="2400" dirty="0">
              <a:solidFill>
                <a:srgbClr val="660033"/>
              </a:solidFill>
              <a:latin typeface="Comic Sans MS" pitchFamily="66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2060575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Unsupervised Learning</a:t>
            </a:r>
            <a:r>
              <a:rPr lang="en-US" altLang="zh-TW" b="1" dirty="0" smtClean="0">
                <a:solidFill>
                  <a:srgbClr val="660033"/>
                </a:solidFill>
                <a:ea typeface="宋体" pitchFamily="2" charset="-122"/>
              </a:rPr>
              <a:t>:</a:t>
            </a:r>
            <a:br>
              <a:rPr lang="en-US" altLang="zh-TW" b="1" dirty="0" smtClean="0">
                <a:solidFill>
                  <a:srgbClr val="660033"/>
                </a:solidFill>
                <a:ea typeface="宋体" pitchFamily="2" charset="-122"/>
              </a:rPr>
            </a:br>
            <a:r>
              <a:rPr lang="en-US" altLang="zh-TW" sz="3200" b="1" dirty="0" err="1" smtClean="0">
                <a:solidFill>
                  <a:srgbClr val="660033"/>
                </a:solidFill>
                <a:ea typeface="宋体" pitchFamily="2" charset="-122"/>
              </a:rPr>
              <a:t>Oja</a:t>
            </a:r>
            <a:r>
              <a:rPr lang="en-US" altLang="zh-TW" sz="3200" b="1" dirty="0" smtClean="0">
                <a:solidFill>
                  <a:srgbClr val="660033"/>
                </a:solidFill>
                <a:ea typeface="宋体" pitchFamily="2" charset="-122"/>
              </a:rPr>
              <a:t> Learning and PCA</a:t>
            </a:r>
            <a:r>
              <a:rPr lang="en-US" altLang="zh-CN" sz="4000" b="1" dirty="0" smtClean="0">
                <a:solidFill>
                  <a:srgbClr val="660033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584" y="4293096"/>
            <a:ext cx="7545388" cy="2151063"/>
          </a:xfrm>
        </p:spPr>
        <p:txBody>
          <a:bodyPr/>
          <a:lstStyle/>
          <a:p>
            <a:pPr eaLnBrk="1" hangingPunct="1"/>
            <a:r>
              <a:rPr lang="en-AU" altLang="zh-CN" dirty="0" smtClean="0">
                <a:solidFill>
                  <a:schemeClr val="bg2"/>
                </a:solidFill>
                <a:latin typeface="Verdana" pitchFamily="34" charset="0"/>
                <a:ea typeface="宋体" pitchFamily="2" charset="-122"/>
              </a:rPr>
              <a:t>Bailing Zhang</a:t>
            </a:r>
          </a:p>
          <a:p>
            <a:pPr eaLnBrk="1" hangingPunct="1"/>
            <a:endParaRPr lang="en-AU" altLang="zh-CN" dirty="0" smtClean="0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2656"/>
            <a:ext cx="7056784" cy="1143000"/>
          </a:xfrm>
        </p:spPr>
        <p:txBody>
          <a:bodyPr/>
          <a:lstStyle/>
          <a:p>
            <a:pPr eaLnBrk="1" hangingPunct="1"/>
            <a:r>
              <a:rPr lang="en-US" altLang="zh-CN" sz="3600" b="1" dirty="0" err="1" smtClean="0">
                <a:solidFill>
                  <a:srgbClr val="660033"/>
                </a:solidFill>
                <a:ea typeface="宋体" pitchFamily="2" charset="-122"/>
              </a:rPr>
              <a:t>Oja’s</a:t>
            </a:r>
            <a:r>
              <a:rPr lang="en-US" altLang="zh-CN" sz="3600" b="1" dirty="0" smtClean="0">
                <a:solidFill>
                  <a:srgbClr val="660033"/>
                </a:solidFill>
                <a:ea typeface="宋体" pitchFamily="2" charset="-122"/>
              </a:rPr>
              <a:t> Rule :</a:t>
            </a:r>
            <a:br>
              <a:rPr lang="en-US" altLang="zh-CN" sz="3600" b="1" dirty="0" smtClean="0">
                <a:solidFill>
                  <a:srgbClr val="660033"/>
                </a:solidFill>
                <a:ea typeface="宋体" pitchFamily="2" charset="-122"/>
              </a:rPr>
            </a:br>
            <a:r>
              <a:rPr lang="en-US" altLang="zh-CN" sz="3600" b="1" dirty="0" smtClean="0">
                <a:solidFill>
                  <a:srgbClr val="660033"/>
                </a:solidFill>
                <a:ea typeface="宋体" pitchFamily="2" charset="-122"/>
              </a:rPr>
              <a:t>Geometric Interpretation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893175" cy="4114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The simple </a:t>
            </a:r>
            <a:r>
              <a:rPr lang="en-US" altLang="zh-CN" sz="2800" dirty="0" err="1" smtClean="0">
                <a:ea typeface="宋体" pitchFamily="2" charset="-122"/>
              </a:rPr>
              <a:t>Hebbian</a:t>
            </a:r>
            <a:r>
              <a:rPr lang="en-US" altLang="zh-CN" sz="2800" dirty="0" smtClean="0">
                <a:ea typeface="宋体" pitchFamily="2" charset="-122"/>
              </a:rPr>
              <a:t> rule finds </a:t>
            </a:r>
            <a:r>
              <a:rPr lang="en-US" altLang="zh-CN" sz="2800" i="1" dirty="0" smtClean="0">
                <a:solidFill>
                  <a:srgbClr val="0000FF"/>
                </a:solidFill>
                <a:ea typeface="宋体" pitchFamily="2" charset="-122"/>
              </a:rPr>
              <a:t>the weight vector with the largest variance with the input data. 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However, the magnitude of the weight vector increases without bounds</a:t>
            </a:r>
          </a:p>
          <a:p>
            <a:pPr eaLnBrk="1" hangingPunct="1"/>
            <a:r>
              <a:rPr lang="en-US" altLang="zh-CN" sz="2800" dirty="0" err="1" smtClean="0">
                <a:ea typeface="宋体" pitchFamily="2" charset="-122"/>
              </a:rPr>
              <a:t>Oja</a:t>
            </a:r>
            <a:r>
              <a:rPr lang="en-US" altLang="zh-CN" sz="2800" dirty="0" err="1" smtClean="0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sz="2800" dirty="0" err="1" smtClean="0">
                <a:ea typeface="宋体" pitchFamily="2" charset="-122"/>
              </a:rPr>
              <a:t>s</a:t>
            </a:r>
            <a:r>
              <a:rPr lang="en-US" altLang="zh-CN" sz="2800" dirty="0" smtClean="0">
                <a:ea typeface="宋体" pitchFamily="2" charset="-122"/>
              </a:rPr>
              <a:t> rule has a similar interpretation;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i="1" dirty="0" smtClean="0">
                <a:solidFill>
                  <a:schemeClr val="folHlink"/>
                </a:solidFill>
                <a:ea typeface="宋体" pitchFamily="2" charset="-122"/>
              </a:rPr>
              <a:t>	</a:t>
            </a:r>
            <a:r>
              <a:rPr lang="en-US" altLang="zh-CN" sz="2800" b="1" i="1" dirty="0" smtClean="0">
                <a:solidFill>
                  <a:schemeClr val="folHlink"/>
                </a:solidFill>
                <a:ea typeface="宋体" pitchFamily="2" charset="-122"/>
              </a:rPr>
              <a:t>normalization only changes the magnitude while the direction of the weight vector is same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Magnitude is equal to one</a:t>
            </a:r>
          </a:p>
          <a:p>
            <a:pPr eaLnBrk="1" hangingPunct="1"/>
            <a:r>
              <a:rPr lang="en-US" altLang="zh-CN" sz="2800" b="1" dirty="0" err="1" smtClean="0">
                <a:solidFill>
                  <a:schemeClr val="hlink"/>
                </a:solidFill>
                <a:ea typeface="宋体" pitchFamily="2" charset="-122"/>
              </a:rPr>
              <a:t>Oja</a:t>
            </a:r>
            <a:r>
              <a:rPr lang="en-US" altLang="zh-CN" sz="2800" b="1" dirty="0" err="1" smtClean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sz="2800" b="1" dirty="0" err="1" smtClean="0">
                <a:solidFill>
                  <a:schemeClr val="hlink"/>
                </a:solidFill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itchFamily="2" charset="-122"/>
              </a:rPr>
              <a:t> rule converges asymptotically</a:t>
            </a:r>
            <a:r>
              <a:rPr lang="en-US" altLang="zh-CN" sz="2800" dirty="0" smtClean="0">
                <a:ea typeface="宋体" pitchFamily="2" charset="-122"/>
              </a:rPr>
              <a:t>, unlike </a:t>
            </a:r>
            <a:r>
              <a:rPr lang="en-US" altLang="zh-CN" sz="2800" dirty="0" err="1" smtClean="0">
                <a:ea typeface="宋体" pitchFamily="2" charset="-122"/>
              </a:rPr>
              <a:t>Hebbian</a:t>
            </a:r>
            <a:r>
              <a:rPr lang="en-US" altLang="zh-CN" sz="2800" dirty="0" smtClean="0">
                <a:ea typeface="宋体" pitchFamily="2" charset="-122"/>
              </a:rPr>
              <a:t> rule which  is unstable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678291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027446"/>
      </p:ext>
    </p:extLst>
  </p:cSld>
  <p:clrMapOvr>
    <a:masterClrMapping/>
  </p:clrMapOvr>
  <p:transition spd="slow" advClick="0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874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800000"/>
                </a:solidFill>
                <a:ea typeface="宋体" pitchFamily="2" charset="-122"/>
              </a:rPr>
              <a:t>The Maximum </a:t>
            </a:r>
            <a:r>
              <a:rPr lang="en-US" altLang="zh-CN" b="1" dirty="0" err="1" smtClean="0">
                <a:solidFill>
                  <a:srgbClr val="800000"/>
                </a:solidFill>
                <a:ea typeface="宋体" pitchFamily="2" charset="-122"/>
              </a:rPr>
              <a:t>Eigenfilter</a:t>
            </a:r>
            <a:endParaRPr lang="en-US" altLang="zh-CN" b="1" dirty="0" smtClean="0">
              <a:solidFill>
                <a:srgbClr val="800000"/>
              </a:solidFill>
              <a:ea typeface="宋体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784976" cy="504056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A linear neuron trained with </a:t>
            </a:r>
            <a:r>
              <a:rPr lang="en-US" altLang="zh-CN" sz="2800" dirty="0" err="1" smtClean="0">
                <a:ea typeface="宋体" pitchFamily="2" charset="-122"/>
              </a:rPr>
              <a:t>Oja</a:t>
            </a:r>
            <a:r>
              <a:rPr lang="en-US" altLang="zh-CN" sz="2800" dirty="0" err="1" smtClean="0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sz="2800" dirty="0" err="1" smtClean="0">
                <a:ea typeface="宋体" pitchFamily="2" charset="-122"/>
              </a:rPr>
              <a:t>s</a:t>
            </a:r>
            <a:r>
              <a:rPr lang="en-US" altLang="zh-CN" sz="2800" dirty="0" smtClean="0">
                <a:ea typeface="宋体" pitchFamily="2" charset="-122"/>
              </a:rPr>
              <a:t> rule produces a weight vector that is the </a:t>
            </a:r>
            <a:r>
              <a:rPr lang="en-US" altLang="zh-CN" sz="2800" b="1" i="1" dirty="0" smtClean="0">
                <a:solidFill>
                  <a:srgbClr val="FF0000"/>
                </a:solidFill>
                <a:ea typeface="宋体" pitchFamily="2" charset="-122"/>
              </a:rPr>
              <a:t>eigenvector of the input auto correlation matrix</a:t>
            </a:r>
            <a:r>
              <a:rPr lang="en-US" altLang="zh-CN" sz="2800" b="1" dirty="0" smtClean="0">
                <a:ea typeface="宋体" pitchFamily="2" charset="-122"/>
              </a:rPr>
              <a:t>, </a:t>
            </a:r>
            <a:r>
              <a:rPr lang="en-US" altLang="zh-CN" sz="2800" dirty="0" smtClean="0">
                <a:ea typeface="宋体" pitchFamily="2" charset="-122"/>
              </a:rPr>
              <a:t>and produces at its output the largest eigenvalue</a:t>
            </a: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A linear neuron trained with </a:t>
            </a:r>
            <a:r>
              <a:rPr lang="en-US" altLang="zh-CN" sz="2800" dirty="0" err="1" smtClean="0">
                <a:ea typeface="宋体" pitchFamily="2" charset="-122"/>
              </a:rPr>
              <a:t>Oja</a:t>
            </a:r>
            <a:r>
              <a:rPr lang="en-US" altLang="zh-CN" sz="2800" dirty="0" err="1" smtClean="0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sz="2800" dirty="0" err="1" smtClean="0">
                <a:ea typeface="宋体" pitchFamily="2" charset="-122"/>
              </a:rPr>
              <a:t>s</a:t>
            </a:r>
            <a:r>
              <a:rPr lang="en-US" altLang="zh-CN" sz="2800" dirty="0" smtClean="0">
                <a:ea typeface="宋体" pitchFamily="2" charset="-122"/>
              </a:rPr>
              <a:t> rule solves the following </a:t>
            </a:r>
            <a:r>
              <a:rPr lang="en-US" altLang="zh-CN" sz="2800" b="1" i="1" dirty="0" err="1" smtClean="0">
                <a:solidFill>
                  <a:srgbClr val="000099"/>
                </a:solidFill>
                <a:ea typeface="宋体" pitchFamily="2" charset="-122"/>
              </a:rPr>
              <a:t>eigen</a:t>
            </a:r>
            <a:r>
              <a:rPr lang="en-US" altLang="zh-CN" sz="2800" b="1" i="1" dirty="0" smtClean="0">
                <a:solidFill>
                  <a:srgbClr val="000099"/>
                </a:solidFill>
                <a:ea typeface="宋体" pitchFamily="2" charset="-122"/>
              </a:rPr>
              <a:t>-problem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			</a:t>
            </a:r>
            <a:r>
              <a:rPr lang="en-US" altLang="zh-CN" sz="2800" b="1" dirty="0" smtClean="0">
                <a:ea typeface="宋体" pitchFamily="2" charset="-122"/>
              </a:rPr>
              <a:t>Re</a:t>
            </a:r>
            <a:r>
              <a:rPr lang="en-US" altLang="zh-CN" sz="2800" baseline="-25000" dirty="0" smtClean="0">
                <a:ea typeface="宋体" pitchFamily="2" charset="-122"/>
              </a:rPr>
              <a:t>1</a:t>
            </a:r>
            <a:r>
              <a:rPr lang="en-US" altLang="zh-CN" sz="2800" dirty="0" smtClean="0">
                <a:ea typeface="宋体" pitchFamily="2" charset="-122"/>
              </a:rPr>
              <a:t> = </a:t>
            </a:r>
            <a:r>
              <a:rPr lang="el-GR" altLang="zh-CN" sz="2800" dirty="0" smtClean="0">
                <a:cs typeface="Times New Roman" pitchFamily="18" charset="0"/>
              </a:rPr>
              <a:t>λ</a:t>
            </a:r>
            <a:r>
              <a:rPr lang="en-US" altLang="zh-CN" sz="2800" baseline="-250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baseline="-250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  </a:t>
            </a:r>
          </a:p>
          <a:p>
            <a:pPr marL="457200" lvl="1" indent="0" eaLnBrk="1" hangingPunct="1">
              <a:buNone/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auto-correlation matrix of input data</a:t>
            </a:r>
          </a:p>
          <a:p>
            <a:pPr marL="457200" lvl="1" indent="0" eaLnBrk="1" hangingPunct="1">
              <a:buNone/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400" baseline="-250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largest eigenvector which corresponds to the weight vector 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w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obtained by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Oja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rule</a:t>
            </a:r>
          </a:p>
          <a:p>
            <a:pPr marL="457200" lvl="1" indent="0" eaLnBrk="1" hangingPunct="1">
              <a:buNone/>
            </a:pPr>
            <a:r>
              <a:rPr lang="el-GR" altLang="zh-CN" sz="2400" dirty="0" smtClean="0">
                <a:cs typeface="Times New Roman" pitchFamily="18" charset="0"/>
              </a:rPr>
              <a:t>λ</a:t>
            </a:r>
            <a:r>
              <a:rPr lang="en-US" altLang="zh-CN" sz="2400" baseline="-25000" dirty="0" smtClean="0">
                <a:ea typeface="宋体" pitchFamily="2" charset="-122"/>
              </a:rPr>
              <a:t>1</a:t>
            </a:r>
            <a:r>
              <a:rPr lang="en-US" altLang="zh-CN" sz="2400" dirty="0" smtClean="0">
                <a:ea typeface="宋体" pitchFamily="2" charset="-122"/>
              </a:rPr>
              <a:t> largest eigenvalue, which corresponds to the network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sz="2400" dirty="0" smtClean="0">
                <a:ea typeface="宋体" pitchFamily="2" charset="-122"/>
              </a:rPr>
              <a:t>s output</a:t>
            </a:r>
            <a:endParaRPr lang="el-GR" altLang="zh-CN" sz="2400" dirty="0" smtClean="0"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32656"/>
            <a:ext cx="7793037" cy="1143000"/>
          </a:xfrm>
        </p:spPr>
        <p:txBody>
          <a:bodyPr/>
          <a:lstStyle/>
          <a:p>
            <a:r>
              <a:rPr lang="zh-CN" altLang="en-US" sz="4000" dirty="0" smtClean="0">
                <a:ea typeface="宋体" pitchFamily="2" charset="-122"/>
              </a:rPr>
              <a:t/>
            </a:r>
            <a:br>
              <a:rPr lang="zh-CN" altLang="en-US" sz="4000" dirty="0" smtClean="0">
                <a:ea typeface="宋体" pitchFamily="2" charset="-122"/>
              </a:rPr>
            </a:br>
            <a:r>
              <a:rPr lang="zh-CN" altLang="en-US" sz="4000" dirty="0" smtClean="0">
                <a:ea typeface="宋体" pitchFamily="2" charset="-122"/>
              </a:rPr>
              <a:t/>
            </a:r>
            <a:br>
              <a:rPr lang="zh-CN" altLang="en-US" sz="4000" dirty="0" smtClean="0">
                <a:ea typeface="宋体" pitchFamily="2" charset="-122"/>
              </a:rPr>
            </a:br>
            <a:r>
              <a:rPr lang="en-US" altLang="zh-CN" sz="4000" b="1" dirty="0" smtClean="0">
                <a:solidFill>
                  <a:srgbClr val="800000"/>
                </a:solidFill>
                <a:ea typeface="宋体" pitchFamily="2" charset="-122"/>
              </a:rPr>
              <a:t>Example</a:t>
            </a:r>
            <a:r>
              <a:rPr lang="en-US" altLang="zh-CN" sz="4000" dirty="0" smtClean="0">
                <a:solidFill>
                  <a:srgbClr val="800000"/>
                </a:solidFill>
                <a:ea typeface="宋体" pitchFamily="2" charset="-122"/>
              </a:rPr>
              <a:t> </a:t>
            </a:r>
            <a:r>
              <a:rPr lang="en-US" altLang="zh-CN" sz="4000" b="1" dirty="0" smtClean="0">
                <a:solidFill>
                  <a:srgbClr val="800000"/>
                </a:solidFill>
                <a:ea typeface="宋体" pitchFamily="2" charset="-122"/>
              </a:rPr>
              <a:t>Code for </a:t>
            </a:r>
            <a:r>
              <a:rPr lang="en-US" altLang="zh-CN" sz="4000" b="1" dirty="0" err="1" smtClean="0">
                <a:solidFill>
                  <a:srgbClr val="800000"/>
                </a:solidFill>
                <a:ea typeface="宋体" pitchFamily="2" charset="-122"/>
              </a:rPr>
              <a:t>Oja’s</a:t>
            </a:r>
            <a:r>
              <a:rPr lang="en-US" altLang="zh-CN" sz="4000" b="1" dirty="0" smtClean="0">
                <a:solidFill>
                  <a:srgbClr val="800000"/>
                </a:solidFill>
                <a:ea typeface="宋体" pitchFamily="2" charset="-122"/>
              </a:rPr>
              <a:t> Rule</a:t>
            </a:r>
            <a:r>
              <a:rPr lang="en-US" altLang="zh-CN" sz="4000" dirty="0" smtClean="0">
                <a:solidFill>
                  <a:srgbClr val="800000"/>
                </a:solidFill>
                <a:ea typeface="宋体" pitchFamily="2" charset="-122"/>
              </a:rPr>
              <a:t> </a:t>
            </a:r>
            <a:endParaRPr lang="zh-CN" altLang="en-US" sz="4000" dirty="0" smtClean="0">
              <a:solidFill>
                <a:srgbClr val="800000"/>
              </a:solidFill>
              <a:ea typeface="宋体" pitchFamily="2" charset="-122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916113"/>
            <a:ext cx="4537075" cy="46815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endParaRPr lang="zh-CN" altLang="en-US" sz="1600" smtClean="0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x=0.5*randn(500,1);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		% Generate X scatter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y=0.05*randn(500,1);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		% Generate Y scatter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input=[x';y'];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		% Create input data matrix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theta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r=[cos(theta) -sin(theta)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		sin(theta) cos(theta)];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inputnew=r*input;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xshift=0; yshift=0;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b="1" smtClean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for i=1:500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inputnew(1,i)=inputnew(1,i)+xshift;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inputnew(2,i)=inputnew(2,i)+yshift;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Figure; hold on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78363" y="1916113"/>
            <a:ext cx="4465637" cy="4608512"/>
          </a:xfrm>
          <a:ln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endParaRPr lang="zh-CN" altLang="en-US" sz="800" smtClean="0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plot(inputnew(1,:),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	inputnew(2,:),'.k');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axis equal; grid 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eta=0.15;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	% Initialize learning rate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w=[.1;.5]; % the weights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b="1" smtClean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for epoch=1:15 % do 15 epochs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for i=1:500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% activation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s = inputnew(:,i)' * w;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% Update weights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w=w+eta* s * (input(:,i)-s*w);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% Plot weight point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plot(w(1),w(2),'.',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        'markersize',10);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end</a:t>
            </a:r>
            <a:endParaRPr lang="zh-CN" altLang="en-US" sz="1600" b="1" smtClean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723900"/>
          </a:xfrm>
        </p:spPr>
        <p:txBody>
          <a:bodyPr/>
          <a:lstStyle/>
          <a:p>
            <a:r>
              <a:rPr lang="zh-CN" altLang="en-US" sz="4000" smtClean="0">
                <a:ea typeface="宋体" pitchFamily="2" charset="-122"/>
              </a:rPr>
              <a:t/>
            </a:r>
            <a:br>
              <a:rPr lang="zh-CN" altLang="en-US" sz="4000" smtClean="0">
                <a:ea typeface="宋体" pitchFamily="2" charset="-122"/>
              </a:rPr>
            </a:br>
            <a:r>
              <a:rPr lang="zh-CN" altLang="en-US" sz="4000" smtClean="0">
                <a:ea typeface="宋体" pitchFamily="2" charset="-122"/>
              </a:rPr>
              <a:t/>
            </a:r>
            <a:br>
              <a:rPr lang="zh-CN" altLang="en-US" sz="4000" smtClean="0">
                <a:ea typeface="宋体" pitchFamily="2" charset="-122"/>
              </a:rPr>
            </a:br>
            <a:r>
              <a:rPr lang="en-US" altLang="zh-CN" sz="4000" b="1" smtClean="0">
                <a:solidFill>
                  <a:srgbClr val="660033"/>
                </a:solidFill>
                <a:ea typeface="宋体" pitchFamily="2" charset="-122"/>
              </a:rPr>
              <a:t>Simulation of Oja’s Rule</a:t>
            </a:r>
            <a:r>
              <a:rPr lang="en-US" altLang="zh-CN" sz="4000" smtClean="0">
                <a:ea typeface="宋体" pitchFamily="2" charset="-122"/>
              </a:rPr>
              <a:t> </a:t>
            </a:r>
            <a:endParaRPr lang="zh-CN" altLang="en-US" sz="4000" smtClean="0">
              <a:ea typeface="宋体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17625"/>
            <a:ext cx="8713787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4427984" y="4652079"/>
            <a:ext cx="2195959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932040" y="2564904"/>
            <a:ext cx="336021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</a:rPr>
              <a:t>Initial weight (0.1, 0.5)</a:t>
            </a:r>
            <a:endParaRPr lang="zh-CN" altLang="en-US" sz="24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860032" y="2604144"/>
            <a:ext cx="0" cy="383183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804248" y="4839343"/>
            <a:ext cx="204414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</a:rPr>
              <a:t>Final weight </a:t>
            </a:r>
          </a:p>
          <a:p>
            <a:r>
              <a:rPr lang="en-US" altLang="zh-CN" sz="2400" b="1" dirty="0" smtClean="0">
                <a:solidFill>
                  <a:schemeClr val="accent5">
                    <a:lumMod val="25000"/>
                  </a:schemeClr>
                </a:solidFill>
              </a:rPr>
              <a:t>(1.0, -0.004)</a:t>
            </a:r>
            <a:endParaRPr lang="zh-CN" altLang="en-US" sz="24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V="1">
            <a:off x="6667554" y="4869161"/>
            <a:ext cx="0" cy="504055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800000"/>
                </a:solidFill>
                <a:ea typeface="宋体" pitchFamily="2" charset="-122"/>
              </a:rPr>
              <a:t>Aside</a:t>
            </a:r>
            <a:r>
              <a:rPr lang="zh-CN" altLang="en-US" sz="4000" b="1" dirty="0" smtClean="0">
                <a:solidFill>
                  <a:srgbClr val="800000"/>
                </a:solidFill>
                <a:ea typeface="宋体" pitchFamily="2" charset="-122"/>
              </a:rPr>
              <a:t>：</a:t>
            </a:r>
            <a:r>
              <a:rPr lang="en-US" altLang="zh-CN" sz="4000" b="1" dirty="0" smtClean="0">
                <a:solidFill>
                  <a:srgbClr val="800000"/>
                </a:solidFill>
                <a:ea typeface="宋体" pitchFamily="2" charset="-122"/>
              </a:rPr>
              <a:t>Principal Component Analysis </a:t>
            </a:r>
            <a:r>
              <a:rPr lang="zh-CN" altLang="en-US" sz="4000" b="1" dirty="0" smtClean="0">
                <a:solidFill>
                  <a:srgbClr val="800000"/>
                </a:solidFill>
                <a:ea typeface="宋体" pitchFamily="2" charset="-122"/>
              </a:rPr>
              <a:t>（</a:t>
            </a:r>
            <a:r>
              <a:rPr lang="en-US" altLang="zh-CN" sz="4000" b="1" dirty="0" smtClean="0">
                <a:solidFill>
                  <a:srgbClr val="800000"/>
                </a:solidFill>
                <a:ea typeface="宋体" pitchFamily="2" charset="-122"/>
              </a:rPr>
              <a:t>PCA</a:t>
            </a:r>
            <a:r>
              <a:rPr lang="zh-CN" altLang="en-US" sz="4000" b="1" dirty="0" smtClean="0">
                <a:solidFill>
                  <a:srgbClr val="800000"/>
                </a:solidFill>
                <a:ea typeface="宋体" pitchFamily="2" charset="-122"/>
              </a:rPr>
              <a:t>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28800"/>
            <a:ext cx="8640763" cy="518477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In statistics, PCA is used to obtain the significant components of data in the form of </a:t>
            </a:r>
            <a:r>
              <a:rPr lang="en-US" altLang="zh-CN" sz="2800" b="1" i="1" dirty="0" smtClean="0">
                <a:solidFill>
                  <a:srgbClr val="000099"/>
                </a:solidFill>
                <a:ea typeface="宋体" pitchFamily="2" charset="-122"/>
              </a:rPr>
              <a:t>orthogonal principal axes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PCA is also known as K-L filtering in signal processing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err="1" smtClean="0">
                <a:ea typeface="宋体" pitchFamily="2" charset="-122"/>
              </a:rPr>
              <a:t>Oja</a:t>
            </a:r>
            <a:r>
              <a:rPr lang="en-US" altLang="zh-CN" sz="2800" dirty="0" err="1" smtClean="0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sz="2800" dirty="0" err="1" smtClean="0">
                <a:ea typeface="宋体" pitchFamily="2" charset="-122"/>
              </a:rPr>
              <a:t>s</a:t>
            </a:r>
            <a:r>
              <a:rPr lang="en-US" altLang="zh-CN" sz="2800" dirty="0" smtClean="0">
                <a:ea typeface="宋体" pitchFamily="2" charset="-122"/>
              </a:rPr>
              <a:t> rule when applied to a single neuron creates a </a:t>
            </a:r>
            <a:r>
              <a:rPr lang="en-US" altLang="zh-CN" sz="2800" b="1" i="1" dirty="0" smtClean="0">
                <a:solidFill>
                  <a:srgbClr val="000099"/>
                </a:solidFill>
                <a:ea typeface="宋体" pitchFamily="2" charset="-122"/>
              </a:rPr>
              <a:t>principal component</a:t>
            </a:r>
            <a:r>
              <a:rPr lang="en-US" altLang="zh-CN" sz="2800" i="1" dirty="0" smtClean="0">
                <a:ea typeface="宋体" pitchFamily="2" charset="-122"/>
              </a:rPr>
              <a:t> </a:t>
            </a:r>
            <a:r>
              <a:rPr lang="en-US" altLang="zh-CN" sz="2800" dirty="0" smtClean="0">
                <a:ea typeface="宋体" pitchFamily="2" charset="-122"/>
              </a:rPr>
              <a:t>in the input space in the form of the weight vector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How can we find other components in the input space with significant variance 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err="1" smtClean="0">
                <a:solidFill>
                  <a:schemeClr val="hlink"/>
                </a:solidFill>
                <a:ea typeface="宋体" pitchFamily="2" charset="-122"/>
              </a:rPr>
              <a:t>Hebbian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itchFamily="2" charset="-122"/>
              </a:rPr>
              <a:t> network with </a:t>
            </a:r>
            <a:r>
              <a:rPr lang="en-US" altLang="zh-CN" sz="2800" b="1" dirty="0" err="1" smtClean="0">
                <a:solidFill>
                  <a:schemeClr val="hlink"/>
                </a:solidFill>
                <a:ea typeface="宋体" pitchFamily="2" charset="-122"/>
              </a:rPr>
              <a:t>Oja</a:t>
            </a:r>
            <a:r>
              <a:rPr lang="en-US" altLang="zh-CN" sz="2800" b="1" dirty="0" err="1" smtClean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sz="2800" b="1" dirty="0" err="1" smtClean="0">
                <a:solidFill>
                  <a:schemeClr val="hlink"/>
                </a:solidFill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itchFamily="2" charset="-122"/>
              </a:rPr>
              <a:t> rule can perform PCA!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641" y="332656"/>
            <a:ext cx="7793037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800000"/>
                </a:solidFill>
              </a:rPr>
              <a:t>Summary of </a:t>
            </a:r>
            <a:r>
              <a:rPr lang="en-US" altLang="zh-CN" b="1" dirty="0" err="1" smtClean="0">
                <a:solidFill>
                  <a:srgbClr val="800000"/>
                </a:solidFill>
              </a:rPr>
              <a:t>Oja’s</a:t>
            </a:r>
            <a:r>
              <a:rPr lang="en-US" altLang="zh-CN" b="1" dirty="0" smtClean="0">
                <a:solidFill>
                  <a:srgbClr val="800000"/>
                </a:solidFill>
              </a:rPr>
              <a:t> rule</a:t>
            </a:r>
            <a:endParaRPr lang="zh-CN" altLang="en-US" b="1" dirty="0">
              <a:solidFill>
                <a:srgbClr val="8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77717" y="2162260"/>
            <a:ext cx="5112568" cy="523220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FF0000"/>
                </a:solidFill>
                <a:ea typeface="宋体" pitchFamily="2" charset="-122"/>
              </a:rPr>
              <a:t>Δw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(t) = 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sym typeface="Symbol"/>
              </a:rPr>
              <a:t>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[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</a:rPr>
              <a:t>x(t)y(t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) - w(t) 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</a:rPr>
              <a:t>y(t)</a:t>
            </a:r>
            <a:r>
              <a:rPr lang="en-US" altLang="zh-CN" sz="2800" b="1" baseline="30000" dirty="0" smtClean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]</a:t>
            </a:r>
          </a:p>
        </p:txBody>
      </p:sp>
      <p:sp>
        <p:nvSpPr>
          <p:cNvPr id="5" name="矩形 4"/>
          <p:cNvSpPr/>
          <p:nvPr/>
        </p:nvSpPr>
        <p:spPr>
          <a:xfrm>
            <a:off x="509565" y="2685480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Oja</a:t>
            </a:r>
            <a:r>
              <a:rPr lang="en-US" altLang="zh-CN" sz="2800" dirty="0"/>
              <a:t> learning Rule is equivalent to </a:t>
            </a:r>
            <a:r>
              <a:rPr lang="en-US" altLang="zh-CN" sz="2800" dirty="0" smtClean="0"/>
              <a:t>a </a:t>
            </a:r>
            <a:r>
              <a:rPr lang="en-US" altLang="zh-CN" sz="2800" dirty="0"/>
              <a:t>normalized </a:t>
            </a:r>
            <a:r>
              <a:rPr lang="en-US" altLang="zh-CN" sz="2800" dirty="0" err="1"/>
              <a:t>Hebbian</a:t>
            </a:r>
            <a:r>
              <a:rPr lang="en-US" altLang="zh-CN" sz="2800" dirty="0"/>
              <a:t> rule.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9565" y="3807043"/>
            <a:ext cx="8839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itchFamily="2" charset="-122"/>
              </a:rPr>
              <a:t>By the </a:t>
            </a:r>
            <a:r>
              <a:rPr lang="en-US" altLang="zh-CN" sz="2800" dirty="0" err="1">
                <a:ea typeface="宋体" pitchFamily="2" charset="-122"/>
              </a:rPr>
              <a:t>Oja</a:t>
            </a:r>
            <a:r>
              <a:rPr lang="en-US" altLang="zh-CN" sz="2800" dirty="0">
                <a:ea typeface="宋体" pitchFamily="2" charset="-122"/>
              </a:rPr>
              <a:t> learning rule, w(t) converges asymptotically </a:t>
            </a:r>
            <a:r>
              <a:rPr lang="en-US" altLang="zh-CN" sz="2800" dirty="0" smtClean="0">
                <a:ea typeface="宋体" pitchFamily="2" charset="-122"/>
              </a:rPr>
              <a:t>to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77853" y="4765911"/>
            <a:ext cx="2451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ea typeface="宋体" pitchFamily="2" charset="-122"/>
              </a:rPr>
              <a:t>w = w(∞) =  e</a:t>
            </a:r>
            <a:r>
              <a:rPr lang="en-US" altLang="zh-CN" sz="2800" baseline="-25000" dirty="0">
                <a:ea typeface="宋体" pitchFamily="2" charset="-122"/>
              </a:rPr>
              <a:t>1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61493" y="5445224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where </a:t>
            </a:r>
            <a:r>
              <a:rPr lang="en-US" altLang="zh-CN" sz="2800" dirty="0">
                <a:ea typeface="宋体" pitchFamily="2" charset="-122"/>
              </a:rPr>
              <a:t>e</a:t>
            </a:r>
            <a:r>
              <a:rPr lang="en-US" altLang="zh-CN" sz="2800" baseline="-25000" dirty="0">
                <a:ea typeface="宋体" pitchFamily="2" charset="-122"/>
              </a:rPr>
              <a:t>1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is the principal eigenvector of R</a:t>
            </a:r>
            <a:r>
              <a:rPr lang="en-US" altLang="zh-CN" sz="2800" baseline="-25000" dirty="0">
                <a:ea typeface="宋体" pitchFamily="2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77172381"/>
      </p:ext>
    </p:extLst>
  </p:cSld>
  <p:clrMapOvr>
    <a:masterClrMapping/>
  </p:clrMapOvr>
  <p:transition spd="slow"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16632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28800"/>
            <a:ext cx="8640960" cy="4608512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So far, we have studied neural networks that learn from their environment in a </a:t>
            </a: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supervised manner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Neural networks can also learn in an unsupervised manner as well.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Unsupervised learning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discovers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significant features or patterns in the input data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through general rules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that operate locally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Unsupervised learning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networks typically consist of two layers with feed-forward connections and elements to facilitate ‘local’ learning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402" y="0"/>
            <a:ext cx="7793038" cy="1052736"/>
          </a:xfrm>
        </p:spPr>
        <p:txBody>
          <a:bodyPr/>
          <a:lstStyle/>
          <a:p>
            <a:pPr eaLnBrk="1" hangingPunct="1"/>
            <a:r>
              <a:rPr lang="en-US" altLang="zh-CN" b="1" dirty="0" err="1" smtClean="0">
                <a:solidFill>
                  <a:srgbClr val="800000"/>
                </a:solidFill>
                <a:ea typeface="宋体" pitchFamily="2" charset="-122"/>
              </a:rPr>
              <a:t>Hebbian</a:t>
            </a:r>
            <a:r>
              <a:rPr lang="en-US" altLang="zh-CN" b="1" dirty="0" smtClean="0">
                <a:solidFill>
                  <a:srgbClr val="800000"/>
                </a:solidFill>
                <a:ea typeface="宋体" pitchFamily="2" charset="-122"/>
              </a:rPr>
              <a:t> Learning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84976" cy="5400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A simple principle was proposed by Hebb in 1949 in the context of biological neurons</a:t>
            </a: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Hebb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sz="2800" dirty="0" smtClean="0">
                <a:ea typeface="宋体" pitchFamily="2" charset="-122"/>
              </a:rPr>
              <a:t>s principle</a:t>
            </a:r>
          </a:p>
          <a:p>
            <a:pPr marL="0" indent="0" eaLnBrk="1" hangingPunct="1">
              <a:buNone/>
            </a:pPr>
            <a:r>
              <a:rPr lang="en-US" altLang="zh-CN" sz="2400" dirty="0" smtClean="0">
                <a:ea typeface="宋体" pitchFamily="2" charset="-122"/>
              </a:rPr>
              <a:t>When a neuron repeatedly excites another neuron, then the threshold of the latter neuron is decreased, or the </a:t>
            </a:r>
            <a:r>
              <a:rPr lang="en-US" altLang="zh-CN" sz="2400" b="1" i="1" dirty="0" smtClean="0">
                <a:solidFill>
                  <a:schemeClr val="folHlink"/>
                </a:solidFill>
                <a:ea typeface="宋体" pitchFamily="2" charset="-122"/>
              </a:rPr>
              <a:t>synaptic weight between the neurons is increased</a:t>
            </a:r>
            <a:r>
              <a:rPr lang="en-US" altLang="zh-CN" sz="2400" dirty="0" smtClean="0">
                <a:ea typeface="宋体" pitchFamily="2" charset="-122"/>
              </a:rPr>
              <a:t>, in effect increasing the likelihood of the second neuron to excite</a:t>
            </a:r>
          </a:p>
          <a:p>
            <a:pPr eaLnBrk="1" hangingPunct="1"/>
            <a:r>
              <a:rPr lang="en-US" altLang="zh-CN" sz="2800" dirty="0" err="1" smtClean="0">
                <a:ea typeface="宋体" pitchFamily="2" charset="-122"/>
              </a:rPr>
              <a:t>Hebbian</a:t>
            </a:r>
            <a:r>
              <a:rPr lang="en-US" altLang="zh-CN" sz="2800" dirty="0" smtClean="0">
                <a:ea typeface="宋体" pitchFamily="2" charset="-122"/>
              </a:rPr>
              <a:t> learning rule</a:t>
            </a: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l-GR" altLang="zh-CN" dirty="0" smtClean="0">
                <a:cs typeface="Times New Roman" pitchFamily="18" charset="0"/>
              </a:rPr>
              <a:t>Δ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w</a:t>
            </a:r>
            <a:r>
              <a:rPr lang="en-US" altLang="zh-CN" baseline="-25000" dirty="0" err="1" smtClean="0">
                <a:ea typeface="宋体" pitchFamily="2" charset="-122"/>
                <a:cs typeface="Times New Roman" pitchFamily="18" charset="0"/>
              </a:rPr>
              <a:t>ji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= </a:t>
            </a:r>
            <a:r>
              <a:rPr lang="el-GR" altLang="zh-CN" dirty="0" smtClean="0">
                <a:cs typeface="Times New Roman" pitchFamily="18" charset="0"/>
              </a:rPr>
              <a:t>η</a:t>
            </a:r>
            <a:r>
              <a:rPr lang="en-US" altLang="zh-CN" dirty="0" err="1" smtClean="0">
                <a:ea typeface="宋体" pitchFamily="2" charset="-122"/>
              </a:rPr>
              <a:t>y</a:t>
            </a:r>
            <a:r>
              <a:rPr lang="en-US" altLang="zh-CN" baseline="-25000" dirty="0" err="1" smtClean="0">
                <a:ea typeface="宋体" pitchFamily="2" charset="-122"/>
              </a:rPr>
              <a:t>j</a:t>
            </a:r>
            <a:r>
              <a:rPr lang="en-US" altLang="zh-CN" dirty="0" err="1" smtClean="0">
                <a:ea typeface="宋体" pitchFamily="2" charset="-122"/>
              </a:rPr>
              <a:t>x</a:t>
            </a:r>
            <a:r>
              <a:rPr lang="en-US" altLang="zh-CN" baseline="-25000" dirty="0" err="1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dirty="0" smtClean="0">
                <a:ea typeface="宋体" pitchFamily="2" charset="-122"/>
              </a:rPr>
              <a:t>There is no desired or target signal required in the </a:t>
            </a:r>
            <a:r>
              <a:rPr lang="en-US" altLang="zh-CN" sz="2400" dirty="0" err="1" smtClean="0">
                <a:ea typeface="宋体" pitchFamily="2" charset="-122"/>
              </a:rPr>
              <a:t>Hebbian</a:t>
            </a:r>
            <a:r>
              <a:rPr lang="en-US" altLang="zh-CN" sz="2400" dirty="0" smtClean="0">
                <a:ea typeface="宋体" pitchFamily="2" charset="-122"/>
              </a:rPr>
              <a:t> rule, hence it is </a:t>
            </a:r>
            <a:r>
              <a:rPr lang="en-US" altLang="zh-CN" sz="2400" b="1" i="1" dirty="0" smtClean="0">
                <a:solidFill>
                  <a:srgbClr val="0000FF"/>
                </a:solidFill>
                <a:ea typeface="宋体" pitchFamily="2" charset="-122"/>
              </a:rPr>
              <a:t>unsupervised learning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dirty="0" smtClean="0">
                <a:ea typeface="宋体" pitchFamily="2" charset="-122"/>
              </a:rPr>
              <a:t>The update rule is local to the weight</a:t>
            </a:r>
            <a:endParaRPr lang="el-GR" altLang="zh-CN" sz="2400" dirty="0" smtClean="0"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07504" y="2708920"/>
            <a:ext cx="8424936" cy="1512168"/>
          </a:xfrm>
          <a:prstGeom prst="rect">
            <a:avLst/>
          </a:prstGeom>
          <a:solidFill>
            <a:schemeClr val="accent1">
              <a:alpha val="19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16632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660033"/>
                </a:solidFill>
                <a:ea typeface="宋体" pitchFamily="2" charset="-122"/>
              </a:rPr>
              <a:t>Hebbian Update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91" y="1413346"/>
            <a:ext cx="8424863" cy="4679950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Consider the update of a single weight </a:t>
            </a:r>
            <a:r>
              <a:rPr lang="en-US" altLang="zh-CN" sz="2800" b="1" dirty="0" smtClean="0">
                <a:ea typeface="宋体" pitchFamily="2" charset="-122"/>
              </a:rPr>
              <a:t>w</a:t>
            </a:r>
            <a:r>
              <a:rPr lang="en-US" altLang="zh-CN" sz="2800" dirty="0" smtClean="0">
                <a:ea typeface="宋体" pitchFamily="2" charset="-122"/>
              </a:rPr>
              <a:t> (x and y are the pre- and post-synaptic activities)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		</a:t>
            </a:r>
            <a:r>
              <a:rPr lang="en-US" altLang="zh-CN" sz="2800" b="1" dirty="0" smtClean="0">
                <a:ea typeface="宋体" pitchFamily="2" charset="-122"/>
              </a:rPr>
              <a:t>w</a:t>
            </a:r>
            <a:r>
              <a:rPr lang="en-US" altLang="zh-CN" sz="2800" dirty="0" smtClean="0">
                <a:ea typeface="宋体" pitchFamily="2" charset="-122"/>
              </a:rPr>
              <a:t>(n + 1) = </a:t>
            </a:r>
            <a:r>
              <a:rPr lang="en-US" altLang="zh-CN" sz="2800" b="1" dirty="0" smtClean="0">
                <a:ea typeface="宋体" pitchFamily="2" charset="-122"/>
              </a:rPr>
              <a:t>w</a:t>
            </a:r>
            <a:r>
              <a:rPr lang="en-US" altLang="zh-CN" sz="2800" dirty="0" smtClean="0">
                <a:ea typeface="宋体" pitchFamily="2" charset="-122"/>
              </a:rPr>
              <a:t>(n) + </a:t>
            </a:r>
            <a:r>
              <a:rPr lang="el-GR" altLang="zh-CN" sz="2800" dirty="0" smtClean="0">
                <a:cs typeface="Times New Roman" pitchFamily="18" charset="0"/>
              </a:rPr>
              <a:t>η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x(n)y(n)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For a linear activation function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w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(n + 1) = </a:t>
            </a: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w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(n)[1 + </a:t>
            </a:r>
            <a:r>
              <a:rPr lang="el-GR" altLang="zh-CN" sz="2800" dirty="0" smtClean="0">
                <a:cs typeface="Times New Roman" pitchFamily="18" charset="0"/>
              </a:rPr>
              <a:t>η</a:t>
            </a:r>
            <a:r>
              <a:rPr lang="en-US" altLang="zh-CN" sz="2800" dirty="0" smtClean="0">
                <a:ea typeface="宋体" pitchFamily="2" charset="-122"/>
              </a:rPr>
              <a:t>x(n)</a:t>
            </a:r>
            <a:r>
              <a:rPr lang="en-US" altLang="zh-CN" sz="2800" baseline="30000" dirty="0" smtClean="0">
                <a:ea typeface="宋体" pitchFamily="2" charset="-122"/>
              </a:rPr>
              <a:t>T </a:t>
            </a:r>
            <a:r>
              <a:rPr lang="en-US" altLang="zh-CN" sz="2800" dirty="0" smtClean="0">
                <a:ea typeface="宋体" pitchFamily="2" charset="-122"/>
              </a:rPr>
              <a:t>x(n) ]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b="1" u="sng" dirty="0" smtClean="0">
                <a:ea typeface="宋体" pitchFamily="2" charset="-122"/>
              </a:rPr>
              <a:t>Weights increase without bounds</a:t>
            </a:r>
            <a:r>
              <a:rPr lang="en-US" altLang="zh-CN" sz="2400" b="1" dirty="0" smtClean="0">
                <a:ea typeface="宋体" pitchFamily="2" charset="-122"/>
              </a:rPr>
              <a:t>.</a:t>
            </a:r>
            <a:r>
              <a:rPr lang="en-US" altLang="zh-CN" sz="2400" dirty="0" smtClean="0">
                <a:ea typeface="宋体" pitchFamily="2" charset="-122"/>
              </a:rPr>
              <a:t> If initial weight is negative, then it will increase in the negative. If it is positive, then it will increase in the positive range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err="1" smtClean="0">
                <a:ea typeface="宋体" pitchFamily="2" charset="-122"/>
              </a:rPr>
              <a:t>Hebbian</a:t>
            </a:r>
            <a:r>
              <a:rPr lang="en-US" altLang="zh-CN" sz="2800" dirty="0" smtClean="0">
                <a:ea typeface="宋体" pitchFamily="2" charset="-122"/>
              </a:rPr>
              <a:t> learning is intrinsically unstable, unlike error-correction learning with BP algorithm</a:t>
            </a:r>
            <a:endParaRPr lang="el-GR" altLang="zh-CN" sz="2800" dirty="0" smtClean="0">
              <a:ea typeface="宋体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51520" y="5445224"/>
            <a:ext cx="8208912" cy="1008112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32656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660033"/>
                </a:solidFill>
                <a:ea typeface="宋体" pitchFamily="2" charset="-122"/>
              </a:rPr>
              <a:t>Geometric Interpretation of </a:t>
            </a:r>
            <a:r>
              <a:rPr lang="en-US" altLang="zh-CN" sz="4000" b="1" dirty="0" err="1" smtClean="0">
                <a:solidFill>
                  <a:srgbClr val="660033"/>
                </a:solidFill>
                <a:ea typeface="宋体" pitchFamily="2" charset="-122"/>
              </a:rPr>
              <a:t>Hebbian</a:t>
            </a:r>
            <a:r>
              <a:rPr lang="en-US" altLang="zh-CN" sz="4000" b="1" dirty="0" smtClean="0">
                <a:solidFill>
                  <a:srgbClr val="660033"/>
                </a:solidFill>
                <a:ea typeface="宋体" pitchFamily="2" charset="-122"/>
              </a:rPr>
              <a:t> Learning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137525" cy="475297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Consider a single linear neuron with </a:t>
            </a:r>
            <a:r>
              <a:rPr lang="en-US" altLang="zh-CN" sz="2800" i="1" dirty="0" smtClean="0">
                <a:ea typeface="宋体" pitchFamily="2" charset="-122"/>
              </a:rPr>
              <a:t>p</a:t>
            </a:r>
            <a:r>
              <a:rPr lang="en-US" altLang="zh-CN" sz="2800" dirty="0" smtClean="0">
                <a:ea typeface="宋体" pitchFamily="2" charset="-122"/>
              </a:rPr>
              <a:t> inputs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			y = </a:t>
            </a:r>
            <a:r>
              <a:rPr lang="en-US" altLang="zh-CN" sz="2400" b="1" dirty="0" err="1" smtClean="0">
                <a:ea typeface="宋体" pitchFamily="2" charset="-122"/>
              </a:rPr>
              <a:t>w</a:t>
            </a:r>
            <a:r>
              <a:rPr lang="en-US" altLang="zh-CN" sz="2400" baseline="30000" dirty="0" err="1" smtClean="0">
                <a:ea typeface="宋体" pitchFamily="2" charset="-122"/>
              </a:rPr>
              <a:t>T</a:t>
            </a:r>
            <a:r>
              <a:rPr lang="en-US" altLang="zh-CN" sz="2400" b="1" dirty="0" err="1" smtClean="0">
                <a:ea typeface="宋体" pitchFamily="2" charset="-122"/>
              </a:rPr>
              <a:t>x</a:t>
            </a:r>
            <a:r>
              <a:rPr lang="en-US" altLang="zh-CN" sz="2400" dirty="0" smtClean="0">
                <a:ea typeface="宋体" pitchFamily="2" charset="-122"/>
              </a:rPr>
              <a:t> = </a:t>
            </a:r>
            <a:r>
              <a:rPr lang="en-US" altLang="zh-CN" sz="2400" b="1" dirty="0" err="1" smtClean="0">
                <a:ea typeface="宋体" pitchFamily="2" charset="-122"/>
              </a:rPr>
              <a:t>x</a:t>
            </a:r>
            <a:r>
              <a:rPr lang="en-US" altLang="zh-CN" sz="2400" baseline="30000" dirty="0" err="1" smtClean="0">
                <a:ea typeface="宋体" pitchFamily="2" charset="-122"/>
              </a:rPr>
              <a:t>T</a:t>
            </a:r>
            <a:r>
              <a:rPr lang="en-US" altLang="zh-CN" sz="2400" b="1" dirty="0" err="1" smtClean="0">
                <a:ea typeface="宋体" pitchFamily="2" charset="-122"/>
              </a:rPr>
              <a:t>w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and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			</a:t>
            </a:r>
            <a:r>
              <a:rPr lang="el-GR" altLang="zh-CN" sz="2400" dirty="0" smtClean="0">
                <a:cs typeface="Times New Roman" pitchFamily="18" charset="0"/>
              </a:rPr>
              <a:t>Δ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w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= </a:t>
            </a:r>
            <a:r>
              <a:rPr lang="el-GR" altLang="zh-CN" sz="2400" dirty="0" smtClean="0">
                <a:cs typeface="Times New Roman" pitchFamily="18" charset="0"/>
              </a:rPr>
              <a:t>η</a:t>
            </a:r>
            <a:r>
              <a:rPr lang="en-US" altLang="zh-CN" sz="2400" dirty="0" smtClean="0">
                <a:ea typeface="宋体" pitchFamily="2" charset="-122"/>
              </a:rPr>
              <a:t>[x</a:t>
            </a:r>
            <a:r>
              <a:rPr lang="en-US" altLang="zh-CN" sz="2400" baseline="-25000" dirty="0" smtClean="0">
                <a:ea typeface="宋体" pitchFamily="2" charset="-122"/>
              </a:rPr>
              <a:t>1</a:t>
            </a:r>
            <a:r>
              <a:rPr lang="en-US" altLang="zh-CN" sz="2400" dirty="0" smtClean="0">
                <a:ea typeface="宋体" pitchFamily="2" charset="-122"/>
              </a:rPr>
              <a:t>y  x</a:t>
            </a:r>
            <a:r>
              <a:rPr lang="en-US" altLang="zh-CN" sz="2400" baseline="-25000" dirty="0" smtClean="0">
                <a:ea typeface="宋体" pitchFamily="2" charset="-122"/>
              </a:rPr>
              <a:t>2</a:t>
            </a:r>
            <a:r>
              <a:rPr lang="en-US" altLang="zh-CN" sz="2400" dirty="0" smtClean="0">
                <a:ea typeface="宋体" pitchFamily="2" charset="-122"/>
              </a:rPr>
              <a:t>y 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… 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err="1" smtClean="0">
                <a:ea typeface="宋体" pitchFamily="2" charset="-122"/>
              </a:rPr>
              <a:t>x</a:t>
            </a:r>
            <a:r>
              <a:rPr lang="en-US" altLang="zh-CN" sz="2400" baseline="-25000" dirty="0" err="1" smtClean="0">
                <a:ea typeface="宋体" pitchFamily="2" charset="-122"/>
              </a:rPr>
              <a:t>p</a:t>
            </a:r>
            <a:r>
              <a:rPr lang="en-US" altLang="zh-CN" sz="2400" dirty="0" err="1" smtClean="0">
                <a:ea typeface="宋体" pitchFamily="2" charset="-122"/>
              </a:rPr>
              <a:t>y</a:t>
            </a:r>
            <a:r>
              <a:rPr lang="en-US" altLang="zh-CN" sz="2400" dirty="0" smtClean="0">
                <a:ea typeface="宋体" pitchFamily="2" charset="-122"/>
              </a:rPr>
              <a:t>]</a:t>
            </a:r>
            <a:r>
              <a:rPr lang="en-US" altLang="zh-CN" sz="2400" baseline="30000" dirty="0" smtClean="0">
                <a:ea typeface="宋体" pitchFamily="2" charset="-122"/>
              </a:rPr>
              <a:t>T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The dot product can be written as</a:t>
            </a:r>
          </a:p>
          <a:p>
            <a:pPr eaLnBrk="1" hangingPunct="1">
              <a:buNone/>
            </a:pPr>
            <a:r>
              <a:rPr lang="en-US" altLang="zh-CN" sz="2400" dirty="0" smtClean="0">
                <a:ea typeface="宋体" pitchFamily="2" charset="-122"/>
              </a:rPr>
              <a:t>			y = |</a:t>
            </a:r>
            <a:r>
              <a:rPr lang="en-US" altLang="zh-CN" sz="2400" b="1" dirty="0" smtClean="0">
                <a:ea typeface="宋体" pitchFamily="2" charset="-122"/>
              </a:rPr>
              <a:t>w</a:t>
            </a:r>
            <a:r>
              <a:rPr lang="en-US" altLang="zh-CN" sz="2400" dirty="0" smtClean="0">
                <a:ea typeface="宋体" pitchFamily="2" charset="-122"/>
              </a:rPr>
              <a:t>||</a:t>
            </a:r>
            <a:r>
              <a:rPr lang="en-US" altLang="zh-CN" sz="2400" b="1" dirty="0" smtClean="0">
                <a:ea typeface="宋体" pitchFamily="2" charset="-122"/>
              </a:rPr>
              <a:t>x</a:t>
            </a:r>
            <a:r>
              <a:rPr lang="en-US" altLang="zh-CN" sz="2400" dirty="0" smtClean="0">
                <a:ea typeface="宋体" pitchFamily="2" charset="-122"/>
              </a:rPr>
              <a:t>| cos(</a:t>
            </a:r>
            <a:r>
              <a:rPr lang="el-GR" altLang="zh-CN" sz="2400" dirty="0" smtClean="0">
                <a:cs typeface="Times New Roman" pitchFamily="18" charset="0"/>
                <a:sym typeface="Symbol"/>
              </a:rPr>
              <a:t></a:t>
            </a:r>
            <a:r>
              <a:rPr lang="en-US" altLang="zh-CN" sz="2400" dirty="0" smtClean="0">
                <a:ea typeface="宋体" pitchFamily="2" charset="-122"/>
              </a:rPr>
              <a:t>) </a:t>
            </a:r>
          </a:p>
          <a:p>
            <a:pPr lvl="1" eaLnBrk="1" hangingPunct="1"/>
            <a:r>
              <a:rPr lang="el-GR" altLang="zh-CN" dirty="0" smtClean="0">
                <a:cs typeface="Times New Roman" pitchFamily="18" charset="0"/>
                <a:sym typeface="Symbol"/>
              </a:rPr>
              <a:t></a:t>
            </a:r>
            <a:r>
              <a:rPr lang="en-US" altLang="zh-CN" dirty="0" smtClean="0">
                <a:ea typeface="宋体" pitchFamily="2" charset="-122"/>
              </a:rPr>
              <a:t> = angle between vectors </a:t>
            </a:r>
            <a:r>
              <a:rPr lang="en-US" altLang="zh-CN" b="1" dirty="0" smtClean="0">
                <a:ea typeface="宋体" pitchFamily="2" charset="-122"/>
              </a:rPr>
              <a:t>x</a:t>
            </a:r>
            <a:r>
              <a:rPr lang="en-US" altLang="zh-CN" dirty="0" smtClean="0">
                <a:ea typeface="宋体" pitchFamily="2" charset="-122"/>
              </a:rPr>
              <a:t> and </a:t>
            </a:r>
            <a:r>
              <a:rPr lang="en-US" altLang="zh-CN" b="1" dirty="0" smtClean="0">
                <a:ea typeface="宋体" pitchFamily="2" charset="-122"/>
              </a:rPr>
              <a:t>w</a:t>
            </a:r>
            <a:r>
              <a:rPr lang="en-US" altLang="zh-CN" dirty="0" smtClean="0"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If </a:t>
            </a:r>
            <a:r>
              <a:rPr lang="el-GR" altLang="zh-CN" dirty="0" smtClean="0">
                <a:cs typeface="Times New Roman" pitchFamily="18" charset="0"/>
                <a:sym typeface="Symbol"/>
              </a:rPr>
              <a:t></a:t>
            </a:r>
            <a:r>
              <a:rPr lang="en-US" altLang="zh-CN" dirty="0" smtClean="0">
                <a:ea typeface="宋体" pitchFamily="2" charset="-122"/>
              </a:rPr>
              <a:t> approaches zero (</a:t>
            </a:r>
            <a:r>
              <a:rPr lang="en-US" altLang="zh-CN" b="1" dirty="0" smtClean="0">
                <a:ea typeface="宋体" pitchFamily="2" charset="-122"/>
              </a:rPr>
              <a:t>x</a:t>
            </a:r>
            <a:r>
              <a:rPr lang="en-US" altLang="zh-CN" dirty="0" smtClean="0">
                <a:ea typeface="宋体" pitchFamily="2" charset="-122"/>
              </a:rPr>
              <a:t> and </a:t>
            </a:r>
            <a:r>
              <a:rPr lang="en-US" altLang="zh-CN" b="1" dirty="0" smtClean="0">
                <a:ea typeface="宋体" pitchFamily="2" charset="-122"/>
              </a:rPr>
              <a:t>w</a:t>
            </a:r>
            <a:r>
              <a:rPr lang="en-US" altLang="zh-CN" dirty="0" smtClean="0">
                <a:ea typeface="宋体" pitchFamily="2" charset="-122"/>
              </a:rPr>
              <a:t> are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‘</a:t>
            </a:r>
            <a:r>
              <a:rPr lang="en-US" altLang="zh-CN" dirty="0" smtClean="0">
                <a:ea typeface="宋体" pitchFamily="2" charset="-122"/>
              </a:rPr>
              <a:t>close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dirty="0" smtClean="0">
                <a:ea typeface="宋体" pitchFamily="2" charset="-122"/>
              </a:rPr>
              <a:t>), y is large. If </a:t>
            </a:r>
            <a:r>
              <a:rPr lang="el-GR" altLang="zh-CN" dirty="0" smtClean="0">
                <a:cs typeface="Times New Roman" pitchFamily="18" charset="0"/>
                <a:sym typeface="Symbol"/>
              </a:rPr>
              <a:t></a:t>
            </a:r>
            <a:r>
              <a:rPr lang="en-US" altLang="zh-CN" dirty="0" smtClean="0">
                <a:ea typeface="宋体" pitchFamily="2" charset="-122"/>
              </a:rPr>
              <a:t> approaches 90 (</a:t>
            </a:r>
            <a:r>
              <a:rPr lang="en-US" altLang="zh-CN" b="1" dirty="0" smtClean="0">
                <a:ea typeface="宋体" pitchFamily="2" charset="-122"/>
              </a:rPr>
              <a:t>x</a:t>
            </a:r>
            <a:r>
              <a:rPr lang="en-US" altLang="zh-CN" dirty="0" smtClean="0">
                <a:ea typeface="宋体" pitchFamily="2" charset="-122"/>
              </a:rPr>
              <a:t> and </a:t>
            </a:r>
            <a:r>
              <a:rPr lang="en-US" altLang="zh-CN" b="1" dirty="0" smtClean="0">
                <a:ea typeface="宋体" pitchFamily="2" charset="-122"/>
              </a:rPr>
              <a:t>w</a:t>
            </a:r>
            <a:r>
              <a:rPr lang="en-US" altLang="zh-CN" dirty="0" smtClean="0">
                <a:ea typeface="宋体" pitchFamily="2" charset="-122"/>
              </a:rPr>
              <a:t> are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‘</a:t>
            </a:r>
            <a:r>
              <a:rPr lang="en-US" altLang="zh-CN" dirty="0" smtClean="0">
                <a:ea typeface="宋体" pitchFamily="2" charset="-122"/>
              </a:rPr>
              <a:t>far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dirty="0" smtClean="0">
                <a:ea typeface="宋体" pitchFamily="2" charset="-122"/>
              </a:rPr>
              <a:t>), y is zero.</a:t>
            </a:r>
            <a:endParaRPr lang="el-GR" altLang="zh-CN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16632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Similarity Measure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912" y="1462528"/>
            <a:ext cx="8856984" cy="54006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 network trained with </a:t>
            </a:r>
            <a:r>
              <a:rPr lang="en-US" altLang="zh-CN" sz="2800" dirty="0" err="1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Hebbian</a:t>
            </a:r>
            <a:r>
              <a:rPr lang="en-US" altLang="zh-CN" sz="28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learning creates a similarity measure (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inner product</a:t>
            </a:r>
            <a:r>
              <a:rPr lang="en-US" altLang="zh-CN" sz="28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) in its input space according to the information contained in the weights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 weights capture (memorizes) the information in the data during training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During operation, when the weights are fixed, a large output y signifies that the present input is "similar" to the inputs </a:t>
            </a:r>
            <a:r>
              <a:rPr lang="en-US" altLang="zh-CN" sz="2800" b="1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x</a:t>
            </a:r>
            <a:r>
              <a:rPr lang="en-US" altLang="zh-CN" sz="28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that created the weights during training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Other similarity measures,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Hamming 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Correlation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8864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CN" sz="3600" b="1" dirty="0" err="1" smtClean="0">
                <a:solidFill>
                  <a:srgbClr val="660033"/>
                </a:solidFill>
                <a:ea typeface="宋体" pitchFamily="2" charset="-122"/>
              </a:rPr>
              <a:t>Hebbian</a:t>
            </a:r>
            <a:r>
              <a:rPr lang="en-US" altLang="zh-CN" sz="3600" b="1" dirty="0" smtClean="0">
                <a:solidFill>
                  <a:srgbClr val="660033"/>
                </a:solidFill>
                <a:ea typeface="宋体" pitchFamily="2" charset="-122"/>
              </a:rPr>
              <a:t> Learning as Correlation Learning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964612" cy="53736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err="1" smtClean="0">
                <a:ea typeface="宋体" pitchFamily="2" charset="-122"/>
              </a:rPr>
              <a:t>Hebbian</a:t>
            </a:r>
            <a:r>
              <a:rPr lang="en-US" altLang="zh-CN" sz="2800" dirty="0" smtClean="0">
                <a:ea typeface="宋体" pitchFamily="2" charset="-122"/>
              </a:rPr>
              <a:t> learning (pattern-by-pattern mode)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ea typeface="宋体" pitchFamily="2" charset="-122"/>
              </a:rPr>
              <a:t>Using batch mode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	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The term                  is sample approximation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   of the auto-correlation of the input data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pitchFamily="2" charset="-122"/>
              </a:rPr>
              <a:t>Thus </a:t>
            </a:r>
            <a:r>
              <a:rPr lang="en-US" altLang="zh-CN" sz="2400" b="1" dirty="0" err="1" smtClean="0">
                <a:solidFill>
                  <a:schemeClr val="folHlink"/>
                </a:solidFill>
                <a:ea typeface="宋体" pitchFamily="2" charset="-122"/>
              </a:rPr>
              <a:t>Hebbian</a:t>
            </a:r>
            <a:r>
              <a:rPr lang="en-US" altLang="zh-CN" sz="2400" b="1" dirty="0" smtClean="0">
                <a:solidFill>
                  <a:schemeClr val="folHlink"/>
                </a:solidFill>
                <a:ea typeface="宋体" pitchFamily="2" charset="-122"/>
              </a:rPr>
              <a:t> learning can be thought of learning the auto-correlation of the input space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Correlation is a well-known operation in signal processing and statistics. In particular, it completely describes signals defined by Gaussian distributions</a:t>
            </a:r>
          </a:p>
        </p:txBody>
      </p:sp>
      <p:graphicFrame>
        <p:nvGraphicFramePr>
          <p:cNvPr id="9221" name="Object 6"/>
          <p:cNvGraphicFramePr>
            <a:graphicFrameLocks noChangeAspect="1"/>
          </p:cNvGraphicFramePr>
          <p:nvPr/>
        </p:nvGraphicFramePr>
        <p:xfrm>
          <a:off x="1619250" y="2708275"/>
          <a:ext cx="438308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公式" r:id="rId3" imgW="1854200" imgH="431800" progId="Equation.3">
                  <p:embed/>
                </p:oleObj>
              </mc:Choice>
              <mc:Fallback>
                <p:oleObj name="公式" r:id="rId3" imgW="18542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08275"/>
                        <a:ext cx="438308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7"/>
          <p:cNvGraphicFramePr>
            <a:graphicFrameLocks noChangeAspect="1"/>
          </p:cNvGraphicFramePr>
          <p:nvPr/>
        </p:nvGraphicFramePr>
        <p:xfrm>
          <a:off x="1476375" y="1844675"/>
          <a:ext cx="57213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公式" r:id="rId5" imgW="2298700" imgH="228600" progId="Equation.3">
                  <p:embed/>
                </p:oleObj>
              </mc:Choice>
              <mc:Fallback>
                <p:oleObj name="公式" r:id="rId5" imgW="22987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44675"/>
                        <a:ext cx="57213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9"/>
          <p:cNvGraphicFramePr>
            <a:graphicFrameLocks noChangeAspect="1"/>
          </p:cNvGraphicFramePr>
          <p:nvPr/>
        </p:nvGraphicFramePr>
        <p:xfrm>
          <a:off x="2195513" y="3551238"/>
          <a:ext cx="17287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公式" r:id="rId7" imgW="927100" imgH="431800" progId="Equation.3">
                  <p:embed/>
                </p:oleObj>
              </mc:Choice>
              <mc:Fallback>
                <p:oleObj name="公式" r:id="rId7" imgW="9271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551238"/>
                        <a:ext cx="17287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3203848" y="2780928"/>
            <a:ext cx="2016224" cy="936104"/>
          </a:xfrm>
          <a:prstGeom prst="rect">
            <a:avLst/>
          </a:prstGeom>
          <a:solidFill>
            <a:srgbClr val="FFFF0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15687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b="1" dirty="0" err="1" smtClean="0">
                <a:solidFill>
                  <a:srgbClr val="660033"/>
                </a:solidFill>
                <a:ea typeface="宋体" pitchFamily="2" charset="-122"/>
              </a:rPr>
              <a:t>Oja’s</a:t>
            </a:r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 Rule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511333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The simple </a:t>
            </a:r>
            <a:r>
              <a:rPr lang="en-US" altLang="zh-CN" sz="2800" dirty="0" err="1" smtClean="0">
                <a:ea typeface="宋体" pitchFamily="2" charset="-122"/>
              </a:rPr>
              <a:t>Hebbian</a:t>
            </a:r>
            <a:r>
              <a:rPr lang="en-US" altLang="zh-CN" sz="2800" dirty="0" smtClean="0">
                <a:ea typeface="宋体" pitchFamily="2" charset="-122"/>
              </a:rPr>
              <a:t> rule causes the weights to increase (or decrease) without bounds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The weights need to be normalized to one as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This equation effectively imposes a constraint on the weights that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itchFamily="2" charset="-122"/>
              </a:rPr>
              <a:t>the sum at a neuron be equal to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err="1" smtClean="0">
                <a:ea typeface="宋体" pitchFamily="2" charset="-122"/>
              </a:rPr>
              <a:t>Oja</a:t>
            </a:r>
            <a:r>
              <a:rPr lang="en-US" altLang="zh-CN" sz="2800" dirty="0" smtClean="0">
                <a:ea typeface="宋体" pitchFamily="2" charset="-122"/>
              </a:rPr>
              <a:t> approximated the normalization (for small </a:t>
            </a:r>
            <a:r>
              <a:rPr lang="el-GR" altLang="zh-CN" sz="2800" dirty="0" smtClean="0">
                <a:cs typeface="Times New Roman" pitchFamily="18" charset="0"/>
              </a:rPr>
              <a:t>η</a:t>
            </a:r>
            <a:r>
              <a:rPr lang="en-US" altLang="zh-CN" sz="2800" dirty="0" smtClean="0">
                <a:ea typeface="宋体" pitchFamily="2" charset="-122"/>
              </a:rPr>
              <a:t>) as: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This is </a:t>
            </a:r>
            <a:r>
              <a:rPr lang="en-US" altLang="zh-CN" sz="2400" dirty="0" err="1" smtClean="0">
                <a:ea typeface="宋体" pitchFamily="2" charset="-122"/>
              </a:rPr>
              <a:t>Oja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sz="2400" dirty="0" err="1" smtClean="0">
                <a:ea typeface="宋体" pitchFamily="2" charset="-122"/>
              </a:rPr>
              <a:t>s</a:t>
            </a:r>
            <a:r>
              <a:rPr lang="en-US" altLang="zh-CN" sz="2400" dirty="0" smtClean="0">
                <a:ea typeface="宋体" pitchFamily="2" charset="-122"/>
              </a:rPr>
              <a:t> rule, or the generalized </a:t>
            </a:r>
            <a:r>
              <a:rPr lang="en-US" altLang="zh-CN" sz="2400" dirty="0" err="1" smtClean="0">
                <a:ea typeface="宋体" pitchFamily="2" charset="-122"/>
              </a:rPr>
              <a:t>Hebbian</a:t>
            </a:r>
            <a:r>
              <a:rPr lang="en-US" altLang="zh-CN" sz="2400" dirty="0" smtClean="0">
                <a:ea typeface="宋体" pitchFamily="2" charset="-122"/>
              </a:rPr>
              <a:t>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It involves a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‘</a:t>
            </a:r>
            <a:r>
              <a:rPr lang="en-US" altLang="zh-CN" sz="2400" b="1" dirty="0" smtClean="0">
                <a:solidFill>
                  <a:schemeClr val="folHlink"/>
                </a:solidFill>
                <a:ea typeface="宋体" pitchFamily="2" charset="-122"/>
              </a:rPr>
              <a:t>forgetting term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sz="2400" dirty="0" smtClean="0">
                <a:ea typeface="宋体" pitchFamily="2" charset="-122"/>
              </a:rPr>
              <a:t> that prevents the weights from growing without bounds</a:t>
            </a:r>
          </a:p>
        </p:txBody>
      </p:sp>
      <p:graphicFrame>
        <p:nvGraphicFramePr>
          <p:cNvPr id="102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851803"/>
              </p:ext>
            </p:extLst>
          </p:nvPr>
        </p:nvGraphicFramePr>
        <p:xfrm>
          <a:off x="1116013" y="2636838"/>
          <a:ext cx="5850163" cy="1224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Equation" r:id="rId3" imgW="2489200" imgH="520700" progId="Equation.DSMT4">
                  <p:embed/>
                </p:oleObj>
              </mc:Choice>
              <mc:Fallback>
                <p:oleObj name="Equation" r:id="rId3" imgW="2489200" imgH="520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6838"/>
                        <a:ext cx="5850163" cy="122421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8"/>
          <p:cNvGraphicFramePr>
            <a:graphicFrameLocks noChangeAspect="1"/>
          </p:cNvGraphicFramePr>
          <p:nvPr/>
        </p:nvGraphicFramePr>
        <p:xfrm>
          <a:off x="4114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5" imgW="435285" imgH="677109" progId="Equation.DSMT4">
                  <p:embed/>
                </p:oleObj>
              </mc:Choice>
              <mc:Fallback>
                <p:oleObj name="Equation" r:id="rId5" imgW="435285" imgH="67710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8988"/>
                        <a:ext cx="914400" cy="19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9"/>
          <p:cNvGraphicFramePr>
            <a:graphicFrameLocks noChangeAspect="1"/>
          </p:cNvGraphicFramePr>
          <p:nvPr/>
        </p:nvGraphicFramePr>
        <p:xfrm>
          <a:off x="971550" y="5229225"/>
          <a:ext cx="59769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Equation" r:id="rId7" imgW="2908300" imgH="241300" progId="Equation.DSMT4">
                  <p:embed/>
                </p:oleObj>
              </mc:Choice>
              <mc:Fallback>
                <p:oleObj name="Equation" r:id="rId7" imgW="29083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29225"/>
                        <a:ext cx="5976938" cy="4968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8569325" cy="6265863"/>
          </a:xfrm>
          <a:solidFill>
            <a:srgbClr val="FFFFCC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 New" pitchFamily="49" charset="0"/>
                <a:ea typeface="宋体" pitchFamily="2" charset="-122"/>
              </a:rPr>
              <a:t>function w = oja(X, rate,delta,maxIteration)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 New" pitchFamily="49" charset="0"/>
                <a:ea typeface="宋体" pitchFamily="2" charset="-122"/>
              </a:rPr>
              <a:t>[m n] = size(X);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latin typeface="Courier New" pitchFamily="49" charset="0"/>
                <a:ea typeface="宋体" pitchFamily="2" charset="-122"/>
              </a:rPr>
              <a:t>% X: set of input vectors. Each column of X is one sample.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latin typeface="Courier New" pitchFamily="49" charset="0"/>
                <a:ea typeface="宋体" pitchFamily="2" charset="-122"/>
              </a:rPr>
              <a:t>% w is the first principal component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latin typeface="Courier New" pitchFamily="49" charset="0"/>
                <a:ea typeface="宋体" pitchFamily="2" charset="-122"/>
              </a:rPr>
              <a:t>% random initial weights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 New" pitchFamily="49" charset="0"/>
                <a:ea typeface="宋体" pitchFamily="2" charset="-122"/>
              </a:rPr>
              <a:t>w=rand(m,1);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latin typeface="Courier New" pitchFamily="49" charset="0"/>
                <a:ea typeface="宋体" pitchFamily="2" charset="-122"/>
              </a:rPr>
              <a:t>% normalize weights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 New" pitchFamily="49" charset="0"/>
                <a:ea typeface="宋体" pitchFamily="2" charset="-122"/>
              </a:rPr>
              <a:t>w=w/norm(w);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latin typeface="Courier New" pitchFamily="49" charset="0"/>
                <a:ea typeface="宋体" pitchFamily="2" charset="-122"/>
              </a:rPr>
              <a:t>% run through all input samples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 New" pitchFamily="49" charset="0"/>
                <a:ea typeface="宋体" pitchFamily="2" charset="-122"/>
              </a:rPr>
              <a:t>for iter = 1:maxIteration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 New" pitchFamily="49" charset="0"/>
                <a:ea typeface="宋体" pitchFamily="2" charset="-122"/>
              </a:rPr>
              <a:t>   wold = w; </a:t>
            </a:r>
            <a:r>
              <a:rPr lang="en-US" altLang="zh-CN" sz="1800" b="1" smtClean="0">
                <a:latin typeface="Courier New" pitchFamily="49" charset="0"/>
                <a:ea typeface="宋体" pitchFamily="2" charset="-122"/>
              </a:rPr>
              <a:t>%keep old results for residuals computation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 New" pitchFamily="49" charset="0"/>
                <a:ea typeface="宋体" pitchFamily="2" charset="-122"/>
              </a:rPr>
              <a:t>   for j = 1:n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 New" pitchFamily="49" charset="0"/>
                <a:ea typeface="宋体" pitchFamily="2" charset="-122"/>
              </a:rPr>
              <a:t>       y = w'*X(:,j);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 New" pitchFamily="49" charset="0"/>
                <a:ea typeface="宋体" pitchFamily="2" charset="-122"/>
              </a:rPr>
              <a:t>       w = w + rate*(y*X(:,j) - y^2*w);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 New" pitchFamily="49" charset="0"/>
                <a:ea typeface="宋体" pitchFamily="2" charset="-122"/>
              </a:rPr>
              <a:t>       %normalize again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 New" pitchFamily="49" charset="0"/>
                <a:ea typeface="宋体" pitchFamily="2" charset="-122"/>
              </a:rPr>
              <a:t>       w=w/norm(w);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 New" pitchFamily="49" charset="0"/>
                <a:ea typeface="宋体" pitchFamily="2" charset="-122"/>
              </a:rPr>
              <a:t>   end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 New" pitchFamily="49" charset="0"/>
                <a:ea typeface="宋体" pitchFamily="2" charset="-122"/>
              </a:rPr>
              <a:t>   if (norm(w - wold)&lt; delta) </a:t>
            </a:r>
            <a:r>
              <a:rPr lang="en-US" altLang="zh-CN" sz="1800" b="1" smtClean="0">
                <a:latin typeface="Courier New" pitchFamily="49" charset="0"/>
                <a:ea typeface="宋体" pitchFamily="2" charset="-122"/>
              </a:rPr>
              <a:t>%compare residuals to delta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 New" pitchFamily="49" charset="0"/>
                <a:ea typeface="宋体" pitchFamily="2" charset="-122"/>
              </a:rPr>
              <a:t>       break;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 New" pitchFamily="49" charset="0"/>
                <a:ea typeface="宋体" pitchFamily="2" charset="-122"/>
              </a:rPr>
              <a:t>   end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 New" pitchFamily="49" charset="0"/>
                <a:ea typeface="宋体" pitchFamily="2" charset="-122"/>
              </a:rPr>
              <a:t>end </a:t>
            </a:r>
            <a:endParaRPr lang="zh-CN" altLang="en-US" sz="2000" b="1" smtClean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258888" y="4005263"/>
            <a:ext cx="5113337" cy="1223962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4936</TotalTime>
  <Words>751</Words>
  <Application>Microsoft Office PowerPoint</Application>
  <PresentationFormat>全屏显示(4:3)</PresentationFormat>
  <Paragraphs>149</Paragraphs>
  <Slides>16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Blends</vt:lpstr>
      <vt:lpstr>公式</vt:lpstr>
      <vt:lpstr>Equation</vt:lpstr>
      <vt:lpstr>Unsupervised Learning: Oja Learning and PCA </vt:lpstr>
      <vt:lpstr>Introduction</vt:lpstr>
      <vt:lpstr>Hebbian Learning </vt:lpstr>
      <vt:lpstr>Hebbian Update</vt:lpstr>
      <vt:lpstr>Geometric Interpretation of Hebbian Learning</vt:lpstr>
      <vt:lpstr>Similarity Measure</vt:lpstr>
      <vt:lpstr>Hebbian Learning as Correlation Learning</vt:lpstr>
      <vt:lpstr>Oja’s Rule</vt:lpstr>
      <vt:lpstr>PowerPoint 演示文稿</vt:lpstr>
      <vt:lpstr>Oja’s Rule : Geometric Interpretation</vt:lpstr>
      <vt:lpstr>PowerPoint 演示文稿</vt:lpstr>
      <vt:lpstr>The Maximum Eigenfilter</vt:lpstr>
      <vt:lpstr>  Example Code for Oja’s Rule </vt:lpstr>
      <vt:lpstr>  Simulation of Oja’s Rule </vt:lpstr>
      <vt:lpstr>Aside：Principal Component Analysis （PCA）</vt:lpstr>
      <vt:lpstr>Summary of Oja’s rule</vt:lpstr>
    </vt:vector>
  </TitlesOfParts>
  <Company>MSU Department of Computer Science and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 Concepts</dc:title>
  <dc:creator>George Stockman</dc:creator>
  <cp:lastModifiedBy>SuperMicro</cp:lastModifiedBy>
  <cp:revision>254</cp:revision>
  <dcterms:created xsi:type="dcterms:W3CDTF">2001-09-10T17:41:22Z</dcterms:created>
  <dcterms:modified xsi:type="dcterms:W3CDTF">2016-11-15T06:02:37Z</dcterms:modified>
</cp:coreProperties>
</file>