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397" r:id="rId2"/>
    <p:sldId id="488" r:id="rId3"/>
    <p:sldId id="489" r:id="rId4"/>
    <p:sldId id="592" r:id="rId5"/>
    <p:sldId id="490" r:id="rId6"/>
    <p:sldId id="584" r:id="rId7"/>
    <p:sldId id="585" r:id="rId8"/>
    <p:sldId id="586" r:id="rId9"/>
    <p:sldId id="581" r:id="rId10"/>
    <p:sldId id="582" r:id="rId11"/>
    <p:sldId id="583" r:id="rId12"/>
    <p:sldId id="588" r:id="rId13"/>
    <p:sldId id="589" r:id="rId14"/>
    <p:sldId id="572" r:id="rId15"/>
    <p:sldId id="573" r:id="rId16"/>
    <p:sldId id="574" r:id="rId17"/>
    <p:sldId id="576" r:id="rId18"/>
    <p:sldId id="498" r:id="rId19"/>
    <p:sldId id="49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660033"/>
    <a:srgbClr val="660066"/>
    <a:srgbClr val="0000FF"/>
    <a:srgbClr val="800000"/>
    <a:srgbClr val="CC6600"/>
    <a:srgbClr val="006699"/>
    <a:srgbClr val="33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9" autoAdjust="0"/>
    <p:restoredTop sz="94128" autoAdjust="0"/>
  </p:normalViewPr>
  <p:slideViewPr>
    <p:cSldViewPr>
      <p:cViewPr>
        <p:scale>
          <a:sx n="96" d="100"/>
          <a:sy n="96" d="100"/>
        </p:scale>
        <p:origin x="-127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E5310DCB-6363-43BD-BFC1-586FD74ED93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94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2235E80-37EE-49D6-A475-AF1ADD3AF90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03418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914ED-5B8D-4750-A75D-186EC6156F81}" type="slidenum">
              <a:rPr lang="en-AU" altLang="zh-CN"/>
              <a:pPr/>
              <a:t>12</a:t>
            </a:fld>
            <a:endParaRPr lang="en-AU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01675"/>
            <a:ext cx="4579938" cy="3435350"/>
          </a:xfrm>
          <a:solidFill>
            <a:srgbClr val="FFFFFF"/>
          </a:solidFill>
          <a:ln/>
        </p:spPr>
      </p:sp>
      <p:sp>
        <p:nvSpPr>
          <p:cNvPr id="2293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0787" cy="40592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4" tIns="44947" rIns="89894" bIns="44947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4E63C-13EA-4A49-8317-AEDA22B73DFB}" type="slidenum">
              <a:rPr lang="en-AU" altLang="zh-CN"/>
              <a:pPr/>
              <a:t>13</a:t>
            </a:fld>
            <a:endParaRPr lang="en-AU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01675"/>
            <a:ext cx="4579938" cy="3435350"/>
          </a:xfrm>
          <a:solidFill>
            <a:srgbClr val="FFFFFF"/>
          </a:solidFill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0787" cy="40592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94" tIns="44947" rIns="89894" bIns="44947"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4701DB-539A-4CA0-A2EF-40EA5130996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22853593"/>
      </p:ext>
    </p:extLst>
  </p:cSld>
  <p:clrMapOvr>
    <a:masterClrMapping/>
  </p:clrMapOvr>
  <p:transition spd="slow"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1780E-95D0-4D63-B0BA-B815CDFFE05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92224541"/>
      </p:ext>
    </p:extLst>
  </p:cSld>
  <p:clrMapOvr>
    <a:masterClrMapping/>
  </p:clrMapOvr>
  <p:transition spd="slow"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95F8A-DE73-4EE1-BAB2-3B8B64EA93F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73495892"/>
      </p:ext>
    </p:extLst>
  </p:cSld>
  <p:clrMapOvr>
    <a:masterClrMapping/>
  </p:clrMapOvr>
  <p:transition spd="slow" advClick="0"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F042-5067-423B-B659-FE6F125BC5BC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51325227"/>
      </p:ext>
    </p:extLst>
  </p:cSld>
  <p:clrMapOvr>
    <a:masterClrMapping/>
  </p:clrMapOvr>
  <p:transition spd="slow"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2321E-2BE3-4761-9E96-BA49FFD6CB5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591032233"/>
      </p:ext>
    </p:extLst>
  </p:cSld>
  <p:clrMapOvr>
    <a:masterClrMapping/>
  </p:clrMapOvr>
  <p:transition spd="slow" advClick="0"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AU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D5447F7-885B-4FAA-8762-8EDD329C8406}" type="slidenum">
              <a:rPr lang="en-AU" altLang="zh-CN"/>
              <a:pPr/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000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FDB24-6C7D-40BD-9B6A-8B131463C9B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882308989"/>
      </p:ext>
    </p:extLst>
  </p:cSld>
  <p:clrMapOvr>
    <a:masterClrMapping/>
  </p:clrMapOvr>
  <p:transition spd="slow"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EBA23-9F71-428B-B323-7C721144E306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19235915"/>
      </p:ext>
    </p:extLst>
  </p:cSld>
  <p:clrMapOvr>
    <a:masterClrMapping/>
  </p:clrMapOvr>
  <p:transition spd="slow"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F3F9D-BAAF-4BA1-8AB0-8D2EA1F512A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07115999"/>
      </p:ext>
    </p:extLst>
  </p:cSld>
  <p:clrMapOvr>
    <a:masterClrMapping/>
  </p:clrMapOvr>
  <p:transition spd="slow"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05373-73B4-40F1-BE22-7BB6C8F6789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108921922"/>
      </p:ext>
    </p:extLst>
  </p:cSld>
  <p:clrMapOvr>
    <a:masterClrMapping/>
  </p:clrMapOvr>
  <p:transition spd="slow"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38C9C-32BC-4144-956F-42BC3733584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22304948"/>
      </p:ext>
    </p:extLst>
  </p:cSld>
  <p:clrMapOvr>
    <a:masterClrMapping/>
  </p:clrMapOvr>
  <p:transition spd="slow"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D138D-89A2-4E78-8C5A-27FAA38205E1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15107086"/>
      </p:ext>
    </p:extLst>
  </p:cSld>
  <p:clrMapOvr>
    <a:masterClrMapping/>
  </p:clrMapOvr>
  <p:transition spd="slow"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F8FC-D803-4FCC-ADDA-45FC5307086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67924384"/>
      </p:ext>
    </p:extLst>
  </p:cSld>
  <p:clrMapOvr>
    <a:masterClrMapping/>
  </p:clrMapOvr>
  <p:transition spd="slow"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0AD7-1BC5-4404-8FAB-6536AA9E4952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80998763"/>
      </p:ext>
    </p:extLst>
  </p:cSld>
  <p:clrMapOvr>
    <a:masterClrMapping/>
  </p:clrMapOvr>
  <p:transition spd="slow"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AU" altLang="zh-CN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BAF2FF86-8E70-4023-AD4E-5FF959C51848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7" r:id="rId14"/>
  </p:sldLayoutIdLst>
  <p:transition spd="slow" advClick="0" advTm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tutorial/SdA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31640" y="1052513"/>
            <a:ext cx="662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AU" altLang="zh-CN" sz="2400" b="1" dirty="0">
                <a:solidFill>
                  <a:srgbClr val="660033"/>
                </a:solidFill>
                <a:latin typeface="Comic Sans MS" pitchFamily="66" charset="0"/>
              </a:rPr>
              <a:t>CSE301 </a:t>
            </a:r>
            <a:r>
              <a:rPr lang="en-AU" altLang="zh-CN" sz="2400" b="1" dirty="0" smtClean="0">
                <a:solidFill>
                  <a:srgbClr val="660033"/>
                </a:solidFill>
                <a:latin typeface="Comic Sans MS" pitchFamily="66" charset="0"/>
              </a:rPr>
              <a:t>Bio-computation</a:t>
            </a:r>
            <a:r>
              <a:rPr lang="en-AU" altLang="zh-CN" sz="2400" b="1" dirty="0">
                <a:solidFill>
                  <a:srgbClr val="660033"/>
                </a:solidFill>
                <a:latin typeface="Comic Sans MS" pitchFamily="66" charset="0"/>
              </a:rPr>
              <a:t>, Week </a:t>
            </a:r>
            <a:r>
              <a:rPr lang="en-AU" altLang="zh-CN" sz="2400" b="1" dirty="0" smtClean="0">
                <a:solidFill>
                  <a:srgbClr val="660033"/>
                </a:solidFill>
                <a:latin typeface="Comic Sans MS" pitchFamily="66" charset="0"/>
              </a:rPr>
              <a:t>10</a:t>
            </a:r>
            <a:r>
              <a:rPr lang="en-AU" altLang="zh-TW" sz="2400" b="1" dirty="0" smtClean="0">
                <a:solidFill>
                  <a:srgbClr val="660033"/>
                </a:solidFill>
                <a:latin typeface="Comic Sans MS" pitchFamily="66" charset="0"/>
              </a:rPr>
              <a:t>, 2016</a:t>
            </a:r>
            <a:endParaRPr lang="en-AU" altLang="zh-CN" sz="2400" dirty="0">
              <a:solidFill>
                <a:srgbClr val="660033"/>
              </a:solidFill>
              <a:latin typeface="Comic Sans MS" pitchFamily="66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06057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Unsupervised Learning</a:t>
            </a:r>
            <a:r>
              <a:rPr lang="en-US" altLang="zh-TW" b="1" dirty="0" smtClean="0">
                <a:solidFill>
                  <a:srgbClr val="660033"/>
                </a:solidFill>
                <a:ea typeface="宋体" pitchFamily="2" charset="-122"/>
              </a:rPr>
              <a:t>:</a:t>
            </a:r>
            <a:br>
              <a:rPr lang="en-US" altLang="zh-TW" b="1" dirty="0" smtClean="0">
                <a:solidFill>
                  <a:srgbClr val="660033"/>
                </a:solidFill>
                <a:ea typeface="宋体" pitchFamily="2" charset="-122"/>
              </a:rPr>
            </a:br>
            <a:r>
              <a:rPr lang="en-US" altLang="zh-TW" sz="2800" b="1" dirty="0" smtClean="0">
                <a:solidFill>
                  <a:srgbClr val="660033"/>
                </a:solidFill>
                <a:ea typeface="宋体" pitchFamily="2" charset="-122"/>
              </a:rPr>
              <a:t>Further on </a:t>
            </a:r>
            <a:r>
              <a:rPr lang="en-US" altLang="zh-TW" sz="2800" b="1" dirty="0" err="1" smtClean="0">
                <a:solidFill>
                  <a:srgbClr val="660033"/>
                </a:solidFill>
                <a:ea typeface="宋体" pitchFamily="2" charset="-122"/>
              </a:rPr>
              <a:t>Hebbian</a:t>
            </a:r>
            <a:r>
              <a:rPr lang="en-US" altLang="zh-TW" sz="2800" b="1" dirty="0" smtClean="0">
                <a:solidFill>
                  <a:srgbClr val="660033"/>
                </a:solidFill>
                <a:ea typeface="宋体" pitchFamily="2" charset="-122"/>
              </a:rPr>
              <a:t> Learning &amp; PCA</a:t>
            </a:r>
            <a:r>
              <a:rPr lang="en-US" altLang="zh-CN" sz="2800" b="1" dirty="0" smtClean="0">
                <a:solidFill>
                  <a:srgbClr val="660033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293096"/>
            <a:ext cx="7545388" cy="2151063"/>
          </a:xfrm>
        </p:spPr>
        <p:txBody>
          <a:bodyPr/>
          <a:lstStyle/>
          <a:p>
            <a:pPr eaLnBrk="1" hangingPunct="1"/>
            <a:r>
              <a:rPr lang="en-AU" altLang="zh-CN" dirty="0" smtClean="0">
                <a:solidFill>
                  <a:schemeClr val="bg2"/>
                </a:solidFill>
                <a:latin typeface="Verdana" pitchFamily="34" charset="0"/>
                <a:ea typeface="宋体" pitchFamily="2" charset="-122"/>
              </a:rPr>
              <a:t>Bailing Zhang</a:t>
            </a:r>
          </a:p>
          <a:p>
            <a:pPr eaLnBrk="1" hangingPunct="1"/>
            <a:endParaRPr lang="en-AU" altLang="zh-CN" dirty="0" smtClean="0"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497887" cy="6264275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% random initial weights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W = 0.1*randn(m,k);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options = struct(...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'rate', .1,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'W', W,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'niter', 1,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'annealfunc', inline('1'),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'printerr', 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options = getopt(options, varargin);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% validate options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if (size(options.W,1)~= size(W,1) &amp;&amp; size(options.W, 2)~=size(W,2))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warning('Invalid initial set of weights, using random.');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options.W = W;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end;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W = options.W;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success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beta = options.rate;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err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iter = 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errvals = zeros(n*options.niter, 1);</a:t>
            </a:r>
            <a:endParaRPr lang="zh-CN" altLang="en-US" sz="1600" b="1" smtClean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8913"/>
            <a:ext cx="8496300" cy="6669087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b="1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for niter = 1:options.niter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Wold = W;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	 for ii = 1:n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x = X(:,ii);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y = W'*x;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W = beta*x*y' + W - beta*W*tril(y*y');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beta = options.rate*options.annealfunc(iter);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err = err + sum((x - W*(W'*x)).^2);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errvals(iter) = err/iter;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if (any(~isfinite(W)))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  warning(sprintf('Lost convergence at iterator %i; lower learning rate?', niter));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  success = 11;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end;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if (options.printerr == 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    fprintf('Error = %d; Iteration = %i\n', err/iter, iter);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end;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iter = iter+1;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end;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if (success &gt;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   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    end;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b="1" smtClean="0">
                <a:latin typeface="Courier New" pitchFamily="49" charset="0"/>
                <a:ea typeface="宋体" pitchFamily="2" charset="-122"/>
              </a:rPr>
              <a:t>end;</a:t>
            </a:r>
          </a:p>
          <a:p>
            <a:pPr>
              <a:lnSpc>
                <a:spcPct val="80000"/>
              </a:lnSpc>
            </a:pPr>
            <a:endParaRPr lang="zh-CN" altLang="en-US" sz="80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277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4000" b="1">
                <a:solidFill>
                  <a:srgbClr val="800000"/>
                </a:solidFill>
                <a:ea typeface="Gulim" pitchFamily="34" charset="-127"/>
              </a:rPr>
              <a:t>Dimensionality Reduction</a:t>
            </a:r>
            <a:endParaRPr lang="en-GB" altLang="zh-CN" sz="4000" b="1">
              <a:solidFill>
                <a:srgbClr val="800000"/>
              </a:solidFill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2281237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57277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latin typeface="Arial" pitchFamily="34" charset="0"/>
              </a:rPr>
              <a:t>One approach to deal with high dimensional data is by reducing their dimensionality.</a:t>
            </a:r>
          </a:p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latin typeface="Arial" pitchFamily="34" charset="0"/>
              </a:rPr>
              <a:t>Project high dimensional data onto a lower dimensional sub-space using </a:t>
            </a:r>
            <a:r>
              <a:rPr lang="en-US" altLang="en-US" u="sng">
                <a:latin typeface="Arial" pitchFamily="34" charset="0"/>
              </a:rPr>
              <a:t>linear</a:t>
            </a:r>
            <a:r>
              <a:rPr lang="en-US" altLang="en-US">
                <a:latin typeface="Arial" pitchFamily="34" charset="0"/>
              </a:rPr>
              <a:t> or </a:t>
            </a:r>
            <a:r>
              <a:rPr lang="en-US" altLang="en-US" u="sng">
                <a:latin typeface="Arial" pitchFamily="34" charset="0"/>
              </a:rPr>
              <a:t>non-linear</a:t>
            </a:r>
            <a:r>
              <a:rPr lang="en-US" altLang="en-US">
                <a:latin typeface="Arial" pitchFamily="34" charset="0"/>
              </a:rPr>
              <a:t> transformations.</a:t>
            </a:r>
          </a:p>
          <a:p>
            <a:pPr marL="741363" lvl="1" indent="-28416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>
              <a:latin typeface="Arial" pitchFamily="34" charset="0"/>
            </a:endParaRPr>
          </a:p>
          <a:p>
            <a:pPr marL="741363" lvl="1" indent="-28416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  <a:p>
            <a:pPr marL="741363" lvl="1" indent="-28416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  <a:p>
            <a:pPr marL="741363" lvl="1" indent="-28416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  <a:p>
            <a:pPr marL="741363" lvl="1" indent="-28416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2124075" y="4941888"/>
            <a:ext cx="294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hlink"/>
                </a:solidFill>
                <a:ea typeface="SimSun" pitchFamily="2" charset="-122"/>
              </a:rPr>
              <a:t>Reduce dimensionality</a:t>
            </a: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2124075" y="5589588"/>
            <a:ext cx="2952750" cy="0"/>
          </a:xfrm>
          <a:prstGeom prst="line">
            <a:avLst/>
          </a:prstGeom>
          <a:noFill/>
          <a:ln w="349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6443663" y="5157788"/>
            <a:ext cx="116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SimSun" pitchFamily="2" charset="-122"/>
              </a:rPr>
              <a:t>(K&lt;&lt;N)</a:t>
            </a:r>
          </a:p>
        </p:txBody>
      </p:sp>
      <p:graphicFrame>
        <p:nvGraphicFramePr>
          <p:cNvPr id="228366" name="Object 14"/>
          <p:cNvGraphicFramePr>
            <a:graphicFrameLocks noChangeAspect="1"/>
          </p:cNvGraphicFramePr>
          <p:nvPr/>
        </p:nvGraphicFramePr>
        <p:xfrm>
          <a:off x="900113" y="4508500"/>
          <a:ext cx="12080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4" imgW="583920" imgH="939600" progId="Equation.DSMT4">
                  <p:embed/>
                </p:oleObj>
              </mc:Choice>
              <mc:Fallback>
                <p:oleObj name="Equation" r:id="rId4" imgW="583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12080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7" name="Object 15"/>
          <p:cNvGraphicFramePr>
            <a:graphicFrameLocks noChangeAspect="1"/>
          </p:cNvGraphicFramePr>
          <p:nvPr/>
        </p:nvGraphicFramePr>
        <p:xfrm>
          <a:off x="5148263" y="4437063"/>
          <a:ext cx="12255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6" imgW="571320" imgH="939600" progId="Equation.DSMT4">
                  <p:embed/>
                </p:oleObj>
              </mc:Choice>
              <mc:Fallback>
                <p:oleObj name="Equation" r:id="rId6" imgW="5713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437063"/>
                        <a:ext cx="12255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75856" y="5628173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57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7724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277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4000" b="1" u="sng">
                <a:solidFill>
                  <a:schemeClr val="hlink"/>
                </a:solidFill>
                <a:ea typeface="Gulim" pitchFamily="34" charset="-127"/>
              </a:rPr>
              <a:t>Learning</a:t>
            </a:r>
            <a:r>
              <a:rPr lang="en-US" altLang="zh-CN" sz="4000" b="1">
                <a:solidFill>
                  <a:srgbClr val="800000"/>
                </a:solidFill>
                <a:ea typeface="Gulim" pitchFamily="34" charset="-127"/>
              </a:rPr>
              <a:t> </a:t>
            </a:r>
            <a:r>
              <a:rPr lang="en-US" altLang="ko-KR" sz="4000" b="1">
                <a:solidFill>
                  <a:srgbClr val="800000"/>
                </a:solidFill>
                <a:ea typeface="Gulim" pitchFamily="34" charset="-127"/>
              </a:rPr>
              <a:t>Dimensionality Reduction</a:t>
            </a:r>
            <a:endParaRPr lang="en-GB" altLang="zh-CN" sz="4000" b="1">
              <a:solidFill>
                <a:srgbClr val="800000"/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44675"/>
            <a:ext cx="8893175" cy="1655763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57277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Linear transformations are </a:t>
            </a:r>
            <a:r>
              <a:rPr lang="en-US" altLang="en-US" dirty="0" smtClean="0"/>
              <a:t>simple</a:t>
            </a:r>
            <a:endParaRPr lang="en-US" altLang="zh-CN" dirty="0">
              <a:ea typeface="SimSun" pitchFamily="2" charset="-122"/>
            </a:endParaRPr>
          </a:p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dirty="0">
              <a:ea typeface="SimSun" pitchFamily="2" charset="-122"/>
            </a:endParaRPr>
          </a:p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800" dirty="0">
              <a:ea typeface="SimSun" pitchFamily="2" charset="-122"/>
            </a:endParaRPr>
          </a:p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 smtClean="0"/>
          </a:p>
          <a:p>
            <a:pPr marL="341313" indent="-341313" defTabSz="457200"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Classical </a:t>
            </a:r>
            <a:r>
              <a:rPr lang="en-US" altLang="en-US" sz="2800" dirty="0"/>
              <a:t>linear</a:t>
            </a:r>
            <a:r>
              <a:rPr lang="en-US" altLang="zh-CN" sz="2800" dirty="0">
                <a:ea typeface="SimSun" pitchFamily="2" charset="-122"/>
              </a:rPr>
              <a:t> </a:t>
            </a:r>
            <a:r>
              <a:rPr lang="en-US" altLang="zh-CN" sz="2800" b="1" dirty="0">
                <a:ea typeface="SimSun" pitchFamily="2" charset="-122"/>
              </a:rPr>
              <a:t>statistical</a:t>
            </a:r>
            <a:r>
              <a:rPr lang="en-US" altLang="zh-CN" sz="2800" dirty="0">
                <a:ea typeface="SimSun" pitchFamily="2" charset="-122"/>
              </a:rPr>
              <a:t> </a:t>
            </a:r>
            <a:r>
              <a:rPr lang="en-US" altLang="en-US" sz="2800" dirty="0"/>
              <a:t>approaches:</a:t>
            </a:r>
          </a:p>
          <a:p>
            <a:pPr lvl="2" defTabSz="457200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Principal Component Analysis (PCA) </a:t>
            </a:r>
          </a:p>
          <a:p>
            <a:pPr lvl="2" defTabSz="457200"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Fisher Discriminant Analysis (FDA</a:t>
            </a:r>
            <a:r>
              <a:rPr lang="en-US" altLang="en-US" b="1" dirty="0" smtClean="0">
                <a:solidFill>
                  <a:srgbClr val="000099"/>
                </a:solidFill>
              </a:rPr>
              <a:t>)</a:t>
            </a:r>
          </a:p>
          <a:p>
            <a:pPr lvl="2" defTabSz="457200">
              <a:lnSpc>
                <a:spcPts val="2000"/>
              </a:lnSpc>
              <a:spcBef>
                <a:spcPts val="0"/>
              </a:spcBef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.</a:t>
            </a:r>
          </a:p>
          <a:p>
            <a:pPr lvl="2" defTabSz="457200">
              <a:lnSpc>
                <a:spcPts val="2000"/>
              </a:lnSpc>
              <a:spcBef>
                <a:spcPts val="0"/>
              </a:spcBef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smtClean="0">
                <a:solidFill>
                  <a:srgbClr val="000099"/>
                </a:solidFill>
              </a:rPr>
              <a:t>.</a:t>
            </a:r>
          </a:p>
          <a:p>
            <a:pPr lvl="2" defTabSz="457200">
              <a:lnSpc>
                <a:spcPts val="2000"/>
              </a:lnSpc>
              <a:spcBef>
                <a:spcPts val="0"/>
              </a:spcBef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.</a:t>
            </a:r>
            <a:r>
              <a:rPr lang="en-US" altLang="en-US" b="1" dirty="0" smtClean="0"/>
              <a:t> </a:t>
            </a:r>
            <a:endParaRPr lang="en-US" altLang="en-US" b="1" dirty="0"/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917184"/>
              </p:ext>
            </p:extLst>
          </p:nvPr>
        </p:nvGraphicFramePr>
        <p:xfrm>
          <a:off x="2483768" y="2564904"/>
          <a:ext cx="39846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4" imgW="1384200" imgH="241200" progId="Equation.DSMT4">
                  <p:embed/>
                </p:oleObj>
              </mc:Choice>
              <mc:Fallback>
                <p:oleObj name="Equation" r:id="rId4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564904"/>
                        <a:ext cx="39846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044402" y="3603625"/>
            <a:ext cx="537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24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SimSun" pitchFamily="2" charset="-122"/>
              </a:rPr>
              <a:t>k x 1        k x d       d x 1      (k&lt;&lt;d)</a:t>
            </a:r>
          </a:p>
        </p:txBody>
      </p:sp>
      <p:sp>
        <p:nvSpPr>
          <p:cNvPr id="230406" name="Line 6"/>
          <p:cNvSpPr>
            <a:spLocks noChangeShapeType="1"/>
          </p:cNvSpPr>
          <p:nvPr/>
        </p:nvSpPr>
        <p:spPr bwMode="auto">
          <a:xfrm flipV="1">
            <a:off x="2339802" y="3100388"/>
            <a:ext cx="228600" cy="3810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 flipH="1" flipV="1">
            <a:off x="3347864" y="3243263"/>
            <a:ext cx="76200" cy="30480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 flipH="1" flipV="1">
            <a:off x="4068589" y="3171825"/>
            <a:ext cx="720725" cy="5048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39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Other PCA</a:t>
            </a:r>
            <a:r>
              <a:rPr lang="en-US" altLang="zh-TW" sz="4000" b="1" dirty="0" smtClean="0">
                <a:solidFill>
                  <a:srgbClr val="660033"/>
                </a:solidFill>
                <a:ea typeface="宋体" pitchFamily="2" charset="-122"/>
              </a:rPr>
              <a:t>-like</a:t>
            </a:r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 Neural Networks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205038"/>
            <a:ext cx="7704906" cy="30241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Subspace Model</a:t>
            </a:r>
          </a:p>
          <a:p>
            <a:r>
              <a:rPr lang="en-US" altLang="zh-CN" dirty="0" smtClean="0">
                <a:ea typeface="宋体" pitchFamily="2" charset="-122"/>
              </a:rPr>
              <a:t>Multi-layer </a:t>
            </a:r>
            <a:r>
              <a:rPr lang="en-US" altLang="zh-CN" dirty="0" smtClean="0">
                <a:ea typeface="宋体" pitchFamily="2" charset="-122"/>
              </a:rPr>
              <a:t>auto-associative network (auto-encoder).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6252120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Not required for the final exam</a:t>
            </a:r>
            <a:endParaRPr lang="zh-CN" altLang="en-US" sz="24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8844" y="0"/>
            <a:ext cx="7793037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Other PCA Neural Networks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575" y="1274762"/>
            <a:ext cx="8435975" cy="507682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Subspace Model</a:t>
            </a:r>
            <a:r>
              <a:rPr lang="en-US" altLang="zh-CN" sz="2800" dirty="0" smtClean="0">
                <a:solidFill>
                  <a:srgbClr val="0000FF"/>
                </a:solidFill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</a:rPr>
              <a:t>a multi-component extension of </a:t>
            </a:r>
            <a:r>
              <a:rPr lang="en-US" altLang="zh-CN" sz="2800" dirty="0" err="1" smtClean="0">
                <a:ea typeface="宋体" pitchFamily="2" charset="-122"/>
              </a:rPr>
              <a:t>Oja</a:t>
            </a:r>
            <a:r>
              <a:rPr lang="en-US" altLang="zh-CN" sz="2800" dirty="0" err="1" smtClean="0">
                <a:latin typeface="Verdana" pitchFamily="34" charset="0"/>
                <a:ea typeface="宋体" pitchFamily="2" charset="-122"/>
              </a:rPr>
              <a:t>’</a:t>
            </a:r>
            <a:r>
              <a:rPr lang="en-US" altLang="zh-CN" sz="2800" dirty="0" err="1" smtClean="0">
                <a:ea typeface="宋体" pitchFamily="2" charset="-122"/>
              </a:rPr>
              <a:t>s</a:t>
            </a:r>
            <a:r>
              <a:rPr lang="en-US" altLang="zh-CN" sz="2800" dirty="0" smtClean="0">
                <a:ea typeface="宋体" pitchFamily="2" charset="-122"/>
              </a:rPr>
              <a:t> rule.  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latin typeface="Symbol" pitchFamily="18" charset="2"/>
                <a:ea typeface="宋体" pitchFamily="2" charset="-122"/>
                <a:sym typeface="Symbol" pitchFamily="18" charset="2"/>
              </a:rPr>
              <a:t></a:t>
            </a:r>
            <a:r>
              <a:rPr lang="en-US" altLang="zh-CN" dirty="0" err="1" smtClean="0">
                <a:ea typeface="宋体" pitchFamily="2" charset="-122"/>
              </a:rPr>
              <a:t>W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= </a:t>
            </a:r>
            <a:r>
              <a:rPr lang="en-US" altLang="zh-CN" dirty="0" smtClean="0">
                <a:latin typeface="Symbol" pitchFamily="18" charset="2"/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aseline="-25000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y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dirty="0" err="1" smtClean="0">
                <a:ea typeface="宋体" pitchFamily="2" charset="-122"/>
              </a:rPr>
              <a:t>x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baseline="30000" dirty="0" err="1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–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y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dirty="0" err="1" smtClean="0">
                <a:ea typeface="宋体" pitchFamily="2" charset="-122"/>
              </a:rPr>
              <a:t>y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baseline="30000" dirty="0" err="1" smtClean="0">
                <a:ea typeface="宋体" pitchFamily="2" charset="-122"/>
              </a:rPr>
              <a:t>T</a:t>
            </a:r>
            <a:r>
              <a:rPr lang="en-US" altLang="zh-CN" dirty="0" err="1" smtClean="0">
                <a:ea typeface="宋体" pitchFamily="2" charset="-122"/>
              </a:rPr>
              <a:t>W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Eventually W spans the same subspace as the top m principal eigenvectors.  This method does not extract the exact eigenvectors.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845850" y="2312988"/>
            <a:ext cx="2984500" cy="2133600"/>
            <a:chOff x="1980" y="1680"/>
            <a:chExt cx="1880" cy="1344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1980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1980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980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1980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3024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800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2172" y="1776"/>
              <a:ext cx="8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 flipV="1">
              <a:off x="2172" y="2016"/>
              <a:ext cx="8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 flipV="1">
              <a:off x="2172" y="2064"/>
              <a:ext cx="8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2160" y="2112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3216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3592" y="1872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y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3024" y="22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800"/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800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2160" y="1776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2160" y="2064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2160" y="23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 flipV="1">
              <a:off x="2160" y="2400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V="1">
              <a:off x="2160" y="2784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2160" y="2352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2160" y="2064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2160" y="1776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3216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3592" y="2208"/>
              <a:ext cx="2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y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>
              <a:off x="3216" y="274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3592" y="2601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y</a:t>
              </a:r>
              <a:r>
                <a:rPr lang="en-US" altLang="zh-CN" sz="1800" baseline="-25000"/>
                <a:t>m</a:t>
              </a: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4158" y="29614"/>
            <a:ext cx="7793038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Other PCA Neural Networks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33131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</a:rPr>
              <a:t>APEX Model</a:t>
            </a:r>
            <a:r>
              <a:rPr lang="en-US" altLang="zh-CN" sz="2800" smtClean="0">
                <a:ea typeface="宋体" pitchFamily="2" charset="-122"/>
              </a:rPr>
              <a:t>: Kung and Diamantaras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>
                <a:ea typeface="宋体" pitchFamily="2" charset="-122"/>
              </a:rPr>
              <a:t>y = Wx </a:t>
            </a:r>
            <a:r>
              <a:rPr lang="en-US" altLang="zh-CN" sz="2800" smtClean="0">
                <a:latin typeface="Verdana" pitchFamily="34" charset="0"/>
                <a:ea typeface="宋体" pitchFamily="2" charset="-122"/>
              </a:rPr>
              <a:t>–</a:t>
            </a:r>
            <a:r>
              <a:rPr lang="en-US" altLang="zh-CN" sz="2800" smtClean="0">
                <a:ea typeface="宋体" pitchFamily="2" charset="-122"/>
              </a:rPr>
              <a:t> Cy </a:t>
            </a:r>
            <a:r>
              <a:rPr lang="en-US" altLang="zh-CN" sz="2800" smtClean="0">
                <a:latin typeface="cmsy10" pitchFamily="34" charset="0"/>
                <a:ea typeface="宋体" pitchFamily="2" charset="-122"/>
              </a:rPr>
              <a:t>, </a:t>
            </a:r>
            <a:r>
              <a:rPr lang="en-US" altLang="zh-CN" sz="2800" smtClean="0">
                <a:ea typeface="宋体" pitchFamily="2" charset="-122"/>
              </a:rPr>
              <a:t>y = (I+C)</a:t>
            </a:r>
            <a:r>
              <a:rPr lang="en-US" altLang="zh-CN" sz="2800" baseline="30000" smtClean="0">
                <a:ea typeface="宋体" pitchFamily="2" charset="-122"/>
              </a:rPr>
              <a:t>-1</a:t>
            </a:r>
            <a:r>
              <a:rPr lang="en-US" altLang="zh-CN" sz="2800" smtClean="0">
                <a:ea typeface="宋体" pitchFamily="2" charset="-122"/>
              </a:rPr>
              <a:t>Wx </a:t>
            </a:r>
            <a:r>
              <a:rPr lang="en-US" altLang="zh-CN" sz="2800" smtClean="0">
                <a:latin typeface="cmsy10" pitchFamily="34" charset="0"/>
                <a:ea typeface="宋体" pitchFamily="2" charset="-122"/>
              </a:rPr>
              <a:t>¼</a:t>
            </a:r>
            <a:r>
              <a:rPr lang="en-US" altLang="zh-CN" sz="2800" smtClean="0">
                <a:ea typeface="宋体" pitchFamily="2" charset="-122"/>
              </a:rPr>
              <a:t> (I-C)Wx</a:t>
            </a:r>
            <a:endParaRPr lang="en-US" altLang="zh-CN" sz="2800" smtClean="0">
              <a:latin typeface="cmsy10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843213" y="1989138"/>
            <a:ext cx="2824162" cy="2008187"/>
            <a:chOff x="1980" y="1392"/>
            <a:chExt cx="1898" cy="1344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980" y="1392"/>
              <a:ext cx="1898" cy="1344"/>
              <a:chOff x="1980" y="1680"/>
              <a:chExt cx="1898" cy="1344"/>
            </a:xfrm>
          </p:grpSpPr>
          <p:sp>
            <p:nvSpPr>
              <p:cNvPr id="28684" name="Oval 6"/>
              <p:cNvSpPr>
                <a:spLocks noChangeArrowheads="1"/>
              </p:cNvSpPr>
              <p:nvPr/>
            </p:nvSpPr>
            <p:spPr bwMode="auto">
              <a:xfrm>
                <a:off x="1980" y="16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x</a:t>
                </a:r>
                <a:r>
                  <a:rPr lang="en-US" altLang="zh-CN" sz="1800" baseline="-25000"/>
                  <a:t>1</a:t>
                </a:r>
              </a:p>
            </p:txBody>
          </p:sp>
          <p:sp>
            <p:nvSpPr>
              <p:cNvPr id="28685" name="Oval 7"/>
              <p:cNvSpPr>
                <a:spLocks noChangeArrowheads="1"/>
              </p:cNvSpPr>
              <p:nvPr/>
            </p:nvSpPr>
            <p:spPr bwMode="auto">
              <a:xfrm>
                <a:off x="1980" y="196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x</a:t>
                </a:r>
                <a:r>
                  <a:rPr lang="en-US" altLang="zh-CN" sz="1800" baseline="-25000"/>
                  <a:t>2</a:t>
                </a:r>
              </a:p>
            </p:txBody>
          </p:sp>
          <p:sp>
            <p:nvSpPr>
              <p:cNvPr id="28686" name="Oval 8"/>
              <p:cNvSpPr>
                <a:spLocks noChangeArrowheads="1"/>
              </p:cNvSpPr>
              <p:nvPr/>
            </p:nvSpPr>
            <p:spPr bwMode="auto">
              <a:xfrm>
                <a:off x="1980" y="22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x</a:t>
                </a:r>
                <a:r>
                  <a:rPr lang="en-US" altLang="zh-CN" sz="1800" baseline="-25000"/>
                  <a:t>3</a:t>
                </a:r>
              </a:p>
            </p:txBody>
          </p:sp>
          <p:sp>
            <p:nvSpPr>
              <p:cNvPr id="28687" name="Oval 9"/>
              <p:cNvSpPr>
                <a:spLocks noChangeArrowheads="1"/>
              </p:cNvSpPr>
              <p:nvPr/>
            </p:nvSpPr>
            <p:spPr bwMode="auto">
              <a:xfrm>
                <a:off x="19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/>
                  <a:t>x</a:t>
                </a:r>
                <a:r>
                  <a:rPr lang="en-US" altLang="zh-CN" sz="1800" baseline="-25000"/>
                  <a:t>n</a:t>
                </a:r>
              </a:p>
            </p:txBody>
          </p:sp>
          <p:sp>
            <p:nvSpPr>
              <p:cNvPr id="28688" name="Oval 10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1800"/>
              </a:p>
            </p:txBody>
          </p:sp>
          <p:sp>
            <p:nvSpPr>
              <p:cNvPr id="28689" name="Line 11"/>
              <p:cNvSpPr>
                <a:spLocks noChangeShapeType="1"/>
              </p:cNvSpPr>
              <p:nvPr/>
            </p:nvSpPr>
            <p:spPr bwMode="auto">
              <a:xfrm>
                <a:off x="2172" y="1776"/>
                <a:ext cx="80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Line 12"/>
              <p:cNvSpPr>
                <a:spLocks noChangeShapeType="1"/>
              </p:cNvSpPr>
              <p:nvPr/>
            </p:nvSpPr>
            <p:spPr bwMode="auto">
              <a:xfrm flipV="1">
                <a:off x="2172" y="2016"/>
                <a:ext cx="80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Line 13"/>
              <p:cNvSpPr>
                <a:spLocks noChangeShapeType="1"/>
              </p:cNvSpPr>
              <p:nvPr/>
            </p:nvSpPr>
            <p:spPr bwMode="auto">
              <a:xfrm flipV="1">
                <a:off x="2172" y="2064"/>
                <a:ext cx="80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2" name="Line 14"/>
              <p:cNvSpPr>
                <a:spLocks noChangeShapeType="1"/>
              </p:cNvSpPr>
              <p:nvPr/>
            </p:nvSpPr>
            <p:spPr bwMode="auto">
              <a:xfrm flipV="1">
                <a:off x="2160" y="2112"/>
                <a:ext cx="816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3" name="Line 15"/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Text Box 16"/>
              <p:cNvSpPr txBox="1">
                <a:spLocks noChangeArrowheads="1"/>
              </p:cNvSpPr>
              <p:nvPr/>
            </p:nvSpPr>
            <p:spPr bwMode="auto">
              <a:xfrm>
                <a:off x="3592" y="1872"/>
                <a:ext cx="257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y</a:t>
                </a:r>
                <a:r>
                  <a:rPr lang="en-US" altLang="zh-CN" sz="1800" baseline="-25000"/>
                  <a:t>1</a:t>
                </a:r>
              </a:p>
            </p:txBody>
          </p:sp>
          <p:sp>
            <p:nvSpPr>
              <p:cNvPr id="28695" name="Oval 17"/>
              <p:cNvSpPr>
                <a:spLocks noChangeArrowheads="1"/>
              </p:cNvSpPr>
              <p:nvPr/>
            </p:nvSpPr>
            <p:spPr bwMode="auto">
              <a:xfrm>
                <a:off x="3024" y="22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1800"/>
              </a:p>
            </p:txBody>
          </p:sp>
          <p:sp>
            <p:nvSpPr>
              <p:cNvPr id="28696" name="Oval 18"/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1800"/>
              </a:p>
            </p:txBody>
          </p:sp>
          <p:sp>
            <p:nvSpPr>
              <p:cNvPr id="28697" name="Line 19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81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8" name="Line 20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81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Line 21"/>
              <p:cNvSpPr>
                <a:spLocks noChangeShapeType="1"/>
              </p:cNvSpPr>
              <p:nvPr/>
            </p:nvSpPr>
            <p:spPr bwMode="auto">
              <a:xfrm>
                <a:off x="2160" y="235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0" name="Line 2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81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1" name="Line 23"/>
              <p:cNvSpPr>
                <a:spLocks noChangeShapeType="1"/>
              </p:cNvSpPr>
              <p:nvPr/>
            </p:nvSpPr>
            <p:spPr bwMode="auto">
              <a:xfrm flipV="1">
                <a:off x="2160" y="2784"/>
                <a:ext cx="8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2" name="Line 24"/>
              <p:cNvSpPr>
                <a:spLocks noChangeShapeType="1"/>
              </p:cNvSpPr>
              <p:nvPr/>
            </p:nvSpPr>
            <p:spPr bwMode="auto">
              <a:xfrm>
                <a:off x="2160" y="2352"/>
                <a:ext cx="81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25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81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26"/>
              <p:cNvSpPr>
                <a:spLocks noChangeShapeType="1"/>
              </p:cNvSpPr>
              <p:nvPr/>
            </p:nvSpPr>
            <p:spPr bwMode="auto">
              <a:xfrm>
                <a:off x="2160" y="1776"/>
                <a:ext cx="81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27"/>
              <p:cNvSpPr>
                <a:spLocks noChangeShapeType="1"/>
              </p:cNvSpPr>
              <p:nvPr/>
            </p:nvSpPr>
            <p:spPr bwMode="auto">
              <a:xfrm>
                <a:off x="3216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Text Box 28"/>
              <p:cNvSpPr txBox="1">
                <a:spLocks noChangeArrowheads="1"/>
              </p:cNvSpPr>
              <p:nvPr/>
            </p:nvSpPr>
            <p:spPr bwMode="auto">
              <a:xfrm>
                <a:off x="3592" y="2208"/>
                <a:ext cx="25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y</a:t>
                </a:r>
                <a:r>
                  <a:rPr lang="en-US" altLang="zh-CN" sz="1800" baseline="-25000"/>
                  <a:t>2</a:t>
                </a:r>
              </a:p>
            </p:txBody>
          </p:sp>
          <p:sp>
            <p:nvSpPr>
              <p:cNvPr id="28707" name="Line 29"/>
              <p:cNvSpPr>
                <a:spLocks noChangeShapeType="1"/>
              </p:cNvSpPr>
              <p:nvPr/>
            </p:nvSpPr>
            <p:spPr bwMode="auto">
              <a:xfrm>
                <a:off x="3216" y="2745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Text Box 30"/>
              <p:cNvSpPr txBox="1">
                <a:spLocks noChangeArrowheads="1"/>
              </p:cNvSpPr>
              <p:nvPr/>
            </p:nvSpPr>
            <p:spPr bwMode="auto">
              <a:xfrm>
                <a:off x="3592" y="2601"/>
                <a:ext cx="28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/>
                  <a:t>y</a:t>
                </a:r>
                <a:r>
                  <a:rPr lang="en-US" altLang="zh-CN" sz="1800" baseline="-25000"/>
                  <a:t>m</a:t>
                </a:r>
              </a:p>
            </p:txBody>
          </p:sp>
        </p:grpSp>
        <p:cxnSp>
          <p:nvCxnSpPr>
            <p:cNvPr id="28679" name="AutoShape 31"/>
            <p:cNvCxnSpPr>
              <a:cxnSpLocks noChangeShapeType="1"/>
              <a:stCxn id="28688" idx="6"/>
              <a:endCxn id="28695" idx="7"/>
            </p:cNvCxnSpPr>
            <p:nvPr/>
          </p:nvCxnSpPr>
          <p:spPr bwMode="auto">
            <a:xfrm flipH="1">
              <a:off x="3188" y="1728"/>
              <a:ext cx="28" cy="268"/>
            </a:xfrm>
            <a:prstGeom prst="curvedConnector4">
              <a:avLst>
                <a:gd name="adj1" fmla="val -167861"/>
                <a:gd name="adj2" fmla="val 64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0" name="AutoShape 32"/>
            <p:cNvCxnSpPr>
              <a:cxnSpLocks noChangeShapeType="1"/>
              <a:stCxn id="28688" idx="6"/>
              <a:endCxn id="28696" idx="7"/>
            </p:cNvCxnSpPr>
            <p:nvPr/>
          </p:nvCxnSpPr>
          <p:spPr bwMode="auto">
            <a:xfrm flipH="1">
              <a:off x="3188" y="1728"/>
              <a:ext cx="28" cy="652"/>
            </a:xfrm>
            <a:prstGeom prst="curvedConnector4">
              <a:avLst>
                <a:gd name="adj1" fmla="val -514287"/>
                <a:gd name="adj2" fmla="val 552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AutoShape 33"/>
            <p:cNvCxnSpPr>
              <a:cxnSpLocks noChangeShapeType="1"/>
              <a:stCxn id="28695" idx="5"/>
              <a:endCxn id="28696" idx="7"/>
            </p:cNvCxnSpPr>
            <p:nvPr/>
          </p:nvCxnSpPr>
          <p:spPr bwMode="auto">
            <a:xfrm rot="5400000">
              <a:off x="3064" y="2256"/>
              <a:ext cx="2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2" name="Text Box 34"/>
            <p:cNvSpPr txBox="1">
              <a:spLocks noChangeArrowheads="1"/>
            </p:cNvSpPr>
            <p:nvPr/>
          </p:nvSpPr>
          <p:spPr bwMode="auto">
            <a:xfrm>
              <a:off x="3168" y="2136"/>
              <a:ext cx="26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c</a:t>
              </a:r>
              <a:r>
                <a:rPr lang="en-US" altLang="zh-CN" sz="1600" baseline="-25000"/>
                <a:t>m</a:t>
              </a:r>
            </a:p>
          </p:txBody>
        </p:sp>
        <p:sp>
          <p:nvSpPr>
            <p:cNvPr id="28683" name="Text Box 35"/>
            <p:cNvSpPr txBox="1">
              <a:spLocks noChangeArrowheads="1"/>
            </p:cNvSpPr>
            <p:nvPr/>
          </p:nvSpPr>
          <p:spPr bwMode="auto">
            <a:xfrm>
              <a:off x="3003" y="1762"/>
              <a:ext cx="24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c</a:t>
              </a:r>
              <a:r>
                <a:rPr lang="en-US" altLang="zh-CN" sz="1600" baseline="-25000"/>
                <a:t>2</a:t>
              </a:r>
            </a:p>
          </p:txBody>
        </p:sp>
      </p:grpSp>
      <p:pic>
        <p:nvPicPr>
          <p:cNvPr id="28677" name="Picture 3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81525"/>
            <a:ext cx="56483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881" y="44624"/>
            <a:ext cx="7793037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660033"/>
                </a:solidFill>
                <a:ea typeface="宋体" pitchFamily="2" charset="-122"/>
              </a:rPr>
              <a:t>Other PCA Neural Networks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371600"/>
            <a:ext cx="8229600" cy="5029200"/>
          </a:xfrm>
          <a:solidFill>
            <a:schemeClr val="bg1"/>
          </a:solidFill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Multi-layer networks</a:t>
            </a:r>
            <a:r>
              <a:rPr lang="en-US" altLang="zh-CN" dirty="0" smtClean="0">
                <a:ea typeface="宋体" pitchFamily="2" charset="-122"/>
              </a:rPr>
              <a:t>: bottlenecks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Train using auto-associative output.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e = x </a:t>
            </a:r>
            <a:r>
              <a:rPr lang="en-US" altLang="zh-CN" dirty="0" smtClean="0">
                <a:latin typeface="Verdana" pitchFamily="34" charset="0"/>
                <a:ea typeface="宋体" pitchFamily="2" charset="-122"/>
              </a:rPr>
              <a:t>–</a:t>
            </a:r>
            <a:r>
              <a:rPr lang="en-US" altLang="zh-CN" dirty="0" smtClean="0">
                <a:ea typeface="宋体" pitchFamily="2" charset="-122"/>
              </a:rPr>
              <a:t> y</a:t>
            </a:r>
          </a:p>
          <a:p>
            <a:r>
              <a:rPr lang="en-US" altLang="zh-CN" sz="2800" dirty="0" smtClean="0">
                <a:ea typeface="宋体" pitchFamily="2" charset="-122"/>
              </a:rPr>
              <a:t>W</a:t>
            </a:r>
            <a:r>
              <a:rPr lang="en-US" altLang="zh-CN" sz="2800" baseline="-25000" dirty="0" smtClean="0">
                <a:ea typeface="宋体" pitchFamily="2" charset="-122"/>
              </a:rPr>
              <a:t>L</a:t>
            </a:r>
            <a:r>
              <a:rPr lang="en-US" altLang="zh-CN" sz="2800" dirty="0" smtClean="0">
                <a:ea typeface="宋体" pitchFamily="2" charset="-122"/>
              </a:rPr>
              <a:t> spans the subspace of the first m principal eigenvectors.  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667000" y="2133600"/>
            <a:ext cx="3638550" cy="2133600"/>
            <a:chOff x="1980" y="1392"/>
            <a:chExt cx="2292" cy="1344"/>
          </a:xfrm>
        </p:grpSpPr>
        <p:sp>
          <p:nvSpPr>
            <p:cNvPr id="30727" name="Oval 5"/>
            <p:cNvSpPr>
              <a:spLocks noChangeArrowheads="1"/>
            </p:cNvSpPr>
            <p:nvPr/>
          </p:nvSpPr>
          <p:spPr bwMode="auto">
            <a:xfrm>
              <a:off x="1980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1980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30729" name="Oval 7"/>
            <p:cNvSpPr>
              <a:spLocks noChangeArrowheads="1"/>
            </p:cNvSpPr>
            <p:nvPr/>
          </p:nvSpPr>
          <p:spPr bwMode="auto">
            <a:xfrm>
              <a:off x="1980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30730" name="Oval 8"/>
            <p:cNvSpPr>
              <a:spLocks noChangeArrowheads="1"/>
            </p:cNvSpPr>
            <p:nvPr/>
          </p:nvSpPr>
          <p:spPr bwMode="auto">
            <a:xfrm>
              <a:off x="198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x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30731" name="Oval 9"/>
            <p:cNvSpPr>
              <a:spLocks noChangeArrowheads="1"/>
            </p:cNvSpPr>
            <p:nvPr/>
          </p:nvSpPr>
          <p:spPr bwMode="auto">
            <a:xfrm>
              <a:off x="3024" y="16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800"/>
            </a:p>
          </p:txBody>
        </p:sp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>
              <a:off x="2172" y="1488"/>
              <a:ext cx="8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1"/>
            <p:cNvSpPr>
              <a:spLocks noChangeShapeType="1"/>
            </p:cNvSpPr>
            <p:nvPr/>
          </p:nvSpPr>
          <p:spPr bwMode="auto">
            <a:xfrm flipV="1">
              <a:off x="2172" y="1728"/>
              <a:ext cx="8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 flipV="1">
              <a:off x="2172" y="1776"/>
              <a:ext cx="8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 flipV="1">
              <a:off x="2160" y="1824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Oval 14"/>
            <p:cNvSpPr>
              <a:spLocks noChangeArrowheads="1"/>
            </p:cNvSpPr>
            <p:nvPr/>
          </p:nvSpPr>
          <p:spPr bwMode="auto">
            <a:xfrm>
              <a:off x="3024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800"/>
            </a:p>
          </p:txBody>
        </p:sp>
        <p:sp>
          <p:nvSpPr>
            <p:cNvPr id="30737" name="Oval 15"/>
            <p:cNvSpPr>
              <a:spLocks noChangeArrowheads="1"/>
            </p:cNvSpPr>
            <p:nvPr/>
          </p:nvSpPr>
          <p:spPr bwMode="auto">
            <a:xfrm>
              <a:off x="3024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1800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2160" y="148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>
              <a:off x="2160" y="1776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2160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 flipV="1">
              <a:off x="2160" y="2112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 flipV="1">
              <a:off x="2160" y="2496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>
              <a:off x="2160" y="206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2160" y="177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>
              <a:off x="2160" y="1488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Oval 24"/>
            <p:cNvSpPr>
              <a:spLocks noChangeArrowheads="1"/>
            </p:cNvSpPr>
            <p:nvPr/>
          </p:nvSpPr>
          <p:spPr bwMode="auto">
            <a:xfrm>
              <a:off x="4080" y="13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y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30747" name="Oval 25"/>
            <p:cNvSpPr>
              <a:spLocks noChangeArrowheads="1"/>
            </p:cNvSpPr>
            <p:nvPr/>
          </p:nvSpPr>
          <p:spPr bwMode="auto">
            <a:xfrm>
              <a:off x="4080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y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30748" name="Oval 26"/>
            <p:cNvSpPr>
              <a:spLocks noChangeArrowheads="1"/>
            </p:cNvSpPr>
            <p:nvPr/>
          </p:nvSpPr>
          <p:spPr bwMode="auto">
            <a:xfrm>
              <a:off x="4080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y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30749" name="Oval 27"/>
            <p:cNvSpPr>
              <a:spLocks noChangeArrowheads="1"/>
            </p:cNvSpPr>
            <p:nvPr/>
          </p:nvSpPr>
          <p:spPr bwMode="auto">
            <a:xfrm>
              <a:off x="4080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y</a:t>
              </a:r>
              <a:r>
                <a:rPr lang="en-US" altLang="zh-CN" sz="1800" baseline="-25000"/>
                <a:t>n</a:t>
              </a:r>
            </a:p>
          </p:txBody>
        </p:sp>
        <p:sp>
          <p:nvSpPr>
            <p:cNvPr id="30750" name="Line 28"/>
            <p:cNvSpPr>
              <a:spLocks noChangeShapeType="1"/>
            </p:cNvSpPr>
            <p:nvPr/>
          </p:nvSpPr>
          <p:spPr bwMode="auto">
            <a:xfrm flipV="1">
              <a:off x="3216" y="1488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29"/>
            <p:cNvSpPr>
              <a:spLocks noChangeShapeType="1"/>
            </p:cNvSpPr>
            <p:nvPr/>
          </p:nvSpPr>
          <p:spPr bwMode="auto">
            <a:xfrm flipV="1">
              <a:off x="3216" y="1536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0"/>
            <p:cNvSpPr>
              <a:spLocks noChangeShapeType="1"/>
            </p:cNvSpPr>
            <p:nvPr/>
          </p:nvSpPr>
          <p:spPr bwMode="auto">
            <a:xfrm flipV="1">
              <a:off x="3216" y="1584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1"/>
            <p:cNvSpPr>
              <a:spLocks noChangeShapeType="1"/>
            </p:cNvSpPr>
            <p:nvPr/>
          </p:nvSpPr>
          <p:spPr bwMode="auto">
            <a:xfrm>
              <a:off x="3216" y="1728"/>
              <a:ext cx="8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32"/>
            <p:cNvSpPr>
              <a:spLocks noChangeShapeType="1"/>
            </p:cNvSpPr>
            <p:nvPr/>
          </p:nvSpPr>
          <p:spPr bwMode="auto">
            <a:xfrm flipV="1">
              <a:off x="3216" y="1824"/>
              <a:ext cx="81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33"/>
            <p:cNvSpPr>
              <a:spLocks noChangeShapeType="1"/>
            </p:cNvSpPr>
            <p:nvPr/>
          </p:nvSpPr>
          <p:spPr bwMode="auto">
            <a:xfrm>
              <a:off x="3216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34"/>
            <p:cNvSpPr>
              <a:spLocks noChangeShapeType="1"/>
            </p:cNvSpPr>
            <p:nvPr/>
          </p:nvSpPr>
          <p:spPr bwMode="auto">
            <a:xfrm flipV="1">
              <a:off x="3216" y="1872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35"/>
            <p:cNvSpPr>
              <a:spLocks noChangeShapeType="1"/>
            </p:cNvSpPr>
            <p:nvPr/>
          </p:nvSpPr>
          <p:spPr bwMode="auto">
            <a:xfrm>
              <a:off x="3216" y="1728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36"/>
            <p:cNvSpPr>
              <a:spLocks noChangeShapeType="1"/>
            </p:cNvSpPr>
            <p:nvPr/>
          </p:nvSpPr>
          <p:spPr bwMode="auto">
            <a:xfrm flipV="1">
              <a:off x="3216" y="2112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37"/>
            <p:cNvSpPr>
              <a:spLocks noChangeShapeType="1"/>
            </p:cNvSpPr>
            <p:nvPr/>
          </p:nvSpPr>
          <p:spPr bwMode="auto">
            <a:xfrm>
              <a:off x="3216" y="1728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38"/>
            <p:cNvSpPr>
              <a:spLocks noChangeShapeType="1"/>
            </p:cNvSpPr>
            <p:nvPr/>
          </p:nvSpPr>
          <p:spPr bwMode="auto">
            <a:xfrm>
              <a:off x="3216" y="2064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39"/>
            <p:cNvSpPr>
              <a:spLocks noChangeShapeType="1"/>
            </p:cNvSpPr>
            <p:nvPr/>
          </p:nvSpPr>
          <p:spPr bwMode="auto">
            <a:xfrm>
              <a:off x="3216" y="2448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5" name="Text Box 40"/>
          <p:cNvSpPr txBox="1">
            <a:spLocks noChangeArrowheads="1"/>
          </p:cNvSpPr>
          <p:nvPr/>
        </p:nvSpPr>
        <p:spPr bwMode="auto">
          <a:xfrm>
            <a:off x="3505200" y="2133600"/>
            <a:ext cx="48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W</a:t>
            </a:r>
            <a:r>
              <a:rPr lang="en-US" altLang="zh-CN" sz="1800" baseline="-25000"/>
              <a:t>L</a:t>
            </a:r>
          </a:p>
        </p:txBody>
      </p:sp>
      <p:sp>
        <p:nvSpPr>
          <p:cNvPr id="30726" name="Text Box 41"/>
          <p:cNvSpPr txBox="1">
            <a:spLocks noChangeArrowheads="1"/>
          </p:cNvSpPr>
          <p:nvPr/>
        </p:nvSpPr>
        <p:spPr bwMode="auto">
          <a:xfrm>
            <a:off x="4724400" y="2133600"/>
            <a:ext cx="509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/>
              <a:t>W</a:t>
            </a:r>
            <a:r>
              <a:rPr lang="en-US" altLang="zh-CN" sz="1800" baseline="-25000"/>
              <a:t>R</a:t>
            </a:r>
          </a:p>
        </p:txBody>
      </p:sp>
      <p:sp>
        <p:nvSpPr>
          <p:cNvPr id="2" name="椭圆 1"/>
          <p:cNvSpPr/>
          <p:nvPr/>
        </p:nvSpPr>
        <p:spPr bwMode="auto">
          <a:xfrm>
            <a:off x="4260160" y="1976264"/>
            <a:ext cx="400050" cy="2448272"/>
          </a:xfrm>
          <a:prstGeom prst="ellipse">
            <a:avLst/>
          </a:prstGeom>
          <a:solidFill>
            <a:srgbClr val="FFFF00">
              <a:alpha val="52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More on </a:t>
            </a:r>
            <a:r>
              <a:rPr lang="en-US" altLang="zh-CN" b="1" dirty="0" err="1" smtClean="0">
                <a:solidFill>
                  <a:srgbClr val="660033"/>
                </a:solidFill>
                <a:ea typeface="宋体" pitchFamily="2" charset="-122"/>
              </a:rPr>
              <a:t>Autoencoder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51520" y="1844824"/>
            <a:ext cx="8784976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dirty="0" smtClean="0"/>
              <a:t> The </a:t>
            </a:r>
            <a:r>
              <a:rPr lang="en-US" altLang="zh-CN" sz="2800" dirty="0"/>
              <a:t>network tries to reproduce the input in the  output</a:t>
            </a:r>
            <a:r>
              <a:rPr lang="en-US" altLang="zh-CN" sz="2800" dirty="0" smtClean="0"/>
              <a:t>, inducing </a:t>
            </a:r>
            <a:r>
              <a:rPr lang="en-US" altLang="zh-CN" sz="2800" dirty="0"/>
              <a:t>an short encoding in the hidden layer. </a:t>
            </a:r>
            <a:endParaRPr lang="en-US" altLang="zh-CN" sz="2800" dirty="0" smtClean="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dirty="0" smtClean="0"/>
              <a:t> This </a:t>
            </a:r>
            <a:r>
              <a:rPr lang="en-US" altLang="zh-CN" sz="2800" dirty="0"/>
              <a:t>encoding  retains the maximum amount of information  about the input in a smaller dimensional space such that the input can be reconstructed</a:t>
            </a:r>
            <a:r>
              <a:rPr lang="en-US" altLang="zh-CN" sz="2800" dirty="0" smtClean="0"/>
              <a:t>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dirty="0" smtClean="0"/>
              <a:t> </a:t>
            </a:r>
            <a:r>
              <a:rPr lang="en-US" altLang="zh-CN" sz="2800" dirty="0" smtClean="0"/>
              <a:t> Auto-encoder </a:t>
            </a:r>
            <a:r>
              <a:rPr lang="en-US" altLang="zh-CN" sz="2800" dirty="0"/>
              <a:t>can implement  </a:t>
            </a:r>
            <a:r>
              <a:rPr lang="en-US" altLang="zh-CN" sz="2800" b="1" i="1" dirty="0">
                <a:solidFill>
                  <a:srgbClr val="FF0000"/>
                </a:solidFill>
              </a:rPr>
              <a:t>PCA subspace</a:t>
            </a:r>
            <a:r>
              <a:rPr lang="en-US" altLang="zh-CN" sz="2800" dirty="0"/>
              <a:t>, which is trained with </a:t>
            </a:r>
            <a:r>
              <a:rPr lang="en-US" altLang="zh-CN" sz="2800" dirty="0" err="1"/>
              <a:t>backprop</a:t>
            </a:r>
            <a:r>
              <a:rPr lang="en-US" altLang="zh-CN" sz="2800" dirty="0"/>
              <a:t> and consisted of exclusively linear units.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zh-CN" altLang="en-US" sz="28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  <a:t>More on Auto-encoder Networks</a:t>
            </a:r>
            <a:endParaRPr lang="zh-CN" altLang="en-US" sz="3600" b="1" dirty="0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28595"/>
            <a:ext cx="8640960" cy="4392488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It turns out that the M hidden units extract the first M principal components.</a:t>
            </a:r>
          </a:p>
          <a:p>
            <a:pPr eaLnBrk="1" hangingPunct="1"/>
            <a:r>
              <a:rPr lang="en-US" altLang="zh-CN" sz="2800" dirty="0" err="1" smtClean="0">
                <a:ea typeface="宋体" pitchFamily="2" charset="-122"/>
              </a:rPr>
              <a:t>Autoencoder</a:t>
            </a:r>
            <a:r>
              <a:rPr lang="en-US" altLang="zh-CN" sz="2800" dirty="0" smtClean="0">
                <a:ea typeface="宋体" pitchFamily="2" charset="-122"/>
              </a:rPr>
              <a:t> networks can be used for dimensionality reduction, compression, etc.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Because all units are linear, there is a single global minimum.</a:t>
            </a:r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Deep 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auto-encoder</a:t>
            </a:r>
            <a:endParaRPr lang="zh-CN" altLang="en-US" sz="2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5284981"/>
            <a:ext cx="6678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dirty="0" smtClean="0"/>
              <a:t>tacked (</a:t>
            </a:r>
            <a:r>
              <a:rPr lang="en-US" altLang="zh-CN" sz="2400" b="1" dirty="0" err="1"/>
              <a:t>d</a:t>
            </a:r>
            <a:r>
              <a:rPr lang="en-US" altLang="zh-CN" sz="2400" b="1" dirty="0" err="1" smtClean="0"/>
              <a:t>enoising</a:t>
            </a:r>
            <a:r>
              <a:rPr lang="en-US" altLang="zh-CN" sz="2400" b="1" dirty="0"/>
              <a:t>) </a:t>
            </a:r>
            <a:r>
              <a:rPr lang="en-US" altLang="zh-CN" sz="2400" b="1" dirty="0" err="1"/>
              <a:t>a</a:t>
            </a:r>
            <a:r>
              <a:rPr lang="en-US" altLang="zh-CN" sz="2400" b="1" dirty="0" err="1" smtClean="0"/>
              <a:t>utoencoder</a:t>
            </a:r>
            <a:endParaRPr lang="en-US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755576" y="6237312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deeplearning.net/tutorial/SdA.html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800000"/>
                </a:solidFill>
                <a:ea typeface="宋体" pitchFamily="2" charset="-122"/>
              </a:rPr>
              <a:t>Hebbian</a:t>
            </a:r>
            <a:r>
              <a:rPr lang="en-US" altLang="zh-CN" b="1" dirty="0" smtClean="0">
                <a:solidFill>
                  <a:srgbClr val="800000"/>
                </a:solidFill>
                <a:ea typeface="宋体" pitchFamily="2" charset="-122"/>
              </a:rPr>
              <a:t> Network for PCA</a:t>
            </a:r>
          </a:p>
        </p:txBody>
      </p:sp>
      <p:pic>
        <p:nvPicPr>
          <p:cNvPr id="17411" name="Picture 3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8" r="20721" b="17010"/>
          <a:stretch>
            <a:fillRect/>
          </a:stretch>
        </p:blipFill>
        <p:spPr>
          <a:xfrm>
            <a:off x="1547664" y="2811603"/>
            <a:ext cx="5112568" cy="2625577"/>
          </a:xfr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99184" y="5464969"/>
            <a:ext cx="5168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ea typeface="宋体" pitchFamily="2" charset="-122"/>
              </a:rPr>
              <a:t>ΔW(t)  = </a:t>
            </a:r>
            <a:r>
              <a:rPr lang="en-US" altLang="zh-CN" sz="2800" dirty="0" smtClean="0">
                <a:ea typeface="宋体" pitchFamily="2" charset="-122"/>
                <a:sym typeface="Symbol"/>
              </a:rPr>
              <a:t>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[x(t) - W(t) </a:t>
            </a:r>
            <a:r>
              <a:rPr lang="en-US" altLang="zh-CN" sz="2800" dirty="0" smtClean="0">
                <a:ea typeface="宋体" pitchFamily="2" charset="-122"/>
              </a:rPr>
              <a:t>y(t</a:t>
            </a:r>
            <a:r>
              <a:rPr lang="en-US" altLang="zh-CN" sz="2800" dirty="0">
                <a:ea typeface="宋体" pitchFamily="2" charset="-122"/>
              </a:rPr>
              <a:t>)] </a:t>
            </a:r>
            <a:r>
              <a:rPr lang="en-US" altLang="zh-CN" sz="2800" dirty="0" smtClean="0">
                <a:ea typeface="宋体" pitchFamily="2" charset="-122"/>
              </a:rPr>
              <a:t>y(t)</a:t>
            </a:r>
            <a:r>
              <a:rPr lang="en-US" altLang="zh-CN" sz="2800" baseline="30000" dirty="0"/>
              <a:t>T</a:t>
            </a:r>
            <a:endParaRPr lang="en-US" altLang="zh-CN" sz="2800" baseline="30000" dirty="0"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5028" y="1935873"/>
            <a:ext cx="8295931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Question: </a:t>
            </a:r>
            <a:r>
              <a:rPr lang="en-US" altLang="zh-CN" sz="2800" dirty="0" smtClean="0"/>
              <a:t>how to extract </a:t>
            </a:r>
            <a:r>
              <a:rPr lang="en-US" altLang="zh-CN" sz="2800" b="1" i="1" dirty="0" smtClean="0">
                <a:solidFill>
                  <a:srgbClr val="000099"/>
                </a:solidFill>
              </a:rPr>
              <a:t>multiple Principal Components</a:t>
            </a:r>
            <a:endParaRPr lang="en-US" altLang="zh-CN" sz="2800" b="1" i="1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7587" y="5311080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?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028" y="6142077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/>
              <a:t>duplication/redundancy</a:t>
            </a:r>
            <a:r>
              <a:rPr lang="en-US" altLang="zh-CN" sz="2800" b="1" dirty="0" smtClean="0"/>
              <a:t>!</a:t>
            </a:r>
            <a:endParaRPr lang="en-US" altLang="zh-CN" sz="2800" b="1" baseline="30000" dirty="0"/>
          </a:p>
        </p:txBody>
      </p:sp>
      <p:sp>
        <p:nvSpPr>
          <p:cNvPr id="3" name="矩形 2"/>
          <p:cNvSpPr/>
          <p:nvPr/>
        </p:nvSpPr>
        <p:spPr>
          <a:xfrm>
            <a:off x="474440" y="1141136"/>
            <a:ext cx="839187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Oja’s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rule will give us the first eigenvector for a small enough step-size</a:t>
            </a:r>
            <a:endParaRPr lang="zh-CN" altLang="en-US" sz="24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389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solidFill>
                  <a:srgbClr val="660033"/>
                </a:solidFill>
                <a:ea typeface="宋体" pitchFamily="2" charset="-122"/>
              </a:rPr>
              <a:t>Hebbian</a:t>
            </a:r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 Network for PCA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280920" cy="1656183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>
                <a:latin typeface="+mn-ea"/>
              </a:rPr>
              <a:t>How to find the projection onto orthogonal direction?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Deflation method</a:t>
            </a:r>
            <a:r>
              <a:rPr lang="en-US" altLang="zh-CN" sz="2400" dirty="0" smtClean="0">
                <a:solidFill>
                  <a:srgbClr val="00B050"/>
                </a:solidFill>
                <a:latin typeface="+mn-ea"/>
                <a:ea typeface="+mn-ea"/>
              </a:rPr>
              <a:t>: </a:t>
            </a:r>
            <a:r>
              <a:rPr lang="en-US" altLang="zh-CN" sz="2400" dirty="0" smtClean="0">
                <a:latin typeface="+mn-ea"/>
                <a:ea typeface="+mn-ea"/>
              </a:rPr>
              <a:t>subtract the principal component from the input</a:t>
            </a:r>
          </a:p>
        </p:txBody>
      </p:sp>
      <p:sp>
        <p:nvSpPr>
          <p:cNvPr id="2" name="矩形 1"/>
          <p:cNvSpPr/>
          <p:nvPr/>
        </p:nvSpPr>
        <p:spPr>
          <a:xfrm>
            <a:off x="526975" y="321297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400" dirty="0">
                <a:latin typeface="+mj-lt"/>
              </a:rPr>
              <a:t>Assume that the first component is already obtained; then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400" dirty="0" smtClean="0">
                <a:latin typeface="+mj-lt"/>
              </a:rPr>
              <a:t>the </a:t>
            </a:r>
            <a:r>
              <a:rPr lang="en-US" altLang="zh-CN" sz="2400" dirty="0">
                <a:latin typeface="+mj-lt"/>
              </a:rPr>
              <a:t>output value can be ``deflated'' by the following transformation: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99792" y="4581128"/>
            <a:ext cx="3456384" cy="6413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dirty="0"/>
              <a:t>x</a:t>
            </a:r>
            <a:r>
              <a:rPr lang="en-US" altLang="zh-CN" sz="3600" dirty="0" smtClean="0">
                <a:ea typeface="宋体" pitchFamily="2" charset="-122"/>
              </a:rPr>
              <a:t> </a:t>
            </a:r>
            <a:r>
              <a:rPr lang="en-US" altLang="zh-CN" sz="3600" dirty="0">
                <a:ea typeface="宋体" pitchFamily="2" charset="-122"/>
              </a:rPr>
              <a:t>= </a:t>
            </a:r>
            <a:r>
              <a:rPr lang="en-US" altLang="zh-CN" sz="3600" dirty="0" smtClean="0">
                <a:ea typeface="宋体" pitchFamily="2" charset="-122"/>
              </a:rPr>
              <a:t>(I- </a:t>
            </a:r>
            <a:r>
              <a:rPr lang="en-US" altLang="zh-CN" sz="3600" b="1" dirty="0">
                <a:ea typeface="宋体" pitchFamily="2" charset="-122"/>
              </a:rPr>
              <a:t>w</a:t>
            </a:r>
            <a:r>
              <a:rPr lang="en-US" altLang="zh-CN" sz="3600" baseline="-25000" dirty="0">
                <a:ea typeface="宋体" pitchFamily="2" charset="-122"/>
              </a:rPr>
              <a:t>1</a:t>
            </a:r>
            <a:r>
              <a:rPr lang="en-US" altLang="zh-CN" sz="3600" dirty="0">
                <a:ea typeface="宋体" pitchFamily="2" charset="-122"/>
              </a:rPr>
              <a:t> </a:t>
            </a:r>
            <a:r>
              <a:rPr lang="en-US" altLang="zh-CN" sz="3600" b="1" dirty="0" smtClean="0">
                <a:ea typeface="宋体" pitchFamily="2" charset="-122"/>
              </a:rPr>
              <a:t>w</a:t>
            </a:r>
            <a:r>
              <a:rPr lang="en-US" altLang="zh-CN" sz="1600" b="1" baseline="100000" dirty="0" smtClean="0">
                <a:ea typeface="宋体" pitchFamily="2" charset="-122"/>
              </a:rPr>
              <a:t>T</a:t>
            </a:r>
            <a:r>
              <a:rPr lang="en-US" altLang="zh-CN" sz="3600" baseline="-25000" dirty="0" smtClean="0">
                <a:ea typeface="宋体" pitchFamily="2" charset="-122"/>
              </a:rPr>
              <a:t>1</a:t>
            </a:r>
            <a:r>
              <a:rPr lang="en-US" altLang="zh-CN" sz="3600" dirty="0">
                <a:ea typeface="宋体" pitchFamily="2" charset="-122"/>
              </a:rPr>
              <a:t>) x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5632445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SzPct val="50000"/>
              <a:buFont typeface="Wingdings" panose="05000000000000000000" pitchFamily="2" charset="2"/>
              <a:buChar char="n"/>
            </a:pPr>
            <a:r>
              <a:rPr lang="en-US" altLang="zh-CN" sz="2800" dirty="0"/>
              <a:t>Deflation is similar to </a:t>
            </a:r>
            <a:r>
              <a:rPr lang="en-US" altLang="zh-CN" sz="2800" i="1" dirty="0"/>
              <a:t>Gram-Schmidt procedure</a:t>
            </a:r>
            <a:r>
              <a:rPr lang="en-US" altLang="zh-CN" sz="2800" dirty="0"/>
              <a:t>!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9512" y="277280"/>
            <a:ext cx="864096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</a:rPr>
              <a:t>Oja’s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rule can be extended to extract multiple principal components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Deflation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procedure is adopted to compute the other eigenvectors. 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Step 1: </a:t>
            </a:r>
            <a:r>
              <a:rPr lang="en-US" altLang="zh-CN" sz="2400" dirty="0">
                <a:latin typeface="+mn-ea"/>
                <a:ea typeface="+mn-ea"/>
              </a:rPr>
              <a:t>Find the first principal component using </a:t>
            </a:r>
            <a:r>
              <a:rPr lang="en-US" altLang="zh-CN" sz="2400" dirty="0" err="1">
                <a:latin typeface="+mn-ea"/>
                <a:ea typeface="+mn-ea"/>
              </a:rPr>
              <a:t>Oja’s</a:t>
            </a:r>
            <a:r>
              <a:rPr lang="en-US" altLang="zh-CN" sz="2400" dirty="0">
                <a:latin typeface="+mn-ea"/>
                <a:ea typeface="+mn-ea"/>
              </a:rPr>
              <a:t> rule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</a:rPr>
              <a:t>Step </a:t>
            </a:r>
            <a:r>
              <a:rPr lang="en-US" altLang="zh-CN" sz="2400" b="1" dirty="0" smtClean="0">
                <a:latin typeface="+mn-ea"/>
                <a:ea typeface="+mn-ea"/>
              </a:rPr>
              <a:t>2: </a:t>
            </a:r>
            <a:r>
              <a:rPr lang="en-US" altLang="zh-CN" sz="2400" dirty="0">
                <a:latin typeface="+mn-ea"/>
                <a:ea typeface="+mn-ea"/>
              </a:rPr>
              <a:t>Compute the projection of the first eigenvector on the input  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 smtClean="0">
                <a:latin typeface="+mn-ea"/>
                <a:ea typeface="+mn-ea"/>
              </a:rPr>
              <a:t>Step 3: </a:t>
            </a:r>
            <a:r>
              <a:rPr lang="en-US" altLang="zh-CN" sz="2400" dirty="0" smtClean="0">
                <a:latin typeface="+mn-ea"/>
                <a:ea typeface="+mn-ea"/>
              </a:rPr>
              <a:t>Generate </a:t>
            </a:r>
            <a:r>
              <a:rPr lang="en-US" altLang="zh-CN" sz="2400" dirty="0">
                <a:latin typeface="+mn-ea"/>
                <a:ea typeface="+mn-ea"/>
              </a:rPr>
              <a:t>the modified input as 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698728"/>
              </p:ext>
            </p:extLst>
          </p:nvPr>
        </p:nvGraphicFramePr>
        <p:xfrm>
          <a:off x="2140967" y="4092141"/>
          <a:ext cx="471805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公式" r:id="rId3" imgW="1790640" imgH="507960" progId="Equation.3">
                  <p:embed/>
                </p:oleObj>
              </mc:Choice>
              <mc:Fallback>
                <p:oleObj name="公式" r:id="rId3" imgW="1790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967" y="4092141"/>
                        <a:ext cx="471805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75629"/>
              </p:ext>
            </p:extLst>
          </p:nvPr>
        </p:nvGraphicFramePr>
        <p:xfrm>
          <a:off x="2843808" y="3140968"/>
          <a:ext cx="17732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公式" r:id="rId5" imgW="622080" imgH="241200" progId="Equation.3">
                  <p:embed/>
                </p:oleObj>
              </mc:Choice>
              <mc:Fallback>
                <p:oleObj name="公式" r:id="rId5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140968"/>
                        <a:ext cx="177323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95333" y="5517232"/>
            <a:ext cx="83452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+mn-ea"/>
                <a:ea typeface="+mn-ea"/>
              </a:rPr>
              <a:t>Step </a:t>
            </a:r>
            <a:r>
              <a:rPr lang="en-US" altLang="zh-CN" sz="2400" b="1" dirty="0" smtClean="0">
                <a:latin typeface="+mn-ea"/>
                <a:ea typeface="+mn-ea"/>
              </a:rPr>
              <a:t>4: </a:t>
            </a:r>
            <a:r>
              <a:rPr lang="en-US" altLang="zh-CN" sz="2400" dirty="0">
                <a:latin typeface="+mn-ea"/>
                <a:ea typeface="+mn-ea"/>
              </a:rPr>
              <a:t>Repeat </a:t>
            </a:r>
            <a:r>
              <a:rPr lang="en-US" altLang="zh-CN" sz="2400" dirty="0" err="1">
                <a:latin typeface="+mn-ea"/>
                <a:ea typeface="+mn-ea"/>
              </a:rPr>
              <a:t>Oja’s</a:t>
            </a:r>
            <a:r>
              <a:rPr lang="en-US" altLang="zh-CN" sz="2400" dirty="0">
                <a:latin typeface="+mn-ea"/>
                <a:ea typeface="+mn-ea"/>
              </a:rPr>
              <a:t> rule on the modified data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The steps can be repeated to generate all the eigenvectors.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203848" y="4797152"/>
            <a:ext cx="1800200" cy="648072"/>
          </a:xfrm>
          <a:prstGeom prst="rect">
            <a:avLst/>
          </a:prstGeom>
          <a:solidFill>
            <a:schemeClr val="accent1">
              <a:alpha val="32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6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180"/>
            <a:ext cx="7058025" cy="7920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660033"/>
                </a:solidFill>
                <a:ea typeface="宋体" pitchFamily="2" charset="-122"/>
              </a:rPr>
              <a:t>Sanger’s Rule</a:t>
            </a:r>
            <a:r>
              <a:rPr lang="en-US" altLang="zh-TW" b="1" dirty="0" smtClean="0">
                <a:solidFill>
                  <a:srgbClr val="660033"/>
                </a:solidFill>
                <a:ea typeface="宋体" pitchFamily="2" charset="-122"/>
              </a:rPr>
              <a:t> - GHA</a:t>
            </a:r>
            <a:endParaRPr lang="en-US" altLang="zh-CN" b="1" dirty="0" smtClean="0">
              <a:solidFill>
                <a:srgbClr val="660033"/>
              </a:solidFill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08720"/>
            <a:ext cx="8820472" cy="44656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Sanger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dirty="0" smtClean="0">
                <a:ea typeface="宋体" pitchFamily="2" charset="-122"/>
              </a:rPr>
              <a:t>s rule, </a:t>
            </a:r>
            <a:r>
              <a:rPr lang="en-US" sz="2800" dirty="0">
                <a:solidFill>
                  <a:srgbClr val="0000FF"/>
                </a:solidFill>
              </a:rPr>
              <a:t>Generalized </a:t>
            </a:r>
            <a:r>
              <a:rPr lang="en-US" sz="2800" dirty="0" err="1">
                <a:solidFill>
                  <a:srgbClr val="0000FF"/>
                </a:solidFill>
              </a:rPr>
              <a:t>Hebbian</a:t>
            </a:r>
            <a:r>
              <a:rPr lang="en-US" sz="2800" dirty="0">
                <a:solidFill>
                  <a:srgbClr val="0000FF"/>
                </a:solidFill>
              </a:rPr>
              <a:t> Algorithm (GHA</a:t>
            </a:r>
            <a:r>
              <a:rPr lang="en-US" sz="2800" dirty="0" smtClean="0">
                <a:solidFill>
                  <a:srgbClr val="0000FF"/>
                </a:solidFill>
              </a:rPr>
              <a:t>),</a:t>
            </a:r>
            <a:r>
              <a:rPr lang="en-US" sz="2800" dirty="0" smtClean="0"/>
              <a:t> </a:t>
            </a:r>
            <a:r>
              <a:rPr lang="en-US" altLang="zh-CN" sz="2800" dirty="0" smtClean="0">
                <a:ea typeface="宋体" pitchFamily="2" charset="-122"/>
              </a:rPr>
              <a:t>is a modification of </a:t>
            </a:r>
            <a:r>
              <a:rPr lang="en-US" altLang="zh-CN" sz="2800" dirty="0" err="1" smtClean="0">
                <a:ea typeface="宋体" pitchFamily="2" charset="-122"/>
              </a:rPr>
              <a:t>Oja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800" dirty="0" err="1" smtClean="0">
                <a:ea typeface="宋体" pitchFamily="2" charset="-122"/>
              </a:rPr>
              <a:t>s</a:t>
            </a:r>
            <a:r>
              <a:rPr lang="en-US" altLang="zh-CN" sz="2800" dirty="0" smtClean="0">
                <a:ea typeface="宋体" pitchFamily="2" charset="-122"/>
              </a:rPr>
              <a:t> rule that implements the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itchFamily="2" charset="-122"/>
              </a:rPr>
              <a:t>deflation method</a:t>
            </a:r>
            <a:r>
              <a:rPr lang="en-US" altLang="zh-CN" sz="2800" dirty="0" smtClean="0">
                <a:ea typeface="宋体" pitchFamily="2" charset="-122"/>
              </a:rPr>
              <a:t> for PCA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Classical PCA involves matrix operations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Sanger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400" dirty="0" smtClean="0">
                <a:ea typeface="宋体" pitchFamily="2" charset="-122"/>
              </a:rPr>
              <a:t>s rule implements PCA </a:t>
            </a:r>
            <a:r>
              <a:rPr lang="en-US" altLang="zh-CN" sz="2400" i="1" dirty="0" smtClean="0">
                <a:ea typeface="宋体" pitchFamily="2" charset="-122"/>
              </a:rPr>
              <a:t>in an </a:t>
            </a:r>
            <a:r>
              <a:rPr lang="en-US" altLang="zh-CN" sz="2400" b="1" i="1" dirty="0" smtClean="0">
                <a:ea typeface="宋体" pitchFamily="2" charset="-122"/>
              </a:rPr>
              <a:t>iterative fashion </a:t>
            </a:r>
            <a:r>
              <a:rPr lang="en-US" altLang="zh-CN" sz="2400" dirty="0" smtClean="0">
                <a:ea typeface="宋体" pitchFamily="2" charset="-122"/>
              </a:rPr>
              <a:t>for neural networks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Consider p inputs and m outputs, where m &lt; 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	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and, the update (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Sanger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 rule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	</a:t>
            </a:r>
            <a:endParaRPr lang="el-GR" altLang="zh-CN" sz="2800" dirty="0" smtClean="0">
              <a:cs typeface="Times New Roman" pitchFamily="18" charset="0"/>
            </a:endParaRPr>
          </a:p>
        </p:txBody>
      </p:sp>
      <p:graphicFrame>
        <p:nvGraphicFramePr>
          <p:cNvPr id="194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24329"/>
              </p:ext>
            </p:extLst>
          </p:nvPr>
        </p:nvGraphicFramePr>
        <p:xfrm>
          <a:off x="1574844" y="5436299"/>
          <a:ext cx="6453527" cy="101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3" imgW="2819400" imgH="444500" progId="Equation.DSMT4">
                  <p:embed/>
                </p:oleObj>
              </mc:Choice>
              <mc:Fallback>
                <p:oleObj name="Equation" r:id="rId3" imgW="28194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44" y="5436299"/>
                        <a:ext cx="6453527" cy="101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86540"/>
              </p:ext>
            </p:extLst>
          </p:nvPr>
        </p:nvGraphicFramePr>
        <p:xfrm>
          <a:off x="1619672" y="4005064"/>
          <a:ext cx="48244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5" imgW="2184400" imgH="444500" progId="Equation.DSMT4">
                  <p:embed/>
                </p:oleObj>
              </mc:Choice>
              <mc:Fallback>
                <p:oleObj name="Equation" r:id="rId5" imgW="21844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05064"/>
                        <a:ext cx="4824413" cy="981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1547664" y="5589240"/>
            <a:ext cx="6480720" cy="864096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202406" y="188640"/>
            <a:ext cx="8785225" cy="824234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3600" b="1" dirty="0" smtClean="0">
                <a:solidFill>
                  <a:srgbClr val="660033"/>
                </a:solidFill>
                <a:ea typeface="宋体" pitchFamily="2" charset="-122"/>
              </a:rPr>
              <a:t>Further explanation of Sanger’s Rule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03350" y="1412875"/>
          <a:ext cx="58324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3" imgW="2819400" imgH="444500" progId="Equation.DSMT4">
                  <p:embed/>
                </p:oleObj>
              </mc:Choice>
              <mc:Fallback>
                <p:oleObj name="Equation" r:id="rId3" imgW="28194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5832475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2049312"/>
              </p:ext>
            </p:extLst>
          </p:nvPr>
        </p:nvGraphicFramePr>
        <p:xfrm>
          <a:off x="1258888" y="2565400"/>
          <a:ext cx="64087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公式" r:id="rId5" imgW="2946400" imgH="444500" progId="Equation.3">
                  <p:embed/>
                </p:oleObj>
              </mc:Choice>
              <mc:Fallback>
                <p:oleObj name="公式" r:id="rId5" imgW="29464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6408737" cy="9652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2000"/>
                        </a:srgbClr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11"/>
          <p:cNvSpPr txBox="1">
            <a:spLocks noChangeArrowheads="1"/>
          </p:cNvSpPr>
          <p:nvPr/>
        </p:nvSpPr>
        <p:spPr bwMode="auto">
          <a:xfrm>
            <a:off x="539750" y="2133600"/>
            <a:ext cx="59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or</a:t>
            </a:r>
          </a:p>
        </p:txBody>
      </p: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539750" y="3573463"/>
            <a:ext cx="8208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For k = 1, it is the same as Oja’s rule. For k = 2, we have</a:t>
            </a:r>
            <a:r>
              <a:rPr lang="en-US" altLang="zh-CN"/>
              <a:t> </a:t>
            </a:r>
            <a:endParaRPr lang="zh-CN" altLang="en-US"/>
          </a:p>
        </p:txBody>
      </p:sp>
      <p:graphicFrame>
        <p:nvGraphicFramePr>
          <p:cNvPr id="20487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331913" y="4149725"/>
          <a:ext cx="57610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公式" r:id="rId7" imgW="2095500" imgH="228600" progId="Equation.3">
                  <p:embed/>
                </p:oleObj>
              </mc:Choice>
              <mc:Fallback>
                <p:oleObj name="公式" r:id="rId7" imgW="2095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57610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8"/>
          <p:cNvSpPr txBox="1">
            <a:spLocks noChangeArrowheads="1"/>
          </p:cNvSpPr>
          <p:nvPr/>
        </p:nvSpPr>
        <p:spPr bwMode="auto">
          <a:xfrm>
            <a:off x="323850" y="5013325"/>
            <a:ext cx="86244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When convergence is reached, </a:t>
            </a:r>
            <a:r>
              <a:rPr lang="en-US" altLang="zh-CN" sz="2400" b="1" dirty="0">
                <a:solidFill>
                  <a:srgbClr val="FF0000"/>
                </a:solidFill>
              </a:rPr>
              <a:t>all w vectors are orthogonal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2400" b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</a:rPr>
              <a:t>o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each other and normalized to 1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 is then an eigenvector</a:t>
            </a:r>
            <a:endParaRPr lang="en-US" altLang="zh-TW" sz="2400" dirty="0"/>
          </a:p>
          <a:p>
            <a:pPr eaLnBrk="1" hangingPunct="1"/>
            <a:r>
              <a:rPr lang="en-US" altLang="zh-CN" sz="2400" dirty="0"/>
              <a:t>of R with eigenvalue </a:t>
            </a:r>
            <a:r>
              <a:rPr lang="en-US" altLang="zh-CN" sz="2400" dirty="0" err="1"/>
              <a:t>λ</a:t>
            </a:r>
            <a:r>
              <a:rPr lang="en-US" altLang="zh-CN" sz="2400" baseline="-25000" dirty="0" err="1"/>
              <a:t>j</a:t>
            </a:r>
            <a:r>
              <a:rPr lang="en-US" altLang="zh-CN" sz="2400" baseline="-25000" dirty="0"/>
              <a:t>. </a:t>
            </a:r>
            <a:r>
              <a:rPr lang="en-US" altLang="zh-CN" sz="2400" dirty="0"/>
              <a:t>The eigenvalues are in decreasing </a:t>
            </a:r>
            <a:endParaRPr lang="en-US" altLang="zh-TW" sz="2400" dirty="0"/>
          </a:p>
          <a:p>
            <a:pPr eaLnBrk="1" hangingPunct="1"/>
            <a:r>
              <a:rPr lang="en-US" altLang="zh-CN" sz="2400" dirty="0"/>
              <a:t>order with index j.</a:t>
            </a:r>
            <a:endParaRPr lang="zh-CN" altLang="en-US" sz="2400" dirty="0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4624"/>
            <a:ext cx="7793037" cy="11430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800000"/>
                </a:solidFill>
                <a:ea typeface="宋体" pitchFamily="2" charset="-122"/>
              </a:rPr>
              <a:t>Further Explanation of Sanger’s Rule</a:t>
            </a:r>
            <a:r>
              <a:rPr lang="en-US" altLang="zh-TW" sz="3600" b="1" dirty="0" smtClean="0">
                <a:solidFill>
                  <a:srgbClr val="800000"/>
                </a:solidFill>
                <a:ea typeface="宋体" pitchFamily="2" charset="-122"/>
              </a:rPr>
              <a:t> (GHA)</a:t>
            </a:r>
            <a:endParaRPr lang="zh-CN" altLang="en-US" sz="3600" b="1" dirty="0" smtClean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06" y="1340768"/>
            <a:ext cx="8942582" cy="47513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The set of values </a:t>
            </a:r>
            <a:r>
              <a:rPr lang="en-US" altLang="zh-CN" sz="2800" dirty="0" err="1" smtClean="0">
                <a:ea typeface="宋体" pitchFamily="2" charset="-122"/>
              </a:rPr>
              <a:t>y</a:t>
            </a:r>
            <a:r>
              <a:rPr lang="en-US" altLang="zh-CN" sz="2800" baseline="-25000" dirty="0" err="1" smtClean="0">
                <a:ea typeface="宋体" pitchFamily="2" charset="-122"/>
              </a:rPr>
              <a:t>j</a:t>
            </a:r>
            <a:r>
              <a:rPr lang="en-US" altLang="zh-CN" sz="2800" baseline="-25000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 = </a:t>
            </a:r>
            <a:r>
              <a:rPr lang="en-US" altLang="zh-CN" sz="2800" dirty="0" err="1" smtClean="0">
                <a:ea typeface="宋体" pitchFamily="2" charset="-122"/>
              </a:rPr>
              <a:t>x</a:t>
            </a:r>
            <a:r>
              <a:rPr lang="en-US" altLang="zh-CN" sz="2800" baseline="30000" dirty="0" err="1" smtClean="0">
                <a:ea typeface="宋体" pitchFamily="2" charset="-122"/>
              </a:rPr>
              <a:t>T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en-US" altLang="zh-CN" sz="2800" dirty="0" err="1" smtClean="0">
                <a:ea typeface="宋体" pitchFamily="2" charset="-122"/>
              </a:rPr>
              <a:t>w</a:t>
            </a:r>
            <a:r>
              <a:rPr lang="en-US" altLang="zh-CN" sz="2800" baseline="-25000" dirty="0" err="1" smtClean="0">
                <a:ea typeface="宋体" pitchFamily="2" charset="-122"/>
              </a:rPr>
              <a:t>j</a:t>
            </a:r>
            <a:r>
              <a:rPr lang="en-US" altLang="zh-CN" sz="2800" dirty="0" smtClean="0">
                <a:ea typeface="宋体" pitchFamily="2" charset="-122"/>
              </a:rPr>
              <a:t>  are called principal components of x. The set of directions w are the principal directions in the sample space x for the variance y.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The variance y forms a high dimensional</a:t>
            </a:r>
            <a:r>
              <a:rPr lang="en-US" altLang="zh-TW" sz="2800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"ellipsoid": (assume E(y)=0)</a:t>
            </a:r>
          </a:p>
          <a:p>
            <a:pPr>
              <a:lnSpc>
                <a:spcPct val="90000"/>
              </a:lnSpc>
            </a:pPr>
            <a:endParaRPr lang="zh-CN" altLang="en-US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 smtClean="0">
                <a:ea typeface="宋体" pitchFamily="2" charset="-122"/>
              </a:rPr>
              <a:t>	</a:t>
            </a:r>
            <a:r>
              <a:rPr lang="en-US" altLang="zh-CN" sz="2800" dirty="0" smtClean="0">
                <a:ea typeface="宋体" pitchFamily="2" charset="-122"/>
              </a:rPr>
              <a:t>the direction w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  corresponds to the direction of largest variation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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TW" sz="2800" dirty="0" smtClean="0">
                <a:ea typeface="宋体" pitchFamily="2" charset="-122"/>
              </a:rPr>
              <a:t>;</a:t>
            </a:r>
            <a:r>
              <a:rPr lang="en-US" altLang="zh-CN" sz="2800" dirty="0" smtClean="0">
                <a:ea typeface="宋体" pitchFamily="2" charset="-122"/>
              </a:rPr>
              <a:t> w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  gives the second largest variance in a direction that is perpendicular to w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 , w</a:t>
            </a:r>
            <a:r>
              <a:rPr lang="en-US" altLang="zh-CN" sz="2800" baseline="-25000" dirty="0" smtClean="0">
                <a:ea typeface="宋体" pitchFamily="2" charset="-122"/>
              </a:rPr>
              <a:t>3</a:t>
            </a:r>
            <a:r>
              <a:rPr lang="en-US" altLang="zh-CN" sz="2800" dirty="0" smtClean="0">
                <a:ea typeface="宋体" pitchFamily="2" charset="-122"/>
              </a:rPr>
              <a:t>  is third largest variation direction that is perpendicular to w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  and w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 , and so on.</a:t>
            </a:r>
            <a:endParaRPr lang="zh-CN" altLang="en-US" sz="2800" dirty="0" smtClean="0">
              <a:ea typeface="宋体" pitchFamily="2" charset="-122"/>
            </a:endParaRPr>
          </a:p>
        </p:txBody>
      </p:sp>
      <p:graphicFrame>
        <p:nvGraphicFramePr>
          <p:cNvPr id="2150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48038" y="3789363"/>
          <a:ext cx="25209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公式" r:id="rId3" imgW="965200" imgH="228600" progId="Equation.3">
                  <p:embed/>
                </p:oleObj>
              </mc:Choice>
              <mc:Fallback>
                <p:oleObj name="公式" r:id="rId3" imgW="965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89363"/>
                        <a:ext cx="25209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793037" cy="1143000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800000"/>
                </a:solidFill>
                <a:ea typeface="宋体" pitchFamily="2" charset="-122"/>
              </a:rPr>
              <a:t>Summary of GHA Procedure</a:t>
            </a:r>
            <a:endParaRPr lang="en-US" altLang="zh-CN" sz="4000" b="1" dirty="0" smtClean="0">
              <a:solidFill>
                <a:srgbClr val="800000"/>
              </a:solidFill>
              <a:ea typeface="宋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564904"/>
            <a:ext cx="8964488" cy="309634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SzPct val="100000"/>
              <a:buFont typeface="Wingdings" pitchFamily="2" charset="2"/>
              <a:buAutoNum type="arabicPeriod"/>
            </a:pPr>
            <a:r>
              <a:rPr lang="en-US" altLang="zh-CN" sz="2800" dirty="0" smtClean="0">
                <a:ea typeface="宋体" pitchFamily="2" charset="-122"/>
              </a:rPr>
              <a:t>Subtract the contribution of the 1</a:t>
            </a:r>
            <a:r>
              <a:rPr lang="en-US" altLang="zh-CN" sz="2800" baseline="30000" dirty="0" smtClean="0">
                <a:ea typeface="宋体" pitchFamily="2" charset="-122"/>
              </a:rPr>
              <a:t>st</a:t>
            </a:r>
            <a:r>
              <a:rPr lang="en-US" altLang="zh-CN" sz="2800" dirty="0" smtClean="0">
                <a:ea typeface="宋体" pitchFamily="2" charset="-122"/>
              </a:rPr>
              <a:t> principal component</a:t>
            </a:r>
          </a:p>
          <a:p>
            <a:pPr marL="533400" indent="-533400">
              <a:lnSpc>
                <a:spcPct val="90000"/>
              </a:lnSpc>
              <a:buSzPct val="100000"/>
              <a:buFont typeface="Wingdings" pitchFamily="2" charset="2"/>
              <a:buAutoNum type="arabicPeriod"/>
            </a:pPr>
            <a:r>
              <a:rPr lang="en-US" altLang="zh-CN" sz="2800" dirty="0" smtClean="0">
                <a:ea typeface="宋体" pitchFamily="2" charset="-122"/>
              </a:rPr>
              <a:t>Drive the difference into another </a:t>
            </a:r>
            <a:r>
              <a:rPr lang="en-US" altLang="zh-CN" sz="2800" dirty="0" err="1" smtClean="0">
                <a:ea typeface="宋体" pitchFamily="2" charset="-122"/>
              </a:rPr>
              <a:t>Hebbian</a:t>
            </a:r>
            <a:r>
              <a:rPr lang="en-US" altLang="zh-CN" sz="2800" dirty="0" smtClean="0">
                <a:ea typeface="宋体" pitchFamily="2" charset="-122"/>
              </a:rPr>
              <a:t> neuron</a:t>
            </a:r>
          </a:p>
          <a:p>
            <a:pPr marL="533400" indent="-533400">
              <a:lnSpc>
                <a:spcPct val="90000"/>
              </a:lnSpc>
              <a:buSzPct val="100000"/>
              <a:buFont typeface="Wingdings" pitchFamily="2" charset="2"/>
              <a:buAutoNum type="arabicPeriod"/>
            </a:pPr>
            <a:r>
              <a:rPr lang="en-US" altLang="zh-CN" sz="2800" dirty="0" smtClean="0">
                <a:ea typeface="宋体" pitchFamily="2" charset="-122"/>
              </a:rPr>
              <a:t>This extracts the next principal component</a:t>
            </a:r>
          </a:p>
          <a:p>
            <a:pPr marL="533400" indent="-533400">
              <a:lnSpc>
                <a:spcPct val="90000"/>
              </a:lnSpc>
              <a:buSzPct val="100000"/>
              <a:buFont typeface="Wingdings" pitchFamily="2" charset="2"/>
              <a:buAutoNum type="arabicPeriod"/>
            </a:pPr>
            <a:r>
              <a:rPr lang="en-US" altLang="zh-CN" sz="2800" dirty="0" smtClean="0">
                <a:ea typeface="宋体" pitchFamily="2" charset="-122"/>
              </a:rPr>
              <a:t>Subtract its contribution. Go to Step 2</a:t>
            </a:r>
          </a:p>
          <a:p>
            <a:pPr marL="533400" indent="-533400">
              <a:lnSpc>
                <a:spcPct val="9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With N </a:t>
            </a:r>
            <a:r>
              <a:rPr lang="en-US" altLang="zh-CN" sz="2400" dirty="0" err="1" smtClean="0">
                <a:ea typeface="宋体" pitchFamily="2" charset="-122"/>
              </a:rPr>
              <a:t>Hebbian</a:t>
            </a:r>
            <a:r>
              <a:rPr lang="en-US" altLang="zh-CN" sz="2400" dirty="0" smtClean="0">
                <a:ea typeface="宋体" pitchFamily="2" charset="-122"/>
              </a:rPr>
              <a:t> neurons, we’ll get all N principal </a:t>
            </a:r>
            <a:r>
              <a:rPr lang="en-US" altLang="zh-CN" sz="2400" dirty="0" smtClean="0">
                <a:ea typeface="宋体" pitchFamily="2" charset="-122"/>
              </a:rPr>
              <a:t>components</a:t>
            </a:r>
            <a:endParaRPr lang="en-US" altLang="zh-CN" sz="2400" dirty="0" smtClean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268252" y="1830316"/>
            <a:ext cx="6408712" cy="648072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838835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u="sng" dirty="0" err="1">
                <a:solidFill>
                  <a:srgbClr val="FF0000"/>
                </a:solidFill>
              </a:rPr>
              <a:t>Oja’s</a:t>
            </a:r>
            <a:r>
              <a:rPr lang="en-US" altLang="zh-CN" sz="2800" b="1" u="sng" dirty="0">
                <a:solidFill>
                  <a:srgbClr val="FF0000"/>
                </a:solidFill>
              </a:rPr>
              <a:t> rule + Deflation = Sanger’s rule</a:t>
            </a:r>
            <a:endParaRPr lang="en-US" altLang="zh-CN" sz="2800" dirty="0"/>
          </a:p>
        </p:txBody>
      </p:sp>
      <p:sp>
        <p:nvSpPr>
          <p:cNvPr id="6" name="Rectangle 1"/>
          <p:cNvSpPr/>
          <p:nvPr/>
        </p:nvSpPr>
        <p:spPr>
          <a:xfrm>
            <a:off x="395536" y="5949280"/>
            <a:ext cx="7933118" cy="646331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smtClean="0"/>
              <a:t>Ref:  Sanger</a:t>
            </a:r>
            <a:r>
              <a:rPr lang="en-US" sz="1800" dirty="0"/>
              <a:t>, Terence D. (1989). "Optimal unsupervised learning in a single-layer linear </a:t>
            </a:r>
            <a:r>
              <a:rPr lang="en-US" sz="1800" dirty="0" err="1"/>
              <a:t>feedforward</a:t>
            </a:r>
            <a:r>
              <a:rPr lang="en-US" sz="1800" dirty="0"/>
              <a:t> neural network". </a:t>
            </a:r>
            <a:r>
              <a:rPr lang="en-US" sz="1800" i="1" dirty="0"/>
              <a:t>Neural Networks</a:t>
            </a:r>
            <a:r>
              <a:rPr lang="en-US" sz="1800" dirty="0"/>
              <a:t> </a:t>
            </a:r>
            <a:r>
              <a:rPr lang="en-US" sz="1800" b="1" dirty="0"/>
              <a:t>2</a:t>
            </a:r>
            <a:r>
              <a:rPr lang="en-US" sz="1800" dirty="0"/>
              <a:t> (6): 459–473. 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404664"/>
            <a:ext cx="8893175" cy="6119961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function [W,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errvals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]=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gha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(X, k,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varargin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GHA  Generalized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Hebbian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Algorithm for PCA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[W,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errvals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] =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gha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(X, k, options)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X is the set of input vectors.  Each column of X is one sample.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k is the number of principal components to extract.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W is the matrix of principal components.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errvals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is an approximation of the error at every iteration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options (specified by key/value pairs)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'rate' = 0.1      the learning rate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'W' =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randn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      the initial component matrix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'niter' = 1       the number of iterations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'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annealfunc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' = 1  the annealing function, the current iteration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%   '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printerr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' = 0      </a:t>
            </a:r>
            <a:r>
              <a:rPr lang="en-US" altLang="zh-CN" sz="1800" b="1" dirty="0" err="1" smtClean="0">
                <a:latin typeface="Courier New" pitchFamily="49" charset="0"/>
                <a:ea typeface="宋体" pitchFamily="2" charset="-122"/>
              </a:rPr>
              <a:t>boolean</a:t>
            </a:r>
            <a:r>
              <a:rPr lang="en-US" altLang="zh-CN" sz="1800" b="1" dirty="0" smtClean="0">
                <a:latin typeface="Courier New" pitchFamily="49" charset="0"/>
                <a:ea typeface="宋体" pitchFamily="2" charset="-122"/>
              </a:rPr>
              <a:t> value to print the error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b="1" dirty="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b="1" dirty="0" smtClean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% get the dimensionality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[m n] = size(X);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800" b="1" dirty="0" smtClean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fonts}&#10;\usepackage{amssymb}&#10;\DeclareMathOperator{\tr}{tr} &#10;\begin{document}&#10;$$C = \left[ &#10;\begin{array}{ccccc} &#10;0 &amp; 0 &amp; 0 &amp; \ldots &amp; 0 \\&#10;c_{21} &amp; 0 &amp; 0 &amp; \ldots &amp; 0 \\&#10;c_{31} &amp; c_{32} &amp; 0 &amp; \ldots &amp; 0 \\&#10;\vdots &amp; &amp; \ddots &amp; &amp; \vdots \\&#10;c_{m-1,1} &amp; \ldots &amp; c_{m-1,m-2} &amp; 0 &amp; 0 \\&#10;c_{m,1} &amp; \ldots &amp; \ldots &amp; c_{m,m-1} &amp; 0 &#10;\end{array} \right]$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427"/>
  <p:tag name="BOXHEIGHT" val="290"/>
  <p:tag name="BOXFONT" val="10"/>
  <p:tag name="BOXWRAP" val="False"/>
  <p:tag name="WORKAROUNDTRANSPARENCYBUG" val="False"/>
  <p:tag name="ALLOWFONTSUBSTITUTION" val="False"/>
  <p:tag name="BITMAPFORMAT" val="pngmono"/>
  <p:tag name="ORIGWIDTH" val="414"/>
  <p:tag name="PICTUREFILESIZE" val="5770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5050</TotalTime>
  <Words>1062</Words>
  <Application>Microsoft Office PowerPoint</Application>
  <PresentationFormat>全屏显示(4:3)</PresentationFormat>
  <Paragraphs>211</Paragraphs>
  <Slides>19</Slides>
  <Notes>2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Blends</vt:lpstr>
      <vt:lpstr>公式</vt:lpstr>
      <vt:lpstr>Equation</vt:lpstr>
      <vt:lpstr>Unsupervised Learning: Further on Hebbian Learning &amp; PCA </vt:lpstr>
      <vt:lpstr>Hebbian Network for PCA</vt:lpstr>
      <vt:lpstr>Hebbian Network for PCA</vt:lpstr>
      <vt:lpstr>PowerPoint 演示文稿</vt:lpstr>
      <vt:lpstr>Sanger’s Rule - GHA</vt:lpstr>
      <vt:lpstr>Further explanation of Sanger’s Rule</vt:lpstr>
      <vt:lpstr>Further Explanation of Sanger’s Rule (GHA)</vt:lpstr>
      <vt:lpstr>Summary of GHA Procedure</vt:lpstr>
      <vt:lpstr>PowerPoint 演示文稿</vt:lpstr>
      <vt:lpstr>PowerPoint 演示文稿</vt:lpstr>
      <vt:lpstr>PowerPoint 演示文稿</vt:lpstr>
      <vt:lpstr>Dimensionality Reduction</vt:lpstr>
      <vt:lpstr>Learning Dimensionality Reduction</vt:lpstr>
      <vt:lpstr>Other PCA-like Neural Networks</vt:lpstr>
      <vt:lpstr>Other PCA Neural Networks</vt:lpstr>
      <vt:lpstr>Other PCA Neural Networks</vt:lpstr>
      <vt:lpstr>Other PCA Neural Networks</vt:lpstr>
      <vt:lpstr>More on Autoencoder</vt:lpstr>
      <vt:lpstr>More on Auto-encoder Networks</vt:lpstr>
    </vt:vector>
  </TitlesOfParts>
  <Company>MSU Department of Computer Science and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Concepts</dc:title>
  <dc:creator>George Stockman</dc:creator>
  <cp:lastModifiedBy>SuperMicro</cp:lastModifiedBy>
  <cp:revision>258</cp:revision>
  <dcterms:created xsi:type="dcterms:W3CDTF">2001-09-10T17:41:22Z</dcterms:created>
  <dcterms:modified xsi:type="dcterms:W3CDTF">2016-11-21T02:50:21Z</dcterms:modified>
</cp:coreProperties>
</file>