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397" r:id="rId2"/>
    <p:sldId id="594" r:id="rId3"/>
    <p:sldId id="595" r:id="rId4"/>
    <p:sldId id="596" r:id="rId5"/>
    <p:sldId id="597" r:id="rId6"/>
    <p:sldId id="598" r:id="rId7"/>
    <p:sldId id="629" r:id="rId8"/>
    <p:sldId id="630" r:id="rId9"/>
    <p:sldId id="601" r:id="rId10"/>
    <p:sldId id="602" r:id="rId11"/>
    <p:sldId id="603" r:id="rId12"/>
    <p:sldId id="604" r:id="rId13"/>
    <p:sldId id="605" r:id="rId14"/>
    <p:sldId id="606" r:id="rId15"/>
    <p:sldId id="607" r:id="rId16"/>
    <p:sldId id="608" r:id="rId17"/>
    <p:sldId id="609" r:id="rId18"/>
    <p:sldId id="610" r:id="rId19"/>
    <p:sldId id="611" r:id="rId20"/>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36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36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36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3600" kern="1200">
        <a:solidFill>
          <a:schemeClr val="tx1"/>
        </a:solidFill>
        <a:latin typeface="Arial" pitchFamily="34" charset="0"/>
        <a:ea typeface="宋体" pitchFamily="2" charset="-122"/>
        <a:cs typeface="+mn-cs"/>
      </a:defRPr>
    </a:lvl5pPr>
    <a:lvl6pPr marL="2286000" algn="l" defTabSz="914400" rtl="0" eaLnBrk="1" latinLnBrk="0" hangingPunct="1">
      <a:defRPr sz="3600" kern="1200">
        <a:solidFill>
          <a:schemeClr val="tx1"/>
        </a:solidFill>
        <a:latin typeface="Arial" pitchFamily="34" charset="0"/>
        <a:ea typeface="宋体" pitchFamily="2" charset="-122"/>
        <a:cs typeface="+mn-cs"/>
      </a:defRPr>
    </a:lvl6pPr>
    <a:lvl7pPr marL="2743200" algn="l" defTabSz="914400" rtl="0" eaLnBrk="1" latinLnBrk="0" hangingPunct="1">
      <a:defRPr sz="3600" kern="1200">
        <a:solidFill>
          <a:schemeClr val="tx1"/>
        </a:solidFill>
        <a:latin typeface="Arial" pitchFamily="34" charset="0"/>
        <a:ea typeface="宋体" pitchFamily="2" charset="-122"/>
        <a:cs typeface="+mn-cs"/>
      </a:defRPr>
    </a:lvl7pPr>
    <a:lvl8pPr marL="3200400" algn="l" defTabSz="914400" rtl="0" eaLnBrk="1" latinLnBrk="0" hangingPunct="1">
      <a:defRPr sz="3600" kern="1200">
        <a:solidFill>
          <a:schemeClr val="tx1"/>
        </a:solidFill>
        <a:latin typeface="Arial" pitchFamily="34" charset="0"/>
        <a:ea typeface="宋体" pitchFamily="2" charset="-122"/>
        <a:cs typeface="+mn-cs"/>
      </a:defRPr>
    </a:lvl8pPr>
    <a:lvl9pPr marL="3657600" algn="l" defTabSz="914400" rtl="0" eaLnBrk="1" latinLnBrk="0" hangingPunct="1">
      <a:defRPr sz="36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660066"/>
    <a:srgbClr val="800000"/>
    <a:srgbClr val="0000FF"/>
    <a:srgbClr val="000099"/>
    <a:srgbClr val="CC6600"/>
    <a:srgbClr val="006699"/>
    <a:srgbClr val="33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7243" autoAdjust="0"/>
  </p:normalViewPr>
  <p:slideViewPr>
    <p:cSldViewPr>
      <p:cViewPr>
        <p:scale>
          <a:sx n="106" d="100"/>
          <a:sy n="106" d="100"/>
        </p:scale>
        <p:origin x="-93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1.xml"/><Relationship Id="rId1" Type="http://schemas.openxmlformats.org/officeDocument/2006/relationships/slide" Target="slides/slide9.xml"/><Relationship Id="rId6" Type="http://schemas.openxmlformats.org/officeDocument/2006/relationships/slide" Target="slides/slide19.xml"/><Relationship Id="rId5" Type="http://schemas.openxmlformats.org/officeDocument/2006/relationships/slide" Target="slides/slide18.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AU" altLang="zh-CN"/>
          </a:p>
        </p:txBody>
      </p:sp>
      <p:sp>
        <p:nvSpPr>
          <p:cNvPr id="1812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AU" altLang="zh-CN"/>
          </a:p>
        </p:txBody>
      </p:sp>
      <p:sp>
        <p:nvSpPr>
          <p:cNvPr id="1812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AU" altLang="zh-CN"/>
          </a:p>
        </p:txBody>
      </p:sp>
      <p:sp>
        <p:nvSpPr>
          <p:cNvPr id="1812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6EF7B86E-9826-4548-93D9-EB28DE5114C0}" type="slidenum">
              <a:rPr lang="en-AU" altLang="zh-CN"/>
              <a:pPr>
                <a:defRPr/>
              </a:pPr>
              <a:t>‹#›</a:t>
            </a:fld>
            <a:endParaRPr lang="en-AU" altLang="zh-CN"/>
          </a:p>
        </p:txBody>
      </p:sp>
    </p:spTree>
    <p:extLst>
      <p:ext uri="{BB962C8B-B14F-4D97-AF65-F5344CB8AC3E}">
        <p14:creationId xmlns:p14="http://schemas.microsoft.com/office/powerpoint/2010/main" val="4017615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defRPr>
            </a:lvl1pPr>
          </a:lstStyle>
          <a:p>
            <a:pPr>
              <a:defRPr/>
            </a:pPr>
            <a:endParaRPr lang="en-AU"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AU"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defRPr>
            </a:lvl1pPr>
          </a:lstStyle>
          <a:p>
            <a:pPr>
              <a:defRPr/>
            </a:pPr>
            <a:endParaRPr lang="en-AU"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890C272B-ECC4-4FB9-ACE0-5FFF9582D26D}" type="slidenum">
              <a:rPr lang="en-AU" altLang="zh-CN"/>
              <a:pPr>
                <a:defRPr/>
              </a:pPr>
              <a:t>‹#›</a:t>
            </a:fld>
            <a:endParaRPr lang="en-AU" altLang="zh-CN"/>
          </a:p>
        </p:txBody>
      </p:sp>
    </p:spTree>
    <p:extLst>
      <p:ext uri="{BB962C8B-B14F-4D97-AF65-F5344CB8AC3E}">
        <p14:creationId xmlns:p14="http://schemas.microsoft.com/office/powerpoint/2010/main" val="375168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ea typeface="SimSun"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ea typeface="SimSun"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a typeface="SimSun"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ea typeface="SimSun"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grpSp>
      <p:sp>
        <p:nvSpPr>
          <p:cNvPr id="22540" name="Rectangle 12"/>
          <p:cNvSpPr>
            <a:spLocks noGrp="1" noChangeArrowheads="1"/>
          </p:cNvSpPr>
          <p:nvPr>
            <p:ph type="ctrTitle"/>
          </p:nvPr>
        </p:nvSpPr>
        <p:spPr>
          <a:xfrm>
            <a:off x="990600" y="1828800"/>
            <a:ext cx="7772400" cy="1143000"/>
          </a:xfrm>
        </p:spPr>
        <p:txBody>
          <a:bodyPr/>
          <a:lstStyle>
            <a:lvl1pPr>
              <a:defRPr/>
            </a:lvl1pPr>
          </a:lstStyle>
          <a:p>
            <a:r>
              <a:rPr lang="en-AU"/>
              <a:t>Click to edit Master title style</a:t>
            </a:r>
          </a:p>
        </p:txBody>
      </p:sp>
      <p:sp>
        <p:nvSpPr>
          <p:cNvPr id="225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AU"/>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AU"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AU"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6E15B05-A6E3-49CF-817C-3C7263A4AE30}" type="slidenum">
              <a:rPr lang="en-AU" altLang="zh-CN"/>
              <a:pPr>
                <a:defRPr/>
              </a:pPr>
              <a:t>‹#›</a:t>
            </a:fld>
            <a:endParaRPr lang="en-AU" altLang="zh-CN"/>
          </a:p>
        </p:txBody>
      </p:sp>
    </p:spTree>
    <p:extLst>
      <p:ext uri="{BB962C8B-B14F-4D97-AF65-F5344CB8AC3E}">
        <p14:creationId xmlns:p14="http://schemas.microsoft.com/office/powerpoint/2010/main" val="115282838"/>
      </p:ext>
    </p:extLst>
  </p:cSld>
  <p:clrMapOvr>
    <a:masterClrMapping/>
  </p:clrMapOvr>
  <p:transition spd="slow"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9571453-92F0-4D7E-B7D4-1BE7BA0AB747}" type="slidenum">
              <a:rPr lang="en-AU" altLang="zh-CN"/>
              <a:pPr>
                <a:defRPr/>
              </a:pPr>
              <a:t>‹#›</a:t>
            </a:fld>
            <a:endParaRPr lang="en-AU" altLang="zh-CN"/>
          </a:p>
        </p:txBody>
      </p:sp>
    </p:spTree>
    <p:extLst>
      <p:ext uri="{BB962C8B-B14F-4D97-AF65-F5344CB8AC3E}">
        <p14:creationId xmlns:p14="http://schemas.microsoft.com/office/powerpoint/2010/main" val="3449897026"/>
      </p:ext>
    </p:extLst>
  </p:cSld>
  <p:clrMapOvr>
    <a:masterClrMapping/>
  </p:clrMapOvr>
  <p:transition spd="slow"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9F5E2C9-6B6F-4EAD-8856-123D14A012EC}" type="slidenum">
              <a:rPr lang="en-AU" altLang="zh-CN"/>
              <a:pPr>
                <a:defRPr/>
              </a:pPr>
              <a:t>‹#›</a:t>
            </a:fld>
            <a:endParaRPr lang="en-AU" altLang="zh-CN"/>
          </a:p>
        </p:txBody>
      </p:sp>
    </p:spTree>
    <p:extLst>
      <p:ext uri="{BB962C8B-B14F-4D97-AF65-F5344CB8AC3E}">
        <p14:creationId xmlns:p14="http://schemas.microsoft.com/office/powerpoint/2010/main" val="3211369300"/>
      </p:ext>
    </p:extLst>
  </p:cSld>
  <p:clrMapOvr>
    <a:masterClrMapping/>
  </p:clrMapOvr>
  <p:transition spd="slow"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894F15B-7F52-41D6-984D-5354076F2D87}" type="slidenum">
              <a:rPr lang="en-AU" altLang="zh-CN"/>
              <a:pPr>
                <a:defRPr/>
              </a:pPr>
              <a:t>‹#›</a:t>
            </a:fld>
            <a:endParaRPr lang="en-AU" altLang="zh-CN"/>
          </a:p>
        </p:txBody>
      </p:sp>
    </p:spTree>
    <p:extLst>
      <p:ext uri="{BB962C8B-B14F-4D97-AF65-F5344CB8AC3E}">
        <p14:creationId xmlns:p14="http://schemas.microsoft.com/office/powerpoint/2010/main" val="2341428030"/>
      </p:ext>
    </p:extLst>
  </p:cSld>
  <p:clrMapOvr>
    <a:masterClrMapping/>
  </p:clrMapOvr>
  <p:transition spd="slow"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6249066-2231-4574-9FED-2AFDAC3813BD}" type="slidenum">
              <a:rPr lang="en-AU" altLang="zh-CN"/>
              <a:pPr>
                <a:defRPr/>
              </a:pPr>
              <a:t>‹#›</a:t>
            </a:fld>
            <a:endParaRPr lang="en-AU" altLang="zh-CN"/>
          </a:p>
        </p:txBody>
      </p:sp>
    </p:spTree>
    <p:extLst>
      <p:ext uri="{BB962C8B-B14F-4D97-AF65-F5344CB8AC3E}">
        <p14:creationId xmlns:p14="http://schemas.microsoft.com/office/powerpoint/2010/main" val="857845376"/>
      </p:ext>
    </p:extLst>
  </p:cSld>
  <p:clrMapOvr>
    <a:masterClrMapping/>
  </p:clrMapOvr>
  <p:transition spd="slow"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97B9408-86F8-4AA9-84DA-FDF8F080AACD}" type="slidenum">
              <a:rPr lang="en-AU" altLang="zh-CN"/>
              <a:pPr>
                <a:defRPr/>
              </a:pPr>
              <a:t>‹#›</a:t>
            </a:fld>
            <a:endParaRPr lang="en-AU" altLang="zh-CN"/>
          </a:p>
        </p:txBody>
      </p:sp>
    </p:spTree>
    <p:extLst>
      <p:ext uri="{BB962C8B-B14F-4D97-AF65-F5344CB8AC3E}">
        <p14:creationId xmlns:p14="http://schemas.microsoft.com/office/powerpoint/2010/main" val="1266285003"/>
      </p:ext>
    </p:extLst>
  </p:cSld>
  <p:clrMapOvr>
    <a:masterClrMapping/>
  </p:clrMapOvr>
  <p:transition spd="slow"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9EEFF61-A1FC-469F-A4A1-1A6AF5964BF3}" type="slidenum">
              <a:rPr lang="en-AU" altLang="zh-CN"/>
              <a:pPr>
                <a:defRPr/>
              </a:pPr>
              <a:t>‹#›</a:t>
            </a:fld>
            <a:endParaRPr lang="en-AU" altLang="zh-CN"/>
          </a:p>
        </p:txBody>
      </p:sp>
    </p:spTree>
    <p:extLst>
      <p:ext uri="{BB962C8B-B14F-4D97-AF65-F5344CB8AC3E}">
        <p14:creationId xmlns:p14="http://schemas.microsoft.com/office/powerpoint/2010/main" val="3833780428"/>
      </p:ext>
    </p:extLst>
  </p:cSld>
  <p:clrMapOvr>
    <a:masterClrMapping/>
  </p:clrMapOvr>
  <p:transition spd="slow"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5" name="Rectangle 13"/>
          <p:cNvSpPr>
            <a:spLocks noGrp="1" noChangeArrowheads="1"/>
          </p:cNvSpPr>
          <p:nvPr>
            <p:ph type="sldNum" sz="quarter" idx="12"/>
          </p:nvPr>
        </p:nvSpPr>
        <p:spPr>
          <a:ln/>
        </p:spPr>
        <p:txBody>
          <a:bodyPr/>
          <a:lstStyle>
            <a:lvl1pPr>
              <a:defRPr/>
            </a:lvl1pPr>
          </a:lstStyle>
          <a:p>
            <a:pPr>
              <a:defRPr/>
            </a:pPr>
            <a:fld id="{E75B7ED5-02F6-4929-8794-E9787A289812}" type="slidenum">
              <a:rPr lang="en-AU" altLang="zh-CN"/>
              <a:pPr>
                <a:defRPr/>
              </a:pPr>
              <a:t>‹#›</a:t>
            </a:fld>
            <a:endParaRPr lang="en-AU" altLang="zh-CN"/>
          </a:p>
        </p:txBody>
      </p:sp>
    </p:spTree>
    <p:extLst>
      <p:ext uri="{BB962C8B-B14F-4D97-AF65-F5344CB8AC3E}">
        <p14:creationId xmlns:p14="http://schemas.microsoft.com/office/powerpoint/2010/main" val="2488307705"/>
      </p:ext>
    </p:extLst>
  </p:cSld>
  <p:clrMapOvr>
    <a:masterClrMapping/>
  </p:clrMapOvr>
  <p:transition spd="slow"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90979C1-B10F-4141-97F1-C38D2FE3686F}" type="slidenum">
              <a:rPr lang="en-AU" altLang="zh-CN"/>
              <a:pPr>
                <a:defRPr/>
              </a:pPr>
              <a:t>‹#›</a:t>
            </a:fld>
            <a:endParaRPr lang="en-AU" altLang="zh-CN"/>
          </a:p>
        </p:txBody>
      </p:sp>
    </p:spTree>
    <p:extLst>
      <p:ext uri="{BB962C8B-B14F-4D97-AF65-F5344CB8AC3E}">
        <p14:creationId xmlns:p14="http://schemas.microsoft.com/office/powerpoint/2010/main" val="3150827855"/>
      </p:ext>
    </p:extLst>
  </p:cSld>
  <p:clrMapOvr>
    <a:masterClrMapping/>
  </p:clrMapOvr>
  <p:transition spd="slow"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FB7AD77-0C07-42C3-A095-C837BC8BD56B}" type="slidenum">
              <a:rPr lang="en-AU" altLang="zh-CN"/>
              <a:pPr>
                <a:defRPr/>
              </a:pPr>
              <a:t>‹#›</a:t>
            </a:fld>
            <a:endParaRPr lang="en-AU" altLang="zh-CN"/>
          </a:p>
        </p:txBody>
      </p:sp>
    </p:spTree>
    <p:extLst>
      <p:ext uri="{BB962C8B-B14F-4D97-AF65-F5344CB8AC3E}">
        <p14:creationId xmlns:p14="http://schemas.microsoft.com/office/powerpoint/2010/main" val="2290007832"/>
      </p:ext>
    </p:extLst>
  </p:cSld>
  <p:clrMapOvr>
    <a:masterClrMapping/>
  </p:clrMapOvr>
  <p:transition spd="slow"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AU"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AU"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4838F41-739E-4EF9-BD53-9D2384596AD9}" type="slidenum">
              <a:rPr lang="en-AU" altLang="zh-CN"/>
              <a:pPr>
                <a:defRPr/>
              </a:pPr>
              <a:t>‹#›</a:t>
            </a:fld>
            <a:endParaRPr lang="en-AU" altLang="zh-CN"/>
          </a:p>
        </p:txBody>
      </p:sp>
    </p:spTree>
    <p:extLst>
      <p:ext uri="{BB962C8B-B14F-4D97-AF65-F5344CB8AC3E}">
        <p14:creationId xmlns:p14="http://schemas.microsoft.com/office/powerpoint/2010/main" val="4277938061"/>
      </p:ext>
    </p:extLst>
  </p:cSld>
  <p:clrMapOvr>
    <a:masterClrMapping/>
  </p:clrMapOvr>
  <p:transition spd="slow" advClick="0"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2150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2150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2150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2151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2151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2151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AU" altLang="zh-CN" sz="2400">
              <a:latin typeface="Tahoma" pitchFamily="34" charset="0"/>
              <a:ea typeface="SimSun" pitchFamily="2" charset="-122"/>
            </a:endParaRPr>
          </a:p>
        </p:txBody>
      </p:sp>
      <p:sp>
        <p:nvSpPr>
          <p:cNvPr id="18441"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AU" altLang="zh-CN" smtClean="0"/>
              <a:t>Click to edit Master title style</a:t>
            </a:r>
          </a:p>
        </p:txBody>
      </p:sp>
      <p:sp>
        <p:nvSpPr>
          <p:cNvPr id="18442"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smtClean="0"/>
              <a:t>Click to edit Master text styles</a:t>
            </a:r>
          </a:p>
          <a:p>
            <a:pPr lvl="1"/>
            <a:r>
              <a:rPr lang="en-AU" altLang="zh-CN" smtClean="0"/>
              <a:t>Second level</a:t>
            </a:r>
          </a:p>
          <a:p>
            <a:pPr lvl="2"/>
            <a:r>
              <a:rPr lang="en-AU" altLang="zh-CN" smtClean="0"/>
              <a:t>Third level</a:t>
            </a:r>
          </a:p>
          <a:p>
            <a:pPr lvl="3"/>
            <a:r>
              <a:rPr lang="en-AU" altLang="zh-CN" smtClean="0"/>
              <a:t>Fourth level</a:t>
            </a:r>
          </a:p>
          <a:p>
            <a:pPr lvl="4"/>
            <a:r>
              <a:rPr lang="en-AU" altLang="zh-CN" smtClean="0"/>
              <a:t>Fifth level</a:t>
            </a:r>
          </a:p>
        </p:txBody>
      </p:sp>
      <p:sp>
        <p:nvSpPr>
          <p:cNvPr id="215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SimSun" pitchFamily="2" charset="-122"/>
              </a:defRPr>
            </a:lvl1pPr>
          </a:lstStyle>
          <a:p>
            <a:pPr>
              <a:defRPr/>
            </a:pPr>
            <a:endParaRPr lang="en-AU" altLang="zh-CN"/>
          </a:p>
        </p:txBody>
      </p:sp>
      <p:sp>
        <p:nvSpPr>
          <p:cNvPr id="2151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SimSun" pitchFamily="2" charset="-122"/>
              </a:defRPr>
            </a:lvl1pPr>
          </a:lstStyle>
          <a:p>
            <a:pPr>
              <a:defRPr/>
            </a:pPr>
            <a:endParaRPr lang="en-AU" altLang="zh-CN"/>
          </a:p>
        </p:txBody>
      </p:sp>
      <p:sp>
        <p:nvSpPr>
          <p:cNvPr id="2151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itchFamily="34" charset="0"/>
                <a:ea typeface="SimSun" pitchFamily="2" charset="-122"/>
              </a:defRPr>
            </a:lvl1pPr>
          </a:lstStyle>
          <a:p>
            <a:pPr>
              <a:defRPr/>
            </a:pPr>
            <a:fld id="{EC23C09B-529E-452F-BBC7-F42910251922}" type="slidenum">
              <a:rPr lang="en-AU" altLang="zh-CN"/>
              <a:pPr>
                <a:defRPr/>
              </a:pPr>
              <a:t>‹#›</a:t>
            </a:fld>
            <a:endParaRPr lang="en-AU" altLang="zh-CN"/>
          </a:p>
        </p:txBody>
      </p:sp>
    </p:spTree>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3" r:id="rId4"/>
    <p:sldLayoutId id="2147483682" r:id="rId5"/>
    <p:sldLayoutId id="2147483681" r:id="rId6"/>
    <p:sldLayoutId id="2147483680" r:id="rId7"/>
    <p:sldLayoutId id="2147483679" r:id="rId8"/>
    <p:sldLayoutId id="2147483678" r:id="rId9"/>
    <p:sldLayoutId id="2147483677" r:id="rId10"/>
    <p:sldLayoutId id="2147483676" r:id="rId11"/>
  </p:sldLayoutIdLst>
  <p:transition spd="slow" advClick="0" advTm="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0.bin"/><Relationship Id="rId1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835148" y="633264"/>
            <a:ext cx="626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eaLnBrk="1" hangingPunct="1"/>
            <a:r>
              <a:rPr lang="en-AU" altLang="zh-CN" sz="2400" b="1" dirty="0">
                <a:solidFill>
                  <a:srgbClr val="800000"/>
                </a:solidFill>
                <a:latin typeface="Comic Sans MS" pitchFamily="66" charset="0"/>
              </a:rPr>
              <a:t>CSE301 </a:t>
            </a:r>
            <a:r>
              <a:rPr lang="en-AU" altLang="zh-CN" sz="2400" b="1" dirty="0" err="1">
                <a:solidFill>
                  <a:srgbClr val="800000"/>
                </a:solidFill>
                <a:latin typeface="Comic Sans MS" pitchFamily="66" charset="0"/>
              </a:rPr>
              <a:t>Biocomputation</a:t>
            </a:r>
            <a:r>
              <a:rPr lang="en-AU" altLang="zh-CN" sz="2400" b="1" dirty="0">
                <a:solidFill>
                  <a:srgbClr val="800000"/>
                </a:solidFill>
                <a:latin typeface="Comic Sans MS" pitchFamily="66" charset="0"/>
              </a:rPr>
              <a:t>, Week </a:t>
            </a:r>
            <a:r>
              <a:rPr lang="en-AU" altLang="zh-CN" sz="2400" b="1" dirty="0" smtClean="0">
                <a:solidFill>
                  <a:srgbClr val="800000"/>
                </a:solidFill>
                <a:latin typeface="Comic Sans MS" pitchFamily="66" charset="0"/>
              </a:rPr>
              <a:t>11, 2016</a:t>
            </a:r>
            <a:endParaRPr lang="en-AU" altLang="zh-CN" sz="2400" dirty="0">
              <a:solidFill>
                <a:srgbClr val="800000"/>
              </a:solidFill>
              <a:latin typeface="Comic Sans MS" pitchFamily="66" charset="0"/>
            </a:endParaRPr>
          </a:p>
        </p:txBody>
      </p:sp>
      <p:sp>
        <p:nvSpPr>
          <p:cNvPr id="20483" name="Rectangle 3"/>
          <p:cNvSpPr>
            <a:spLocks noGrp="1" noChangeArrowheads="1"/>
          </p:cNvSpPr>
          <p:nvPr>
            <p:ph type="ctrTitle"/>
          </p:nvPr>
        </p:nvSpPr>
        <p:spPr>
          <a:xfrm>
            <a:off x="755576" y="1916832"/>
            <a:ext cx="7772400" cy="1143000"/>
          </a:xfrm>
        </p:spPr>
        <p:txBody>
          <a:bodyPr/>
          <a:lstStyle/>
          <a:p>
            <a:pPr algn="ctr" eaLnBrk="1" hangingPunct="1"/>
            <a:r>
              <a:rPr lang="en-US" altLang="zh-CN" sz="4800" b="1" dirty="0" smtClean="0">
                <a:solidFill>
                  <a:srgbClr val="660033"/>
                </a:solidFill>
                <a:ea typeface="宋体" pitchFamily="2" charset="-122"/>
              </a:rPr>
              <a:t>Unsupervised Learning</a:t>
            </a:r>
            <a:r>
              <a:rPr lang="en-US" altLang="zh-CN" sz="4000" b="1" dirty="0" smtClean="0">
                <a:solidFill>
                  <a:srgbClr val="660033"/>
                </a:solidFill>
                <a:ea typeface="宋体" pitchFamily="2" charset="-122"/>
              </a:rPr>
              <a:t/>
            </a:r>
            <a:br>
              <a:rPr lang="en-US" altLang="zh-CN" sz="4000" b="1" dirty="0" smtClean="0">
                <a:solidFill>
                  <a:srgbClr val="660033"/>
                </a:solidFill>
                <a:ea typeface="宋体" pitchFamily="2" charset="-122"/>
              </a:rPr>
            </a:br>
            <a:r>
              <a:rPr lang="en-US" altLang="zh-CN" sz="2800" b="1" dirty="0">
                <a:solidFill>
                  <a:srgbClr val="660033"/>
                </a:solidFill>
                <a:ea typeface="宋体" pitchFamily="2" charset="-122"/>
              </a:rPr>
              <a:t>C</a:t>
            </a:r>
            <a:r>
              <a:rPr lang="en-US" altLang="zh-CN" sz="2800" b="1" dirty="0" smtClean="0">
                <a:solidFill>
                  <a:srgbClr val="660033"/>
                </a:solidFill>
                <a:ea typeface="宋体" pitchFamily="2" charset="-122"/>
              </a:rPr>
              <a:t>ompetitive Learning  </a:t>
            </a:r>
          </a:p>
        </p:txBody>
      </p:sp>
      <p:sp>
        <p:nvSpPr>
          <p:cNvPr id="20484" name="Rectangle 4"/>
          <p:cNvSpPr>
            <a:spLocks noGrp="1" noChangeArrowheads="1"/>
          </p:cNvSpPr>
          <p:nvPr>
            <p:ph type="subTitle" idx="1"/>
          </p:nvPr>
        </p:nvSpPr>
        <p:spPr>
          <a:xfrm>
            <a:off x="683568" y="4149080"/>
            <a:ext cx="8172400" cy="2088232"/>
          </a:xfrm>
        </p:spPr>
        <p:txBody>
          <a:bodyPr/>
          <a:lstStyle/>
          <a:p>
            <a:pPr eaLnBrk="1" hangingPunct="1"/>
            <a:r>
              <a:rPr lang="en-AU" altLang="zh-CN" sz="2800" dirty="0" smtClean="0">
                <a:solidFill>
                  <a:schemeClr val="bg2"/>
                </a:solidFill>
                <a:latin typeface="Verdana" pitchFamily="34" charset="0"/>
                <a:ea typeface="宋体" pitchFamily="2" charset="-122"/>
              </a:rPr>
              <a:t>Bailing Zhang</a:t>
            </a:r>
          </a:p>
          <a:p>
            <a:pPr eaLnBrk="1" hangingPunct="1"/>
            <a:r>
              <a:rPr lang="en-AU" altLang="zh-CN" sz="2800" dirty="0" smtClean="0">
                <a:solidFill>
                  <a:schemeClr val="bg2"/>
                </a:solidFill>
                <a:latin typeface="Verdana" pitchFamily="34" charset="0"/>
                <a:ea typeface="宋体" pitchFamily="2" charset="-122"/>
              </a:rPr>
              <a:t>Computer Science &amp; Software Eng</a:t>
            </a:r>
          </a:p>
          <a:p>
            <a:pPr eaLnBrk="1" hangingPunct="1"/>
            <a:endParaRPr lang="en-AU" altLang="zh-CN" dirty="0" smtClean="0">
              <a:latin typeface="Verdana" pitchFamily="34" charset="0"/>
              <a:ea typeface="宋体" pitchFamily="2" charset="-122"/>
            </a:endParaRP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p:nvPr>
        </p:nvSpPr>
        <p:spPr>
          <a:xfrm>
            <a:off x="827584" y="404664"/>
            <a:ext cx="7793037" cy="1143000"/>
          </a:xfrm>
        </p:spPr>
        <p:txBody>
          <a:bodyPr/>
          <a:lstStyle/>
          <a:p>
            <a:pPr eaLnBrk="1" hangingPunct="1"/>
            <a:r>
              <a:rPr lang="en-US" altLang="zh-CN" b="1" dirty="0" smtClean="0">
                <a:solidFill>
                  <a:srgbClr val="660033"/>
                </a:solidFill>
                <a:ea typeface="宋体" pitchFamily="2" charset="-122"/>
              </a:rPr>
              <a:t>More on Winner-Takes-All </a:t>
            </a:r>
            <a:endParaRPr lang="zh-CN" altLang="en-US" b="1" dirty="0" smtClean="0">
              <a:solidFill>
                <a:srgbClr val="660033"/>
              </a:solidFill>
              <a:ea typeface="宋体" pitchFamily="2" charset="-122"/>
            </a:endParaRPr>
          </a:p>
        </p:txBody>
      </p:sp>
      <p:sp>
        <p:nvSpPr>
          <p:cNvPr id="70659" name="Rectangle 2"/>
          <p:cNvSpPr>
            <a:spLocks noGrp="1" noChangeArrowheads="1"/>
          </p:cNvSpPr>
          <p:nvPr>
            <p:ph idx="1"/>
          </p:nvPr>
        </p:nvSpPr>
        <p:spPr>
          <a:xfrm>
            <a:off x="0" y="1844824"/>
            <a:ext cx="8750300" cy="4524375"/>
          </a:xfrm>
          <a:solidFill>
            <a:schemeClr val="bg1"/>
          </a:solidFill>
        </p:spPr>
        <p:txBody>
          <a:bodyPr/>
          <a:lstStyle/>
          <a:p>
            <a:pPr lvl="1" eaLnBrk="1" hangingPunct="1"/>
            <a:r>
              <a:rPr lang="en-US" altLang="zh-CN" sz="2400" dirty="0" smtClean="0">
                <a:ea typeface="宋体" pitchFamily="2" charset="-122"/>
              </a:rPr>
              <a:t>Among all competing nodes, only one will win and all others will lose</a:t>
            </a:r>
          </a:p>
          <a:p>
            <a:pPr lvl="1" eaLnBrk="1" hangingPunct="1"/>
            <a:r>
              <a:rPr lang="en-US" altLang="zh-CN" sz="2400" dirty="0" smtClean="0">
                <a:ea typeface="宋体" pitchFamily="2" charset="-122"/>
              </a:rPr>
              <a:t>We mainly deal with single winner WTA, </a:t>
            </a:r>
            <a:r>
              <a:rPr lang="en-US" altLang="zh-CN" sz="2400" i="1" dirty="0" smtClean="0">
                <a:solidFill>
                  <a:srgbClr val="0000FF"/>
                </a:solidFill>
                <a:ea typeface="宋体" pitchFamily="2" charset="-122"/>
              </a:rPr>
              <a:t>but multiple winners WTA are possible </a:t>
            </a:r>
            <a:r>
              <a:rPr lang="en-US" altLang="zh-CN" sz="2400" dirty="0" smtClean="0">
                <a:ea typeface="宋体" pitchFamily="2" charset="-122"/>
              </a:rPr>
              <a:t>(and useful in some applications)                            </a:t>
            </a:r>
          </a:p>
          <a:p>
            <a:pPr lvl="1" eaLnBrk="1" hangingPunct="1"/>
            <a:r>
              <a:rPr lang="en-US" altLang="zh-CN" sz="2400" dirty="0" smtClean="0">
                <a:ea typeface="宋体" pitchFamily="2" charset="-122"/>
              </a:rPr>
              <a:t>Easiest way to realize WTA: have an external, central arbitrator (a program) to decide the winner by comparing the current outputs of the competitors (break the tie arbitrarily)</a:t>
            </a:r>
          </a:p>
          <a:p>
            <a:pPr lvl="1" eaLnBrk="1" hangingPunct="1"/>
            <a:r>
              <a:rPr lang="en-US" altLang="zh-CN" sz="2400" dirty="0" smtClean="0">
                <a:ea typeface="宋体" pitchFamily="2" charset="-122"/>
              </a:rPr>
              <a:t>This is biologically unsound (no such external arbitrator exists in biological nerve system).</a:t>
            </a:r>
          </a:p>
          <a:p>
            <a:pPr eaLnBrk="1" hangingPunct="1">
              <a:buFontTx/>
              <a:buNone/>
            </a:pPr>
            <a:r>
              <a:rPr lang="en-US" altLang="zh-CN" dirty="0" smtClean="0">
                <a:ea typeface="宋体" pitchFamily="2" charset="-122"/>
              </a:rPr>
              <a:t>		 	</a:t>
            </a:r>
          </a:p>
        </p:txBody>
      </p:sp>
    </p:spTree>
    <p:extLst>
      <p:ext uri="{BB962C8B-B14F-4D97-AF65-F5344CB8AC3E}">
        <p14:creationId xmlns:p14="http://schemas.microsoft.com/office/powerpoint/2010/main" val="346774326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31"/>
          <p:cNvSpPr>
            <a:spLocks noGrp="1"/>
          </p:cNvSpPr>
          <p:nvPr>
            <p:ph type="title"/>
          </p:nvPr>
        </p:nvSpPr>
        <p:spPr>
          <a:xfrm>
            <a:off x="1000125" y="428625"/>
            <a:ext cx="7858125" cy="1285875"/>
          </a:xfrm>
        </p:spPr>
        <p:txBody>
          <a:bodyPr/>
          <a:lstStyle/>
          <a:p>
            <a:pPr eaLnBrk="1" hangingPunct="1"/>
            <a:r>
              <a:rPr lang="en-US" altLang="zh-CN" sz="4000" b="1" dirty="0" smtClean="0">
                <a:solidFill>
                  <a:srgbClr val="800000"/>
                </a:solidFill>
                <a:ea typeface="宋体" pitchFamily="2" charset="-122"/>
              </a:rPr>
              <a:t>Ways to realize competition in Neural Networks</a:t>
            </a:r>
            <a:endParaRPr lang="zh-CN" altLang="en-US" sz="4000" b="1" dirty="0" smtClean="0">
              <a:solidFill>
                <a:srgbClr val="800000"/>
              </a:solidFill>
              <a:ea typeface="宋体" pitchFamily="2" charset="-122"/>
            </a:endParaRPr>
          </a:p>
        </p:txBody>
      </p:sp>
      <p:sp>
        <p:nvSpPr>
          <p:cNvPr id="1028" name="Rectangle 2"/>
          <p:cNvSpPr>
            <a:spLocks noGrp="1" noChangeArrowheads="1"/>
          </p:cNvSpPr>
          <p:nvPr>
            <p:ph idx="1"/>
          </p:nvPr>
        </p:nvSpPr>
        <p:spPr>
          <a:xfrm>
            <a:off x="38100" y="1844824"/>
            <a:ext cx="8496300" cy="2016125"/>
          </a:xfrm>
          <a:solidFill>
            <a:schemeClr val="bg1"/>
          </a:solidFill>
        </p:spPr>
        <p:txBody>
          <a:bodyPr/>
          <a:lstStyle/>
          <a:p>
            <a:pPr marL="800100" lvl="1" indent="-228600" eaLnBrk="1" hangingPunct="1">
              <a:spcBef>
                <a:spcPct val="0"/>
              </a:spcBef>
              <a:buFont typeface="Wingdings" pitchFamily="2" charset="2"/>
              <a:buNone/>
            </a:pPr>
            <a:r>
              <a:rPr lang="en-US" altLang="zh-CN" b="1" dirty="0" smtClean="0">
                <a:solidFill>
                  <a:schemeClr val="folHlink"/>
                </a:solidFill>
                <a:ea typeface="宋体" pitchFamily="2" charset="-122"/>
              </a:rPr>
              <a:t>Lateral inhibition</a:t>
            </a:r>
            <a:r>
              <a:rPr lang="en-US" altLang="zh-CN" dirty="0" smtClean="0">
                <a:ea typeface="宋体" pitchFamily="2" charset="-122"/>
              </a:rPr>
              <a:t> (</a:t>
            </a:r>
            <a:r>
              <a:rPr lang="en-US" altLang="zh-CN" dirty="0" err="1" smtClean="0">
                <a:ea typeface="宋体" pitchFamily="2" charset="-122"/>
              </a:rPr>
              <a:t>Maxnet</a:t>
            </a:r>
            <a:r>
              <a:rPr lang="en-US" altLang="zh-CN" dirty="0" smtClean="0">
                <a:ea typeface="宋体" pitchFamily="2" charset="-122"/>
              </a:rPr>
              <a:t>, Mexican hat)</a:t>
            </a:r>
          </a:p>
          <a:p>
            <a:pPr marL="800100" lvl="1" indent="-228600" eaLnBrk="1" hangingPunct="1">
              <a:spcBef>
                <a:spcPct val="0"/>
              </a:spcBef>
              <a:buFont typeface="Wingdings" pitchFamily="2" charset="2"/>
              <a:buNone/>
            </a:pPr>
            <a:r>
              <a:rPr lang="en-US" altLang="zh-CN" dirty="0" smtClean="0">
                <a:ea typeface="宋体" pitchFamily="2" charset="-122"/>
              </a:rPr>
              <a:t>	output of each node feeds to others through inhibitory connections (with negative weights)</a:t>
            </a:r>
          </a:p>
          <a:p>
            <a:pPr marL="800100" lvl="1" indent="-228600" eaLnBrk="1" hangingPunct="1">
              <a:spcBef>
                <a:spcPct val="0"/>
              </a:spcBef>
            </a:pPr>
            <a:endParaRPr lang="en-US" altLang="zh-CN" sz="2400" dirty="0" smtClean="0">
              <a:ea typeface="宋体" pitchFamily="2" charset="-122"/>
            </a:endParaRPr>
          </a:p>
        </p:txBody>
      </p:sp>
      <p:sp>
        <p:nvSpPr>
          <p:cNvPr id="1029" name="Oval 4"/>
          <p:cNvSpPr>
            <a:spLocks noChangeArrowheads="1"/>
          </p:cNvSpPr>
          <p:nvPr/>
        </p:nvSpPr>
        <p:spPr bwMode="auto">
          <a:xfrm>
            <a:off x="971550" y="3933825"/>
            <a:ext cx="549275" cy="506413"/>
          </a:xfrm>
          <a:prstGeom prst="ellipse">
            <a:avLst/>
          </a:prstGeom>
          <a:solidFill>
            <a:schemeClr val="accent1"/>
          </a:solidFill>
          <a:ln w="9525">
            <a:solidFill>
              <a:schemeClr val="tx1"/>
            </a:solidFill>
            <a:round/>
            <a:headEnd/>
            <a:tailEnd/>
          </a:ln>
        </p:spPr>
        <p:txBody>
          <a:bodyPr wrap="none" anchor="ctr"/>
          <a:lstStyle/>
          <a:p>
            <a:endParaRPr lang="zh-CN" altLang="en-US"/>
          </a:p>
        </p:txBody>
      </p:sp>
      <p:grpSp>
        <p:nvGrpSpPr>
          <p:cNvPr id="1030" name="Group 5"/>
          <p:cNvGrpSpPr>
            <a:grpSpLocks/>
          </p:cNvGrpSpPr>
          <p:nvPr/>
        </p:nvGrpSpPr>
        <p:grpSpPr bwMode="auto">
          <a:xfrm>
            <a:off x="2832100" y="3933825"/>
            <a:ext cx="731838" cy="506413"/>
            <a:chOff x="2544" y="1277"/>
            <a:chExt cx="472" cy="288"/>
          </a:xfrm>
        </p:grpSpPr>
        <p:sp>
          <p:nvSpPr>
            <p:cNvPr id="1035" name="Oval 6"/>
            <p:cNvSpPr>
              <a:spLocks noChangeArrowheads="1"/>
            </p:cNvSpPr>
            <p:nvPr/>
          </p:nvSpPr>
          <p:spPr bwMode="auto">
            <a:xfrm>
              <a:off x="2544" y="1277"/>
              <a:ext cx="384"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36" name="Text Box 7"/>
            <p:cNvSpPr txBox="1">
              <a:spLocks noChangeArrowheads="1"/>
            </p:cNvSpPr>
            <p:nvPr/>
          </p:nvSpPr>
          <p:spPr bwMode="auto">
            <a:xfrm>
              <a:off x="2568" y="1277"/>
              <a:ext cx="44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eaLnBrk="1" hangingPunct="1">
                <a:spcBef>
                  <a:spcPct val="50000"/>
                </a:spcBef>
              </a:pPr>
              <a:r>
                <a:rPr lang="en-US" altLang="zh-CN" sz="2000" b="1" i="1"/>
                <a:t>x</a:t>
              </a:r>
              <a:r>
                <a:rPr lang="en-US" altLang="zh-CN" sz="2000" b="1" i="1" baseline="-25000"/>
                <a:t>j</a:t>
              </a:r>
            </a:p>
          </p:txBody>
        </p:sp>
      </p:grpSp>
      <p:sp>
        <p:nvSpPr>
          <p:cNvPr id="1031" name="Text Box 8"/>
          <p:cNvSpPr txBox="1">
            <a:spLocks noChangeArrowheads="1"/>
          </p:cNvSpPr>
          <p:nvPr/>
        </p:nvSpPr>
        <p:spPr bwMode="auto">
          <a:xfrm>
            <a:off x="1044575" y="3933825"/>
            <a:ext cx="652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eaLnBrk="1" hangingPunct="1">
              <a:spcBef>
                <a:spcPct val="50000"/>
              </a:spcBef>
            </a:pPr>
            <a:r>
              <a:rPr lang="en-US" altLang="zh-CN" sz="2000" b="1" i="1"/>
              <a:t>x</a:t>
            </a:r>
            <a:r>
              <a:rPr lang="en-US" altLang="zh-CN" sz="2000" b="1" i="1" baseline="-25000"/>
              <a:t>i</a:t>
            </a:r>
          </a:p>
        </p:txBody>
      </p:sp>
      <p:sp>
        <p:nvSpPr>
          <p:cNvPr id="1032" name="Line 9"/>
          <p:cNvSpPr>
            <a:spLocks noChangeShapeType="1"/>
          </p:cNvSpPr>
          <p:nvPr/>
        </p:nvSpPr>
        <p:spPr bwMode="auto">
          <a:xfrm>
            <a:off x="1620838" y="4241800"/>
            <a:ext cx="11239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Oval 10"/>
          <p:cNvSpPr>
            <a:spLocks noChangeArrowheads="1"/>
          </p:cNvSpPr>
          <p:nvPr/>
        </p:nvSpPr>
        <p:spPr bwMode="auto">
          <a:xfrm>
            <a:off x="2725738" y="4192588"/>
            <a:ext cx="88900" cy="88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4" name="Oval 11"/>
          <p:cNvSpPr>
            <a:spLocks noChangeArrowheads="1"/>
          </p:cNvSpPr>
          <p:nvPr/>
        </p:nvSpPr>
        <p:spPr bwMode="auto">
          <a:xfrm>
            <a:off x="1508125" y="4208463"/>
            <a:ext cx="88900" cy="889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26" name="Object 2"/>
          <p:cNvGraphicFramePr>
            <a:graphicFrameLocks noChangeAspect="1"/>
          </p:cNvGraphicFramePr>
          <p:nvPr/>
        </p:nvGraphicFramePr>
        <p:xfrm>
          <a:off x="1476375" y="3644900"/>
          <a:ext cx="1679575" cy="554038"/>
        </p:xfrm>
        <a:graphic>
          <a:graphicData uri="http://schemas.openxmlformats.org/presentationml/2006/ole">
            <mc:AlternateContent xmlns:mc="http://schemas.openxmlformats.org/markup-compatibility/2006">
              <mc:Choice xmlns:v="urn:schemas-microsoft-com:vml" Requires="v">
                <p:oleObj spid="_x0000_s197730" name="Equation" r:id="rId3" imgW="660240" imgH="228600" progId="Equation.3">
                  <p:embed/>
                </p:oleObj>
              </mc:Choice>
              <mc:Fallback>
                <p:oleObj name="Equation" r:id="rId3" imgW="6602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644900"/>
                        <a:ext cx="16795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8" name="Group 57"/>
          <p:cNvGrpSpPr>
            <a:grpSpLocks/>
          </p:cNvGrpSpPr>
          <p:nvPr/>
        </p:nvGrpSpPr>
        <p:grpSpPr bwMode="auto">
          <a:xfrm>
            <a:off x="5076825" y="4076700"/>
            <a:ext cx="3457575" cy="2232025"/>
            <a:chOff x="1320" y="2208"/>
            <a:chExt cx="3240" cy="1977"/>
          </a:xfrm>
        </p:grpSpPr>
        <p:sp>
          <p:nvSpPr>
            <p:cNvPr id="1039" name="Oval 4"/>
            <p:cNvSpPr>
              <a:spLocks noChangeArrowheads="1"/>
            </p:cNvSpPr>
            <p:nvPr/>
          </p:nvSpPr>
          <p:spPr bwMode="auto">
            <a:xfrm>
              <a:off x="1680" y="364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0" name="Oval 5"/>
            <p:cNvSpPr>
              <a:spLocks noChangeArrowheads="1"/>
            </p:cNvSpPr>
            <p:nvPr/>
          </p:nvSpPr>
          <p:spPr bwMode="auto">
            <a:xfrm>
              <a:off x="2256" y="364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1" name="Oval 6"/>
            <p:cNvSpPr>
              <a:spLocks noChangeArrowheads="1"/>
            </p:cNvSpPr>
            <p:nvPr/>
          </p:nvSpPr>
          <p:spPr bwMode="auto">
            <a:xfrm>
              <a:off x="2880" y="364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2" name="Oval 7"/>
            <p:cNvSpPr>
              <a:spLocks noChangeArrowheads="1"/>
            </p:cNvSpPr>
            <p:nvPr/>
          </p:nvSpPr>
          <p:spPr bwMode="auto">
            <a:xfrm>
              <a:off x="3552" y="364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3" name="Oval 8"/>
            <p:cNvSpPr>
              <a:spLocks noChangeArrowheads="1"/>
            </p:cNvSpPr>
            <p:nvPr/>
          </p:nvSpPr>
          <p:spPr bwMode="auto">
            <a:xfrm>
              <a:off x="4176" y="364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4" name="Oval 9"/>
            <p:cNvSpPr>
              <a:spLocks noChangeArrowheads="1"/>
            </p:cNvSpPr>
            <p:nvPr/>
          </p:nvSpPr>
          <p:spPr bwMode="auto">
            <a:xfrm>
              <a:off x="4320" y="2208"/>
              <a:ext cx="240" cy="240"/>
            </a:xfrm>
            <a:prstGeom prst="ellipse">
              <a:avLst/>
            </a:prstGeom>
            <a:solidFill>
              <a:schemeClr val="accent1"/>
            </a:solidFill>
            <a:ln w="9525">
              <a:solidFill>
                <a:schemeClr val="tx1"/>
              </a:solidFill>
              <a:round/>
              <a:headEnd/>
              <a:tailEnd/>
            </a:ln>
          </p:spPr>
          <p:txBody>
            <a:bodyPr wrap="none" anchor="ctr"/>
            <a:lstStyle/>
            <a:p>
              <a:pPr algn="ctr"/>
              <a:r>
                <a:rPr lang="en-US" altLang="zh-CN" sz="1800"/>
                <a:t>3</a:t>
              </a:r>
              <a:endParaRPr lang="nl-NL" altLang="zh-CN" sz="1800"/>
            </a:p>
          </p:txBody>
        </p:sp>
        <p:sp>
          <p:nvSpPr>
            <p:cNvPr id="1045" name="Oval 10"/>
            <p:cNvSpPr>
              <a:spLocks noChangeArrowheads="1"/>
            </p:cNvSpPr>
            <p:nvPr/>
          </p:nvSpPr>
          <p:spPr bwMode="auto">
            <a:xfrm>
              <a:off x="2880" y="2208"/>
              <a:ext cx="240" cy="240"/>
            </a:xfrm>
            <a:prstGeom prst="ellipse">
              <a:avLst/>
            </a:prstGeom>
            <a:solidFill>
              <a:schemeClr val="accent1"/>
            </a:solidFill>
            <a:ln w="9525">
              <a:solidFill>
                <a:schemeClr val="tx1"/>
              </a:solidFill>
              <a:round/>
              <a:headEnd/>
              <a:tailEnd/>
            </a:ln>
          </p:spPr>
          <p:txBody>
            <a:bodyPr wrap="none" anchor="ctr"/>
            <a:lstStyle/>
            <a:p>
              <a:pPr algn="ctr"/>
              <a:r>
                <a:rPr lang="en-US" altLang="zh-CN" sz="1800"/>
                <a:t>2</a:t>
              </a:r>
              <a:endParaRPr lang="nl-NL" altLang="zh-CN" sz="1800"/>
            </a:p>
          </p:txBody>
        </p:sp>
        <p:sp>
          <p:nvSpPr>
            <p:cNvPr id="1046" name="Oval 11"/>
            <p:cNvSpPr>
              <a:spLocks noChangeArrowheads="1"/>
            </p:cNvSpPr>
            <p:nvPr/>
          </p:nvSpPr>
          <p:spPr bwMode="auto">
            <a:xfrm>
              <a:off x="1320" y="2208"/>
              <a:ext cx="240" cy="240"/>
            </a:xfrm>
            <a:prstGeom prst="ellipse">
              <a:avLst/>
            </a:prstGeom>
            <a:solidFill>
              <a:schemeClr val="accent1"/>
            </a:solidFill>
            <a:ln w="9525">
              <a:solidFill>
                <a:schemeClr val="tx1"/>
              </a:solidFill>
              <a:round/>
              <a:headEnd/>
              <a:tailEnd/>
            </a:ln>
          </p:spPr>
          <p:txBody>
            <a:bodyPr wrap="none" anchor="ctr"/>
            <a:lstStyle/>
            <a:p>
              <a:pPr algn="ctr"/>
              <a:r>
                <a:rPr lang="en-US" altLang="zh-CN" sz="1800"/>
                <a:t>1</a:t>
              </a:r>
              <a:endParaRPr lang="nl-NL" altLang="zh-CN" sz="1800"/>
            </a:p>
          </p:txBody>
        </p:sp>
        <p:cxnSp>
          <p:nvCxnSpPr>
            <p:cNvPr id="1047" name="AutoShape 12"/>
            <p:cNvCxnSpPr>
              <a:cxnSpLocks noChangeShapeType="1"/>
              <a:stCxn id="1039" idx="0"/>
              <a:endCxn id="1046" idx="4"/>
            </p:cNvCxnSpPr>
            <p:nvPr/>
          </p:nvCxnSpPr>
          <p:spPr bwMode="auto">
            <a:xfrm flipH="1" flipV="1">
              <a:off x="1440" y="2448"/>
              <a:ext cx="312"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8" name="AutoShape 13"/>
            <p:cNvCxnSpPr>
              <a:cxnSpLocks noChangeShapeType="1"/>
              <a:stCxn id="1039" idx="0"/>
              <a:endCxn id="1045" idx="4"/>
            </p:cNvCxnSpPr>
            <p:nvPr/>
          </p:nvCxnSpPr>
          <p:spPr bwMode="auto">
            <a:xfrm flipV="1">
              <a:off x="1752" y="2448"/>
              <a:ext cx="124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9" name="AutoShape 14"/>
            <p:cNvCxnSpPr>
              <a:cxnSpLocks noChangeShapeType="1"/>
              <a:stCxn id="1039" idx="0"/>
              <a:endCxn id="1044" idx="4"/>
            </p:cNvCxnSpPr>
            <p:nvPr/>
          </p:nvCxnSpPr>
          <p:spPr bwMode="auto">
            <a:xfrm flipV="1">
              <a:off x="1752" y="2448"/>
              <a:ext cx="268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0" name="AutoShape 15"/>
            <p:cNvCxnSpPr>
              <a:cxnSpLocks noChangeShapeType="1"/>
              <a:stCxn id="1040" idx="0"/>
              <a:endCxn id="1046" idx="4"/>
            </p:cNvCxnSpPr>
            <p:nvPr/>
          </p:nvCxnSpPr>
          <p:spPr bwMode="auto">
            <a:xfrm flipH="1" flipV="1">
              <a:off x="1440" y="2448"/>
              <a:ext cx="88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1" name="AutoShape 16"/>
            <p:cNvCxnSpPr>
              <a:cxnSpLocks noChangeShapeType="1"/>
              <a:stCxn id="1040" idx="0"/>
              <a:endCxn id="1045" idx="4"/>
            </p:cNvCxnSpPr>
            <p:nvPr/>
          </p:nvCxnSpPr>
          <p:spPr bwMode="auto">
            <a:xfrm flipV="1">
              <a:off x="2328" y="2448"/>
              <a:ext cx="672"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2" name="AutoShape 17"/>
            <p:cNvCxnSpPr>
              <a:cxnSpLocks noChangeShapeType="1"/>
              <a:stCxn id="1040" idx="0"/>
              <a:endCxn id="1044" idx="4"/>
            </p:cNvCxnSpPr>
            <p:nvPr/>
          </p:nvCxnSpPr>
          <p:spPr bwMode="auto">
            <a:xfrm flipV="1">
              <a:off x="2328" y="2448"/>
              <a:ext cx="2112"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3" name="AutoShape 18"/>
            <p:cNvCxnSpPr>
              <a:cxnSpLocks noChangeShapeType="1"/>
              <a:stCxn id="1041" idx="0"/>
              <a:endCxn id="1046" idx="4"/>
            </p:cNvCxnSpPr>
            <p:nvPr/>
          </p:nvCxnSpPr>
          <p:spPr bwMode="auto">
            <a:xfrm flipH="1" flipV="1">
              <a:off x="1440" y="2448"/>
              <a:ext cx="1512"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4" name="AutoShape 19"/>
            <p:cNvCxnSpPr>
              <a:cxnSpLocks noChangeShapeType="1"/>
              <a:stCxn id="1041" idx="0"/>
              <a:endCxn id="1045" idx="4"/>
            </p:cNvCxnSpPr>
            <p:nvPr/>
          </p:nvCxnSpPr>
          <p:spPr bwMode="auto">
            <a:xfrm flipV="1">
              <a:off x="2952" y="2448"/>
              <a:ext cx="4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5" name="AutoShape 20"/>
            <p:cNvCxnSpPr>
              <a:cxnSpLocks noChangeShapeType="1"/>
              <a:stCxn id="1041" idx="0"/>
              <a:endCxn id="1044" idx="4"/>
            </p:cNvCxnSpPr>
            <p:nvPr/>
          </p:nvCxnSpPr>
          <p:spPr bwMode="auto">
            <a:xfrm flipV="1">
              <a:off x="2952" y="2448"/>
              <a:ext cx="148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6" name="AutoShape 21"/>
            <p:cNvCxnSpPr>
              <a:cxnSpLocks noChangeShapeType="1"/>
              <a:stCxn id="1042" idx="0"/>
              <a:endCxn id="1046" idx="4"/>
            </p:cNvCxnSpPr>
            <p:nvPr/>
          </p:nvCxnSpPr>
          <p:spPr bwMode="auto">
            <a:xfrm flipH="1" flipV="1">
              <a:off x="1440" y="2448"/>
              <a:ext cx="2184"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7" name="AutoShape 22"/>
            <p:cNvCxnSpPr>
              <a:cxnSpLocks noChangeShapeType="1"/>
              <a:stCxn id="1042" idx="0"/>
              <a:endCxn id="1045" idx="4"/>
            </p:cNvCxnSpPr>
            <p:nvPr/>
          </p:nvCxnSpPr>
          <p:spPr bwMode="auto">
            <a:xfrm flipH="1" flipV="1">
              <a:off x="3000" y="2448"/>
              <a:ext cx="624"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8" name="AutoShape 23"/>
            <p:cNvCxnSpPr>
              <a:cxnSpLocks noChangeShapeType="1"/>
              <a:stCxn id="1042" idx="0"/>
              <a:endCxn id="1044" idx="4"/>
            </p:cNvCxnSpPr>
            <p:nvPr/>
          </p:nvCxnSpPr>
          <p:spPr bwMode="auto">
            <a:xfrm flipV="1">
              <a:off x="3624" y="2448"/>
              <a:ext cx="816"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9" name="AutoShape 24"/>
            <p:cNvCxnSpPr>
              <a:cxnSpLocks noChangeShapeType="1"/>
              <a:stCxn id="1043" idx="0"/>
              <a:endCxn id="1044" idx="4"/>
            </p:cNvCxnSpPr>
            <p:nvPr/>
          </p:nvCxnSpPr>
          <p:spPr bwMode="auto">
            <a:xfrm flipV="1">
              <a:off x="4248" y="2448"/>
              <a:ext cx="192"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0" name="AutoShape 25"/>
            <p:cNvCxnSpPr>
              <a:cxnSpLocks noChangeShapeType="1"/>
              <a:stCxn id="1043" idx="0"/>
              <a:endCxn id="1045" idx="4"/>
            </p:cNvCxnSpPr>
            <p:nvPr/>
          </p:nvCxnSpPr>
          <p:spPr bwMode="auto">
            <a:xfrm flipH="1" flipV="1">
              <a:off x="3000" y="2448"/>
              <a:ext cx="124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1" name="AutoShape 26"/>
            <p:cNvCxnSpPr>
              <a:cxnSpLocks noChangeShapeType="1"/>
              <a:stCxn id="1043" idx="0"/>
              <a:endCxn id="1046" idx="4"/>
            </p:cNvCxnSpPr>
            <p:nvPr/>
          </p:nvCxnSpPr>
          <p:spPr bwMode="auto">
            <a:xfrm flipH="1" flipV="1">
              <a:off x="1440" y="2448"/>
              <a:ext cx="2808" cy="1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2" name="AutoShape 33"/>
            <p:cNvCxnSpPr>
              <a:cxnSpLocks noChangeShapeType="1"/>
              <a:stCxn id="1046" idx="2"/>
              <a:endCxn id="1046" idx="1"/>
            </p:cNvCxnSpPr>
            <p:nvPr/>
          </p:nvCxnSpPr>
          <p:spPr bwMode="auto">
            <a:xfrm rot="10800000" flipH="1">
              <a:off x="1320" y="2243"/>
              <a:ext cx="35" cy="85"/>
            </a:xfrm>
            <a:prstGeom prst="curvedConnector4">
              <a:avLst>
                <a:gd name="adj1" fmla="val -411431"/>
                <a:gd name="adj2" fmla="val 31058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3" name="AutoShape 34"/>
            <p:cNvCxnSpPr>
              <a:cxnSpLocks noChangeShapeType="1"/>
              <a:stCxn id="1045" idx="0"/>
              <a:endCxn id="1045" idx="7"/>
            </p:cNvCxnSpPr>
            <p:nvPr/>
          </p:nvCxnSpPr>
          <p:spPr bwMode="auto">
            <a:xfrm rot="5400000" flipV="1">
              <a:off x="3025" y="2183"/>
              <a:ext cx="35" cy="85"/>
            </a:xfrm>
            <a:prstGeom prst="curvedConnector3">
              <a:avLst>
                <a:gd name="adj1" fmla="val -72857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4" name="AutoShape 35"/>
            <p:cNvCxnSpPr>
              <a:cxnSpLocks noChangeShapeType="1"/>
              <a:stCxn id="1044" idx="7"/>
              <a:endCxn id="1044" idx="6"/>
            </p:cNvCxnSpPr>
            <p:nvPr/>
          </p:nvCxnSpPr>
          <p:spPr bwMode="auto">
            <a:xfrm rot="5400000" flipV="1">
              <a:off x="4500" y="2268"/>
              <a:ext cx="85" cy="35"/>
            </a:xfrm>
            <a:prstGeom prst="curvedConnector4">
              <a:avLst>
                <a:gd name="adj1" fmla="val -210588"/>
                <a:gd name="adj2" fmla="val 51143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 name="AutoShape 36"/>
            <p:cNvCxnSpPr>
              <a:cxnSpLocks noChangeShapeType="1"/>
              <a:stCxn id="1046" idx="0"/>
              <a:endCxn id="1044" idx="0"/>
            </p:cNvCxnSpPr>
            <p:nvPr/>
          </p:nvCxnSpPr>
          <p:spPr bwMode="auto">
            <a:xfrm rot="5400000" flipV="1">
              <a:off x="2939" y="709"/>
              <a:ext cx="1" cy="3000"/>
            </a:xfrm>
            <a:prstGeom prst="curvedConnector3">
              <a:avLst>
                <a:gd name="adj1" fmla="val -5600001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6" name="AutoShape 37"/>
            <p:cNvCxnSpPr>
              <a:cxnSpLocks noChangeShapeType="1"/>
              <a:stCxn id="1044" idx="1"/>
              <a:endCxn id="1046" idx="7"/>
            </p:cNvCxnSpPr>
            <p:nvPr/>
          </p:nvCxnSpPr>
          <p:spPr bwMode="auto">
            <a:xfrm rot="-5400000" flipH="1" flipV="1">
              <a:off x="2939" y="829"/>
              <a:ext cx="1" cy="2830"/>
            </a:xfrm>
            <a:prstGeom prst="curvedConnector3">
              <a:avLst>
                <a:gd name="adj1" fmla="val -4420001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067" name="Object 2"/>
            <p:cNvGraphicFramePr>
              <a:graphicFrameLocks noChangeAspect="1"/>
            </p:cNvGraphicFramePr>
            <p:nvPr/>
          </p:nvGraphicFramePr>
          <p:xfrm>
            <a:off x="1584" y="3888"/>
            <a:ext cx="203" cy="288"/>
          </p:xfrm>
          <a:graphic>
            <a:graphicData uri="http://schemas.openxmlformats.org/presentationml/2006/ole">
              <mc:AlternateContent xmlns:mc="http://schemas.openxmlformats.org/markup-compatibility/2006">
                <mc:Choice xmlns:v="urn:schemas-microsoft-com:vml" Requires="v">
                  <p:oleObj spid="_x0000_s197731" name="Vergelijking" r:id="rId5" imgW="152280" imgH="215640" progId="Equation.3">
                    <p:embed/>
                  </p:oleObj>
                </mc:Choice>
                <mc:Fallback>
                  <p:oleObj name="Vergelijking" r:id="rId5" imgW="152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3888"/>
                          <a:ext cx="20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8" name="Object 3"/>
            <p:cNvGraphicFramePr>
              <a:graphicFrameLocks noChangeAspect="1"/>
            </p:cNvGraphicFramePr>
            <p:nvPr/>
          </p:nvGraphicFramePr>
          <p:xfrm>
            <a:off x="2248" y="3888"/>
            <a:ext cx="220" cy="288"/>
          </p:xfrm>
          <a:graphic>
            <a:graphicData uri="http://schemas.openxmlformats.org/presentationml/2006/ole">
              <mc:AlternateContent xmlns:mc="http://schemas.openxmlformats.org/markup-compatibility/2006">
                <mc:Choice xmlns:v="urn:schemas-microsoft-com:vml" Requires="v">
                  <p:oleObj spid="_x0000_s197732" name="Vergelijking" r:id="rId7" imgW="164880" imgH="215640" progId="Equation.3">
                    <p:embed/>
                  </p:oleObj>
                </mc:Choice>
                <mc:Fallback>
                  <p:oleObj name="Vergelijking" r:id="rId7"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8" y="3888"/>
                          <a:ext cx="2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9" name="Object 4"/>
            <p:cNvGraphicFramePr>
              <a:graphicFrameLocks noChangeAspect="1"/>
            </p:cNvGraphicFramePr>
            <p:nvPr/>
          </p:nvGraphicFramePr>
          <p:xfrm>
            <a:off x="2880" y="3872"/>
            <a:ext cx="220" cy="304"/>
          </p:xfrm>
          <a:graphic>
            <a:graphicData uri="http://schemas.openxmlformats.org/presentationml/2006/ole">
              <mc:AlternateContent xmlns:mc="http://schemas.openxmlformats.org/markup-compatibility/2006">
                <mc:Choice xmlns:v="urn:schemas-microsoft-com:vml" Requires="v">
                  <p:oleObj spid="_x0000_s197733" name="Vergelijking" r:id="rId9" imgW="164880" imgH="228600" progId="Equation.3">
                    <p:embed/>
                  </p:oleObj>
                </mc:Choice>
                <mc:Fallback>
                  <p:oleObj name="Vergelijking" r:id="rId9" imgW="1648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0" y="3872"/>
                          <a:ext cx="220"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0" name="Object 5"/>
            <p:cNvGraphicFramePr>
              <a:graphicFrameLocks noChangeAspect="1"/>
            </p:cNvGraphicFramePr>
            <p:nvPr/>
          </p:nvGraphicFramePr>
          <p:xfrm>
            <a:off x="3496" y="3888"/>
            <a:ext cx="220" cy="288"/>
          </p:xfrm>
          <a:graphic>
            <a:graphicData uri="http://schemas.openxmlformats.org/presentationml/2006/ole">
              <mc:AlternateContent xmlns:mc="http://schemas.openxmlformats.org/markup-compatibility/2006">
                <mc:Choice xmlns:v="urn:schemas-microsoft-com:vml" Requires="v">
                  <p:oleObj spid="_x0000_s197734" name="Vergelijking" r:id="rId11" imgW="164880" imgH="215640" progId="Equation.3">
                    <p:embed/>
                  </p:oleObj>
                </mc:Choice>
                <mc:Fallback>
                  <p:oleObj name="Vergelijking" r:id="rId11" imgW="164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6" y="3888"/>
                          <a:ext cx="22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 name="Object 6"/>
            <p:cNvGraphicFramePr>
              <a:graphicFrameLocks noChangeAspect="1"/>
            </p:cNvGraphicFramePr>
            <p:nvPr/>
          </p:nvGraphicFramePr>
          <p:xfrm>
            <a:off x="4168" y="3880"/>
            <a:ext cx="220" cy="305"/>
          </p:xfrm>
          <a:graphic>
            <a:graphicData uri="http://schemas.openxmlformats.org/presentationml/2006/ole">
              <mc:AlternateContent xmlns:mc="http://schemas.openxmlformats.org/markup-compatibility/2006">
                <mc:Choice xmlns:v="urn:schemas-microsoft-com:vml" Requires="v">
                  <p:oleObj spid="_x0000_s197735" name="Vergelijking" r:id="rId13" imgW="164880" imgH="228600" progId="Equation.3">
                    <p:embed/>
                  </p:oleObj>
                </mc:Choice>
                <mc:Fallback>
                  <p:oleObj name="Vergelijking" r:id="rId13" imgW="1648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68" y="3880"/>
                          <a:ext cx="220"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72" name="AutoShape 52"/>
            <p:cNvCxnSpPr>
              <a:cxnSpLocks noChangeShapeType="1"/>
              <a:stCxn id="1046" idx="7"/>
              <a:endCxn id="1045" idx="1"/>
            </p:cNvCxnSpPr>
            <p:nvPr/>
          </p:nvCxnSpPr>
          <p:spPr bwMode="auto">
            <a:xfrm rot="5400000" flipV="1">
              <a:off x="2219" y="1549"/>
              <a:ext cx="1" cy="1390"/>
            </a:xfrm>
            <a:prstGeom prst="curvedConnector3">
              <a:avLst>
                <a:gd name="adj1" fmla="val -9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73" name="AutoShape 53"/>
            <p:cNvCxnSpPr>
              <a:cxnSpLocks noChangeShapeType="1"/>
              <a:stCxn id="1045" idx="3"/>
              <a:endCxn id="1046" idx="5"/>
            </p:cNvCxnSpPr>
            <p:nvPr/>
          </p:nvCxnSpPr>
          <p:spPr bwMode="auto">
            <a:xfrm rot="5400000">
              <a:off x="2219" y="1719"/>
              <a:ext cx="1" cy="1390"/>
            </a:xfrm>
            <a:prstGeom prst="curvedConnector3">
              <a:avLst>
                <a:gd name="adj1" fmla="val 539999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74" name="AutoShape 55"/>
            <p:cNvCxnSpPr>
              <a:cxnSpLocks noChangeShapeType="1"/>
              <a:stCxn id="1045" idx="7"/>
              <a:endCxn id="1044" idx="1"/>
            </p:cNvCxnSpPr>
            <p:nvPr/>
          </p:nvCxnSpPr>
          <p:spPr bwMode="auto">
            <a:xfrm rot="5400000" flipV="1">
              <a:off x="3719" y="1609"/>
              <a:ext cx="1" cy="1270"/>
            </a:xfrm>
            <a:prstGeom prst="curvedConnector3">
              <a:avLst>
                <a:gd name="adj1" fmla="val -121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75" name="AutoShape 56"/>
            <p:cNvCxnSpPr>
              <a:cxnSpLocks noChangeShapeType="1"/>
              <a:stCxn id="1044" idx="3"/>
              <a:endCxn id="1045" idx="5"/>
            </p:cNvCxnSpPr>
            <p:nvPr/>
          </p:nvCxnSpPr>
          <p:spPr bwMode="auto">
            <a:xfrm rot="5400000">
              <a:off x="3719" y="1779"/>
              <a:ext cx="1" cy="1270"/>
            </a:xfrm>
            <a:prstGeom prst="curvedConnector3">
              <a:avLst>
                <a:gd name="adj1" fmla="val 469999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76" name="Rectangle 52"/>
          <p:cNvSpPr>
            <a:spLocks noChangeArrowheads="1"/>
          </p:cNvSpPr>
          <p:nvPr/>
        </p:nvSpPr>
        <p:spPr bwMode="auto">
          <a:xfrm>
            <a:off x="468313" y="5373688"/>
            <a:ext cx="457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latin typeface="Tahoma" pitchFamily="34" charset="0"/>
              </a:rPr>
              <a:t>A specific competitive net that performs Winner Take All (WTA) competition is the </a:t>
            </a:r>
            <a:r>
              <a:rPr lang="en-US" altLang="zh-CN" sz="2400" b="1" dirty="0" err="1">
                <a:solidFill>
                  <a:srgbClr val="FF0000"/>
                </a:solidFill>
                <a:latin typeface="Tahoma" pitchFamily="34" charset="0"/>
              </a:rPr>
              <a:t>Maxnet</a:t>
            </a:r>
            <a:r>
              <a:rPr lang="en-US" altLang="zh-CN" sz="2400" b="1" dirty="0">
                <a:solidFill>
                  <a:schemeClr val="folHlink"/>
                </a:solidFill>
                <a:latin typeface="Tahoma" pitchFamily="34" charset="0"/>
              </a:rPr>
              <a:t>. </a:t>
            </a:r>
            <a:endParaRPr lang="zh-CN" altLang="en-US" sz="2400" b="1" dirty="0">
              <a:solidFill>
                <a:schemeClr val="folHlink"/>
              </a:solidFill>
              <a:latin typeface="Tahoma" pitchFamily="34" charset="0"/>
            </a:endParaRPr>
          </a:p>
        </p:txBody>
      </p:sp>
    </p:spTree>
    <p:extLst>
      <p:ext uri="{BB962C8B-B14F-4D97-AF65-F5344CB8AC3E}">
        <p14:creationId xmlns:p14="http://schemas.microsoft.com/office/powerpoint/2010/main" val="28236533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807180"/>
            <a:ext cx="3989313" cy="325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Grp="1" noChangeArrowheads="1"/>
          </p:cNvSpPr>
          <p:nvPr>
            <p:ph type="title"/>
          </p:nvPr>
        </p:nvSpPr>
        <p:spPr>
          <a:xfrm flipV="1">
            <a:off x="685800" y="533400"/>
            <a:ext cx="7772400" cy="76200"/>
          </a:xfrm>
        </p:spPr>
        <p:txBody>
          <a:bodyPr/>
          <a:lstStyle/>
          <a:p>
            <a:pPr eaLnBrk="1" hangingPunct="1"/>
            <a:r>
              <a:rPr lang="en-US" altLang="zh-CN" smtClean="0">
                <a:ea typeface="宋体" pitchFamily="2" charset="-122"/>
              </a:rPr>
              <a:t>  </a:t>
            </a:r>
          </a:p>
        </p:txBody>
      </p:sp>
      <p:sp>
        <p:nvSpPr>
          <p:cNvPr id="57348" name="Rectangle 4"/>
          <p:cNvSpPr>
            <a:spLocks noChangeArrowheads="1"/>
          </p:cNvSpPr>
          <p:nvPr/>
        </p:nvSpPr>
        <p:spPr bwMode="auto">
          <a:xfrm>
            <a:off x="250825" y="476672"/>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dirty="0">
                <a:solidFill>
                  <a:srgbClr val="800000"/>
                </a:solidFill>
                <a:latin typeface="Tahoma" pitchFamily="34" charset="0"/>
              </a:rPr>
              <a:t>Fixed-weight Competitive Nets</a:t>
            </a:r>
            <a:r>
              <a:rPr lang="en-US" altLang="zh-CN" b="1" dirty="0">
                <a:solidFill>
                  <a:srgbClr val="800000"/>
                </a:solidFill>
                <a:latin typeface="Tahoma" pitchFamily="34" charset="0"/>
              </a:rPr>
              <a:t> </a:t>
            </a:r>
          </a:p>
        </p:txBody>
      </p:sp>
      <p:sp>
        <p:nvSpPr>
          <p:cNvPr id="57350" name="Rectangle 6"/>
          <p:cNvSpPr>
            <a:spLocks noChangeArrowheads="1"/>
          </p:cNvSpPr>
          <p:nvPr/>
        </p:nvSpPr>
        <p:spPr bwMode="auto">
          <a:xfrm>
            <a:off x="250825" y="1557338"/>
            <a:ext cx="7921575" cy="1093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FontTx/>
              <a:buChar char="•"/>
              <a:tabLst>
                <a:tab pos="228600" algn="l"/>
                <a:tab pos="571500" algn="l"/>
              </a:tabLst>
            </a:pPr>
            <a:r>
              <a:rPr lang="en-US" altLang="zh-CN" sz="2800" b="1" dirty="0" err="1">
                <a:solidFill>
                  <a:schemeClr val="folHlink"/>
                </a:solidFill>
              </a:rPr>
              <a:t>Maxnet</a:t>
            </a:r>
            <a:endParaRPr lang="en-US" altLang="zh-CN" sz="2800" b="1" dirty="0">
              <a:solidFill>
                <a:schemeClr val="folHlink"/>
              </a:solidFill>
            </a:endParaRPr>
          </a:p>
          <a:p>
            <a:pPr marL="342900" lvl="1">
              <a:lnSpc>
                <a:spcPct val="90000"/>
              </a:lnSpc>
              <a:tabLst>
                <a:tab pos="228600" algn="l"/>
                <a:tab pos="571500" algn="l"/>
              </a:tabLst>
            </a:pPr>
            <a:r>
              <a:rPr lang="en-US" altLang="zh-CN" sz="2800" dirty="0"/>
              <a:t>Lateral inhibition between competitors</a:t>
            </a:r>
          </a:p>
          <a:p>
            <a:pPr marL="1143000" lvl="2" indent="-228600">
              <a:lnSpc>
                <a:spcPct val="90000"/>
              </a:lnSpc>
              <a:buFontTx/>
              <a:buChar char="•"/>
              <a:tabLst>
                <a:tab pos="228600" algn="l"/>
                <a:tab pos="571500" algn="l"/>
              </a:tabLst>
            </a:pPr>
            <a:endParaRPr lang="en-US" altLang="zh-CN" sz="2200" dirty="0"/>
          </a:p>
          <a:p>
            <a:pPr marL="228600" indent="-228600">
              <a:spcBef>
                <a:spcPct val="20000"/>
              </a:spcBef>
              <a:buFontTx/>
              <a:buChar char="•"/>
              <a:tabLst>
                <a:tab pos="228600" algn="l"/>
                <a:tab pos="571500" algn="l"/>
              </a:tabLst>
            </a:pPr>
            <a:endParaRPr lang="en-US" altLang="zh-CN" dirty="0"/>
          </a:p>
        </p:txBody>
      </p:sp>
      <p:pic>
        <p:nvPicPr>
          <p:cNvPr id="57351"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852936"/>
            <a:ext cx="44640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6" name="Rectangle 12"/>
          <p:cNvSpPr>
            <a:spLocks noChangeArrowheads="1"/>
          </p:cNvSpPr>
          <p:nvPr/>
        </p:nvSpPr>
        <p:spPr bwMode="auto">
          <a:xfrm>
            <a:off x="468313" y="4292600"/>
            <a:ext cx="6551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24373378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pPr eaLnBrk="1" hangingPunct="1"/>
            <a:r>
              <a:rPr lang="en-US" altLang="zh-CN" smtClean="0">
                <a:ea typeface="宋体" pitchFamily="2" charset="-122"/>
              </a:rPr>
              <a:t>  </a:t>
            </a:r>
          </a:p>
        </p:txBody>
      </p:sp>
      <p:sp>
        <p:nvSpPr>
          <p:cNvPr id="228356" name="Rectangle 4"/>
          <p:cNvSpPr>
            <a:spLocks noChangeArrowheads="1"/>
          </p:cNvSpPr>
          <p:nvPr/>
        </p:nvSpPr>
        <p:spPr bwMode="auto">
          <a:xfrm>
            <a:off x="827088" y="620713"/>
            <a:ext cx="8008937" cy="1027112"/>
          </a:xfrm>
          <a:prstGeom prst="rect">
            <a:avLst/>
          </a:prstGeom>
          <a:noFill/>
          <a:ln w="9525">
            <a:noFill/>
            <a:miter lim="800000"/>
            <a:headEnd/>
            <a:tailEnd/>
          </a:ln>
          <a:effectLst/>
        </p:spPr>
        <p:txBody>
          <a:bodyPr anchor="ctr"/>
          <a:lstStyle/>
          <a:p>
            <a:r>
              <a:rPr lang="en-US" altLang="zh-CN" sz="4000" b="1">
                <a:solidFill>
                  <a:srgbClr val="800000"/>
                </a:solidFill>
                <a:latin typeface="Tahoma" pitchFamily="34" charset="0"/>
              </a:rPr>
              <a:t>Fixed-weight Competitive Nets </a:t>
            </a:r>
          </a:p>
        </p:txBody>
      </p:sp>
      <p:sp>
        <p:nvSpPr>
          <p:cNvPr id="58372" name="Rectangle 11"/>
          <p:cNvSpPr>
            <a:spLocks noChangeArrowheads="1"/>
          </p:cNvSpPr>
          <p:nvPr/>
        </p:nvSpPr>
        <p:spPr bwMode="auto">
          <a:xfrm>
            <a:off x="500063" y="2214563"/>
            <a:ext cx="83693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tabLst>
                <a:tab pos="228600" algn="l"/>
              </a:tabLst>
            </a:pPr>
            <a:r>
              <a:rPr lang="en-US" altLang="zh-CN" sz="2800" b="1" dirty="0"/>
              <a:t>Example </a:t>
            </a:r>
          </a:p>
          <a:p>
            <a:pPr marL="228600" indent="-228600">
              <a:lnSpc>
                <a:spcPct val="80000"/>
              </a:lnSpc>
              <a:buFontTx/>
              <a:buChar char="•"/>
              <a:tabLst>
                <a:tab pos="228600" algn="l"/>
              </a:tabLst>
            </a:pPr>
            <a:endParaRPr lang="en-US" altLang="zh-CN" sz="2800" b="1" dirty="0"/>
          </a:p>
          <a:p>
            <a:pPr marL="228600" indent="-228600">
              <a:lnSpc>
                <a:spcPct val="80000"/>
              </a:lnSpc>
              <a:tabLst>
                <a:tab pos="228600" algn="l"/>
              </a:tabLst>
            </a:pPr>
            <a:r>
              <a:rPr lang="en-US" altLang="zh-CN" sz="2600" dirty="0"/>
              <a:t>	</a:t>
            </a:r>
            <a:r>
              <a:rPr lang="el-GR" altLang="zh-CN" sz="2200" dirty="0">
                <a:cs typeface="Times New Roman" pitchFamily="18" charset="0"/>
              </a:rPr>
              <a:t>θ</a:t>
            </a:r>
            <a:r>
              <a:rPr lang="en-US" altLang="zh-CN" sz="2200" dirty="0"/>
              <a:t> = 1, </a:t>
            </a:r>
            <a:r>
              <a:rPr lang="el-GR" altLang="zh-CN" sz="2200" dirty="0">
                <a:cs typeface="Times New Roman" pitchFamily="18" charset="0"/>
              </a:rPr>
              <a:t>ε</a:t>
            </a:r>
            <a:r>
              <a:rPr lang="en-US" altLang="zh-CN" sz="2200" dirty="0"/>
              <a:t> = 1/5 = 0.2</a:t>
            </a:r>
          </a:p>
          <a:p>
            <a:pPr marL="228600" indent="-228600">
              <a:lnSpc>
                <a:spcPct val="80000"/>
              </a:lnSpc>
              <a:tabLst>
                <a:tab pos="228600" algn="l"/>
              </a:tabLst>
            </a:pPr>
            <a:r>
              <a:rPr lang="en-US" altLang="zh-CN" sz="2600" dirty="0"/>
              <a:t>	</a:t>
            </a:r>
            <a:r>
              <a:rPr lang="en-US" altLang="zh-CN" sz="2000" dirty="0">
                <a:latin typeface="Courier New" pitchFamily="49" charset="0"/>
              </a:rPr>
              <a:t>x(0) = (0.5 0.9   1      0.9   0.9  ) initial input</a:t>
            </a:r>
          </a:p>
          <a:p>
            <a:pPr marL="228600" indent="-228600">
              <a:lnSpc>
                <a:spcPct val="80000"/>
              </a:lnSpc>
              <a:tabLst>
                <a:tab pos="228600" algn="l"/>
              </a:tabLst>
            </a:pPr>
            <a:r>
              <a:rPr lang="en-US" altLang="zh-CN" sz="2000" dirty="0">
                <a:latin typeface="Courier New" pitchFamily="49" charset="0"/>
              </a:rPr>
              <a:t>	x(1) = (0   0.24  0.36   0.24  0.24 )</a:t>
            </a:r>
          </a:p>
          <a:p>
            <a:pPr marL="228600" indent="-228600">
              <a:lnSpc>
                <a:spcPct val="80000"/>
              </a:lnSpc>
              <a:tabLst>
                <a:tab pos="228600" algn="l"/>
              </a:tabLst>
            </a:pPr>
            <a:r>
              <a:rPr lang="en-US" altLang="zh-CN" sz="2000" dirty="0">
                <a:latin typeface="Courier New" pitchFamily="49" charset="0"/>
              </a:rPr>
              <a:t>	x(2) = (0   0.072 0.216  0.072 0.072)</a:t>
            </a:r>
          </a:p>
          <a:p>
            <a:pPr marL="228600" indent="-228600">
              <a:lnSpc>
                <a:spcPct val="80000"/>
              </a:lnSpc>
              <a:tabLst>
                <a:tab pos="228600" algn="l"/>
              </a:tabLst>
            </a:pPr>
            <a:r>
              <a:rPr lang="en-US" altLang="zh-CN" sz="2000" dirty="0">
                <a:latin typeface="Courier New" pitchFamily="49" charset="0"/>
              </a:rPr>
              <a:t>	x(3) = (0   0     0.1728 0     0    )</a:t>
            </a:r>
          </a:p>
          <a:p>
            <a:pPr marL="228600" indent="-228600">
              <a:lnSpc>
                <a:spcPct val="80000"/>
              </a:lnSpc>
              <a:tabLst>
                <a:tab pos="228600" algn="l"/>
              </a:tabLst>
            </a:pPr>
            <a:r>
              <a:rPr lang="en-US" altLang="zh-CN" sz="2000" b="1" dirty="0">
                <a:latin typeface="Courier New" pitchFamily="49" charset="0"/>
              </a:rPr>
              <a:t>	</a:t>
            </a:r>
            <a:r>
              <a:rPr lang="en-US" altLang="zh-CN" sz="2000" dirty="0">
                <a:latin typeface="Courier New" pitchFamily="49" charset="0"/>
              </a:rPr>
              <a:t>x(4) = (</a:t>
            </a:r>
            <a:r>
              <a:rPr lang="en-US" altLang="zh-CN" sz="2000" b="1" dirty="0">
                <a:latin typeface="Courier New" pitchFamily="49" charset="0"/>
              </a:rPr>
              <a:t>0   0     </a:t>
            </a:r>
            <a:r>
              <a:rPr lang="en-US" altLang="zh-CN" sz="2000" b="1" dirty="0">
                <a:solidFill>
                  <a:srgbClr val="FF3300"/>
                </a:solidFill>
                <a:latin typeface="Courier New" pitchFamily="49" charset="0"/>
              </a:rPr>
              <a:t>0.1728</a:t>
            </a:r>
            <a:r>
              <a:rPr lang="en-US" altLang="zh-CN" sz="2000" b="1" dirty="0">
                <a:latin typeface="Courier New" pitchFamily="49" charset="0"/>
              </a:rPr>
              <a:t> 0     0</a:t>
            </a:r>
            <a:r>
              <a:rPr lang="en-US" altLang="zh-CN" sz="2000" b="1" dirty="0">
                <a:solidFill>
                  <a:srgbClr val="FF3300"/>
                </a:solidFill>
                <a:latin typeface="Courier New" pitchFamily="49" charset="0"/>
              </a:rPr>
              <a:t>    </a:t>
            </a:r>
            <a:r>
              <a:rPr lang="en-US" altLang="zh-CN" sz="2000" b="1" dirty="0">
                <a:latin typeface="Courier New" pitchFamily="49" charset="0"/>
              </a:rPr>
              <a:t>) </a:t>
            </a:r>
            <a:r>
              <a:rPr lang="en-US" altLang="zh-CN" sz="2000" dirty="0">
                <a:latin typeface="Courier New" pitchFamily="49" charset="0"/>
              </a:rPr>
              <a:t>= x(3)</a:t>
            </a:r>
          </a:p>
          <a:p>
            <a:pPr marL="228600" indent="-228600">
              <a:lnSpc>
                <a:spcPct val="80000"/>
              </a:lnSpc>
              <a:tabLst>
                <a:tab pos="228600" algn="l"/>
              </a:tabLst>
            </a:pPr>
            <a:r>
              <a:rPr lang="en-US" altLang="zh-CN" sz="2000" dirty="0">
                <a:latin typeface="Courier New" pitchFamily="49" charset="0"/>
              </a:rPr>
              <a:t>  </a:t>
            </a:r>
            <a:r>
              <a:rPr lang="en-US" altLang="zh-CN" sz="2000" b="1" dirty="0">
                <a:solidFill>
                  <a:srgbClr val="FF3300"/>
                </a:solidFill>
                <a:latin typeface="Courier New" pitchFamily="49" charset="0"/>
              </a:rPr>
              <a:t>stabilized</a:t>
            </a:r>
          </a:p>
          <a:p>
            <a:pPr marL="228600" indent="-228600">
              <a:lnSpc>
                <a:spcPct val="80000"/>
              </a:lnSpc>
              <a:tabLst>
                <a:tab pos="228600" algn="l"/>
              </a:tabLst>
            </a:pPr>
            <a:endParaRPr lang="en-US" altLang="zh-CN" sz="2000" b="1" dirty="0">
              <a:solidFill>
                <a:srgbClr val="FF3300"/>
              </a:solidFill>
              <a:latin typeface="Courier New" pitchFamily="49" charset="0"/>
            </a:endParaRPr>
          </a:p>
        </p:txBody>
      </p:sp>
    </p:spTree>
    <p:extLst>
      <p:ext uri="{BB962C8B-B14F-4D97-AF65-F5344CB8AC3E}">
        <p14:creationId xmlns:p14="http://schemas.microsoft.com/office/powerpoint/2010/main" val="249222738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endParaRPr lang="zh-CN" altLang="en-US" smtClean="0">
              <a:ea typeface="宋体" pitchFamily="2" charset="-122"/>
            </a:endParaRPr>
          </a:p>
        </p:txBody>
      </p:sp>
      <p:sp>
        <p:nvSpPr>
          <p:cNvPr id="187396" name="Rectangle 5"/>
          <p:cNvSpPr>
            <a:spLocks noGrp="1" noChangeArrowheads="1"/>
          </p:cNvSpPr>
          <p:nvPr>
            <p:ph type="body" idx="1"/>
          </p:nvPr>
        </p:nvSpPr>
        <p:spPr>
          <a:xfrm>
            <a:off x="250825" y="1916113"/>
            <a:ext cx="8497888" cy="4114800"/>
          </a:xfrm>
          <a:ln/>
        </p:spPr>
        <p:txBody>
          <a:bodyPr/>
          <a:lstStyle/>
          <a:p>
            <a:pPr marL="342900" lvl="1" indent="0">
              <a:buNone/>
              <a:tabLst>
                <a:tab pos="228600" algn="l"/>
              </a:tabLst>
            </a:pPr>
            <a:r>
              <a:rPr lang="en-US" altLang="zh-CN" b="1" dirty="0" smtClean="0">
                <a:ea typeface="宋体" pitchFamily="2" charset="-122"/>
              </a:rPr>
              <a:t>Notes: </a:t>
            </a:r>
          </a:p>
          <a:p>
            <a:pPr marL="914400" lvl="2">
              <a:tabLst>
                <a:tab pos="228600" algn="l"/>
              </a:tabLst>
            </a:pPr>
            <a:r>
              <a:rPr lang="en-US" altLang="zh-CN" dirty="0" smtClean="0">
                <a:ea typeface="宋体" pitchFamily="2" charset="-122"/>
              </a:rPr>
              <a:t>Competition: iterative process until the net stabilizes (at most one node with positive activation)</a:t>
            </a:r>
          </a:p>
          <a:p>
            <a:pPr marL="914400" lvl="2">
              <a:buFont typeface="Wingdings" pitchFamily="2" charset="2"/>
              <a:buNone/>
              <a:tabLst>
                <a:tab pos="228600" algn="l"/>
              </a:tabLst>
            </a:pPr>
            <a:r>
              <a:rPr lang="en-US" altLang="zh-CN" b="1" i="1" dirty="0" smtClean="0">
                <a:ea typeface="宋体" pitchFamily="2" charset="-122"/>
              </a:rPr>
              <a:t>	         </a:t>
            </a:r>
          </a:p>
          <a:p>
            <a:pPr marL="914400" lvl="2">
              <a:buFont typeface="Wingdings" pitchFamily="2" charset="2"/>
              <a:buNone/>
              <a:tabLst>
                <a:tab pos="228600" algn="l"/>
              </a:tabLst>
            </a:pPr>
            <a:r>
              <a:rPr lang="en-US" altLang="zh-CN" b="1" i="1" dirty="0" smtClean="0">
                <a:ea typeface="宋体" pitchFamily="2" charset="-122"/>
              </a:rPr>
              <a:t>                      </a:t>
            </a:r>
            <a:r>
              <a:rPr lang="en-US" altLang="zh-CN" dirty="0" smtClean="0">
                <a:ea typeface="宋体" pitchFamily="2" charset="-122"/>
              </a:rPr>
              <a:t>where </a:t>
            </a:r>
            <a:r>
              <a:rPr lang="en-US" altLang="zh-CN" b="1" i="1" dirty="0" smtClean="0">
                <a:ea typeface="宋体" pitchFamily="2" charset="-122"/>
              </a:rPr>
              <a:t>m</a:t>
            </a:r>
            <a:r>
              <a:rPr lang="en-US" altLang="zh-CN" dirty="0" smtClean="0">
                <a:ea typeface="宋体" pitchFamily="2" charset="-122"/>
              </a:rPr>
              <a:t> is the # of competitors</a:t>
            </a:r>
          </a:p>
          <a:p>
            <a:pPr marL="914400" lvl="2">
              <a:tabLst>
                <a:tab pos="228600" algn="l"/>
              </a:tabLst>
            </a:pPr>
            <a:r>
              <a:rPr lang="en-US" altLang="zh-CN" dirty="0" smtClean="0">
                <a:ea typeface="宋体" pitchFamily="2" charset="-122"/>
              </a:rPr>
              <a:t>    too small: takes too long to converge</a:t>
            </a:r>
          </a:p>
          <a:p>
            <a:pPr marL="914400" lvl="2">
              <a:tabLst>
                <a:tab pos="228600" algn="l"/>
              </a:tabLst>
            </a:pPr>
            <a:r>
              <a:rPr lang="en-US" altLang="zh-CN" dirty="0" smtClean="0">
                <a:ea typeface="宋体" pitchFamily="2" charset="-122"/>
              </a:rPr>
              <a:t>    too big: may suppress the entire network (no winner)</a:t>
            </a:r>
          </a:p>
        </p:txBody>
      </p:sp>
      <p:pic>
        <p:nvPicPr>
          <p:cNvPr id="187397" name="Objec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3716338"/>
            <a:ext cx="16557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8" name="Object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4221163"/>
            <a:ext cx="3778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9" name="Object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4652963"/>
            <a:ext cx="3778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60942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0"/>
            <a:ext cx="8497888" cy="1196975"/>
          </a:xfrm>
        </p:spPr>
        <p:txBody>
          <a:bodyPr/>
          <a:lstStyle/>
          <a:p>
            <a:pPr eaLnBrk="1" hangingPunct="1"/>
            <a:r>
              <a:rPr lang="en-US" altLang="zh-CN" sz="4000" b="1" smtClean="0">
                <a:solidFill>
                  <a:srgbClr val="800000"/>
                </a:solidFill>
                <a:ea typeface="宋体" pitchFamily="2" charset="-122"/>
              </a:rPr>
              <a:t>More general form of competition: Mexican Hat</a:t>
            </a:r>
          </a:p>
        </p:txBody>
      </p:sp>
      <p:sp>
        <p:nvSpPr>
          <p:cNvPr id="59395" name="Rectangle 3"/>
          <p:cNvSpPr>
            <a:spLocks noGrp="1" noChangeArrowheads="1"/>
          </p:cNvSpPr>
          <p:nvPr>
            <p:ph type="body" idx="1"/>
          </p:nvPr>
        </p:nvSpPr>
        <p:spPr>
          <a:xfrm>
            <a:off x="107504" y="1484660"/>
            <a:ext cx="9036496" cy="2160240"/>
          </a:xfrm>
          <a:solidFill>
            <a:schemeClr val="bg1"/>
          </a:solidFill>
        </p:spPr>
        <p:txBody>
          <a:bodyPr/>
          <a:lstStyle/>
          <a:p>
            <a:pPr eaLnBrk="1" hangingPunct="1">
              <a:lnSpc>
                <a:spcPct val="90000"/>
              </a:lnSpc>
            </a:pPr>
            <a:r>
              <a:rPr lang="en-US" altLang="zh-CN" sz="2600" b="1" dirty="0" smtClean="0">
                <a:ea typeface="宋体" pitchFamily="2" charset="-122"/>
              </a:rPr>
              <a:t>Architecture</a:t>
            </a:r>
            <a:r>
              <a:rPr lang="en-US" altLang="zh-CN" sz="2600" dirty="0" smtClean="0">
                <a:ea typeface="宋体" pitchFamily="2" charset="-122"/>
              </a:rPr>
              <a:t>: For a given node,</a:t>
            </a:r>
          </a:p>
          <a:p>
            <a:pPr lvl="1" eaLnBrk="1" hangingPunct="1">
              <a:lnSpc>
                <a:spcPct val="90000"/>
              </a:lnSpc>
            </a:pPr>
            <a:r>
              <a:rPr lang="en-US" altLang="zh-CN" sz="2400" dirty="0" smtClean="0">
                <a:ea typeface="宋体" pitchFamily="2" charset="-122"/>
              </a:rPr>
              <a:t>close neighbors: </a:t>
            </a:r>
            <a:r>
              <a:rPr lang="en-US" altLang="zh-CN" sz="2400" b="1" dirty="0" smtClean="0">
                <a:solidFill>
                  <a:srgbClr val="FF0000"/>
                </a:solidFill>
                <a:ea typeface="宋体" pitchFamily="2" charset="-122"/>
              </a:rPr>
              <a:t>cooperative</a:t>
            </a:r>
            <a:r>
              <a:rPr lang="en-US" altLang="zh-CN" sz="2400" dirty="0" smtClean="0">
                <a:ea typeface="宋体" pitchFamily="2" charset="-122"/>
              </a:rPr>
              <a:t> (mutually excitatory , w &gt; 0)</a:t>
            </a:r>
          </a:p>
          <a:p>
            <a:pPr lvl="1" eaLnBrk="1" hangingPunct="1">
              <a:lnSpc>
                <a:spcPct val="90000"/>
              </a:lnSpc>
            </a:pPr>
            <a:r>
              <a:rPr lang="en-US" altLang="zh-CN" sz="2400" dirty="0" smtClean="0">
                <a:ea typeface="宋体" pitchFamily="2" charset="-122"/>
              </a:rPr>
              <a:t>farther away neighbors: </a:t>
            </a:r>
            <a:r>
              <a:rPr lang="en-US" altLang="zh-CN" sz="2400" b="1" dirty="0" smtClean="0">
                <a:solidFill>
                  <a:srgbClr val="FF0000"/>
                </a:solidFill>
                <a:ea typeface="宋体" pitchFamily="2" charset="-122"/>
              </a:rPr>
              <a:t>competitive</a:t>
            </a:r>
            <a:r>
              <a:rPr lang="en-US" altLang="zh-CN" sz="2400" dirty="0" smtClean="0">
                <a:ea typeface="宋体" pitchFamily="2" charset="-122"/>
              </a:rPr>
              <a:t> (mutually inhibitory, w &lt; 0)</a:t>
            </a:r>
          </a:p>
          <a:p>
            <a:pPr lvl="1" eaLnBrk="1" hangingPunct="1">
              <a:lnSpc>
                <a:spcPct val="90000"/>
              </a:lnSpc>
            </a:pPr>
            <a:r>
              <a:rPr lang="en-US" altLang="zh-CN" sz="2400" dirty="0" smtClean="0">
                <a:ea typeface="宋体" pitchFamily="2" charset="-122"/>
              </a:rPr>
              <a:t>too far away neighbors: irrelevant (w = 0)</a:t>
            </a:r>
          </a:p>
          <a:p>
            <a:pPr lvl="1" eaLnBrk="1" hangingPunct="1">
              <a:lnSpc>
                <a:spcPct val="90000"/>
              </a:lnSpc>
            </a:pPr>
            <a:endParaRPr lang="en-US" altLang="zh-CN" sz="2400" dirty="0" smtClean="0">
              <a:ea typeface="宋体" pitchFamily="2" charset="-122"/>
            </a:endParaRPr>
          </a:p>
          <a:p>
            <a:pPr lvl="1" eaLnBrk="1" hangingPunct="1">
              <a:lnSpc>
                <a:spcPct val="90000"/>
              </a:lnSpc>
            </a:pPr>
            <a:endParaRPr lang="en-US" altLang="zh-CN" sz="2400" dirty="0" smtClean="0">
              <a:ea typeface="宋体" pitchFamily="2" charset="-122"/>
            </a:endParaRPr>
          </a:p>
          <a:p>
            <a:pPr lvl="1" eaLnBrk="1" hangingPunct="1">
              <a:lnSpc>
                <a:spcPct val="90000"/>
              </a:lnSpc>
            </a:pPr>
            <a:endParaRPr lang="en-US" altLang="zh-CN" sz="2400" dirty="0" smtClean="0">
              <a:ea typeface="宋体" pitchFamily="2" charset="-122"/>
            </a:endParaRPr>
          </a:p>
          <a:p>
            <a:pPr lvl="1" eaLnBrk="1" hangingPunct="1">
              <a:lnSpc>
                <a:spcPct val="90000"/>
              </a:lnSpc>
            </a:pPr>
            <a:endParaRPr lang="en-US" altLang="zh-CN" sz="2400" dirty="0" smtClean="0">
              <a:ea typeface="宋体" pitchFamily="2" charset="-122"/>
            </a:endParaRPr>
          </a:p>
          <a:p>
            <a:pPr eaLnBrk="1" hangingPunct="1">
              <a:lnSpc>
                <a:spcPct val="90000"/>
              </a:lnSpc>
            </a:pPr>
            <a:r>
              <a:rPr lang="en-US" altLang="zh-CN" sz="2600" dirty="0" smtClean="0">
                <a:ea typeface="宋体" pitchFamily="2" charset="-122"/>
              </a:rPr>
              <a:t>Need a definition of </a:t>
            </a:r>
            <a:r>
              <a:rPr lang="en-US" altLang="zh-CN" sz="2600" b="1" dirty="0" smtClean="0">
                <a:solidFill>
                  <a:srgbClr val="0000FF"/>
                </a:solidFill>
                <a:ea typeface="宋体" pitchFamily="2" charset="-122"/>
              </a:rPr>
              <a:t>distance (neighborhood):</a:t>
            </a:r>
          </a:p>
          <a:p>
            <a:pPr lvl="1" eaLnBrk="1" hangingPunct="1">
              <a:lnSpc>
                <a:spcPct val="90000"/>
              </a:lnSpc>
            </a:pPr>
            <a:r>
              <a:rPr lang="en-US" altLang="zh-CN" sz="2400" dirty="0" smtClean="0">
                <a:ea typeface="宋体" pitchFamily="2" charset="-122"/>
              </a:rPr>
              <a:t>one dimensional: ordering by index (1,2,…n)</a:t>
            </a:r>
          </a:p>
          <a:p>
            <a:pPr lvl="1" eaLnBrk="1" hangingPunct="1">
              <a:lnSpc>
                <a:spcPct val="90000"/>
              </a:lnSpc>
            </a:pPr>
            <a:r>
              <a:rPr lang="en-US" altLang="zh-CN" sz="2400" dirty="0" smtClean="0">
                <a:ea typeface="宋体" pitchFamily="2" charset="-122"/>
              </a:rPr>
              <a:t>two dimensional: lattice</a:t>
            </a:r>
            <a:endParaRPr lang="en-US" altLang="zh-CN" sz="2000" dirty="0" smtClean="0">
              <a:ea typeface="宋体" pitchFamily="2" charset="-122"/>
            </a:endParaRPr>
          </a:p>
          <a:p>
            <a:pPr lvl="1" eaLnBrk="1" hangingPunct="1">
              <a:lnSpc>
                <a:spcPct val="90000"/>
              </a:lnSpc>
            </a:pPr>
            <a:endParaRPr lang="en-US" altLang="zh-CN" sz="2400" dirty="0" smtClean="0">
              <a:ea typeface="宋体" pitchFamily="2" charset="-122"/>
            </a:endParaRPr>
          </a:p>
        </p:txBody>
      </p:sp>
      <p:pic>
        <p:nvPicPr>
          <p:cNvPr id="59397" name="Object 3"/>
          <p:cNvPicPr>
            <a:picLocks noChangeAspect="1" noChangeArrowheads="1"/>
          </p:cNvPicPr>
          <p:nvPr/>
        </p:nvPicPr>
        <p:blipFill>
          <a:blip r:embed="rId2">
            <a:clrChange>
              <a:clrFrom>
                <a:srgbClr val="FFFFFF"/>
              </a:clrFrom>
              <a:clrTo>
                <a:srgbClr val="FFFFFF">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5729288" y="3644900"/>
            <a:ext cx="34147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20" name="Group 28"/>
          <p:cNvGrpSpPr>
            <a:grpSpLocks/>
          </p:cNvGrpSpPr>
          <p:nvPr/>
        </p:nvGrpSpPr>
        <p:grpSpPr bwMode="auto">
          <a:xfrm>
            <a:off x="684213" y="3644900"/>
            <a:ext cx="3600450" cy="1147763"/>
            <a:chOff x="431" y="2432"/>
            <a:chExt cx="1950" cy="679"/>
          </a:xfrm>
        </p:grpSpPr>
        <p:sp>
          <p:nvSpPr>
            <p:cNvPr id="59399" name="Oval 7"/>
            <p:cNvSpPr>
              <a:spLocks noChangeArrowheads="1"/>
            </p:cNvSpPr>
            <p:nvPr/>
          </p:nvSpPr>
          <p:spPr bwMode="auto">
            <a:xfrm>
              <a:off x="431"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Oval 8"/>
            <p:cNvSpPr>
              <a:spLocks noChangeArrowheads="1"/>
            </p:cNvSpPr>
            <p:nvPr/>
          </p:nvSpPr>
          <p:spPr bwMode="auto">
            <a:xfrm>
              <a:off x="657"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Oval 9"/>
            <p:cNvSpPr>
              <a:spLocks noChangeArrowheads="1"/>
            </p:cNvSpPr>
            <p:nvPr/>
          </p:nvSpPr>
          <p:spPr bwMode="auto">
            <a:xfrm>
              <a:off x="884"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2" name="Oval 10"/>
            <p:cNvSpPr>
              <a:spLocks noChangeArrowheads="1"/>
            </p:cNvSpPr>
            <p:nvPr/>
          </p:nvSpPr>
          <p:spPr bwMode="auto">
            <a:xfrm>
              <a:off x="1111"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Oval 11"/>
            <p:cNvSpPr>
              <a:spLocks noChangeArrowheads="1"/>
            </p:cNvSpPr>
            <p:nvPr/>
          </p:nvSpPr>
          <p:spPr bwMode="auto">
            <a:xfrm>
              <a:off x="1338"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4" name="Oval 12"/>
            <p:cNvSpPr>
              <a:spLocks noChangeArrowheads="1"/>
            </p:cNvSpPr>
            <p:nvPr/>
          </p:nvSpPr>
          <p:spPr bwMode="auto">
            <a:xfrm>
              <a:off x="1565"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5" name="Oval 13"/>
            <p:cNvSpPr>
              <a:spLocks noChangeArrowheads="1"/>
            </p:cNvSpPr>
            <p:nvPr/>
          </p:nvSpPr>
          <p:spPr bwMode="auto">
            <a:xfrm>
              <a:off x="1791"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Oval 14"/>
            <p:cNvSpPr>
              <a:spLocks noChangeArrowheads="1"/>
            </p:cNvSpPr>
            <p:nvPr/>
          </p:nvSpPr>
          <p:spPr bwMode="auto">
            <a:xfrm>
              <a:off x="2018"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Oval 15"/>
            <p:cNvSpPr>
              <a:spLocks noChangeArrowheads="1"/>
            </p:cNvSpPr>
            <p:nvPr/>
          </p:nvSpPr>
          <p:spPr bwMode="auto">
            <a:xfrm>
              <a:off x="2245" y="2750"/>
              <a:ext cx="136" cy="122"/>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9409" name="AutoShape 17"/>
            <p:cNvCxnSpPr>
              <a:cxnSpLocks noChangeShapeType="1"/>
              <a:stCxn id="59403" idx="0"/>
              <a:endCxn id="59402" idx="0"/>
            </p:cNvCxnSpPr>
            <p:nvPr/>
          </p:nvCxnSpPr>
          <p:spPr bwMode="auto">
            <a:xfrm rot="16200000" flipH="1" flipV="1">
              <a:off x="1292" y="2631"/>
              <a:ext cx="1" cy="227"/>
            </a:xfrm>
            <a:prstGeom prst="curvedConnector3">
              <a:avLst>
                <a:gd name="adj1" fmla="val -73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0" name="AutoShape 18"/>
            <p:cNvCxnSpPr>
              <a:cxnSpLocks noChangeShapeType="1"/>
              <a:stCxn id="59403" idx="0"/>
              <a:endCxn id="59404" idx="0"/>
            </p:cNvCxnSpPr>
            <p:nvPr/>
          </p:nvCxnSpPr>
          <p:spPr bwMode="auto">
            <a:xfrm rot="5400000" flipV="1">
              <a:off x="1519" y="2631"/>
              <a:ext cx="1" cy="227"/>
            </a:xfrm>
            <a:prstGeom prst="curvedConnector3">
              <a:avLst>
                <a:gd name="adj1" fmla="val -81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1" name="AutoShape 19"/>
            <p:cNvCxnSpPr>
              <a:cxnSpLocks noChangeShapeType="1"/>
              <a:stCxn id="59403" idx="0"/>
              <a:endCxn id="59401" idx="0"/>
            </p:cNvCxnSpPr>
            <p:nvPr/>
          </p:nvCxnSpPr>
          <p:spPr bwMode="auto">
            <a:xfrm rot="16200000" flipH="1" flipV="1">
              <a:off x="1178" y="2518"/>
              <a:ext cx="1" cy="454"/>
            </a:xfrm>
            <a:prstGeom prst="curvedConnector3">
              <a:avLst>
                <a:gd name="adj1" fmla="val -138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2" name="AutoShape 20"/>
            <p:cNvCxnSpPr>
              <a:cxnSpLocks noChangeShapeType="1"/>
              <a:stCxn id="59403" idx="0"/>
              <a:endCxn id="59405" idx="0"/>
            </p:cNvCxnSpPr>
            <p:nvPr/>
          </p:nvCxnSpPr>
          <p:spPr bwMode="auto">
            <a:xfrm rot="5400000" flipV="1">
              <a:off x="1632" y="2518"/>
              <a:ext cx="1" cy="453"/>
            </a:xfrm>
            <a:prstGeom prst="curvedConnector3">
              <a:avLst>
                <a:gd name="adj1" fmla="val -138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3" name="AutoShape 21"/>
            <p:cNvCxnSpPr>
              <a:cxnSpLocks noChangeShapeType="1"/>
              <a:stCxn id="59403" idx="4"/>
              <a:endCxn id="59400" idx="4"/>
            </p:cNvCxnSpPr>
            <p:nvPr/>
          </p:nvCxnSpPr>
          <p:spPr bwMode="auto">
            <a:xfrm rot="5400000">
              <a:off x="1065" y="2538"/>
              <a:ext cx="1" cy="681"/>
            </a:xfrm>
            <a:prstGeom prst="curvedConnector3">
              <a:avLst>
                <a:gd name="adj1" fmla="val 138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14" name="AutoShape 22"/>
            <p:cNvCxnSpPr>
              <a:cxnSpLocks noChangeShapeType="1"/>
              <a:stCxn id="59403" idx="4"/>
              <a:endCxn id="59406" idx="4"/>
            </p:cNvCxnSpPr>
            <p:nvPr/>
          </p:nvCxnSpPr>
          <p:spPr bwMode="auto">
            <a:xfrm rot="16200000" flipH="1">
              <a:off x="1745" y="2539"/>
              <a:ext cx="1" cy="680"/>
            </a:xfrm>
            <a:prstGeom prst="curvedConnector3">
              <a:avLst>
                <a:gd name="adj1" fmla="val 1380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16" name="Text Box 24"/>
            <p:cNvSpPr txBox="1">
              <a:spLocks noChangeArrowheads="1"/>
            </p:cNvSpPr>
            <p:nvPr/>
          </p:nvSpPr>
          <p:spPr bwMode="auto">
            <a:xfrm>
              <a:off x="1020" y="2432"/>
              <a:ext cx="20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w</a:t>
              </a:r>
              <a:r>
                <a:rPr lang="en-US" altLang="zh-CN" sz="1400" baseline="-25000"/>
                <a:t>2</a:t>
              </a:r>
            </a:p>
          </p:txBody>
        </p:sp>
        <p:sp>
          <p:nvSpPr>
            <p:cNvPr id="59417" name="Text Box 25"/>
            <p:cNvSpPr txBox="1">
              <a:spLocks noChangeArrowheads="1"/>
            </p:cNvSpPr>
            <p:nvPr/>
          </p:nvSpPr>
          <p:spPr bwMode="auto">
            <a:xfrm>
              <a:off x="1610" y="2432"/>
              <a:ext cx="20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w</a:t>
              </a:r>
              <a:r>
                <a:rPr lang="en-US" altLang="zh-CN" sz="1400" baseline="-25000"/>
                <a:t>2</a:t>
              </a:r>
            </a:p>
          </p:txBody>
        </p:sp>
        <p:sp>
          <p:nvSpPr>
            <p:cNvPr id="59418" name="Text Box 26"/>
            <p:cNvSpPr txBox="1">
              <a:spLocks noChangeArrowheads="1"/>
            </p:cNvSpPr>
            <p:nvPr/>
          </p:nvSpPr>
          <p:spPr bwMode="auto">
            <a:xfrm>
              <a:off x="793" y="2931"/>
              <a:ext cx="20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w</a:t>
              </a:r>
              <a:r>
                <a:rPr lang="en-US" altLang="zh-CN" sz="1400" baseline="-25000"/>
                <a:t>3</a:t>
              </a:r>
            </a:p>
          </p:txBody>
        </p:sp>
        <p:sp>
          <p:nvSpPr>
            <p:cNvPr id="59419" name="Text Box 27"/>
            <p:cNvSpPr txBox="1">
              <a:spLocks noChangeArrowheads="1"/>
            </p:cNvSpPr>
            <p:nvPr/>
          </p:nvSpPr>
          <p:spPr bwMode="auto">
            <a:xfrm>
              <a:off x="1565" y="2931"/>
              <a:ext cx="209"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w</a:t>
              </a:r>
              <a:r>
                <a:rPr lang="en-US" altLang="zh-CN" sz="1400" baseline="-25000"/>
                <a:t>3</a:t>
              </a:r>
            </a:p>
          </p:txBody>
        </p:sp>
      </p:grpSp>
    </p:spTree>
    <p:extLst>
      <p:ext uri="{BB962C8B-B14F-4D97-AF65-F5344CB8AC3E}">
        <p14:creationId xmlns:p14="http://schemas.microsoft.com/office/powerpoint/2010/main" val="181806403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95288" y="188913"/>
            <a:ext cx="7705725" cy="719137"/>
          </a:xfrm>
        </p:spPr>
        <p:txBody>
          <a:bodyPr/>
          <a:lstStyle/>
          <a:p>
            <a:r>
              <a:rPr lang="en-US" altLang="zh-CN" sz="4000" b="1" dirty="0" smtClean="0">
                <a:solidFill>
                  <a:srgbClr val="800000"/>
                </a:solidFill>
                <a:ea typeface="宋体" pitchFamily="2" charset="-122"/>
              </a:rPr>
              <a:t>MEXICAN Hat Network</a:t>
            </a:r>
            <a:endParaRPr lang="zh-CN" altLang="en-US" sz="4000" b="1" dirty="0" smtClean="0">
              <a:solidFill>
                <a:srgbClr val="800000"/>
              </a:solidFill>
              <a:ea typeface="宋体" pitchFamily="2" charset="-122"/>
            </a:endParaRPr>
          </a:p>
        </p:txBody>
      </p:sp>
      <p:graphicFrame>
        <p:nvGraphicFramePr>
          <p:cNvPr id="181257" name="Object 9"/>
          <p:cNvGraphicFramePr>
            <a:graphicFrameLocks noGrp="1" noChangeAspect="1"/>
          </p:cNvGraphicFramePr>
          <p:nvPr>
            <p:ph idx="1"/>
            <p:extLst>
              <p:ext uri="{D42A27DB-BD31-4B8C-83A1-F6EECF244321}">
                <p14:modId xmlns:p14="http://schemas.microsoft.com/office/powerpoint/2010/main" val="2732618070"/>
              </p:ext>
            </p:extLst>
          </p:nvPr>
        </p:nvGraphicFramePr>
        <p:xfrm>
          <a:off x="1835150" y="908050"/>
          <a:ext cx="5688013" cy="3101975"/>
        </p:xfrm>
        <a:graphic>
          <a:graphicData uri="http://schemas.openxmlformats.org/presentationml/2006/ole">
            <mc:AlternateContent xmlns:mc="http://schemas.openxmlformats.org/markup-compatibility/2006">
              <mc:Choice xmlns:v="urn:schemas-microsoft-com:vml" Requires="v">
                <p:oleObj spid="_x0000_s199716" name="Picture" r:id="rId3" imgW="3720600" imgH="2028240" progId="Word.Picture.8">
                  <p:embed/>
                </p:oleObj>
              </mc:Choice>
              <mc:Fallback>
                <p:oleObj name="Picture" r:id="rId3" imgW="3720600" imgH="20282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908050"/>
                        <a:ext cx="5688013" cy="3101975"/>
                      </a:xfrm>
                      <a:prstGeom prst="rect">
                        <a:avLst/>
                      </a:prstGeom>
                      <a:solidFill>
                        <a:schemeClr val="bg1"/>
                      </a:solidFill>
                      <a:ln>
                        <a:noFill/>
                      </a:ln>
                      <a:effectLst/>
                      <a:extLst/>
                    </p:spPr>
                  </p:pic>
                </p:oleObj>
              </mc:Fallback>
            </mc:AlternateContent>
          </a:graphicData>
        </a:graphic>
      </p:graphicFrame>
      <p:sp>
        <p:nvSpPr>
          <p:cNvPr id="181259" name="Rectangle 11"/>
          <p:cNvSpPr>
            <a:spLocks noChangeArrowheads="1"/>
          </p:cNvSpPr>
          <p:nvPr/>
        </p:nvSpPr>
        <p:spPr bwMode="auto">
          <a:xfrm>
            <a:off x="250825" y="4221163"/>
            <a:ext cx="607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The activation of unit x</a:t>
            </a:r>
            <a:r>
              <a:rPr lang="en-US" altLang="zh-CN" sz="2400" baseline="-25000" dirty="0"/>
              <a:t>i</a:t>
            </a:r>
            <a:r>
              <a:rPr lang="en-US" altLang="zh-CN" sz="2400" dirty="0"/>
              <a:t> at time t is given by:</a:t>
            </a:r>
          </a:p>
        </p:txBody>
      </p:sp>
      <p:graphicFrame>
        <p:nvGraphicFramePr>
          <p:cNvPr id="181260" name="Object 12"/>
          <p:cNvGraphicFramePr>
            <a:graphicFrameLocks noChangeAspect="1"/>
          </p:cNvGraphicFramePr>
          <p:nvPr/>
        </p:nvGraphicFramePr>
        <p:xfrm>
          <a:off x="2124075" y="4652963"/>
          <a:ext cx="3744913" cy="847725"/>
        </p:xfrm>
        <a:graphic>
          <a:graphicData uri="http://schemas.openxmlformats.org/presentationml/2006/ole">
            <mc:AlternateContent xmlns:mc="http://schemas.openxmlformats.org/markup-compatibility/2006">
              <mc:Choice xmlns:v="urn:schemas-microsoft-com:vml" Requires="v">
                <p:oleObj spid="_x0000_s199717" name="Equation" r:id="rId5" imgW="2019240" imgH="457200" progId="Equation.DSMT4">
                  <p:embed/>
                </p:oleObj>
              </mc:Choice>
              <mc:Fallback>
                <p:oleObj name="Equation" r:id="rId5" imgW="201924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652963"/>
                        <a:ext cx="37449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61" name="Rectangle 13"/>
          <p:cNvSpPr>
            <a:spLocks noChangeArrowheads="1"/>
          </p:cNvSpPr>
          <p:nvPr/>
        </p:nvSpPr>
        <p:spPr bwMode="auto">
          <a:xfrm>
            <a:off x="395288" y="5516563"/>
            <a:ext cx="8424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where the terms in the summation are the weighted signal from other units (cooperative and competitive neighbors) at the previous time step. </a:t>
            </a:r>
          </a:p>
        </p:txBody>
      </p:sp>
      <p:pic>
        <p:nvPicPr>
          <p:cNvPr id="199711" name="Picture 31" descr="http://www.wholesalehalloweenhats.com/images/mexican/10058_150x14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3202" y="188640"/>
            <a:ext cx="1860798" cy="18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88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971550" y="188913"/>
            <a:ext cx="7704138" cy="936625"/>
          </a:xfrm>
        </p:spPr>
        <p:txBody>
          <a:bodyPr/>
          <a:lstStyle/>
          <a:p>
            <a:r>
              <a:rPr lang="en-US" altLang="zh-CN" b="1" dirty="0" smtClean="0">
                <a:solidFill>
                  <a:srgbClr val="660033"/>
                </a:solidFill>
                <a:ea typeface="宋体" pitchFamily="2" charset="-122"/>
              </a:rPr>
              <a:t>Mexican </a:t>
            </a:r>
            <a:r>
              <a:rPr lang="en-US" altLang="zh-CN" b="1" dirty="0" smtClean="0">
                <a:solidFill>
                  <a:srgbClr val="660033"/>
                </a:solidFill>
                <a:ea typeface="宋体" pitchFamily="2" charset="-122"/>
              </a:rPr>
              <a:t>Hat </a:t>
            </a:r>
            <a:r>
              <a:rPr lang="en-US" altLang="zh-CN" b="1" dirty="0" smtClean="0">
                <a:solidFill>
                  <a:srgbClr val="660033"/>
                </a:solidFill>
                <a:ea typeface="宋体" pitchFamily="2" charset="-122"/>
              </a:rPr>
              <a:t>Network</a:t>
            </a:r>
            <a:endParaRPr lang="zh-CN" altLang="en-US" b="1" dirty="0" smtClean="0">
              <a:solidFill>
                <a:srgbClr val="660033"/>
              </a:solidFill>
              <a:ea typeface="宋体" pitchFamily="2" charset="-122"/>
            </a:endParaRPr>
          </a:p>
        </p:txBody>
      </p:sp>
      <p:sp>
        <p:nvSpPr>
          <p:cNvPr id="183299" name="Rectangle 3"/>
          <p:cNvSpPr>
            <a:spLocks noGrp="1" noChangeArrowheads="1"/>
          </p:cNvSpPr>
          <p:nvPr>
            <p:ph type="body" idx="1"/>
          </p:nvPr>
        </p:nvSpPr>
        <p:spPr>
          <a:xfrm>
            <a:off x="250825" y="1412875"/>
            <a:ext cx="8569325" cy="4608513"/>
          </a:xfrm>
          <a:solidFill>
            <a:schemeClr val="bg1"/>
          </a:solidFill>
        </p:spPr>
        <p:txBody>
          <a:bodyPr/>
          <a:lstStyle/>
          <a:p>
            <a:pPr>
              <a:lnSpc>
                <a:spcPct val="90000"/>
              </a:lnSpc>
            </a:pPr>
            <a:r>
              <a:rPr lang="en-US" altLang="zh-CN" sz="2800" dirty="0" smtClean="0">
                <a:ea typeface="宋体" pitchFamily="2" charset="-122"/>
              </a:rPr>
              <a:t>The lateral connections are used to create a competition between neurons. The neuron with the largest activation level among all neurons in the output layer becomes the winner. This neuron is the only neuron that produces an output signal. The activity of all other neurons is suppressed in the competition.</a:t>
            </a:r>
          </a:p>
          <a:p>
            <a:pPr>
              <a:lnSpc>
                <a:spcPct val="90000"/>
              </a:lnSpc>
            </a:pPr>
            <a:r>
              <a:rPr lang="en-US" altLang="zh-CN" sz="2800" dirty="0" smtClean="0">
                <a:ea typeface="宋体" pitchFamily="2" charset="-122"/>
              </a:rPr>
              <a:t> The lateral feedback connections produce excitatory or inhibitory effects, depending on the distance from the winning neuron. This is achieved by the use of a </a:t>
            </a:r>
            <a:r>
              <a:rPr lang="en-US" altLang="zh-CN" sz="2800" b="1" i="1" dirty="0" smtClean="0">
                <a:solidFill>
                  <a:schemeClr val="hlink"/>
                </a:solidFill>
                <a:ea typeface="宋体" pitchFamily="2" charset="-122"/>
              </a:rPr>
              <a:t>Mexican Hat function</a:t>
            </a:r>
            <a:r>
              <a:rPr lang="en-US" altLang="zh-CN" sz="2800" dirty="0" smtClean="0">
                <a:ea typeface="宋体" pitchFamily="2" charset="-122"/>
              </a:rPr>
              <a:t> , which describes synaptic weights between neurons in the output layer.  </a:t>
            </a:r>
          </a:p>
          <a:p>
            <a:pPr>
              <a:lnSpc>
                <a:spcPct val="90000"/>
              </a:lnSpc>
            </a:pPr>
            <a:endParaRPr lang="zh-CN" altLang="en-US" sz="2800" dirty="0" smtClean="0">
              <a:ea typeface="宋体" pitchFamily="2" charset="-122"/>
            </a:endParaRPr>
          </a:p>
        </p:txBody>
      </p:sp>
    </p:spTree>
    <p:extLst>
      <p:ext uri="{BB962C8B-B14F-4D97-AF65-F5344CB8AC3E}">
        <p14:creationId xmlns:p14="http://schemas.microsoft.com/office/powerpoint/2010/main" val="370638300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Object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981075"/>
            <a:ext cx="7278687" cy="2071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0419"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575" y="3571875"/>
            <a:ext cx="431165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Freeform 4"/>
          <p:cNvSpPr>
            <a:spLocks/>
          </p:cNvSpPr>
          <p:nvPr/>
        </p:nvSpPr>
        <p:spPr bwMode="auto">
          <a:xfrm>
            <a:off x="3995936" y="5373216"/>
            <a:ext cx="3019227" cy="788988"/>
          </a:xfrm>
          <a:custGeom>
            <a:avLst/>
            <a:gdLst>
              <a:gd name="T0" fmla="*/ 0 w 1824"/>
              <a:gd name="T1" fmla="*/ 609600 h 384"/>
              <a:gd name="T2" fmla="*/ 1143000 w 1824"/>
              <a:gd name="T3" fmla="*/ 609600 h 384"/>
              <a:gd name="T4" fmla="*/ 1600200 w 1824"/>
              <a:gd name="T5" fmla="*/ 0 h 384"/>
              <a:gd name="T6" fmla="*/ 2895600 w 1824"/>
              <a:gd name="T7" fmla="*/ 0 h 384"/>
              <a:gd name="T8" fmla="*/ 0 60000 65536"/>
              <a:gd name="T9" fmla="*/ 0 60000 65536"/>
              <a:gd name="T10" fmla="*/ 0 60000 65536"/>
              <a:gd name="T11" fmla="*/ 0 60000 65536"/>
              <a:gd name="T12" fmla="*/ 0 w 1824"/>
              <a:gd name="T13" fmla="*/ 0 h 384"/>
              <a:gd name="T14" fmla="*/ 1824 w 1824"/>
              <a:gd name="T15" fmla="*/ 384 h 384"/>
            </a:gdLst>
            <a:ahLst/>
            <a:cxnLst>
              <a:cxn ang="T8">
                <a:pos x="T0" y="T1"/>
              </a:cxn>
              <a:cxn ang="T9">
                <a:pos x="T2" y="T3"/>
              </a:cxn>
              <a:cxn ang="T10">
                <a:pos x="T4" y="T5"/>
              </a:cxn>
              <a:cxn ang="T11">
                <a:pos x="T6" y="T7"/>
              </a:cxn>
            </a:cxnLst>
            <a:rect l="T12" t="T13" r="T14" b="T15"/>
            <a:pathLst>
              <a:path w="1824" h="384">
                <a:moveTo>
                  <a:pt x="0" y="384"/>
                </a:moveTo>
                <a:lnTo>
                  <a:pt x="720" y="384"/>
                </a:lnTo>
                <a:lnTo>
                  <a:pt x="1008" y="0"/>
                </a:lnTo>
                <a:lnTo>
                  <a:pt x="182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3" name="Text Box 7"/>
          <p:cNvSpPr txBox="1">
            <a:spLocks noChangeArrowheads="1"/>
          </p:cNvSpPr>
          <p:nvPr/>
        </p:nvSpPr>
        <p:spPr bwMode="auto">
          <a:xfrm>
            <a:off x="395288" y="249238"/>
            <a:ext cx="2147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800000"/>
                </a:solidFill>
                <a:latin typeface="Tahoma" pitchFamily="34" charset="0"/>
              </a:rPr>
              <a:t>Example</a:t>
            </a:r>
          </a:p>
        </p:txBody>
      </p:sp>
    </p:spTree>
    <p:extLst>
      <p:ext uri="{BB962C8B-B14F-4D97-AF65-F5344CB8AC3E}">
        <p14:creationId xmlns:p14="http://schemas.microsoft.com/office/powerpoint/2010/main" val="117299980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395536" y="3501008"/>
            <a:ext cx="8464996" cy="2889250"/>
          </a:xfrm>
        </p:spPr>
        <p:txBody>
          <a:bodyPr/>
          <a:lstStyle/>
          <a:p>
            <a:pPr eaLnBrk="1" hangingPunct="1"/>
            <a:r>
              <a:rPr lang="en-US" altLang="zh-CN" sz="2800" dirty="0" smtClean="0">
                <a:ea typeface="宋体" pitchFamily="2" charset="-122"/>
              </a:rPr>
              <a:t>Equilibrium: </a:t>
            </a:r>
          </a:p>
          <a:p>
            <a:pPr lvl="1" eaLnBrk="1" hangingPunct="1"/>
            <a:r>
              <a:rPr lang="en-US" altLang="zh-CN" sz="2400" dirty="0" smtClean="0">
                <a:ea typeface="宋体" pitchFamily="2" charset="-122"/>
              </a:rPr>
              <a:t>negative input = positive input for all nodes</a:t>
            </a:r>
          </a:p>
          <a:p>
            <a:pPr lvl="1" eaLnBrk="1" hangingPunct="1"/>
            <a:r>
              <a:rPr lang="en-US" altLang="zh-CN" sz="2400" dirty="0" smtClean="0">
                <a:ea typeface="宋体" pitchFamily="2" charset="-122"/>
              </a:rPr>
              <a:t>winner has the highest activation;</a:t>
            </a:r>
          </a:p>
          <a:p>
            <a:pPr lvl="1" eaLnBrk="1" hangingPunct="1"/>
            <a:r>
              <a:rPr lang="en-US" altLang="zh-CN" sz="2400" dirty="0" smtClean="0">
                <a:ea typeface="宋体" pitchFamily="2" charset="-122"/>
              </a:rPr>
              <a:t>its cooperative neighbors also have positive activation;</a:t>
            </a:r>
          </a:p>
          <a:p>
            <a:pPr lvl="1" eaLnBrk="1" hangingPunct="1"/>
            <a:r>
              <a:rPr lang="en-US" altLang="zh-CN" sz="2400" dirty="0" smtClean="0">
                <a:ea typeface="宋体" pitchFamily="2" charset="-122"/>
              </a:rPr>
              <a:t>its competitive neighbors have negative (or zero) activations.</a:t>
            </a:r>
          </a:p>
        </p:txBody>
      </p:sp>
      <p:graphicFrame>
        <p:nvGraphicFramePr>
          <p:cNvPr id="2050" name="Object 2"/>
          <p:cNvGraphicFramePr>
            <a:graphicFrameLocks noChangeAspect="1"/>
          </p:cNvGraphicFramePr>
          <p:nvPr/>
        </p:nvGraphicFramePr>
        <p:xfrm>
          <a:off x="711200" y="1000125"/>
          <a:ext cx="6484938" cy="1825625"/>
        </p:xfrm>
        <a:graphic>
          <a:graphicData uri="http://schemas.openxmlformats.org/presentationml/2006/ole">
            <mc:AlternateContent xmlns:mc="http://schemas.openxmlformats.org/markup-compatibility/2006">
              <mc:Choice xmlns:v="urn:schemas-microsoft-com:vml" Requires="v">
                <p:oleObj spid="_x0000_s200722" name="Equation" r:id="rId3" imgW="2844720" imgH="799920" progId="Equation.3">
                  <p:embed/>
                </p:oleObj>
              </mc:Choice>
              <mc:Fallback>
                <p:oleObj name="Equation" r:id="rId3" imgW="284472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000125"/>
                        <a:ext cx="6484938" cy="18256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89905934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55650" y="188913"/>
            <a:ext cx="7793038" cy="1143000"/>
          </a:xfrm>
        </p:spPr>
        <p:txBody>
          <a:bodyPr/>
          <a:lstStyle/>
          <a:p>
            <a:pPr eaLnBrk="1" hangingPunct="1"/>
            <a:r>
              <a:rPr lang="en-US" altLang="zh-CN" sz="4000" b="1" dirty="0" smtClean="0">
                <a:solidFill>
                  <a:srgbClr val="660033"/>
                </a:solidFill>
                <a:ea typeface="宋体" pitchFamily="2" charset="-122"/>
              </a:rPr>
              <a:t>Recall: Simple </a:t>
            </a:r>
            <a:r>
              <a:rPr lang="en-US" altLang="zh-CN" sz="4000" b="1" dirty="0" smtClean="0">
                <a:solidFill>
                  <a:srgbClr val="660033"/>
                </a:solidFill>
                <a:ea typeface="宋体" pitchFamily="2" charset="-122"/>
              </a:rPr>
              <a:t>Competitive Learning</a:t>
            </a:r>
            <a:endParaRPr lang="nl-NL" altLang="zh-CN" sz="4000" b="1" dirty="0" smtClean="0">
              <a:solidFill>
                <a:srgbClr val="660033"/>
              </a:solidFill>
              <a:ea typeface="宋体" pitchFamily="2" charset="-122"/>
            </a:endParaRPr>
          </a:p>
        </p:txBody>
      </p:sp>
      <p:sp>
        <p:nvSpPr>
          <p:cNvPr id="62467" name="Rectangle 3"/>
          <p:cNvSpPr>
            <a:spLocks noGrp="1" noChangeArrowheads="1"/>
          </p:cNvSpPr>
          <p:nvPr>
            <p:ph type="body" idx="1"/>
          </p:nvPr>
        </p:nvSpPr>
        <p:spPr>
          <a:xfrm>
            <a:off x="395288" y="1628775"/>
            <a:ext cx="7772400" cy="4114800"/>
          </a:xfrm>
          <a:solidFill>
            <a:schemeClr val="bg1"/>
          </a:solidFill>
        </p:spPr>
        <p:txBody>
          <a:bodyPr/>
          <a:lstStyle/>
          <a:p>
            <a:pPr eaLnBrk="1" hangingPunct="1"/>
            <a:r>
              <a:rPr lang="en-US" altLang="zh-CN" smtClean="0">
                <a:ea typeface="宋体" pitchFamily="2" charset="-122"/>
              </a:rPr>
              <a:t>Update weights for winning neuron</a:t>
            </a:r>
            <a:endParaRPr lang="nl-NL" altLang="zh-CN" smtClean="0">
              <a:ea typeface="宋体" pitchFamily="2" charset="-122"/>
            </a:endParaRPr>
          </a:p>
        </p:txBody>
      </p:sp>
      <p:sp>
        <p:nvSpPr>
          <p:cNvPr id="62468" name="Rectangle 6"/>
          <p:cNvSpPr>
            <a:spLocks noChangeArrowheads="1"/>
          </p:cNvSpPr>
          <p:nvPr/>
        </p:nvSpPr>
        <p:spPr bwMode="auto">
          <a:xfrm>
            <a:off x="714375" y="6072188"/>
            <a:ext cx="821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b-NO" altLang="zh-CN" sz="2400"/>
              <a:t>Only the incoming weights of the winner node are modified.</a:t>
            </a:r>
          </a:p>
        </p:txBody>
      </p:sp>
      <p:sp>
        <p:nvSpPr>
          <p:cNvPr id="62469" name="Rectangle 7"/>
          <p:cNvSpPr>
            <a:spLocks noChangeArrowheads="1"/>
          </p:cNvSpPr>
          <p:nvPr/>
        </p:nvSpPr>
        <p:spPr bwMode="auto">
          <a:xfrm>
            <a:off x="5003800" y="2349500"/>
            <a:ext cx="381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The neuron with largest activation is then adapted </a:t>
            </a:r>
          </a:p>
          <a:p>
            <a:r>
              <a:rPr lang="en-US" altLang="zh-CN" sz="2400"/>
              <a:t>to be more like the input</a:t>
            </a:r>
          </a:p>
          <a:p>
            <a:r>
              <a:rPr lang="en-US" altLang="zh-CN" sz="2400"/>
              <a:t>that </a:t>
            </a:r>
            <a:r>
              <a:rPr lang="en-AU" altLang="zh-CN" sz="2400"/>
              <a:t>caused the excitation</a:t>
            </a:r>
            <a:endParaRPr lang="zh-CN" altLang="en-US" sz="2400"/>
          </a:p>
        </p:txBody>
      </p:sp>
      <p:graphicFrame>
        <p:nvGraphicFramePr>
          <p:cNvPr id="62470" name="Object 10"/>
          <p:cNvGraphicFramePr>
            <a:graphicFrameLocks noChangeAspect="1"/>
          </p:cNvGraphicFramePr>
          <p:nvPr/>
        </p:nvGraphicFramePr>
        <p:xfrm>
          <a:off x="971550" y="2420938"/>
          <a:ext cx="2736850" cy="738187"/>
        </p:xfrm>
        <a:graphic>
          <a:graphicData uri="http://schemas.openxmlformats.org/presentationml/2006/ole">
            <mc:AlternateContent xmlns:mc="http://schemas.openxmlformats.org/markup-compatibility/2006">
              <mc:Choice xmlns:v="urn:schemas-microsoft-com:vml" Requires="v">
                <p:oleObj spid="_x0000_s195634" name="Equation" r:id="rId3" imgW="952087" imgH="253890" progId="Equation.3">
                  <p:embed/>
                </p:oleObj>
              </mc:Choice>
              <mc:Fallback>
                <p:oleObj name="Equation" r:id="rId3" imgW="952087"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420938"/>
                        <a:ext cx="27368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12"/>
          <p:cNvGraphicFramePr>
            <a:graphicFrameLocks noChangeAspect="1"/>
          </p:cNvGraphicFramePr>
          <p:nvPr/>
        </p:nvGraphicFramePr>
        <p:xfrm>
          <a:off x="900113" y="3074988"/>
          <a:ext cx="4032250" cy="1812925"/>
        </p:xfrm>
        <a:graphic>
          <a:graphicData uri="http://schemas.openxmlformats.org/presentationml/2006/ole">
            <mc:AlternateContent xmlns:mc="http://schemas.openxmlformats.org/markup-compatibility/2006">
              <mc:Choice xmlns:v="urn:schemas-microsoft-com:vml" Requires="v">
                <p:oleObj spid="_x0000_s195635" name="Equation" r:id="rId5" imgW="1524000" imgH="685800" progId="Equation.3">
                  <p:embed/>
                </p:oleObj>
              </mc:Choice>
              <mc:Fallback>
                <p:oleObj name="Equation" r:id="rId5" imgW="15240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074988"/>
                        <a:ext cx="403225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2" name="Object 13"/>
          <p:cNvGraphicFramePr>
            <a:graphicFrameLocks noChangeAspect="1"/>
          </p:cNvGraphicFramePr>
          <p:nvPr/>
        </p:nvGraphicFramePr>
        <p:xfrm>
          <a:off x="971550" y="5084763"/>
          <a:ext cx="3600450" cy="712787"/>
        </p:xfrm>
        <a:graphic>
          <a:graphicData uri="http://schemas.openxmlformats.org/presentationml/2006/ole">
            <mc:AlternateContent xmlns:mc="http://schemas.openxmlformats.org/markup-compatibility/2006">
              <mc:Choice xmlns:v="urn:schemas-microsoft-com:vml" Requires="v">
                <p:oleObj spid="_x0000_s195636" name="Equation" r:id="rId7" imgW="1218671" imgH="241195" progId="Equation.3">
                  <p:embed/>
                </p:oleObj>
              </mc:Choice>
              <mc:Fallback>
                <p:oleObj name="Equation" r:id="rId7" imgW="1218671"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084763"/>
                        <a:ext cx="360045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962565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a:xfrm>
            <a:off x="971600" y="404664"/>
            <a:ext cx="7793037" cy="1143000"/>
          </a:xfrm>
        </p:spPr>
        <p:txBody>
          <a:bodyPr/>
          <a:lstStyle/>
          <a:p>
            <a:r>
              <a:rPr lang="en-GB" altLang="zh-CN" sz="4000" b="1" dirty="0" smtClean="0">
                <a:solidFill>
                  <a:srgbClr val="800000"/>
                </a:solidFill>
                <a:ea typeface="宋体" pitchFamily="2" charset="-122"/>
              </a:rPr>
              <a:t>Enforcing fairer competition</a:t>
            </a:r>
            <a:endParaRPr lang="zh-CN" altLang="en-US" sz="4000" b="1" dirty="0" smtClean="0">
              <a:solidFill>
                <a:srgbClr val="800000"/>
              </a:solidFill>
              <a:ea typeface="宋体" pitchFamily="2" charset="-122"/>
            </a:endParaRPr>
          </a:p>
        </p:txBody>
      </p:sp>
      <p:sp>
        <p:nvSpPr>
          <p:cNvPr id="188420" name="Rectangle 4"/>
          <p:cNvSpPr>
            <a:spLocks noGrp="1" noChangeArrowheads="1"/>
          </p:cNvSpPr>
          <p:nvPr>
            <p:ph type="body" idx="1"/>
          </p:nvPr>
        </p:nvSpPr>
        <p:spPr>
          <a:xfrm>
            <a:off x="323850" y="1989138"/>
            <a:ext cx="8424863" cy="4608512"/>
          </a:xfrm>
        </p:spPr>
        <p:txBody>
          <a:bodyPr/>
          <a:lstStyle/>
          <a:p>
            <a:pPr>
              <a:lnSpc>
                <a:spcPct val="80000"/>
              </a:lnSpc>
            </a:pPr>
            <a:r>
              <a:rPr lang="en-GB" altLang="zh-CN" sz="2800" dirty="0" smtClean="0">
                <a:latin typeface="Arial" pitchFamily="34" charset="0"/>
                <a:ea typeface="宋体" pitchFamily="2" charset="-122"/>
                <a:cs typeface="Arial" pitchFamily="34" charset="0"/>
              </a:rPr>
              <a:t>Initial</a:t>
            </a:r>
            <a:r>
              <a:rPr lang="en-GB" altLang="zh-CN" sz="2800" b="1" dirty="0" smtClean="0">
                <a:latin typeface="Arial" pitchFamily="34" charset="0"/>
                <a:ea typeface="宋体" pitchFamily="2" charset="-122"/>
                <a:cs typeface="Arial" pitchFamily="34" charset="0"/>
              </a:rPr>
              <a:t> </a:t>
            </a:r>
            <a:r>
              <a:rPr lang="en-GB" altLang="zh-CN" sz="2800" dirty="0" smtClean="0">
                <a:latin typeface="Arial" pitchFamily="34" charset="0"/>
                <a:ea typeface="宋体" pitchFamily="2" charset="-122"/>
                <a:cs typeface="Arial" pitchFamily="34" charset="0"/>
              </a:rPr>
              <a:t>position of weight vector of an output  unit may be in region with few, if any, patterns</a:t>
            </a:r>
            <a:r>
              <a:rPr lang="en-US" altLang="zh-CN" sz="2800" dirty="0" smtClean="0">
                <a:latin typeface="Arial" pitchFamily="34" charset="0"/>
                <a:ea typeface="宋体" pitchFamily="2" charset="-122"/>
                <a:cs typeface="Arial" pitchFamily="34" charset="0"/>
              </a:rPr>
              <a:t> (</a:t>
            </a:r>
            <a:r>
              <a:rPr lang="en-US" altLang="zh-CN" sz="2800" dirty="0" err="1" smtClean="0">
                <a:latin typeface="Arial" pitchFamily="34" charset="0"/>
                <a:ea typeface="宋体" pitchFamily="2" charset="-122"/>
                <a:cs typeface="Arial" pitchFamily="34" charset="0"/>
              </a:rPr>
              <a:t>cf</a:t>
            </a:r>
            <a:r>
              <a:rPr lang="en-US" altLang="zh-CN" sz="2800" dirty="0" smtClean="0">
                <a:latin typeface="Arial" pitchFamily="34" charset="0"/>
                <a:ea typeface="宋体" pitchFamily="2" charset="-122"/>
                <a:cs typeface="Arial" pitchFamily="34" charset="0"/>
              </a:rPr>
              <a:t> problems of k-means)</a:t>
            </a:r>
          </a:p>
          <a:p>
            <a:pPr>
              <a:lnSpc>
                <a:spcPct val="80000"/>
              </a:lnSpc>
            </a:pPr>
            <a:endParaRPr lang="en-GB" altLang="zh-CN" sz="2800" dirty="0" smtClean="0">
              <a:latin typeface="Arial" pitchFamily="34" charset="0"/>
              <a:ea typeface="宋体" pitchFamily="2" charset="-122"/>
              <a:cs typeface="Arial" pitchFamily="34" charset="0"/>
            </a:endParaRPr>
          </a:p>
          <a:p>
            <a:pPr>
              <a:lnSpc>
                <a:spcPct val="80000"/>
              </a:lnSpc>
            </a:pPr>
            <a:r>
              <a:rPr lang="en-GB" altLang="zh-CN" sz="2800" dirty="0" smtClean="0">
                <a:latin typeface="Arial" pitchFamily="34" charset="0"/>
                <a:ea typeface="宋体" pitchFamily="2" charset="-122"/>
                <a:cs typeface="Arial" pitchFamily="34" charset="0"/>
              </a:rPr>
              <a:t>Some units may never or rarely become a winner, and so weight vector may not be updated preventing it finding richer part of pattern space</a:t>
            </a:r>
            <a:r>
              <a:rPr lang="en-US" altLang="zh-CN" sz="2800" dirty="0" smtClean="0">
                <a:latin typeface="Arial" pitchFamily="34" charset="0"/>
                <a:ea typeface="宋体" pitchFamily="2" charset="-122"/>
                <a:cs typeface="Arial" pitchFamily="34" charset="0"/>
              </a:rPr>
              <a:t> </a:t>
            </a:r>
            <a:r>
              <a:rPr lang="en-US" altLang="zh-CN" sz="2800" dirty="0" smtClean="0">
                <a:latin typeface="Arial" pitchFamily="34" charset="0"/>
                <a:ea typeface="宋体" pitchFamily="2" charset="-122"/>
                <a:cs typeface="Arial" pitchFamily="34" charset="0"/>
                <a:sym typeface="Symbol" pitchFamily="18" charset="2"/>
              </a:rPr>
              <a:t></a:t>
            </a:r>
            <a:r>
              <a:rPr lang="en-GB" altLang="zh-CN" sz="2800" b="1" dirty="0" smtClean="0">
                <a:solidFill>
                  <a:schemeClr val="hlink"/>
                </a:solidFill>
                <a:latin typeface="Arial" pitchFamily="34" charset="0"/>
                <a:ea typeface="宋体" pitchFamily="2" charset="-122"/>
                <a:cs typeface="Arial" pitchFamily="34" charset="0"/>
              </a:rPr>
              <a:t>DEAD UNIT</a:t>
            </a:r>
          </a:p>
          <a:p>
            <a:pPr>
              <a:lnSpc>
                <a:spcPct val="80000"/>
              </a:lnSpc>
            </a:pPr>
            <a:endParaRPr lang="en-GB" altLang="zh-CN" sz="2800" dirty="0" smtClean="0">
              <a:latin typeface="Arial" pitchFamily="34" charset="0"/>
              <a:ea typeface="宋体" pitchFamily="2" charset="-122"/>
              <a:cs typeface="Arial" pitchFamily="34" charset="0"/>
            </a:endParaRPr>
          </a:p>
          <a:p>
            <a:pPr>
              <a:lnSpc>
                <a:spcPct val="80000"/>
              </a:lnSpc>
            </a:pPr>
            <a:r>
              <a:rPr lang="en-GB" altLang="zh-CN" sz="2800" dirty="0" smtClean="0">
                <a:latin typeface="Arial" pitchFamily="34" charset="0"/>
                <a:ea typeface="宋体" pitchFamily="2" charset="-122"/>
                <a:cs typeface="Arial" pitchFamily="34" charset="0"/>
              </a:rPr>
              <a:t>More efficient to ensure a fairer competition where each unit has an equal chance of representing some part of training data</a:t>
            </a:r>
          </a:p>
          <a:p>
            <a:pPr>
              <a:lnSpc>
                <a:spcPct val="80000"/>
              </a:lnSpc>
            </a:pPr>
            <a:endParaRPr lang="zh-CN" altLang="en-US" sz="2400" dirty="0" smtClean="0">
              <a:ea typeface="宋体" pitchFamily="2" charset="-122"/>
            </a:endParaRPr>
          </a:p>
        </p:txBody>
      </p:sp>
    </p:spTree>
    <p:extLst>
      <p:ext uri="{BB962C8B-B14F-4D97-AF65-F5344CB8AC3E}">
        <p14:creationId xmlns:p14="http://schemas.microsoft.com/office/powerpoint/2010/main" val="220701387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442913" y="214313"/>
            <a:ext cx="8403776" cy="612218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GB" altLang="zh-CN" sz="4000" b="1" dirty="0">
                <a:solidFill>
                  <a:srgbClr val="800000"/>
                </a:solidFill>
                <a:latin typeface="Tahoma" pitchFamily="34" charset="0"/>
              </a:rPr>
              <a:t>Leaky learning </a:t>
            </a:r>
            <a:endParaRPr lang="en-GB" altLang="zh-CN" sz="4000" dirty="0">
              <a:solidFill>
                <a:srgbClr val="800000"/>
              </a:solidFill>
              <a:latin typeface="Tahoma" pitchFamily="34" charset="0"/>
            </a:endParaRPr>
          </a:p>
          <a:p>
            <a:pPr defTabSz="762000" eaLnBrk="0" hangingPunct="0"/>
            <a:endParaRPr lang="en-GB" altLang="zh-CN" dirty="0">
              <a:solidFill>
                <a:srgbClr val="800000"/>
              </a:solidFill>
              <a:latin typeface="Tahoma" pitchFamily="34" charset="0"/>
            </a:endParaRPr>
          </a:p>
          <a:p>
            <a:pPr defTabSz="762000" eaLnBrk="0" hangingPunct="0"/>
            <a:r>
              <a:rPr lang="en-GB" altLang="zh-CN" sz="2400" dirty="0">
                <a:latin typeface="Times New Roman" pitchFamily="18" charset="0"/>
              </a:rPr>
              <a:t>Modify weights of both winning and losing units but at different </a:t>
            </a:r>
          </a:p>
          <a:p>
            <a:pPr defTabSz="762000" eaLnBrk="0" hangingPunct="0"/>
            <a:r>
              <a:rPr lang="en-GB" altLang="zh-CN" sz="2400" dirty="0">
                <a:latin typeface="Times New Roman" pitchFamily="18" charset="0"/>
              </a:rPr>
              <a:t>learning r</a:t>
            </a:r>
            <a:r>
              <a:rPr lang="en-US" altLang="zh-CN" sz="2400" dirty="0">
                <a:latin typeface="Times New Roman" pitchFamily="18" charset="0"/>
              </a:rPr>
              <a:t>a</a:t>
            </a:r>
            <a:r>
              <a:rPr lang="en-GB" altLang="zh-CN" sz="2400" dirty="0" err="1">
                <a:latin typeface="Times New Roman" pitchFamily="18" charset="0"/>
              </a:rPr>
              <a:t>tes</a:t>
            </a:r>
            <a:r>
              <a:rPr lang="en-GB" altLang="zh-CN" sz="2400" dirty="0">
                <a:latin typeface="Times New Roman" pitchFamily="18" charset="0"/>
              </a:rPr>
              <a:t> </a:t>
            </a:r>
          </a:p>
          <a:p>
            <a:pPr defTabSz="762000" eaLnBrk="0" hangingPunct="0"/>
            <a:endParaRPr lang="en-GB" altLang="zh-CN" sz="2400" dirty="0">
              <a:latin typeface="Times New Roman" pitchFamily="18" charset="0"/>
            </a:endParaRPr>
          </a:p>
          <a:p>
            <a:pPr defTabSz="762000" eaLnBrk="0" hangingPunct="0"/>
            <a:endParaRPr lang="en-GB" altLang="zh-CN" sz="2400" dirty="0">
              <a:latin typeface="Times New Roman" pitchFamily="18" charset="0"/>
            </a:endParaRPr>
          </a:p>
          <a:p>
            <a:pPr defTabSz="762000" eaLnBrk="0" hangingPunct="0"/>
            <a:endParaRPr lang="en-GB" altLang="zh-CN" sz="2400" dirty="0">
              <a:latin typeface="Times New Roman" pitchFamily="18" charset="0"/>
            </a:endParaRPr>
          </a:p>
          <a:p>
            <a:pPr defTabSz="762000" eaLnBrk="0" hangingPunct="0"/>
            <a:endParaRPr lang="en-GB" altLang="zh-CN" sz="2400" dirty="0">
              <a:latin typeface="Times New Roman" pitchFamily="18" charset="0"/>
            </a:endParaRPr>
          </a:p>
          <a:p>
            <a:pPr defTabSz="762000" eaLnBrk="0" hangingPunct="0"/>
            <a:r>
              <a:rPr lang="en-GB" altLang="zh-CN" sz="2400" dirty="0">
                <a:latin typeface="Times New Roman" pitchFamily="18" charset="0"/>
              </a:rPr>
              <a:t>where </a:t>
            </a:r>
            <a:r>
              <a:rPr lang="en-GB" altLang="zh-CN" sz="2800" i="1" dirty="0">
                <a:latin typeface="Symbol" pitchFamily="18" charset="2"/>
              </a:rPr>
              <a:t>h </a:t>
            </a:r>
            <a:r>
              <a:rPr lang="en-GB" altLang="zh-CN" sz="2800" i="1" baseline="-25000" dirty="0">
                <a:latin typeface="Times New Roman" pitchFamily="18" charset="0"/>
              </a:rPr>
              <a:t>w</a:t>
            </a:r>
            <a:r>
              <a:rPr lang="en-GB" altLang="zh-CN" sz="2800" i="1" dirty="0">
                <a:latin typeface="Symbol" pitchFamily="18" charset="2"/>
              </a:rPr>
              <a:t> </a:t>
            </a:r>
            <a:r>
              <a:rPr lang="en-GB" altLang="zh-CN" sz="2800" i="1" dirty="0">
                <a:latin typeface="Times New Roman" pitchFamily="18" charset="0"/>
              </a:rPr>
              <a:t>(t) &gt;&gt; </a:t>
            </a:r>
            <a:r>
              <a:rPr lang="en-GB" altLang="zh-CN" sz="2800" i="1" dirty="0">
                <a:latin typeface="Symbol" pitchFamily="18" charset="2"/>
              </a:rPr>
              <a:t>h </a:t>
            </a:r>
            <a:r>
              <a:rPr lang="en-GB" altLang="zh-CN" sz="2800" i="1" baseline="-25000" dirty="0">
                <a:latin typeface="Times New Roman" pitchFamily="18" charset="0"/>
              </a:rPr>
              <a:t>L</a:t>
            </a:r>
            <a:r>
              <a:rPr lang="en-GB" altLang="zh-CN" sz="2800" i="1" dirty="0">
                <a:latin typeface="Symbol" pitchFamily="18" charset="2"/>
              </a:rPr>
              <a:t> </a:t>
            </a:r>
            <a:r>
              <a:rPr lang="en-GB" altLang="zh-CN" sz="2800" i="1" dirty="0">
                <a:latin typeface="Times New Roman" pitchFamily="18" charset="0"/>
              </a:rPr>
              <a:t>(t) </a:t>
            </a:r>
            <a:endParaRPr lang="en-GB" altLang="zh-CN" sz="2400" dirty="0">
              <a:latin typeface="Times New Roman" pitchFamily="18" charset="0"/>
            </a:endParaRPr>
          </a:p>
          <a:p>
            <a:pPr defTabSz="762000" eaLnBrk="0" hangingPunct="0"/>
            <a:endParaRPr lang="en-GB" altLang="zh-CN" sz="2400" dirty="0">
              <a:latin typeface="Times New Roman" pitchFamily="18" charset="0"/>
            </a:endParaRPr>
          </a:p>
          <a:p>
            <a:pPr defTabSz="762000" eaLnBrk="0" hangingPunct="0"/>
            <a:r>
              <a:rPr lang="en-GB" altLang="zh-CN" sz="2400" dirty="0">
                <a:latin typeface="Times New Roman" pitchFamily="18" charset="0"/>
              </a:rPr>
              <a:t>w</a:t>
            </a:r>
            <a:r>
              <a:rPr lang="en-GB" altLang="zh-CN" sz="2400" dirty="0" smtClean="0">
                <a:latin typeface="Times New Roman" pitchFamily="18" charset="0"/>
              </a:rPr>
              <a:t>hich has </a:t>
            </a:r>
            <a:r>
              <a:rPr lang="en-GB" altLang="zh-CN" sz="2400" dirty="0">
                <a:latin typeface="Times New Roman" pitchFamily="18" charset="0"/>
              </a:rPr>
              <a:t>the effect of slowly moving losing units towards denser </a:t>
            </a:r>
            <a:endParaRPr lang="en-GB" altLang="zh-CN" sz="2400" dirty="0" smtClean="0">
              <a:latin typeface="Times New Roman" pitchFamily="18" charset="0"/>
            </a:endParaRPr>
          </a:p>
          <a:p>
            <a:pPr defTabSz="762000" eaLnBrk="0" hangingPunct="0"/>
            <a:r>
              <a:rPr lang="en-GB" altLang="zh-CN" sz="2400" dirty="0" smtClean="0">
                <a:latin typeface="Times New Roman" pitchFamily="18" charset="0"/>
              </a:rPr>
              <a:t>regions pattern </a:t>
            </a:r>
            <a:r>
              <a:rPr lang="en-GB" altLang="zh-CN" sz="2400" dirty="0">
                <a:latin typeface="Times New Roman" pitchFamily="18" charset="0"/>
              </a:rPr>
              <a:t>space.</a:t>
            </a:r>
          </a:p>
          <a:p>
            <a:pPr defTabSz="762000" eaLnBrk="0" hangingPunct="0"/>
            <a:endParaRPr lang="en-GB" altLang="zh-CN" sz="2400" dirty="0">
              <a:latin typeface="Times New Roman" pitchFamily="18" charset="0"/>
            </a:endParaRPr>
          </a:p>
          <a:p>
            <a:pPr defTabSz="762000" eaLnBrk="0" hangingPunct="0"/>
            <a:endParaRPr lang="en-GB" altLang="zh-CN" sz="2400" dirty="0">
              <a:latin typeface="Times New Roman" pitchFamily="18" charset="0"/>
            </a:endParaRPr>
          </a:p>
          <a:p>
            <a:pPr defTabSz="762000" eaLnBrk="0" hangingPunct="0"/>
            <a:r>
              <a:rPr lang="en-GB" altLang="zh-CN" sz="2400" dirty="0">
                <a:latin typeface="Times New Roman" pitchFamily="18" charset="0"/>
              </a:rPr>
              <a:t>Many other ways as we will discuss later on</a:t>
            </a:r>
          </a:p>
        </p:txBody>
      </p:sp>
      <p:graphicFrame>
        <p:nvGraphicFramePr>
          <p:cNvPr id="189444" name="Object 4"/>
          <p:cNvGraphicFramePr>
            <a:graphicFrameLocks noChangeAspect="1"/>
          </p:cNvGraphicFramePr>
          <p:nvPr/>
        </p:nvGraphicFramePr>
        <p:xfrm>
          <a:off x="1476375" y="2133600"/>
          <a:ext cx="5024438" cy="1316038"/>
        </p:xfrm>
        <a:graphic>
          <a:graphicData uri="http://schemas.openxmlformats.org/presentationml/2006/ole">
            <mc:AlternateContent xmlns:mc="http://schemas.openxmlformats.org/markup-compatibility/2006">
              <mc:Choice xmlns:v="urn:schemas-microsoft-com:vml" Requires="v">
                <p:oleObj spid="_x0000_s196626" name="Equation" r:id="rId3" imgW="1841400" imgH="482400" progId="Equation.DSMT4">
                  <p:embed/>
                </p:oleObj>
              </mc:Choice>
              <mc:Fallback>
                <p:oleObj name="Equation" r:id="rId3" imgW="1841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5024438"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4381114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title"/>
          </p:nvPr>
        </p:nvSpPr>
        <p:spPr>
          <a:xfrm>
            <a:off x="827584" y="188640"/>
            <a:ext cx="7793037" cy="1143000"/>
          </a:xfrm>
        </p:spPr>
        <p:txBody>
          <a:bodyPr/>
          <a:lstStyle/>
          <a:p>
            <a:r>
              <a:rPr lang="en-GB" altLang="zh-CN" sz="4000" b="1" dirty="0" smtClean="0">
                <a:solidFill>
                  <a:srgbClr val="800000"/>
                </a:solidFill>
                <a:ea typeface="宋体" pitchFamily="2" charset="-122"/>
              </a:rPr>
              <a:t>Vector Quantization</a:t>
            </a:r>
            <a:r>
              <a:rPr lang="en-US" altLang="zh-CN" sz="4000" b="1" dirty="0" smtClean="0">
                <a:solidFill>
                  <a:srgbClr val="800000"/>
                </a:solidFill>
                <a:ea typeface="宋体" pitchFamily="2" charset="-122"/>
              </a:rPr>
              <a:t>: </a:t>
            </a:r>
            <a:br>
              <a:rPr lang="en-US" altLang="zh-CN" sz="4000" b="1" dirty="0" smtClean="0">
                <a:solidFill>
                  <a:srgbClr val="800000"/>
                </a:solidFill>
                <a:ea typeface="宋体" pitchFamily="2" charset="-122"/>
              </a:rPr>
            </a:br>
            <a:r>
              <a:rPr lang="en-US" altLang="zh-CN" sz="2400" dirty="0" smtClean="0">
                <a:solidFill>
                  <a:schemeClr val="tx1"/>
                </a:solidFill>
                <a:ea typeface="宋体" pitchFamily="2" charset="-122"/>
              </a:rPr>
              <a:t>A</a:t>
            </a:r>
            <a:r>
              <a:rPr lang="en-GB" altLang="zh-CN" sz="2400" dirty="0" err="1" smtClean="0">
                <a:solidFill>
                  <a:schemeClr val="tx1"/>
                </a:solidFill>
                <a:ea typeface="宋体" pitchFamily="2" charset="-122"/>
              </a:rPr>
              <a:t>pplication</a:t>
            </a:r>
            <a:r>
              <a:rPr lang="en-GB" altLang="zh-CN" sz="2400" dirty="0" smtClean="0">
                <a:solidFill>
                  <a:schemeClr val="tx1"/>
                </a:solidFill>
                <a:ea typeface="宋体" pitchFamily="2" charset="-122"/>
              </a:rPr>
              <a:t> of competitive learning</a:t>
            </a:r>
            <a:r>
              <a:rPr lang="en-GB" altLang="zh-CN" sz="4000" dirty="0" smtClean="0">
                <a:ea typeface="宋体" pitchFamily="2" charset="-122"/>
              </a:rPr>
              <a:t> </a:t>
            </a:r>
            <a:endParaRPr lang="zh-CN" altLang="en-US" sz="4000" dirty="0" smtClean="0">
              <a:ea typeface="宋体" pitchFamily="2" charset="-122"/>
            </a:endParaRPr>
          </a:p>
        </p:txBody>
      </p:sp>
      <p:sp>
        <p:nvSpPr>
          <p:cNvPr id="190468" name="Rectangle 4"/>
          <p:cNvSpPr>
            <a:spLocks noGrp="1" noChangeArrowheads="1"/>
          </p:cNvSpPr>
          <p:nvPr>
            <p:ph type="body" idx="1"/>
          </p:nvPr>
        </p:nvSpPr>
        <p:spPr>
          <a:xfrm>
            <a:off x="323528" y="1484784"/>
            <a:ext cx="8640960" cy="4537075"/>
          </a:xfrm>
          <a:solidFill>
            <a:schemeClr val="bg1"/>
          </a:solidFill>
        </p:spPr>
        <p:txBody>
          <a:bodyPr/>
          <a:lstStyle/>
          <a:p>
            <a:pPr marL="360000">
              <a:lnSpc>
                <a:spcPct val="80000"/>
              </a:lnSpc>
              <a:spcBef>
                <a:spcPts val="0"/>
              </a:spcBef>
            </a:pPr>
            <a:r>
              <a:rPr lang="en-GB" altLang="zh-CN" sz="2800" b="1" dirty="0" smtClean="0">
                <a:ea typeface="宋体" pitchFamily="2" charset="-122"/>
              </a:rPr>
              <a:t>Idea:</a:t>
            </a:r>
            <a:r>
              <a:rPr lang="en-GB" altLang="zh-CN" sz="2800" dirty="0" smtClean="0">
                <a:ea typeface="宋体" pitchFamily="2" charset="-122"/>
              </a:rPr>
              <a:t> Categorize a given set of input vectors into M classes</a:t>
            </a:r>
            <a:r>
              <a:rPr lang="en-US" altLang="zh-CN" sz="2800" dirty="0" smtClean="0">
                <a:ea typeface="宋体" pitchFamily="2" charset="-122"/>
              </a:rPr>
              <a:t> using competitive learning algorithms</a:t>
            </a:r>
            <a:r>
              <a:rPr lang="en-GB" altLang="zh-CN" sz="2800" dirty="0" smtClean="0">
                <a:ea typeface="宋体" pitchFamily="2" charset="-122"/>
              </a:rPr>
              <a:t>, and then represent any vector just by the class into which it falls</a:t>
            </a:r>
            <a:r>
              <a:rPr lang="en-US" altLang="zh-CN" sz="2800" dirty="0" smtClean="0">
                <a:ea typeface="宋体" pitchFamily="2" charset="-122"/>
              </a:rPr>
              <a:t> </a:t>
            </a:r>
          </a:p>
          <a:p>
            <a:pPr marL="360000">
              <a:lnSpc>
                <a:spcPct val="80000"/>
              </a:lnSpc>
              <a:spcBef>
                <a:spcPts val="0"/>
              </a:spcBef>
            </a:pPr>
            <a:endParaRPr lang="en-US" altLang="zh-CN" sz="2800" dirty="0" smtClean="0">
              <a:ea typeface="宋体" pitchFamily="2" charset="-122"/>
            </a:endParaRPr>
          </a:p>
          <a:p>
            <a:pPr marL="360000">
              <a:lnSpc>
                <a:spcPct val="80000"/>
              </a:lnSpc>
              <a:spcBef>
                <a:spcPts val="0"/>
              </a:spcBef>
            </a:pPr>
            <a:r>
              <a:rPr lang="en-GB" altLang="zh-CN" sz="2800" dirty="0" smtClean="0">
                <a:ea typeface="宋体" pitchFamily="2" charset="-122"/>
              </a:rPr>
              <a:t>Important use of competitive learning (esp. in data compressing): divides entire pattern space into a number of separate subspaces - set of </a:t>
            </a:r>
            <a:r>
              <a:rPr lang="en-GB" altLang="zh-CN" sz="2800" i="1" dirty="0" smtClean="0">
                <a:ea typeface="宋体" pitchFamily="2" charset="-122"/>
              </a:rPr>
              <a:t>M</a:t>
            </a:r>
            <a:r>
              <a:rPr lang="en-GB" altLang="zh-CN" sz="2800" dirty="0" smtClean="0">
                <a:ea typeface="宋体" pitchFamily="2" charset="-122"/>
              </a:rPr>
              <a:t> units represent set of prototype vectors</a:t>
            </a:r>
            <a:r>
              <a:rPr lang="en-US" altLang="zh-CN" sz="2800" dirty="0" smtClean="0">
                <a:ea typeface="宋体" pitchFamily="2" charset="-122"/>
              </a:rPr>
              <a:t>: </a:t>
            </a:r>
            <a:r>
              <a:rPr lang="en-GB" altLang="zh-CN" sz="2800" b="1" dirty="0" smtClean="0">
                <a:solidFill>
                  <a:srgbClr val="FF0000"/>
                </a:solidFill>
                <a:ea typeface="宋体" pitchFamily="2" charset="-122"/>
              </a:rPr>
              <a:t>CODEBOOK</a:t>
            </a:r>
            <a:r>
              <a:rPr lang="en-US" altLang="zh-CN" sz="2800" dirty="0" smtClean="0">
                <a:ea typeface="宋体" pitchFamily="2" charset="-122"/>
              </a:rPr>
              <a:t> (</a:t>
            </a:r>
            <a:r>
              <a:rPr lang="en-US" altLang="zh-CN" sz="2800" dirty="0" err="1" smtClean="0">
                <a:ea typeface="宋体" pitchFamily="2" charset="-122"/>
              </a:rPr>
              <a:t>cf</a:t>
            </a:r>
            <a:r>
              <a:rPr lang="en-US" altLang="zh-CN" sz="2800" dirty="0" smtClean="0">
                <a:ea typeface="宋体" pitchFamily="2" charset="-122"/>
              </a:rPr>
              <a:t> k-means)</a:t>
            </a:r>
            <a:endParaRPr lang="en-GB" altLang="zh-CN" sz="2800" dirty="0" smtClean="0">
              <a:ea typeface="宋体" pitchFamily="2" charset="-122"/>
            </a:endParaRPr>
          </a:p>
          <a:p>
            <a:pPr marL="360000">
              <a:lnSpc>
                <a:spcPct val="80000"/>
              </a:lnSpc>
              <a:spcBef>
                <a:spcPts val="0"/>
              </a:spcBef>
            </a:pPr>
            <a:endParaRPr lang="en-US" altLang="zh-CN" sz="2800" dirty="0" smtClean="0">
              <a:ea typeface="宋体" pitchFamily="2" charset="-122"/>
            </a:endParaRPr>
          </a:p>
          <a:p>
            <a:pPr marL="360000">
              <a:lnSpc>
                <a:spcPct val="80000"/>
              </a:lnSpc>
              <a:spcBef>
                <a:spcPts val="0"/>
              </a:spcBef>
            </a:pPr>
            <a:r>
              <a:rPr lang="en-GB" altLang="zh-CN" sz="2800" dirty="0" smtClean="0">
                <a:ea typeface="宋体" pitchFamily="2" charset="-122"/>
              </a:rPr>
              <a:t>new pattern x is assigned to a class based on its closeness to a  prototype vector using Euclidean distances </a:t>
            </a:r>
            <a:r>
              <a:rPr lang="en-US" altLang="zh-CN" sz="2800" dirty="0" smtClean="0">
                <a:ea typeface="宋体" pitchFamily="2" charset="-122"/>
              </a:rPr>
              <a:t>(</a:t>
            </a:r>
            <a:r>
              <a:rPr lang="en-US" altLang="zh-CN" sz="2800" dirty="0" err="1" smtClean="0">
                <a:ea typeface="宋体" pitchFamily="2" charset="-122"/>
              </a:rPr>
              <a:t>cf</a:t>
            </a:r>
            <a:r>
              <a:rPr lang="en-US" altLang="zh-CN" sz="2800" dirty="0" smtClean="0">
                <a:ea typeface="宋体" pitchFamily="2" charset="-122"/>
              </a:rPr>
              <a:t> k-nearest </a:t>
            </a:r>
            <a:r>
              <a:rPr lang="en-US" altLang="zh-CN" sz="2800" dirty="0" err="1" smtClean="0">
                <a:ea typeface="宋体" pitchFamily="2" charset="-122"/>
              </a:rPr>
              <a:t>neighbours</a:t>
            </a:r>
            <a:r>
              <a:rPr lang="en-US" altLang="zh-CN" sz="2800" dirty="0" smtClean="0">
                <a:ea typeface="宋体" pitchFamily="2" charset="-122"/>
              </a:rPr>
              <a:t>, kernel density estimation)</a:t>
            </a:r>
            <a:endParaRPr lang="en-GB" altLang="zh-CN" sz="2800" dirty="0" smtClean="0">
              <a:ea typeface="宋体" pitchFamily="2" charset="-122"/>
            </a:endParaRPr>
          </a:p>
          <a:p>
            <a:pPr>
              <a:lnSpc>
                <a:spcPct val="80000"/>
              </a:lnSpc>
            </a:pPr>
            <a:endParaRPr lang="zh-CN" altLang="en-US" sz="2400" dirty="0" smtClean="0">
              <a:ea typeface="宋体" pitchFamily="2" charset="-122"/>
            </a:endParaRPr>
          </a:p>
        </p:txBody>
      </p:sp>
    </p:spTree>
    <p:extLst>
      <p:ext uri="{BB962C8B-B14F-4D97-AF65-F5344CB8AC3E}">
        <p14:creationId xmlns:p14="http://schemas.microsoft.com/office/powerpoint/2010/main" val="183671822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214313" y="442913"/>
            <a:ext cx="1809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endParaRPr lang="zh-CN" altLang="en-US" sz="2400">
              <a:latin typeface="Times New Roman" pitchFamily="18" charset="0"/>
            </a:endParaRPr>
          </a:p>
        </p:txBody>
      </p:sp>
      <p:grpSp>
        <p:nvGrpSpPr>
          <p:cNvPr id="191491" name="Group 3"/>
          <p:cNvGrpSpPr>
            <a:grpSpLocks/>
          </p:cNvGrpSpPr>
          <p:nvPr/>
        </p:nvGrpSpPr>
        <p:grpSpPr bwMode="auto">
          <a:xfrm>
            <a:off x="304800" y="103547"/>
            <a:ext cx="8382000" cy="6477000"/>
            <a:chOff x="720" y="1344"/>
            <a:chExt cx="4032" cy="2976"/>
          </a:xfrm>
        </p:grpSpPr>
        <p:grpSp>
          <p:nvGrpSpPr>
            <p:cNvPr id="191492" name="Group 4"/>
            <p:cNvGrpSpPr>
              <a:grpSpLocks/>
            </p:cNvGrpSpPr>
            <p:nvPr/>
          </p:nvGrpSpPr>
          <p:grpSpPr bwMode="auto">
            <a:xfrm>
              <a:off x="720" y="1344"/>
              <a:ext cx="4032" cy="2976"/>
              <a:chOff x="912" y="1344"/>
              <a:chExt cx="4032" cy="2976"/>
            </a:xfrm>
          </p:grpSpPr>
          <p:sp>
            <p:nvSpPr>
              <p:cNvPr id="191493" name="Rectangle 5"/>
              <p:cNvSpPr>
                <a:spLocks noChangeArrowheads="1"/>
              </p:cNvSpPr>
              <p:nvPr/>
            </p:nvSpPr>
            <p:spPr bwMode="auto">
              <a:xfrm>
                <a:off x="912" y="1344"/>
                <a:ext cx="4032" cy="29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91494" name="Picture 6" descr="figure4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368"/>
                <a:ext cx="3936" cy="2952"/>
              </a:xfrm>
              <a:prstGeom prst="rect">
                <a:avLst/>
              </a:prstGeom>
              <a:solidFill>
                <a:schemeClr val="bg1"/>
              </a:solidFill>
            </p:spPr>
          </p:pic>
        </p:grpSp>
        <p:sp>
          <p:nvSpPr>
            <p:cNvPr id="191495" name="Oval 7"/>
            <p:cNvSpPr>
              <a:spLocks noChangeAspect="1" noChangeArrowheads="1"/>
            </p:cNvSpPr>
            <p:nvPr/>
          </p:nvSpPr>
          <p:spPr bwMode="auto">
            <a:xfrm>
              <a:off x="2928" y="1996"/>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496" name="Oval 8"/>
            <p:cNvSpPr>
              <a:spLocks noChangeAspect="1" noChangeArrowheads="1"/>
            </p:cNvSpPr>
            <p:nvPr/>
          </p:nvSpPr>
          <p:spPr bwMode="auto">
            <a:xfrm>
              <a:off x="3744" y="2304"/>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497" name="Oval 9"/>
            <p:cNvSpPr>
              <a:spLocks noChangeAspect="1" noChangeArrowheads="1"/>
            </p:cNvSpPr>
            <p:nvPr/>
          </p:nvSpPr>
          <p:spPr bwMode="auto">
            <a:xfrm>
              <a:off x="4060" y="2112"/>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498" name="Oval 10"/>
            <p:cNvSpPr>
              <a:spLocks noChangeAspect="1" noChangeArrowheads="1"/>
            </p:cNvSpPr>
            <p:nvPr/>
          </p:nvSpPr>
          <p:spPr bwMode="auto">
            <a:xfrm>
              <a:off x="4156" y="2160"/>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499" name="Oval 11"/>
            <p:cNvSpPr>
              <a:spLocks noChangeAspect="1" noChangeArrowheads="1"/>
            </p:cNvSpPr>
            <p:nvPr/>
          </p:nvSpPr>
          <p:spPr bwMode="auto">
            <a:xfrm>
              <a:off x="4080" y="2332"/>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0" name="Oval 12"/>
            <p:cNvSpPr>
              <a:spLocks noChangeAspect="1" noChangeArrowheads="1"/>
            </p:cNvSpPr>
            <p:nvPr/>
          </p:nvSpPr>
          <p:spPr bwMode="auto">
            <a:xfrm>
              <a:off x="4156" y="2400"/>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1" name="Oval 13"/>
            <p:cNvSpPr>
              <a:spLocks noChangeAspect="1" noChangeArrowheads="1"/>
            </p:cNvSpPr>
            <p:nvPr/>
          </p:nvSpPr>
          <p:spPr bwMode="auto">
            <a:xfrm>
              <a:off x="4032" y="3196"/>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2" name="Oval 14"/>
            <p:cNvSpPr>
              <a:spLocks noChangeAspect="1" noChangeArrowheads="1"/>
            </p:cNvSpPr>
            <p:nvPr/>
          </p:nvSpPr>
          <p:spPr bwMode="auto">
            <a:xfrm>
              <a:off x="4128" y="3196"/>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3" name="Oval 15"/>
            <p:cNvSpPr>
              <a:spLocks noChangeAspect="1" noChangeArrowheads="1"/>
            </p:cNvSpPr>
            <p:nvPr/>
          </p:nvSpPr>
          <p:spPr bwMode="auto">
            <a:xfrm>
              <a:off x="3744" y="3360"/>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4" name="Oval 16"/>
            <p:cNvSpPr>
              <a:spLocks noChangeAspect="1" noChangeArrowheads="1"/>
            </p:cNvSpPr>
            <p:nvPr/>
          </p:nvSpPr>
          <p:spPr bwMode="auto">
            <a:xfrm>
              <a:off x="3264" y="3360"/>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5" name="Oval 17"/>
            <p:cNvSpPr>
              <a:spLocks noChangeAspect="1" noChangeArrowheads="1"/>
            </p:cNvSpPr>
            <p:nvPr/>
          </p:nvSpPr>
          <p:spPr bwMode="auto">
            <a:xfrm>
              <a:off x="3264" y="3216"/>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6" name="Oval 18"/>
            <p:cNvSpPr>
              <a:spLocks noChangeAspect="1" noChangeArrowheads="1"/>
            </p:cNvSpPr>
            <p:nvPr/>
          </p:nvSpPr>
          <p:spPr bwMode="auto">
            <a:xfrm>
              <a:off x="3724" y="2668"/>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7" name="Oval 19"/>
            <p:cNvSpPr>
              <a:spLocks noChangeAspect="1" noChangeArrowheads="1"/>
            </p:cNvSpPr>
            <p:nvPr/>
          </p:nvSpPr>
          <p:spPr bwMode="auto">
            <a:xfrm>
              <a:off x="3744" y="2784"/>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8" name="Oval 20"/>
            <p:cNvSpPr>
              <a:spLocks noChangeAspect="1" noChangeArrowheads="1"/>
            </p:cNvSpPr>
            <p:nvPr/>
          </p:nvSpPr>
          <p:spPr bwMode="auto">
            <a:xfrm>
              <a:off x="3840" y="2928"/>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9" name="Oval 21"/>
            <p:cNvSpPr>
              <a:spLocks noChangeAspect="1" noChangeArrowheads="1"/>
            </p:cNvSpPr>
            <p:nvPr/>
          </p:nvSpPr>
          <p:spPr bwMode="auto">
            <a:xfrm>
              <a:off x="3052" y="3024"/>
              <a:ext cx="68" cy="6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extBox 1"/>
          <p:cNvSpPr txBox="1"/>
          <p:nvPr/>
        </p:nvSpPr>
        <p:spPr>
          <a:xfrm>
            <a:off x="971600" y="6093296"/>
            <a:ext cx="2364750" cy="646331"/>
          </a:xfrm>
          <a:prstGeom prst="rect">
            <a:avLst/>
          </a:prstGeom>
          <a:solidFill>
            <a:schemeClr val="bg1"/>
          </a:solidFill>
        </p:spPr>
        <p:txBody>
          <a:bodyPr wrap="none" rtlCol="0">
            <a:spAutoFit/>
          </a:bodyPr>
          <a:lstStyle/>
          <a:p>
            <a:r>
              <a:rPr lang="en-US" dirty="0" smtClean="0"/>
              <a:t>Data set D</a:t>
            </a:r>
            <a:endParaRPr lang="en-US" dirty="0"/>
          </a:p>
        </p:txBody>
      </p:sp>
      <p:sp>
        <p:nvSpPr>
          <p:cNvPr id="23" name="TextBox 22"/>
          <p:cNvSpPr txBox="1"/>
          <p:nvPr/>
        </p:nvSpPr>
        <p:spPr>
          <a:xfrm>
            <a:off x="5207471" y="6036364"/>
            <a:ext cx="2724015" cy="646331"/>
          </a:xfrm>
          <a:prstGeom prst="rect">
            <a:avLst/>
          </a:prstGeom>
          <a:solidFill>
            <a:schemeClr val="bg1"/>
          </a:solidFill>
        </p:spPr>
        <p:txBody>
          <a:bodyPr wrap="none" rtlCol="0">
            <a:spAutoFit/>
          </a:bodyPr>
          <a:lstStyle/>
          <a:p>
            <a:r>
              <a:rPr lang="en-US" dirty="0" err="1" smtClean="0"/>
              <a:t>Voronoi</a:t>
            </a:r>
            <a:r>
              <a:rPr lang="en-US" dirty="0" smtClean="0"/>
              <a:t> sets</a:t>
            </a:r>
            <a:endParaRPr lang="en-US" dirty="0"/>
          </a:p>
        </p:txBody>
      </p:sp>
    </p:spTree>
    <p:extLst>
      <p:ext uri="{BB962C8B-B14F-4D97-AF65-F5344CB8AC3E}">
        <p14:creationId xmlns:p14="http://schemas.microsoft.com/office/powerpoint/2010/main" val="401800135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itle 1"/>
          <p:cNvSpPr>
            <a:spLocks noGrp="1"/>
          </p:cNvSpPr>
          <p:nvPr>
            <p:ph type="title" idx="4294967295"/>
          </p:nvPr>
        </p:nvSpPr>
        <p:spPr>
          <a:xfrm>
            <a:off x="755650" y="836613"/>
            <a:ext cx="8229600" cy="715962"/>
          </a:xfrm>
        </p:spPr>
        <p:txBody>
          <a:bodyPr anchor="ctr"/>
          <a:lstStyle/>
          <a:p>
            <a:r>
              <a:rPr lang="en-US" altLang="zh-CN" b="1">
                <a:solidFill>
                  <a:srgbClr val="660033"/>
                </a:solidFill>
                <a:ea typeface="宋体" pitchFamily="2" charset="-122"/>
              </a:rPr>
              <a:t>Vector Quantization</a:t>
            </a:r>
          </a:p>
        </p:txBody>
      </p:sp>
      <p:sp>
        <p:nvSpPr>
          <p:cNvPr id="496643" name="Content Placeholder 2"/>
          <p:cNvSpPr>
            <a:spLocks noGrp="1"/>
          </p:cNvSpPr>
          <p:nvPr>
            <p:ph idx="4294967295"/>
          </p:nvPr>
        </p:nvSpPr>
        <p:spPr>
          <a:xfrm>
            <a:off x="323850" y="2060575"/>
            <a:ext cx="8458200" cy="4525963"/>
          </a:xfrm>
        </p:spPr>
        <p:txBody>
          <a:bodyPr/>
          <a:lstStyle/>
          <a:p>
            <a:r>
              <a:rPr lang="en-US" altLang="zh-CN" sz="2800">
                <a:ea typeface="宋体" pitchFamily="2" charset="-122"/>
              </a:rPr>
              <a:t>A codebook (a set of centroids/</a:t>
            </a:r>
            <a:r>
              <a:rPr lang="en-US" altLang="zh-CN" sz="2800" b="1">
                <a:solidFill>
                  <a:schemeClr val="hlink"/>
                </a:solidFill>
                <a:ea typeface="宋体" pitchFamily="2" charset="-122"/>
              </a:rPr>
              <a:t>codewords</a:t>
            </a:r>
            <a:r>
              <a:rPr lang="en-US" altLang="zh-CN" sz="2800">
                <a:ea typeface="宋体" pitchFamily="2" charset="-122"/>
              </a:rPr>
              <a:t>):</a:t>
            </a:r>
          </a:p>
          <a:p>
            <a:endParaRPr lang="en-US" altLang="zh-CN" sz="2800" i="1">
              <a:ea typeface="宋体" pitchFamily="2" charset="-122"/>
            </a:endParaRPr>
          </a:p>
          <a:p>
            <a:endParaRPr lang="en-US" altLang="zh-CN" sz="2800">
              <a:ea typeface="宋体" pitchFamily="2" charset="-122"/>
            </a:endParaRPr>
          </a:p>
          <a:p>
            <a:r>
              <a:rPr lang="en-US" altLang="zh-CN" sz="2800">
                <a:ea typeface="宋体" pitchFamily="2" charset="-122"/>
              </a:rPr>
              <a:t>A quantization function:</a:t>
            </a: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r>
              <a:rPr lang="en-US" altLang="zh-CN" sz="2800" i="1">
                <a:ea typeface="宋体" pitchFamily="2" charset="-122"/>
              </a:rPr>
              <a:t>K</a:t>
            </a:r>
            <a:r>
              <a:rPr lang="en-US" altLang="zh-CN" sz="2800">
                <a:ea typeface="宋体" pitchFamily="2" charset="-122"/>
              </a:rPr>
              <a:t>-means can be used to construct the codebook</a:t>
            </a:r>
          </a:p>
        </p:txBody>
      </p:sp>
      <p:graphicFrame>
        <p:nvGraphicFramePr>
          <p:cNvPr id="496644" name="Object 4"/>
          <p:cNvGraphicFramePr>
            <a:graphicFrameLocks noChangeAspect="1"/>
          </p:cNvGraphicFramePr>
          <p:nvPr/>
        </p:nvGraphicFramePr>
        <p:xfrm>
          <a:off x="2987675" y="2686050"/>
          <a:ext cx="2952750" cy="642938"/>
        </p:xfrm>
        <a:graphic>
          <a:graphicData uri="http://schemas.openxmlformats.org/presentationml/2006/ole">
            <mc:AlternateContent xmlns:mc="http://schemas.openxmlformats.org/markup-compatibility/2006">
              <mc:Choice xmlns:v="urn:schemas-microsoft-com:vml" Requires="v">
                <p:oleObj spid="_x0000_s202764" name="Equation" r:id="rId3" imgW="990360" imgH="215640" progId="Equation.3">
                  <p:embed/>
                </p:oleObj>
              </mc:Choice>
              <mc:Fallback>
                <p:oleObj name="Equation" r:id="rId3" imgW="99036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686050"/>
                        <a:ext cx="295275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6645" name="Object 5"/>
          <p:cNvGraphicFramePr>
            <a:graphicFrameLocks noChangeAspect="1"/>
          </p:cNvGraphicFramePr>
          <p:nvPr/>
        </p:nvGraphicFramePr>
        <p:xfrm>
          <a:off x="3059113" y="4270375"/>
          <a:ext cx="1873250" cy="649288"/>
        </p:xfrm>
        <a:graphic>
          <a:graphicData uri="http://schemas.openxmlformats.org/presentationml/2006/ole">
            <mc:AlternateContent xmlns:mc="http://schemas.openxmlformats.org/markup-compatibility/2006">
              <mc:Choice xmlns:v="urn:schemas-microsoft-com:vml" Requires="v">
                <p:oleObj spid="_x0000_s202765" name="Equation" r:id="rId5" imgW="660240" imgH="228600" progId="Equation.3">
                  <p:embed/>
                </p:oleObj>
              </mc:Choice>
              <mc:Fallback>
                <p:oleObj name="Equation" r:id="rId5" imgW="6602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270375"/>
                        <a:ext cx="187325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6" name="TextBox 5"/>
          <p:cNvSpPr txBox="1">
            <a:spLocks noChangeArrowheads="1"/>
          </p:cNvSpPr>
          <p:nvPr/>
        </p:nvSpPr>
        <p:spPr bwMode="auto">
          <a:xfrm>
            <a:off x="1692275" y="5084763"/>
            <a:ext cx="506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CN">
                <a:latin typeface="Arial" pitchFamily="34" charset="0"/>
                <a:ea typeface="宋体" pitchFamily="2" charset="-122"/>
              </a:rPr>
              <a:t>Often, the nearest-neighbor function</a:t>
            </a:r>
          </a:p>
        </p:txBody>
      </p:sp>
      <p:cxnSp>
        <p:nvCxnSpPr>
          <p:cNvPr id="8" name="Straight Arrow Connector 7"/>
          <p:cNvCxnSpPr/>
          <p:nvPr/>
        </p:nvCxnSpPr>
        <p:spPr>
          <a:xfrm flipV="1">
            <a:off x="2051050" y="4724400"/>
            <a:ext cx="838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50885"/>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itle 1"/>
          <p:cNvSpPr>
            <a:spLocks noGrp="1"/>
          </p:cNvSpPr>
          <p:nvPr>
            <p:ph type="title" idx="4294967295"/>
          </p:nvPr>
        </p:nvSpPr>
        <p:spPr>
          <a:xfrm>
            <a:off x="1042988" y="836613"/>
            <a:ext cx="7793037" cy="792162"/>
          </a:xfrm>
        </p:spPr>
        <p:txBody>
          <a:bodyPr anchor="ctr"/>
          <a:lstStyle/>
          <a:p>
            <a:r>
              <a:rPr lang="en-US" altLang="zh-CN" b="1">
                <a:solidFill>
                  <a:srgbClr val="800000"/>
                </a:solidFill>
                <a:ea typeface="宋体" pitchFamily="2" charset="-122"/>
              </a:rPr>
              <a:t>Image Compression by VQ</a:t>
            </a:r>
          </a:p>
        </p:txBody>
      </p:sp>
      <p:pic>
        <p:nvPicPr>
          <p:cNvPr id="497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773238"/>
            <a:ext cx="3567112"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149725"/>
            <a:ext cx="2016125"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6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149725"/>
            <a:ext cx="202565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6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4149725"/>
            <a:ext cx="20161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76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4149725"/>
            <a:ext cx="1960562"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7672" name="Text Box 8"/>
          <p:cNvSpPr txBox="1">
            <a:spLocks noChangeArrowheads="1"/>
          </p:cNvSpPr>
          <p:nvPr/>
        </p:nvSpPr>
        <p:spPr bwMode="auto">
          <a:xfrm>
            <a:off x="4787900" y="6092825"/>
            <a:ext cx="1573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pitchFamily="2" charset="-122"/>
              </a:rPr>
              <a:t>quantized to</a:t>
            </a:r>
          </a:p>
          <a:p>
            <a:r>
              <a:rPr lang="en-US" altLang="zh-CN" sz="1600" b="1">
                <a:ea typeface="宋体" pitchFamily="2" charset="-122"/>
              </a:rPr>
              <a:t> 32 greyscales</a:t>
            </a:r>
            <a:endParaRPr lang="zh-CN" altLang="en-US" sz="1600" b="1">
              <a:ea typeface="宋体" pitchFamily="2" charset="-122"/>
            </a:endParaRPr>
          </a:p>
        </p:txBody>
      </p:sp>
      <p:sp>
        <p:nvSpPr>
          <p:cNvPr id="497673" name="Text Box 9"/>
          <p:cNvSpPr txBox="1">
            <a:spLocks noChangeArrowheads="1"/>
          </p:cNvSpPr>
          <p:nvPr/>
        </p:nvSpPr>
        <p:spPr bwMode="auto">
          <a:xfrm>
            <a:off x="6877050" y="6092825"/>
            <a:ext cx="1573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pitchFamily="2" charset="-122"/>
              </a:rPr>
              <a:t>quantized to</a:t>
            </a:r>
          </a:p>
          <a:p>
            <a:r>
              <a:rPr lang="en-US" altLang="zh-CN" sz="1600" b="1">
                <a:ea typeface="宋体" pitchFamily="2" charset="-122"/>
              </a:rPr>
              <a:t> 16 greyscales</a:t>
            </a:r>
            <a:endParaRPr lang="zh-CN" altLang="en-US" sz="1600" b="1">
              <a:ea typeface="宋体" pitchFamily="2" charset="-122"/>
            </a:endParaRPr>
          </a:p>
        </p:txBody>
      </p:sp>
      <p:sp>
        <p:nvSpPr>
          <p:cNvPr id="497674" name="Text Box 10"/>
          <p:cNvSpPr txBox="1">
            <a:spLocks noChangeArrowheads="1"/>
          </p:cNvSpPr>
          <p:nvPr/>
        </p:nvSpPr>
        <p:spPr bwMode="auto">
          <a:xfrm>
            <a:off x="2555875" y="6092825"/>
            <a:ext cx="1573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pitchFamily="2" charset="-122"/>
              </a:rPr>
              <a:t>quantized to</a:t>
            </a:r>
          </a:p>
          <a:p>
            <a:r>
              <a:rPr lang="en-US" altLang="zh-CN" sz="1600" b="1">
                <a:ea typeface="宋体" pitchFamily="2" charset="-122"/>
              </a:rPr>
              <a:t> 64 greyscales</a:t>
            </a:r>
            <a:endParaRPr lang="zh-CN" altLang="en-US" sz="1600" b="1">
              <a:ea typeface="宋体" pitchFamily="2" charset="-122"/>
            </a:endParaRPr>
          </a:p>
        </p:txBody>
      </p:sp>
      <p:sp>
        <p:nvSpPr>
          <p:cNvPr id="497675" name="Text Box 11"/>
          <p:cNvSpPr txBox="1">
            <a:spLocks noChangeArrowheads="1"/>
          </p:cNvSpPr>
          <p:nvPr/>
        </p:nvSpPr>
        <p:spPr bwMode="auto">
          <a:xfrm>
            <a:off x="395288" y="6092825"/>
            <a:ext cx="16859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pitchFamily="2" charset="-122"/>
              </a:rPr>
              <a:t>quantized to</a:t>
            </a:r>
          </a:p>
          <a:p>
            <a:r>
              <a:rPr lang="en-US" altLang="zh-CN" sz="1600" b="1">
                <a:ea typeface="宋体" pitchFamily="2" charset="-122"/>
              </a:rPr>
              <a:t> 128 greyscales</a:t>
            </a:r>
            <a:endParaRPr lang="zh-CN" altLang="en-US" sz="1600" b="1">
              <a:ea typeface="宋体" pitchFamily="2" charset="-122"/>
            </a:endParaRPr>
          </a:p>
        </p:txBody>
      </p:sp>
      <p:sp>
        <p:nvSpPr>
          <p:cNvPr id="497676" name="Text Box 12"/>
          <p:cNvSpPr txBox="1">
            <a:spLocks noChangeArrowheads="1"/>
          </p:cNvSpPr>
          <p:nvPr/>
        </p:nvSpPr>
        <p:spPr bwMode="auto">
          <a:xfrm>
            <a:off x="2608263" y="3665538"/>
            <a:ext cx="3663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itchFamily="2" charset="-122"/>
              </a:rPr>
              <a:t>Amapping for uniform quantization</a:t>
            </a:r>
            <a:endParaRPr lang="zh-CN" altLang="en-US" sz="1800">
              <a:ea typeface="宋体" pitchFamily="2" charset="-122"/>
            </a:endParaRPr>
          </a:p>
        </p:txBody>
      </p:sp>
    </p:spTree>
    <p:extLst>
      <p:ext uri="{BB962C8B-B14F-4D97-AF65-F5344CB8AC3E}">
        <p14:creationId xmlns:p14="http://schemas.microsoft.com/office/powerpoint/2010/main" val="560321034"/>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485171" y="260648"/>
            <a:ext cx="7835900" cy="647700"/>
          </a:xfrm>
        </p:spPr>
        <p:txBody>
          <a:bodyPr/>
          <a:lstStyle/>
          <a:p>
            <a:pPr eaLnBrk="1" hangingPunct="1">
              <a:lnSpc>
                <a:spcPct val="90000"/>
              </a:lnSpc>
            </a:pPr>
            <a:r>
              <a:rPr lang="en-US" altLang="zh-CN" sz="3600" b="1" dirty="0" smtClean="0">
                <a:solidFill>
                  <a:srgbClr val="660033"/>
                </a:solidFill>
                <a:ea typeface="宋体" pitchFamily="2" charset="-122"/>
              </a:rPr>
              <a:t>NN </a:t>
            </a:r>
            <a:r>
              <a:rPr lang="en-US" altLang="zh-CN" sz="3600" b="1" dirty="0" smtClean="0">
                <a:solidFill>
                  <a:srgbClr val="660033"/>
                </a:solidFill>
                <a:ea typeface="宋体" pitchFamily="2" charset="-122"/>
              </a:rPr>
              <a:t>with Competition Mechanism</a:t>
            </a:r>
            <a:endParaRPr lang="en-US" altLang="zh-CN" sz="3600" b="1" dirty="0" smtClean="0">
              <a:solidFill>
                <a:srgbClr val="660033"/>
              </a:solidFill>
              <a:ea typeface="宋体" pitchFamily="2" charset="-122"/>
            </a:endParaRPr>
          </a:p>
        </p:txBody>
      </p:sp>
      <p:sp>
        <p:nvSpPr>
          <p:cNvPr id="69635" name="Rectangle 3"/>
          <p:cNvSpPr>
            <a:spLocks noGrp="1" noChangeArrowheads="1"/>
          </p:cNvSpPr>
          <p:nvPr>
            <p:ph type="subTitle" idx="1"/>
          </p:nvPr>
        </p:nvSpPr>
        <p:spPr>
          <a:xfrm>
            <a:off x="365826" y="1052736"/>
            <a:ext cx="8600892" cy="1660178"/>
          </a:xfrm>
          <a:solidFill>
            <a:schemeClr val="bg1"/>
          </a:solidFill>
        </p:spPr>
        <p:txBody>
          <a:bodyPr/>
          <a:lstStyle/>
          <a:p>
            <a:pPr marL="228600" indent="-228600" algn="l" eaLnBrk="1" hangingPunct="1">
              <a:spcBef>
                <a:spcPct val="0"/>
              </a:spcBef>
              <a:buFontTx/>
              <a:buChar char="•"/>
            </a:pPr>
            <a:r>
              <a:rPr lang="en-US" altLang="zh-CN" sz="2600" dirty="0" smtClean="0">
                <a:ea typeface="宋体" pitchFamily="2" charset="-122"/>
              </a:rPr>
              <a:t>Competition is important for NN</a:t>
            </a:r>
            <a:r>
              <a:rPr lang="en-US" altLang="zh-CN" sz="2800" dirty="0" smtClean="0">
                <a:ea typeface="宋体" pitchFamily="2" charset="-122"/>
              </a:rPr>
              <a:t> </a:t>
            </a:r>
          </a:p>
          <a:p>
            <a:pPr marL="571500" lvl="1" indent="-228600" eaLnBrk="1" hangingPunct="1">
              <a:lnSpc>
                <a:spcPct val="90000"/>
              </a:lnSpc>
              <a:spcBef>
                <a:spcPct val="0"/>
              </a:spcBef>
              <a:buFontTx/>
              <a:buChar char="–"/>
            </a:pPr>
            <a:r>
              <a:rPr lang="en-US" altLang="zh-CN" sz="2400" b="1" dirty="0" smtClean="0">
                <a:solidFill>
                  <a:srgbClr val="0000FF"/>
                </a:solidFill>
                <a:ea typeface="宋体" pitchFamily="2" charset="-122"/>
              </a:rPr>
              <a:t>Competition</a:t>
            </a:r>
            <a:r>
              <a:rPr lang="en-US" altLang="zh-CN" sz="2400" dirty="0" smtClean="0">
                <a:ea typeface="宋体" pitchFamily="2" charset="-122"/>
              </a:rPr>
              <a:t> between neurons has been observed in biological nerve systems</a:t>
            </a:r>
          </a:p>
          <a:p>
            <a:pPr marL="571500" lvl="1" indent="-228600" eaLnBrk="1" hangingPunct="1">
              <a:lnSpc>
                <a:spcPct val="90000"/>
              </a:lnSpc>
              <a:spcBef>
                <a:spcPct val="0"/>
              </a:spcBef>
              <a:buFontTx/>
              <a:buChar char="–"/>
            </a:pPr>
            <a:r>
              <a:rPr lang="en-US" altLang="zh-CN" sz="2400" dirty="0" smtClean="0">
                <a:ea typeface="宋体" pitchFamily="2" charset="-122"/>
              </a:rPr>
              <a:t>Competition is important in solving many problems</a:t>
            </a:r>
          </a:p>
        </p:txBody>
      </p:sp>
      <p:sp>
        <p:nvSpPr>
          <p:cNvPr id="69636" name="Rectangle 4"/>
          <p:cNvSpPr>
            <a:spLocks noChangeArrowheads="1"/>
          </p:cNvSpPr>
          <p:nvPr/>
        </p:nvSpPr>
        <p:spPr bwMode="auto">
          <a:xfrm>
            <a:off x="334286" y="2643188"/>
            <a:ext cx="4572000" cy="2500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buFontTx/>
              <a:buChar char="•"/>
            </a:pPr>
            <a:r>
              <a:rPr lang="en-US" altLang="zh-CN" sz="2600" dirty="0"/>
              <a:t>To classify an input pattern into one of the m classes</a:t>
            </a:r>
            <a:endParaRPr lang="en-US" altLang="zh-CN" sz="2800" dirty="0"/>
          </a:p>
          <a:p>
            <a:pPr marL="571500" lvl="1" indent="-225425">
              <a:lnSpc>
                <a:spcPct val="90000"/>
              </a:lnSpc>
              <a:buFontTx/>
              <a:buChar char="–"/>
            </a:pPr>
            <a:r>
              <a:rPr lang="en-US" altLang="zh-CN" sz="2400" dirty="0"/>
              <a:t>idea case: one class node has output 1, all other 0 ;</a:t>
            </a:r>
          </a:p>
          <a:p>
            <a:pPr marL="571500" lvl="1" indent="-225425">
              <a:lnSpc>
                <a:spcPct val="90000"/>
              </a:lnSpc>
              <a:buFontTx/>
              <a:buChar char="–"/>
            </a:pPr>
            <a:r>
              <a:rPr lang="en-US" altLang="zh-CN" sz="2400" dirty="0"/>
              <a:t>often more than one class nodes have non-zero output</a:t>
            </a:r>
          </a:p>
        </p:txBody>
      </p:sp>
      <p:sp>
        <p:nvSpPr>
          <p:cNvPr id="69637" name="Rectangle 5"/>
          <p:cNvSpPr>
            <a:spLocks noChangeArrowheads="1"/>
          </p:cNvSpPr>
          <p:nvPr/>
        </p:nvSpPr>
        <p:spPr bwMode="auto">
          <a:xfrm>
            <a:off x="214313" y="5143500"/>
            <a:ext cx="7877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0" lvl="1" indent="-225425">
              <a:buFont typeface="Times New Roman" pitchFamily="18" charset="0"/>
              <a:buChar char="–"/>
            </a:pPr>
            <a:r>
              <a:rPr lang="en-US" altLang="zh-CN" sz="2400" dirty="0"/>
              <a:t>If these class nodes compete with each other, maybe only one will win eventually and all others lose (</a:t>
            </a:r>
            <a:r>
              <a:rPr lang="en-US" altLang="zh-CN" sz="2400" b="1" dirty="0"/>
              <a:t>winner-takes-all</a:t>
            </a:r>
            <a:r>
              <a:rPr lang="en-US" altLang="zh-CN" sz="2400" dirty="0"/>
              <a:t>). The winner represents the computed classification of the input</a:t>
            </a:r>
          </a:p>
        </p:txBody>
      </p:sp>
      <p:grpSp>
        <p:nvGrpSpPr>
          <p:cNvPr id="69638" name="Group 6"/>
          <p:cNvGrpSpPr>
            <a:grpSpLocks/>
          </p:cNvGrpSpPr>
          <p:nvPr/>
        </p:nvGrpSpPr>
        <p:grpSpPr bwMode="auto">
          <a:xfrm>
            <a:off x="5143500" y="2800350"/>
            <a:ext cx="3916363" cy="2271713"/>
            <a:chOff x="3129" y="1814"/>
            <a:chExt cx="2578" cy="1401"/>
          </a:xfrm>
        </p:grpSpPr>
        <p:grpSp>
          <p:nvGrpSpPr>
            <p:cNvPr id="69639" name="Group 7"/>
            <p:cNvGrpSpPr>
              <a:grpSpLocks/>
            </p:cNvGrpSpPr>
            <p:nvPr/>
          </p:nvGrpSpPr>
          <p:grpSpPr bwMode="auto">
            <a:xfrm>
              <a:off x="4723" y="2589"/>
              <a:ext cx="597" cy="288"/>
              <a:chOff x="2544" y="1997"/>
              <a:chExt cx="597" cy="288"/>
            </a:xfrm>
          </p:grpSpPr>
          <p:sp>
            <p:nvSpPr>
              <p:cNvPr id="69654" name="Oval 8"/>
              <p:cNvSpPr>
                <a:spLocks noChangeArrowheads="1"/>
              </p:cNvSpPr>
              <p:nvPr/>
            </p:nvSpPr>
            <p:spPr bwMode="auto">
              <a:xfrm>
                <a:off x="2544" y="1997"/>
                <a:ext cx="384"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55" name="Text Box 9"/>
              <p:cNvSpPr txBox="1">
                <a:spLocks noChangeArrowheads="1"/>
              </p:cNvSpPr>
              <p:nvPr/>
            </p:nvSpPr>
            <p:spPr bwMode="auto">
              <a:xfrm>
                <a:off x="2596" y="2050"/>
                <a:ext cx="54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Arial" pitchFamily="34" charset="0"/>
                    <a:ea typeface="宋体" pitchFamily="2" charset="-122"/>
                  </a:defRPr>
                </a:lvl9pPr>
              </a:lstStyle>
              <a:p>
                <a:pPr eaLnBrk="1" hangingPunct="1">
                  <a:spcBef>
                    <a:spcPct val="50000"/>
                  </a:spcBef>
                </a:pPr>
                <a:r>
                  <a:rPr lang="en-US" altLang="zh-CN" sz="1600" b="1" i="1"/>
                  <a:t>C_m</a:t>
                </a:r>
              </a:p>
            </p:txBody>
          </p:sp>
        </p:grpSp>
        <p:sp>
          <p:nvSpPr>
            <p:cNvPr id="69640" name="Oval 10"/>
            <p:cNvSpPr>
              <a:spLocks noChangeArrowheads="1"/>
            </p:cNvSpPr>
            <p:nvPr/>
          </p:nvSpPr>
          <p:spPr bwMode="auto">
            <a:xfrm>
              <a:off x="3323" y="1869"/>
              <a:ext cx="384"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41" name="Oval 11"/>
            <p:cNvSpPr>
              <a:spLocks noChangeArrowheads="1"/>
            </p:cNvSpPr>
            <p:nvPr/>
          </p:nvSpPr>
          <p:spPr bwMode="auto">
            <a:xfrm>
              <a:off x="3323" y="2589"/>
              <a:ext cx="384"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42" name="Line 12"/>
            <p:cNvSpPr>
              <a:spLocks noChangeShapeType="1"/>
            </p:cNvSpPr>
            <p:nvPr/>
          </p:nvSpPr>
          <p:spPr bwMode="auto">
            <a:xfrm>
              <a:off x="3707" y="2061"/>
              <a:ext cx="1040" cy="6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3" name="Line 13"/>
            <p:cNvSpPr>
              <a:spLocks noChangeShapeType="1"/>
            </p:cNvSpPr>
            <p:nvPr/>
          </p:nvSpPr>
          <p:spPr bwMode="auto">
            <a:xfrm flipV="1">
              <a:off x="3707" y="2061"/>
              <a:ext cx="10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9644" name="Group 14"/>
            <p:cNvGrpSpPr>
              <a:grpSpLocks/>
            </p:cNvGrpSpPr>
            <p:nvPr/>
          </p:nvGrpSpPr>
          <p:grpSpPr bwMode="auto">
            <a:xfrm>
              <a:off x="4731" y="1869"/>
              <a:ext cx="472" cy="288"/>
              <a:chOff x="2544" y="1277"/>
              <a:chExt cx="472" cy="288"/>
            </a:xfrm>
          </p:grpSpPr>
          <p:sp>
            <p:nvSpPr>
              <p:cNvPr id="69652" name="Oval 15"/>
              <p:cNvSpPr>
                <a:spLocks noChangeArrowheads="1"/>
              </p:cNvSpPr>
              <p:nvPr/>
            </p:nvSpPr>
            <p:spPr bwMode="auto">
              <a:xfrm>
                <a:off x="2544" y="1277"/>
                <a:ext cx="384"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53" name="Text Box 16"/>
              <p:cNvSpPr txBox="1">
                <a:spLocks noChangeArrowheads="1"/>
              </p:cNvSpPr>
              <p:nvPr/>
            </p:nvSpPr>
            <p:spPr bwMode="auto">
              <a:xfrm>
                <a:off x="2568" y="1277"/>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Arial" pitchFamily="34" charset="0"/>
                    <a:ea typeface="宋体" pitchFamily="2" charset="-122"/>
                  </a:defRPr>
                </a:lvl9pPr>
              </a:lstStyle>
              <a:p>
                <a:pPr eaLnBrk="1" hangingPunct="1">
                  <a:spcBef>
                    <a:spcPct val="50000"/>
                  </a:spcBef>
                </a:pPr>
                <a:r>
                  <a:rPr lang="en-US" altLang="zh-CN" sz="2000" b="1" i="1"/>
                  <a:t>C_</a:t>
                </a:r>
                <a:r>
                  <a:rPr lang="en-US" altLang="zh-CN" sz="1600" b="1" i="1"/>
                  <a:t>1</a:t>
                </a:r>
              </a:p>
            </p:txBody>
          </p:sp>
        </p:grpSp>
        <p:sp>
          <p:nvSpPr>
            <p:cNvPr id="69645" name="Text Box 17"/>
            <p:cNvSpPr txBox="1">
              <a:spLocks noChangeArrowheads="1"/>
            </p:cNvSpPr>
            <p:nvPr/>
          </p:nvSpPr>
          <p:spPr bwMode="auto">
            <a:xfrm>
              <a:off x="3347" y="2605"/>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Arial" pitchFamily="34" charset="0"/>
                  <a:ea typeface="宋体" pitchFamily="2" charset="-122"/>
                </a:defRPr>
              </a:lvl9pPr>
            </a:lstStyle>
            <a:p>
              <a:pPr eaLnBrk="1" hangingPunct="1">
                <a:spcBef>
                  <a:spcPct val="50000"/>
                </a:spcBef>
              </a:pPr>
              <a:r>
                <a:rPr lang="en-US" altLang="zh-CN" sz="2000" b="1" i="1"/>
                <a:t>x_n</a:t>
              </a:r>
            </a:p>
          </p:txBody>
        </p:sp>
        <p:sp>
          <p:nvSpPr>
            <p:cNvPr id="69646" name="Text Box 18"/>
            <p:cNvSpPr txBox="1">
              <a:spLocks noChangeArrowheads="1"/>
            </p:cNvSpPr>
            <p:nvPr/>
          </p:nvSpPr>
          <p:spPr bwMode="auto">
            <a:xfrm>
              <a:off x="3379" y="1877"/>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Arial" pitchFamily="34" charset="0"/>
                  <a:ea typeface="宋体" pitchFamily="2" charset="-122"/>
                </a:defRPr>
              </a:lvl9pPr>
            </a:lstStyle>
            <a:p>
              <a:pPr eaLnBrk="1" hangingPunct="1">
                <a:spcBef>
                  <a:spcPct val="50000"/>
                </a:spcBef>
              </a:pPr>
              <a:r>
                <a:rPr lang="en-US" altLang="zh-CN" sz="2000" b="1" i="1"/>
                <a:t>x_</a:t>
              </a:r>
              <a:r>
                <a:rPr lang="en-US" altLang="zh-CN" sz="1600" b="1" i="1"/>
                <a:t>1</a:t>
              </a:r>
            </a:p>
          </p:txBody>
        </p:sp>
        <p:sp>
          <p:nvSpPr>
            <p:cNvPr id="69647" name="Line 19"/>
            <p:cNvSpPr>
              <a:spLocks noChangeShapeType="1"/>
            </p:cNvSpPr>
            <p:nvPr/>
          </p:nvSpPr>
          <p:spPr bwMode="auto">
            <a:xfrm>
              <a:off x="3707" y="2032"/>
              <a:ext cx="10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8" name="Line 20"/>
            <p:cNvSpPr>
              <a:spLocks noChangeShapeType="1"/>
            </p:cNvSpPr>
            <p:nvPr/>
          </p:nvSpPr>
          <p:spPr bwMode="auto">
            <a:xfrm>
              <a:off x="3715" y="2752"/>
              <a:ext cx="10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Text Box 21"/>
            <p:cNvSpPr txBox="1">
              <a:spLocks noChangeArrowheads="1"/>
            </p:cNvSpPr>
            <p:nvPr/>
          </p:nvSpPr>
          <p:spPr bwMode="auto">
            <a:xfrm>
              <a:off x="3209" y="2923"/>
              <a:ext cx="6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Arial" pitchFamily="34" charset="0"/>
                  <a:ea typeface="宋体" pitchFamily="2" charset="-122"/>
                </a:defRPr>
              </a:lvl9pPr>
            </a:lstStyle>
            <a:p>
              <a:pPr eaLnBrk="1" hangingPunct="1">
                <a:spcBef>
                  <a:spcPct val="50000"/>
                </a:spcBef>
              </a:pPr>
              <a:r>
                <a:rPr lang="en-US" altLang="zh-CN" sz="1800" b="1" i="1"/>
                <a:t>INPUT</a:t>
              </a:r>
            </a:p>
          </p:txBody>
        </p:sp>
        <p:sp>
          <p:nvSpPr>
            <p:cNvPr id="69650" name="Text Box 22"/>
            <p:cNvSpPr txBox="1">
              <a:spLocks noChangeArrowheads="1"/>
            </p:cNvSpPr>
            <p:nvPr/>
          </p:nvSpPr>
          <p:spPr bwMode="auto">
            <a:xfrm>
              <a:off x="4382" y="2947"/>
              <a:ext cx="132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600">
                  <a:solidFill>
                    <a:schemeClr val="tx1"/>
                  </a:solidFill>
                  <a:latin typeface="Arial" pitchFamily="34" charset="0"/>
                  <a:ea typeface="宋体" pitchFamily="2" charset="-122"/>
                </a:defRPr>
              </a:lvl9pPr>
            </a:lstStyle>
            <a:p>
              <a:pPr eaLnBrk="1" hangingPunct="1">
                <a:spcBef>
                  <a:spcPct val="50000"/>
                </a:spcBef>
              </a:pPr>
              <a:r>
                <a:rPr lang="en-US" altLang="zh-CN" sz="1600" b="1" i="1"/>
                <a:t>CLASSIFICATION</a:t>
              </a:r>
            </a:p>
          </p:txBody>
        </p:sp>
        <p:sp>
          <p:nvSpPr>
            <p:cNvPr id="69651" name="Rectangle 23"/>
            <p:cNvSpPr>
              <a:spLocks noChangeArrowheads="1"/>
            </p:cNvSpPr>
            <p:nvPr/>
          </p:nvSpPr>
          <p:spPr bwMode="auto">
            <a:xfrm>
              <a:off x="3129" y="1814"/>
              <a:ext cx="2511" cy="140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180037962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4878</TotalTime>
  <Words>854</Words>
  <Application>Microsoft Office PowerPoint</Application>
  <PresentationFormat>全屏显示(4:3)</PresentationFormat>
  <Paragraphs>137</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23" baseType="lpstr">
      <vt:lpstr>Blends</vt:lpstr>
      <vt:lpstr>Equation</vt:lpstr>
      <vt:lpstr>Vergelijking</vt:lpstr>
      <vt:lpstr>Picture</vt:lpstr>
      <vt:lpstr>Unsupervised Learning Competitive Learning  </vt:lpstr>
      <vt:lpstr>Recall: Simple Competitive Learning</vt:lpstr>
      <vt:lpstr>Enforcing fairer competition</vt:lpstr>
      <vt:lpstr>PowerPoint 演示文稿</vt:lpstr>
      <vt:lpstr>Vector Quantization:  Application of competitive learning </vt:lpstr>
      <vt:lpstr>PowerPoint 演示文稿</vt:lpstr>
      <vt:lpstr>Vector Quantization</vt:lpstr>
      <vt:lpstr>Image Compression by VQ</vt:lpstr>
      <vt:lpstr>NN with Competition Mechanism</vt:lpstr>
      <vt:lpstr>More on Winner-Takes-All </vt:lpstr>
      <vt:lpstr>Ways to realize competition in Neural Networks</vt:lpstr>
      <vt:lpstr>  </vt:lpstr>
      <vt:lpstr>  </vt:lpstr>
      <vt:lpstr>PowerPoint 演示文稿</vt:lpstr>
      <vt:lpstr>More general form of competition: Mexican Hat</vt:lpstr>
      <vt:lpstr>MEXICAN Hat Network</vt:lpstr>
      <vt:lpstr>Mexican Hat Network</vt:lpstr>
      <vt:lpstr>PowerPoint 演示文稿</vt:lpstr>
      <vt:lpstr>PowerPoint 演示文稿</vt:lpstr>
    </vt:vector>
  </TitlesOfParts>
  <Company>MSU 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 Concepts</dc:title>
  <dc:creator>George Stockman</dc:creator>
  <cp:lastModifiedBy>SuperMicro</cp:lastModifiedBy>
  <cp:revision>245</cp:revision>
  <dcterms:created xsi:type="dcterms:W3CDTF">2001-09-10T17:41:22Z</dcterms:created>
  <dcterms:modified xsi:type="dcterms:W3CDTF">2016-11-28T02:33:41Z</dcterms:modified>
</cp:coreProperties>
</file>