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25" r:id="rId1"/>
  </p:sldMasterIdLst>
  <p:notesMasterIdLst>
    <p:notesMasterId r:id="rId17"/>
  </p:notesMasterIdLst>
  <p:sldIdLst>
    <p:sldId id="478" r:id="rId2"/>
    <p:sldId id="977" r:id="rId3"/>
    <p:sldId id="978" r:id="rId4"/>
    <p:sldId id="854" r:id="rId5"/>
    <p:sldId id="855" r:id="rId6"/>
    <p:sldId id="884" r:id="rId7"/>
    <p:sldId id="979" r:id="rId8"/>
    <p:sldId id="920" r:id="rId9"/>
    <p:sldId id="921" r:id="rId10"/>
    <p:sldId id="922" r:id="rId11"/>
    <p:sldId id="923" r:id="rId12"/>
    <p:sldId id="924" r:id="rId13"/>
    <p:sldId id="925" r:id="rId14"/>
    <p:sldId id="926" r:id="rId15"/>
    <p:sldId id="927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0000"/>
    <a:srgbClr val="008000"/>
    <a:srgbClr val="FF9900"/>
    <a:srgbClr val="993366"/>
    <a:srgbClr val="FFFF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7042" autoAdjust="0"/>
    <p:restoredTop sz="93431" autoAdjust="0"/>
  </p:normalViewPr>
  <p:slideViewPr>
    <p:cSldViewPr>
      <p:cViewPr>
        <p:scale>
          <a:sx n="100" d="100"/>
          <a:sy n="100" d="100"/>
        </p:scale>
        <p:origin x="-1026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24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0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0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0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4A6E64C-814C-4892-9759-F49E757A48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98602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E77AA-9D7C-4613-BB2F-BA37A646821E}" type="datetime1">
              <a:rPr lang="zh-CN" altLang="en-US"/>
              <a:pPr>
                <a:defRPr/>
              </a:pPr>
              <a:t>2016/12/5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4E5CD-2165-4C18-994F-EF13EC7770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848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20B64-DCFA-47E8-B0BA-B453D845CCAA}" type="datetime1">
              <a:rPr lang="zh-CN" altLang="en-US"/>
              <a:pPr>
                <a:defRPr/>
              </a:pPr>
              <a:t>2016/12/5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2154B-B116-4E70-956A-4597EB663D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95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7FADC-464B-420A-8F0F-05A246DFE870}" type="datetime1">
              <a:rPr lang="zh-CN" altLang="en-US"/>
              <a:pPr>
                <a:defRPr/>
              </a:pPr>
              <a:t>2016/12/5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73244-33D9-4C71-AFD3-1AA9FBA1AE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849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F70AC-CFE5-46D8-B8E3-A14DC790DF17}" type="datetime1">
              <a:rPr lang="zh-CN" altLang="en-US"/>
              <a:pPr>
                <a:defRPr/>
              </a:pPr>
              <a:t>2016/12/5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D9BD2-0A1E-4C01-89CC-0F6FA37DBE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03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FBB94-FA2B-4D68-BCC7-D589ACF053C3}" type="datetime1">
              <a:rPr lang="zh-CN" altLang="en-US"/>
              <a:pPr>
                <a:defRPr/>
              </a:pPr>
              <a:t>2016/12/5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C78C0-F0C3-4DA1-A7DB-3EDEAFF947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558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CE3D1-CAB3-4D19-995C-BA5B6E273D07}" type="datetime1">
              <a:rPr lang="zh-CN" altLang="en-US"/>
              <a:pPr>
                <a:defRPr/>
              </a:pPr>
              <a:t>2016/12/5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A0E20-5687-42B9-85B0-CDFDCB8E25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10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4EACB-CE0F-4E33-90ED-D1C0D662221B}" type="datetime1">
              <a:rPr lang="zh-CN" altLang="en-US"/>
              <a:pPr>
                <a:defRPr/>
              </a:pPr>
              <a:t>2016/12/5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CE402-F35E-4F64-BC42-F29344D3A0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12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7CD67-C74F-41BD-B2AC-FAAE91B87EC9}" type="datetime1">
              <a:rPr lang="zh-CN" altLang="en-US"/>
              <a:pPr>
                <a:defRPr/>
              </a:pPr>
              <a:t>2016/12/5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91BFD-CBBB-47C3-B632-AD451A3802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71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8FD61-357C-4D21-8142-1C765FFCD157}" type="datetime1">
              <a:rPr lang="zh-CN" altLang="en-US"/>
              <a:pPr>
                <a:defRPr/>
              </a:pPr>
              <a:t>2016/12/5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4B6BF-B256-4779-A554-F99BB2D502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700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82BC7-E9F6-45C5-A0E4-546B51FE7FF4}" type="datetime1">
              <a:rPr lang="zh-CN" altLang="en-US"/>
              <a:pPr>
                <a:defRPr/>
              </a:pPr>
              <a:t>2016/12/5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D0835-7781-4F9E-A3BC-9C79D14255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74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4F7DD-8EB5-4683-8632-140DF0CABA03}" type="datetime1">
              <a:rPr lang="zh-CN" altLang="en-US"/>
              <a:pPr>
                <a:defRPr/>
              </a:pPr>
              <a:t>2016/12/5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C4DAD-FA95-480C-B424-BA7F90B67C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884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75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+mn-lt"/>
                <a:cs typeface="+mn-cs"/>
              </a:defRPr>
            </a:lvl1pPr>
          </a:lstStyle>
          <a:p>
            <a:pPr>
              <a:defRPr/>
            </a:pPr>
            <a:fld id="{CA118805-C08B-4A21-A8BA-818EFC3DCDA0}" type="datetime1">
              <a:rPr lang="zh-CN" altLang="en-US"/>
              <a:pPr>
                <a:defRPr/>
              </a:pPr>
              <a:t>2016/12/5</a:t>
            </a:fld>
            <a:endParaRPr lang="en-US" altLang="zh-CN"/>
          </a:p>
        </p:txBody>
      </p:sp>
      <p:sp>
        <p:nvSpPr>
          <p:cNvPr id="675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>
                <a:latin typeface="+mn-lt"/>
                <a:cs typeface="+mn-cs"/>
              </a:defRPr>
            </a:lvl1pPr>
          </a:lstStyle>
          <a:p>
            <a:pPr>
              <a:defRPr/>
            </a:pPr>
            <a:fld id="{5AE1E57C-29D3-4808-9010-F2649F0F66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42988" y="1916113"/>
            <a:ext cx="7772400" cy="1462087"/>
          </a:xfrm>
        </p:spPr>
        <p:txBody>
          <a:bodyPr anchor="t"/>
          <a:lstStyle/>
          <a:p>
            <a:pPr algn="ctr" eaLnBrk="1" hangingPunct="1"/>
            <a:r>
              <a:rPr lang="en-US" altLang="zh-CN" sz="4300" b="1" smtClean="0">
                <a:solidFill>
                  <a:srgbClr val="A50021"/>
                </a:solidFill>
              </a:rPr>
              <a:t> </a:t>
            </a:r>
            <a:br>
              <a:rPr lang="en-US" altLang="zh-CN" sz="4300" b="1" smtClean="0">
                <a:solidFill>
                  <a:srgbClr val="A50021"/>
                </a:solidFill>
              </a:rPr>
            </a:br>
            <a:r>
              <a:rPr lang="en-US" altLang="zh-TW" b="1" smtClean="0">
                <a:solidFill>
                  <a:srgbClr val="800000"/>
                </a:solidFill>
              </a:rPr>
              <a:t>Associative Memories</a:t>
            </a:r>
            <a:br>
              <a:rPr lang="en-US" altLang="zh-TW" b="1" smtClean="0">
                <a:solidFill>
                  <a:srgbClr val="800000"/>
                </a:solidFill>
              </a:rPr>
            </a:br>
            <a:r>
              <a:rPr lang="en-US" altLang="zh-CN" sz="3600" b="1" smtClean="0">
                <a:solidFill>
                  <a:srgbClr val="800000"/>
                </a:solidFill>
              </a:rPr>
              <a:t/>
            </a:r>
            <a:br>
              <a:rPr lang="en-US" altLang="zh-CN" sz="3600" b="1" smtClean="0">
                <a:solidFill>
                  <a:srgbClr val="800000"/>
                </a:solidFill>
              </a:rPr>
            </a:br>
            <a:endParaRPr lang="en-US" altLang="zh-CN" sz="3600" b="1" smtClean="0">
              <a:solidFill>
                <a:srgbClr val="800000"/>
              </a:solidFill>
              <a:cs typeface="Tahoma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619250" y="4149725"/>
            <a:ext cx="6400800" cy="1752600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</a:rPr>
              <a:t>Bailing Zhang</a:t>
            </a:r>
          </a:p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smtClean="0">
              <a:latin typeface="Times New Roman" pitchFamily="18" charset="0"/>
            </a:endParaRPr>
          </a:p>
          <a:p>
            <a:pPr marL="0" indent="0" algn="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smtClean="0">
              <a:latin typeface="Times New Roman" pitchFamily="18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835150" y="1143000"/>
            <a:ext cx="61753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baseline="-25000" dirty="0">
                <a:solidFill>
                  <a:srgbClr val="0000FF"/>
                </a:solidFill>
                <a:ea typeface="华文新魏" pitchFamily="2" charset="-122"/>
              </a:rPr>
              <a:t>CSE301 Bio-computation, Week </a:t>
            </a:r>
            <a:r>
              <a:rPr lang="en-US" altLang="zh-CN" sz="3200" b="1" baseline="-25000" dirty="0" smtClean="0">
                <a:solidFill>
                  <a:srgbClr val="0000FF"/>
                </a:solidFill>
                <a:ea typeface="华文新魏" pitchFamily="2" charset="-122"/>
              </a:rPr>
              <a:t>12, 2016</a:t>
            </a:r>
            <a:endParaRPr lang="en-US" altLang="zh-CN" sz="3200" b="1" baseline="-25000" dirty="0">
              <a:solidFill>
                <a:srgbClr val="0000FF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549275"/>
            <a:ext cx="8893175" cy="6048375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2400" b="1" smtClean="0">
                <a:solidFill>
                  <a:srgbClr val="0000FF"/>
                </a:solidFill>
              </a:rPr>
              <a:t>Principal term </a:t>
            </a:r>
            <a:r>
              <a:rPr lang="en-US" altLang="zh-CN" sz="2400" smtClean="0"/>
              <a:t>gives the association between </a:t>
            </a:r>
            <a:r>
              <a:rPr lang="en-US" altLang="zh-CN" sz="2400" b="1" smtClean="0"/>
              <a:t>x</a:t>
            </a:r>
            <a:r>
              <a:rPr lang="en-US" altLang="zh-CN" sz="2400" b="1" i="1" baseline="-25000" smtClean="0"/>
              <a:t>l</a:t>
            </a:r>
            <a:r>
              <a:rPr lang="en-US" altLang="zh-CN" sz="2400" smtClean="0"/>
              <a:t> </a:t>
            </a:r>
            <a:r>
              <a:rPr lang="en-US" altLang="zh-CN" sz="2600" smtClean="0"/>
              <a:t>and y</a:t>
            </a:r>
            <a:r>
              <a:rPr lang="en-US" altLang="zh-CN" sz="2400" b="1" i="1" baseline="-25000" smtClean="0"/>
              <a:t>l</a:t>
            </a:r>
            <a:r>
              <a:rPr lang="en-US" altLang="zh-CN" sz="2600" smtClean="0"/>
              <a:t> </a:t>
            </a:r>
            <a:r>
              <a:rPr lang="en-US" altLang="zh-CN" sz="2400" smtClean="0"/>
              <a:t>. </a:t>
            </a:r>
          </a:p>
          <a:p>
            <a:r>
              <a:rPr lang="en-US" altLang="zh-CN" sz="2400" b="1" smtClean="0">
                <a:solidFill>
                  <a:srgbClr val="0000FF"/>
                </a:solidFill>
              </a:rPr>
              <a:t>Cross-talk</a:t>
            </a:r>
            <a:r>
              <a:rPr lang="en-US" altLang="zh-CN" sz="2400" smtClean="0"/>
              <a:t> represents correlation between (</a:t>
            </a:r>
            <a:r>
              <a:rPr lang="en-US" altLang="zh-CN" sz="2400" b="1" smtClean="0"/>
              <a:t>x</a:t>
            </a:r>
            <a:r>
              <a:rPr lang="en-US" altLang="zh-CN" sz="2400" b="1" i="1" baseline="-25000" smtClean="0"/>
              <a:t>l</a:t>
            </a:r>
            <a:r>
              <a:rPr lang="en-US" altLang="zh-CN" sz="2400" smtClean="0"/>
              <a:t>,</a:t>
            </a:r>
            <a:r>
              <a:rPr lang="en-US" altLang="zh-CN" sz="2600" smtClean="0"/>
              <a:t> y</a:t>
            </a:r>
            <a:r>
              <a:rPr lang="en-US" altLang="zh-CN" sz="2400" b="1" i="1" baseline="-25000" smtClean="0"/>
              <a:t>l</a:t>
            </a:r>
            <a:r>
              <a:rPr lang="en-US" altLang="zh-CN" sz="2600" smtClean="0"/>
              <a:t>) </a:t>
            </a:r>
            <a:r>
              <a:rPr lang="en-US" altLang="zh-CN" sz="2400" smtClean="0"/>
              <a:t>and other training pairs. When cross-talk is large, </a:t>
            </a:r>
            <a:r>
              <a:rPr lang="en-US" altLang="zh-CN" sz="2400" b="1" smtClean="0"/>
              <a:t>x</a:t>
            </a:r>
            <a:r>
              <a:rPr lang="en-US" altLang="zh-CN" sz="2400" b="1" i="1" baseline="-25000" smtClean="0"/>
              <a:t>l</a:t>
            </a:r>
            <a:r>
              <a:rPr lang="en-US" altLang="zh-CN" sz="2400" smtClean="0"/>
              <a:t> will recall something </a:t>
            </a:r>
            <a:r>
              <a:rPr lang="en-US" altLang="zh-CN" sz="2400" i="1" smtClean="0"/>
              <a:t>other than </a:t>
            </a:r>
            <a:r>
              <a:rPr lang="en-US" altLang="zh-CN" sz="2400" b="1" i="1" smtClean="0"/>
              <a:t>y</a:t>
            </a:r>
            <a:r>
              <a:rPr lang="en-US" altLang="zh-CN" sz="2400" b="1" i="1" baseline="-25000" smtClean="0"/>
              <a:t>l</a:t>
            </a:r>
            <a:r>
              <a:rPr lang="en-US" altLang="zh-CN" sz="2400" smtClean="0"/>
              <a:t>.</a:t>
            </a:r>
          </a:p>
          <a:p>
            <a:r>
              <a:rPr lang="en-US" altLang="zh-CN" sz="2400" smtClean="0"/>
              <a:t>If all sample input </a:t>
            </a:r>
            <a:r>
              <a:rPr lang="en-US" altLang="zh-CN" sz="2400" b="1" i="1" smtClean="0"/>
              <a:t>i</a:t>
            </a:r>
            <a:r>
              <a:rPr lang="en-US" altLang="zh-CN" sz="2400" smtClean="0"/>
              <a:t> are orthogonal to each other, then we have               , no sample other than (</a:t>
            </a:r>
            <a:r>
              <a:rPr lang="en-US" altLang="zh-CN" sz="2400" b="1" i="1" smtClean="0"/>
              <a:t>x</a:t>
            </a:r>
            <a:r>
              <a:rPr lang="en-US" altLang="zh-CN" sz="2400" b="1" i="1" baseline="-25000" smtClean="0"/>
              <a:t>l</a:t>
            </a:r>
            <a:r>
              <a:rPr lang="en-US" altLang="zh-CN" sz="2400" smtClean="0"/>
              <a:t>,</a:t>
            </a:r>
            <a:r>
              <a:rPr lang="en-US" altLang="zh-CN" sz="2600" smtClean="0"/>
              <a:t> </a:t>
            </a:r>
            <a:r>
              <a:rPr lang="en-US" altLang="zh-CN" sz="2400" b="1" i="1" smtClean="0"/>
              <a:t>y</a:t>
            </a:r>
            <a:r>
              <a:rPr lang="en-US" altLang="zh-CN" sz="2400" b="1" i="1" baseline="-25000" smtClean="0"/>
              <a:t>l</a:t>
            </a:r>
            <a:r>
              <a:rPr lang="en-US" altLang="zh-CN" sz="2600" smtClean="0"/>
              <a:t>)</a:t>
            </a:r>
            <a:r>
              <a:rPr lang="en-US" altLang="zh-CN" sz="2400" b="1" smtClean="0"/>
              <a:t> </a:t>
            </a:r>
            <a:r>
              <a:rPr lang="en-US" altLang="zh-CN" sz="2400" smtClean="0"/>
              <a:t>contribute to the result (cross-talk = 0).</a:t>
            </a:r>
          </a:p>
          <a:p>
            <a:r>
              <a:rPr lang="en-US" altLang="zh-CN" sz="2400" smtClean="0"/>
              <a:t>There are at most </a:t>
            </a:r>
            <a:r>
              <a:rPr lang="en-US" altLang="zh-CN" sz="2400" i="1" smtClean="0"/>
              <a:t>n</a:t>
            </a:r>
            <a:r>
              <a:rPr lang="en-US" altLang="zh-CN" sz="2400" smtClean="0"/>
              <a:t> orthogonal vectors in an </a:t>
            </a:r>
            <a:r>
              <a:rPr lang="en-US" altLang="zh-CN" sz="2400" i="1" smtClean="0"/>
              <a:t>n</a:t>
            </a:r>
            <a:r>
              <a:rPr lang="en-US" altLang="zh-CN" sz="2400" smtClean="0"/>
              <a:t>-dimensional space.</a:t>
            </a:r>
          </a:p>
          <a:p>
            <a:r>
              <a:rPr lang="en-US" altLang="zh-CN" sz="2400" smtClean="0"/>
              <a:t>Cross-talk increases when </a:t>
            </a:r>
            <a:r>
              <a:rPr lang="en-US" altLang="zh-CN" sz="2400" b="1" i="1" smtClean="0"/>
              <a:t>P  </a:t>
            </a:r>
            <a:r>
              <a:rPr lang="en-US" altLang="zh-CN" sz="2400" smtClean="0"/>
              <a:t>increases.</a:t>
            </a:r>
          </a:p>
          <a:p>
            <a:r>
              <a:rPr lang="en-US" altLang="zh-CN" sz="2400" smtClean="0"/>
              <a:t>How many arbitrary training pairs can be stored in an AM?</a:t>
            </a:r>
          </a:p>
          <a:p>
            <a:pPr lvl="1">
              <a:spcBef>
                <a:spcPct val="0"/>
              </a:spcBef>
            </a:pPr>
            <a:r>
              <a:rPr lang="en-US" altLang="zh-CN" sz="2200" smtClean="0"/>
              <a:t>Can it be more than n (allowing some non-orthogonal patterns while keeping cross-talk terms small)?</a:t>
            </a:r>
          </a:p>
          <a:p>
            <a:pPr lvl="1">
              <a:spcBef>
                <a:spcPct val="0"/>
              </a:spcBef>
            </a:pPr>
            <a:r>
              <a:rPr lang="en-US" altLang="zh-CN" sz="2200" smtClean="0"/>
              <a:t>Storage capacity (more later)</a:t>
            </a:r>
          </a:p>
        </p:txBody>
      </p:sp>
      <p:graphicFrame>
        <p:nvGraphicFramePr>
          <p:cNvPr id="1638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486541"/>
              </p:ext>
            </p:extLst>
          </p:nvPr>
        </p:nvGraphicFramePr>
        <p:xfrm>
          <a:off x="1547664" y="2636912"/>
          <a:ext cx="1060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3" imgW="622030" imgH="253890" progId="Equation.3">
                  <p:embed/>
                </p:oleObj>
              </mc:Choice>
              <mc:Fallback>
                <p:oleObj name="Equation" r:id="rId3" imgW="622030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636912"/>
                        <a:ext cx="10604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836613"/>
            <a:ext cx="7921625" cy="809625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800000"/>
                </a:solidFill>
              </a:rPr>
              <a:t>Example of hetero-associative memory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16113"/>
            <a:ext cx="8713788" cy="355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Binary pattern pairs </a:t>
            </a:r>
            <a:r>
              <a:rPr lang="en-US" altLang="zh-CN" sz="2400" b="1" i="1" smtClean="0"/>
              <a:t>x</a:t>
            </a:r>
            <a:r>
              <a:rPr lang="en-US" altLang="zh-CN" sz="2400" b="1" i="1" baseline="-25000" smtClean="0"/>
              <a:t>i</a:t>
            </a:r>
            <a:r>
              <a:rPr lang="en-US" altLang="zh-CN" sz="2400" b="1" smtClean="0">
                <a:sym typeface="Symbol" pitchFamily="18" charset="2"/>
              </a:rPr>
              <a:t></a:t>
            </a:r>
            <a:r>
              <a:rPr lang="en-US" altLang="zh-CN" sz="2400" b="1" i="1" smtClean="0"/>
              <a:t>y</a:t>
            </a:r>
            <a:r>
              <a:rPr lang="en-US" altLang="zh-CN" sz="2400" b="1" i="1" baseline="-25000" smtClean="0"/>
              <a:t>i,</a:t>
            </a:r>
            <a:r>
              <a:rPr lang="en-US" altLang="zh-CN" sz="2400" baseline="-25000" smtClean="0"/>
              <a:t> </a:t>
            </a:r>
            <a:r>
              <a:rPr lang="en-US" altLang="zh-CN" sz="2400" smtClean="0"/>
              <a:t>with dim(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) = 4 and dim(</a:t>
            </a:r>
            <a:r>
              <a:rPr lang="en-US" altLang="zh-CN" sz="2400" i="1" smtClean="0"/>
              <a:t>y</a:t>
            </a:r>
            <a:r>
              <a:rPr lang="en-US" altLang="zh-CN" sz="2400" smtClean="0"/>
              <a:t>) = 2.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Total weighted input to output units: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Activation function: threshold</a:t>
            </a:r>
          </a:p>
          <a:p>
            <a:pPr>
              <a:lnSpc>
                <a:spcPct val="90000"/>
              </a:lnSpc>
            </a:pPr>
            <a:endParaRPr lang="en-US" altLang="zh-CN" sz="2400" smtClean="0"/>
          </a:p>
          <a:p>
            <a:pPr>
              <a:lnSpc>
                <a:spcPct val="90000"/>
              </a:lnSpc>
            </a:pPr>
            <a:endParaRPr lang="en-US" altLang="zh-CN" sz="2400" smtClean="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zh-CN" sz="2400" smtClean="0"/>
              <a:t>Weights are computed by Hebbian rule (sum of outer products of all training pairs):</a:t>
            </a:r>
          </a:p>
          <a:p>
            <a:pPr>
              <a:lnSpc>
                <a:spcPct val="90000"/>
              </a:lnSpc>
            </a:pPr>
            <a:endParaRPr lang="en-US" altLang="zh-CN" sz="2400" smtClean="0"/>
          </a:p>
          <a:p>
            <a:pPr>
              <a:lnSpc>
                <a:spcPct val="90000"/>
              </a:lnSpc>
            </a:pPr>
            <a:endParaRPr lang="en-US" altLang="zh-CN" sz="2400" smtClean="0"/>
          </a:p>
          <a:p>
            <a:pPr>
              <a:lnSpc>
                <a:spcPct val="90000"/>
              </a:lnSpc>
            </a:pPr>
            <a:endParaRPr lang="en-US" altLang="zh-CN" sz="2400" smtClean="0"/>
          </a:p>
          <a:p>
            <a:pPr>
              <a:lnSpc>
                <a:spcPct val="90000"/>
              </a:lnSpc>
            </a:pPr>
            <a:r>
              <a:rPr lang="en-US" altLang="zh-CN" sz="2400" smtClean="0"/>
              <a:t>4 training samples: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/>
              <a:t>                      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5724525" y="2276475"/>
          <a:ext cx="19399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3" imgW="812447" imgH="291973" progId="Equation.3">
                  <p:embed/>
                </p:oleObj>
              </mc:Choice>
              <mc:Fallback>
                <p:oleObj name="Equation" r:id="rId3" imgW="812447" imgH="29197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276475"/>
                        <a:ext cx="19399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2051050" y="3141663"/>
          <a:ext cx="32178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5" imgW="1651000" imgH="444500" progId="Equation.3">
                  <p:embed/>
                </p:oleObj>
              </mc:Choice>
              <mc:Fallback>
                <p:oleObj name="Equation" r:id="rId5" imgW="16510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141663"/>
                        <a:ext cx="321786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7"/>
          <p:cNvGraphicFramePr>
            <a:graphicFrameLocks noChangeAspect="1"/>
          </p:cNvGraphicFramePr>
          <p:nvPr/>
        </p:nvGraphicFramePr>
        <p:xfrm>
          <a:off x="2700338" y="4797425"/>
          <a:ext cx="21590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7" imgW="914400" imgH="444500" progId="Equation.3">
                  <p:embed/>
                </p:oleObj>
              </mc:Choice>
              <mc:Fallback>
                <p:oleObj name="Equation" r:id="rId7" imgW="9144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797425"/>
                        <a:ext cx="215900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8043863" y="31051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3863" y="31051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3203575" y="5876925"/>
          <a:ext cx="192881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5" imgW="875920" imgH="393529" progId="Equation.3">
                  <p:embed/>
                </p:oleObj>
              </mc:Choice>
              <mc:Fallback>
                <p:oleObj name="Equation" r:id="rId5" imgW="875920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876925"/>
                        <a:ext cx="192881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250825" y="42926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</a:rPr>
              <a:t>Computing the weights</a:t>
            </a:r>
          </a:p>
        </p:txBody>
      </p:sp>
      <p:sp>
        <p:nvSpPr>
          <p:cNvPr id="18437" name="Text Box 9"/>
          <p:cNvSpPr txBox="1">
            <a:spLocks noChangeArrowheads="1"/>
          </p:cNvSpPr>
          <p:nvPr/>
        </p:nvSpPr>
        <p:spPr bwMode="auto">
          <a:xfrm>
            <a:off x="246063" y="404813"/>
            <a:ext cx="3340100" cy="2162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itchFamily="18" charset="0"/>
              </a:rPr>
              <a:t>Training Samples</a:t>
            </a:r>
          </a:p>
          <a:p>
            <a:pPr eaLnBrk="1" hangingPunct="1"/>
            <a:r>
              <a:rPr lang="en-US" altLang="zh-CN" sz="2000">
                <a:latin typeface="Times New Roman" pitchFamily="18" charset="0"/>
              </a:rPr>
              <a:t>                   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 i="1" baseline="-25000">
                <a:latin typeface="Times New Roman" pitchFamily="18" charset="0"/>
              </a:rPr>
              <a:t>p</a:t>
            </a:r>
            <a:r>
              <a:rPr lang="en-US" altLang="zh-CN" sz="2000">
                <a:latin typeface="Times New Roman" pitchFamily="18" charset="0"/>
              </a:rPr>
              <a:t>                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 i="1" baseline="-25000">
                <a:latin typeface="Times New Roman" pitchFamily="18" charset="0"/>
              </a:rPr>
              <a:t>p</a:t>
            </a:r>
            <a:endParaRPr lang="en-US" altLang="zh-CN" sz="2400">
              <a:latin typeface="Times New Roman" pitchFamily="18" charset="0"/>
            </a:endParaRPr>
          </a:p>
          <a:p>
            <a:pPr eaLnBrk="1" hangingPunct="1"/>
            <a:r>
              <a:rPr lang="en-US" altLang="zh-CN" sz="2200">
                <a:latin typeface="Times New Roman" pitchFamily="18" charset="0"/>
              </a:rPr>
              <a:t>p=1    (1 0 0 0)       (1, 0)</a:t>
            </a:r>
          </a:p>
          <a:p>
            <a:pPr eaLnBrk="1" hangingPunct="1"/>
            <a:r>
              <a:rPr lang="en-US" altLang="zh-CN" sz="2200">
                <a:latin typeface="Times New Roman" pitchFamily="18" charset="0"/>
              </a:rPr>
              <a:t>p=2    (1 1 0 0)       (1, 0)</a:t>
            </a:r>
          </a:p>
          <a:p>
            <a:pPr eaLnBrk="1" hangingPunct="1"/>
            <a:r>
              <a:rPr lang="en-US" altLang="zh-CN" sz="2200">
                <a:latin typeface="Times New Roman" pitchFamily="18" charset="0"/>
              </a:rPr>
              <a:t>p=3    (0 0 0 1)       (0, 1)</a:t>
            </a:r>
          </a:p>
          <a:p>
            <a:pPr eaLnBrk="1" hangingPunct="1"/>
            <a:r>
              <a:rPr lang="en-US" altLang="zh-CN" sz="2200">
                <a:latin typeface="Times New Roman" pitchFamily="18" charset="0"/>
              </a:rPr>
              <a:t>p=4    (0 0 1 1)       (0, 1)</a:t>
            </a:r>
          </a:p>
        </p:txBody>
      </p:sp>
      <p:graphicFrame>
        <p:nvGraphicFramePr>
          <p:cNvPr id="18438" name="Object 10"/>
          <p:cNvGraphicFramePr>
            <a:graphicFrameLocks noChangeAspect="1"/>
          </p:cNvGraphicFramePr>
          <p:nvPr/>
        </p:nvGraphicFramePr>
        <p:xfrm>
          <a:off x="3779838" y="260350"/>
          <a:ext cx="4392612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7" imgW="2019300" imgH="457200" progId="Equation.3">
                  <p:embed/>
                </p:oleObj>
              </mc:Choice>
              <mc:Fallback>
                <p:oleObj name="Equation" r:id="rId7" imgW="20193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60350"/>
                        <a:ext cx="4392612" cy="9953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11"/>
          <p:cNvGraphicFramePr>
            <a:graphicFrameLocks noChangeAspect="1"/>
          </p:cNvGraphicFramePr>
          <p:nvPr/>
        </p:nvGraphicFramePr>
        <p:xfrm>
          <a:off x="3851275" y="1268413"/>
          <a:ext cx="410368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9" imgW="2006600" imgH="457200" progId="Equation.3">
                  <p:embed/>
                </p:oleObj>
              </mc:Choice>
              <mc:Fallback>
                <p:oleObj name="Equation" r:id="rId9" imgW="20066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268413"/>
                        <a:ext cx="4103688" cy="9350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12"/>
          <p:cNvGraphicFramePr>
            <a:graphicFrameLocks noChangeAspect="1"/>
          </p:cNvGraphicFramePr>
          <p:nvPr/>
        </p:nvGraphicFramePr>
        <p:xfrm>
          <a:off x="3851275" y="2276475"/>
          <a:ext cx="4211638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11" imgW="2032000" imgH="457200" progId="Equation.3">
                  <p:embed/>
                </p:oleObj>
              </mc:Choice>
              <mc:Fallback>
                <p:oleObj name="Equation" r:id="rId11" imgW="20320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276475"/>
                        <a:ext cx="4211638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13"/>
          <p:cNvGraphicFramePr>
            <a:graphicFrameLocks noChangeAspect="1"/>
          </p:cNvGraphicFramePr>
          <p:nvPr/>
        </p:nvGraphicFramePr>
        <p:xfrm>
          <a:off x="3851275" y="3357563"/>
          <a:ext cx="4176713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Equation" r:id="rId13" imgW="2006600" imgH="457200" progId="Equation.3">
                  <p:embed/>
                </p:oleObj>
              </mc:Choice>
              <mc:Fallback>
                <p:oleObj name="Equation" r:id="rId13" imgW="20066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357563"/>
                        <a:ext cx="4176713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4"/>
          <p:cNvGraphicFramePr>
            <a:graphicFrameLocks noChangeAspect="1"/>
          </p:cNvGraphicFramePr>
          <p:nvPr/>
        </p:nvGraphicFramePr>
        <p:xfrm>
          <a:off x="3132138" y="4749800"/>
          <a:ext cx="21590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Equation" r:id="rId15" imgW="914400" imgH="444500" progId="Equation.3">
                  <p:embed/>
                </p:oleObj>
              </mc:Choice>
              <mc:Fallback>
                <p:oleObj name="Equation" r:id="rId15" imgW="914400" imgH="444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749800"/>
                        <a:ext cx="215900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" y="3068638"/>
            <a:ext cx="1655763" cy="504825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/>
              <a:t>  </a:t>
            </a:r>
            <a:r>
              <a:rPr lang="en-US" altLang="zh-CN" sz="2400" b="1" smtClean="0"/>
              <a:t>recall:</a:t>
            </a:r>
            <a:endParaRPr lang="en-US" altLang="zh-CN" sz="2400" smtClean="0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685038"/>
              </p:ext>
            </p:extLst>
          </p:nvPr>
        </p:nvGraphicFramePr>
        <p:xfrm>
          <a:off x="4572000" y="836613"/>
          <a:ext cx="3210480" cy="1824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3" imgW="1587500" imgH="901700" progId="Equation.3">
                  <p:embed/>
                </p:oleObj>
              </mc:Choice>
              <mc:Fallback>
                <p:oleObj name="Equation" r:id="rId3" imgW="1587500" imgH="901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836613"/>
                        <a:ext cx="3210480" cy="182492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44463" y="981075"/>
            <a:ext cx="4356100" cy="16804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dirty="0">
                <a:latin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4 training inputs have correct recall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zh-CN" sz="24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Times New Roman" pitchFamily="18" charset="0"/>
              </a:rPr>
              <a:t>For example: </a:t>
            </a:r>
            <a:r>
              <a:rPr lang="en-US" altLang="zh-CN" sz="2400" b="1" dirty="0">
                <a:latin typeface="Times New Roman" pitchFamily="18" charset="0"/>
              </a:rPr>
              <a:t>x = (1 0 0 0)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500563" y="3860800"/>
            <a:ext cx="34671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400" b="1">
                <a:latin typeface="Times New Roman" pitchFamily="18" charset="0"/>
              </a:rPr>
              <a:t>x=(0 1 0 0) </a:t>
            </a:r>
          </a:p>
          <a:p>
            <a:pPr eaLnBrk="1" hangingPunct="1"/>
            <a:r>
              <a:rPr lang="en-US" altLang="zh-CN" sz="2400">
                <a:latin typeface="Times New Roman" pitchFamily="18" charset="0"/>
              </a:rPr>
              <a:t>	(similar to 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 and 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 baseline="-25000">
                <a:latin typeface="Times New Roman" pitchFamily="18" charset="0"/>
              </a:rPr>
              <a:t>2 </a:t>
            </a:r>
            <a:r>
              <a:rPr lang="en-US" altLang="zh-CN" sz="2400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4643438" y="4868863"/>
          <a:ext cx="2687637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5" imgW="1447800" imgH="901700" progId="Equation.3">
                  <p:embed/>
                </p:oleObj>
              </mc:Choice>
              <mc:Fallback>
                <p:oleObj name="Equation" r:id="rId5" imgW="1447800" imgH="901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868863"/>
                        <a:ext cx="2687637" cy="167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611188" y="3860800"/>
            <a:ext cx="34671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400" b="1">
                <a:latin typeface="Times New Roman" pitchFamily="18" charset="0"/>
              </a:rPr>
              <a:t>x=(0 1 1 0) </a:t>
            </a:r>
          </a:p>
          <a:p>
            <a:pPr eaLnBrk="1" hangingPunct="1"/>
            <a:r>
              <a:rPr lang="en-US" altLang="zh-CN" sz="2400">
                <a:latin typeface="Times New Roman" pitchFamily="18" charset="0"/>
              </a:rPr>
              <a:t>	(not sufficiently similar to any training input)</a:t>
            </a:r>
            <a:endParaRPr lang="en-US" altLang="zh-CN" sz="2400" baseline="-25000">
              <a:latin typeface="Times New Roman" pitchFamily="18" charset="0"/>
            </a:endParaRPr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755650" y="4941888"/>
          <a:ext cx="3370263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7" imgW="1816100" imgH="901700" progId="Equation.3">
                  <p:embed/>
                </p:oleObj>
              </mc:Choice>
              <mc:Fallback>
                <p:oleObj name="Equation" r:id="rId7" imgW="1816100" imgH="901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941888"/>
                        <a:ext cx="3370263" cy="167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350"/>
            <a:ext cx="8132068" cy="792386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800000"/>
                </a:solidFill>
              </a:rPr>
              <a:t>Example of auto-associative memory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353425" cy="49911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defRPr/>
            </a:pPr>
            <a:r>
              <a:rPr lang="en-US" altLang="zh-CN" sz="2400" dirty="0"/>
              <a:t>Same as </a:t>
            </a:r>
            <a:r>
              <a:rPr lang="en-US" altLang="zh-CN" sz="2400" dirty="0" smtClean="0"/>
              <a:t>hetero-associative </a:t>
            </a:r>
            <a:r>
              <a:rPr lang="en-US" altLang="zh-CN" sz="2400" dirty="0"/>
              <a:t>nets, except </a:t>
            </a:r>
            <a:r>
              <a:rPr lang="en-US" altLang="zh-CN" sz="2400" b="1" dirty="0" err="1"/>
              <a:t>y</a:t>
            </a:r>
            <a:r>
              <a:rPr lang="en-US" altLang="zh-CN" sz="2400" baseline="-25000" dirty="0" err="1"/>
              <a:t>p</a:t>
            </a:r>
            <a:r>
              <a:rPr lang="en-US" altLang="zh-CN" sz="2400" b="1" dirty="0"/>
              <a:t> = </a:t>
            </a:r>
            <a:r>
              <a:rPr lang="en-US" altLang="zh-CN" sz="2400" b="1" dirty="0" err="1"/>
              <a:t>x</a:t>
            </a:r>
            <a:r>
              <a:rPr lang="en-US" altLang="zh-CN" sz="2400" baseline="-25000" dirty="0" err="1"/>
              <a:t>p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for all </a:t>
            </a:r>
            <a:r>
              <a:rPr lang="en-US" altLang="zh-CN" sz="2400" i="1" dirty="0"/>
              <a:t>p = </a:t>
            </a:r>
            <a:r>
              <a:rPr lang="en-US" altLang="zh-CN" sz="2400" dirty="0"/>
              <a:t>1,</a:t>
            </a:r>
            <a:r>
              <a:rPr lang="en-US" altLang="zh-CN" sz="2400" dirty="0">
                <a:latin typeface="Times New Roman"/>
              </a:rPr>
              <a:t>…</a:t>
            </a:r>
            <a:r>
              <a:rPr lang="en-US" altLang="zh-CN" sz="2400" dirty="0"/>
              <a:t>, </a:t>
            </a:r>
            <a:r>
              <a:rPr lang="en-US" altLang="zh-CN" sz="2400" i="1" dirty="0"/>
              <a:t>P</a:t>
            </a:r>
            <a:endParaRPr lang="en-US" altLang="zh-CN" sz="2400" b="1" i="1" dirty="0"/>
          </a:p>
          <a:p>
            <a:pPr>
              <a:lnSpc>
                <a:spcPct val="90000"/>
              </a:lnSpc>
              <a:spcBef>
                <a:spcPct val="5000"/>
              </a:spcBef>
              <a:defRPr/>
            </a:pPr>
            <a:r>
              <a:rPr lang="en-US" altLang="zh-CN" sz="2400" dirty="0"/>
              <a:t>Used to recall a pattern by a its noisy or incomplete version.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     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</a:rPr>
              <a:t>pattern completion/pattern recovery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5000"/>
              </a:spcBef>
              <a:defRPr/>
            </a:pPr>
            <a:r>
              <a:rPr lang="en-US" altLang="zh-CN" sz="2400" dirty="0"/>
              <a:t>A single pattern </a:t>
            </a:r>
            <a:r>
              <a:rPr lang="en-US" altLang="zh-CN" sz="2400" b="1" dirty="0"/>
              <a:t>x</a:t>
            </a:r>
            <a:r>
              <a:rPr lang="en-US" altLang="zh-CN" sz="2400" dirty="0"/>
              <a:t> = (1, 1, 1, -1) is stored (weights computed by </a:t>
            </a:r>
            <a:r>
              <a:rPr lang="en-US" altLang="zh-CN" sz="2400" dirty="0" err="1"/>
              <a:t>Hebbian</a:t>
            </a:r>
            <a:r>
              <a:rPr lang="en-US" altLang="zh-CN" sz="2400" dirty="0"/>
              <a:t> rule </a:t>
            </a:r>
            <a:r>
              <a:rPr lang="en-US" altLang="zh-CN" sz="2400" dirty="0">
                <a:latin typeface="Times New Roman"/>
              </a:rPr>
              <a:t>–</a:t>
            </a:r>
            <a:r>
              <a:rPr lang="en-US" altLang="zh-CN" sz="2400" dirty="0"/>
              <a:t> outer product)</a:t>
            </a:r>
          </a:p>
          <a:p>
            <a:pPr>
              <a:lnSpc>
                <a:spcPct val="90000"/>
              </a:lnSpc>
              <a:spcBef>
                <a:spcPct val="5000"/>
              </a:spcBef>
              <a:defRPr/>
            </a:pPr>
            <a:endParaRPr lang="en-US" altLang="zh-CN" sz="2400" dirty="0"/>
          </a:p>
          <a:p>
            <a:pPr>
              <a:lnSpc>
                <a:spcPct val="90000"/>
              </a:lnSpc>
              <a:spcBef>
                <a:spcPct val="5000"/>
              </a:spcBef>
              <a:defRPr/>
            </a:pPr>
            <a:endParaRPr lang="en-US" altLang="zh-CN" sz="2400" dirty="0"/>
          </a:p>
          <a:p>
            <a:pPr>
              <a:lnSpc>
                <a:spcPct val="90000"/>
              </a:lnSpc>
              <a:spcBef>
                <a:spcPct val="5000"/>
              </a:spcBef>
              <a:defRPr/>
            </a:pPr>
            <a:endParaRPr lang="en-US" altLang="zh-CN" sz="2400" dirty="0"/>
          </a:p>
          <a:p>
            <a:pPr>
              <a:lnSpc>
                <a:spcPct val="90000"/>
              </a:lnSpc>
              <a:spcBef>
                <a:spcPct val="5000"/>
              </a:spcBef>
              <a:defRPr/>
            </a:pPr>
            <a:endParaRPr lang="en-US" altLang="zh-CN" sz="2400" dirty="0"/>
          </a:p>
          <a:p>
            <a:pPr>
              <a:lnSpc>
                <a:spcPct val="90000"/>
              </a:lnSpc>
              <a:spcBef>
                <a:spcPct val="5000"/>
              </a:spcBef>
              <a:defRPr/>
            </a:pPr>
            <a:endParaRPr lang="en-US" altLang="zh-CN" sz="2400" dirty="0"/>
          </a:p>
          <a:p>
            <a:pPr marL="0" indent="0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 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908175" y="3573463"/>
          <a:ext cx="2665413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3" imgW="1435100" imgH="736600" progId="Equation.3">
                  <p:embed/>
                </p:oleObj>
              </mc:Choice>
              <mc:Fallback>
                <p:oleObj name="Equation" r:id="rId3" imgW="1435100" imgH="736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573463"/>
                        <a:ext cx="2665413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042988" y="4941888"/>
          <a:ext cx="743585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5" imgW="3683000" imgH="825500" progId="Equation.3">
                  <p:embed/>
                </p:oleObj>
              </mc:Choice>
              <mc:Fallback>
                <p:oleObj name="Equation" r:id="rId5" imgW="3683000" imgH="825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941888"/>
                        <a:ext cx="743585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692150"/>
            <a:ext cx="8748712" cy="5329238"/>
          </a:xfrm>
          <a:solidFill>
            <a:schemeClr val="bg1"/>
          </a:solidFill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NOTE</a:t>
            </a:r>
          </a:p>
          <a:p>
            <a:pPr>
              <a:defRPr/>
            </a:pPr>
            <a:r>
              <a:rPr lang="en-US" altLang="zh-CN" b="1" dirty="0" smtClean="0"/>
              <a:t>W</a:t>
            </a:r>
            <a:r>
              <a:rPr lang="en-US" altLang="zh-CN" dirty="0" smtClean="0"/>
              <a:t> is always </a:t>
            </a:r>
            <a:r>
              <a:rPr lang="en-US" altLang="zh-CN" dirty="0"/>
              <a:t>a symmetric matrix</a:t>
            </a:r>
          </a:p>
          <a:p>
            <a:pPr>
              <a:defRPr/>
            </a:pPr>
            <a:r>
              <a:rPr lang="en-US" altLang="zh-CN" dirty="0"/>
              <a:t>Diagonal elements (</a:t>
            </a:r>
            <a:r>
              <a:rPr lang="en-US" altLang="zh-CN" dirty="0">
                <a:cs typeface="Times New Roman" pitchFamily="18" charset="0"/>
              </a:rPr>
              <a:t>∑</a:t>
            </a:r>
            <a:r>
              <a:rPr lang="en-US" altLang="zh-CN" baseline="-25000" dirty="0">
                <a:cs typeface="Times New Roman" pitchFamily="18" charset="0"/>
              </a:rPr>
              <a:t>p</a:t>
            </a:r>
            <a:r>
              <a:rPr lang="en-US" altLang="zh-CN" dirty="0">
                <a:cs typeface="Times New Roman" pitchFamily="18" charset="0"/>
              </a:rPr>
              <a:t>(</a:t>
            </a:r>
            <a:r>
              <a:rPr lang="en-US" altLang="zh-CN" i="1" dirty="0" err="1">
                <a:cs typeface="Times New Roman" pitchFamily="18" charset="0"/>
              </a:rPr>
              <a:t>x</a:t>
            </a:r>
            <a:r>
              <a:rPr lang="en-US" altLang="zh-CN" i="1" baseline="-25000" dirty="0" err="1">
                <a:cs typeface="Times New Roman" pitchFamily="18" charset="0"/>
              </a:rPr>
              <a:t>p,k</a:t>
            </a:r>
            <a:r>
              <a:rPr lang="en-US" altLang="zh-CN" dirty="0">
                <a:cs typeface="Times New Roman" pitchFamily="18" charset="0"/>
              </a:rPr>
              <a:t>)</a:t>
            </a:r>
            <a:r>
              <a:rPr lang="en-US" altLang="zh-CN" baseline="30000" dirty="0">
                <a:cs typeface="Times New Roman" pitchFamily="18" charset="0"/>
              </a:rPr>
              <a:t>2 </a:t>
            </a:r>
            <a:r>
              <a:rPr lang="en-US" altLang="zh-CN" dirty="0">
                <a:cs typeface="Times New Roman" pitchFamily="18" charset="0"/>
              </a:rPr>
              <a:t>) </a:t>
            </a:r>
            <a:r>
              <a:rPr lang="en-US" altLang="zh-CN" dirty="0"/>
              <a:t>will dominate the computation when large number of patterns are stored .</a:t>
            </a:r>
          </a:p>
          <a:p>
            <a:pPr>
              <a:defRPr/>
            </a:pPr>
            <a:r>
              <a:rPr lang="en-US" altLang="zh-CN" dirty="0"/>
              <a:t>When </a:t>
            </a:r>
            <a:r>
              <a:rPr lang="en-US" altLang="zh-CN" i="1" dirty="0"/>
              <a:t>P</a:t>
            </a:r>
            <a:r>
              <a:rPr lang="en-US" altLang="zh-CN" dirty="0"/>
              <a:t> is large, </a:t>
            </a:r>
            <a:r>
              <a:rPr lang="en-US" altLang="zh-CN" b="1" dirty="0"/>
              <a:t>W</a:t>
            </a:r>
            <a:r>
              <a:rPr lang="en-US" altLang="zh-CN" b="1" i="1" dirty="0"/>
              <a:t> </a:t>
            </a:r>
            <a:r>
              <a:rPr lang="en-US" altLang="zh-CN" dirty="0"/>
              <a:t>is close to an identity matrix. This causes recall output = recall input, which may not be any stored pattern. The pattern correction power is lost.</a:t>
            </a:r>
          </a:p>
          <a:p>
            <a:pPr>
              <a:defRPr/>
            </a:pPr>
            <a:endParaRPr lang="en-US" altLang="zh-CN" sz="3600" dirty="0"/>
          </a:p>
          <a:p>
            <a:pPr>
              <a:buFont typeface="Wingdings" pitchFamily="2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793037" cy="1462087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800000"/>
                </a:solidFill>
              </a:rPr>
              <a:t>Memory in Computer System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16113"/>
            <a:ext cx="7920038" cy="41767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800" smtClean="0"/>
              <a:t>Standard computer memory is accessed through </a:t>
            </a:r>
            <a:r>
              <a:rPr lang="en-US" altLang="zh-CN" sz="2800" b="1" smtClean="0">
                <a:solidFill>
                  <a:srgbClr val="0000FF"/>
                </a:solidFill>
              </a:rPr>
              <a:t>assigned addresses</a:t>
            </a:r>
            <a:r>
              <a:rPr lang="en-US" altLang="zh-CN" sz="2800" smtClean="0"/>
              <a:t>. </a:t>
            </a:r>
          </a:p>
          <a:p>
            <a:pPr>
              <a:spcBef>
                <a:spcPts val="1200"/>
              </a:spcBef>
            </a:pPr>
            <a:r>
              <a:rPr lang="en-US" altLang="zh-CN" sz="2800" smtClean="0"/>
              <a:t>When a user searches for a file, the CPU must convert the request to a numerical instruction and then search through the memory for the corresponding address</a:t>
            </a:r>
          </a:p>
          <a:p>
            <a:pPr>
              <a:spcBef>
                <a:spcPts val="1200"/>
              </a:spcBef>
            </a:pPr>
            <a:r>
              <a:rPr lang="en-US" altLang="zh-CN" sz="2800" smtClean="0"/>
              <a:t>A computer's memory is most commonly referred to as RAM (random access memory).</a:t>
            </a: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2375" y="115888"/>
            <a:ext cx="7921625" cy="1081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600" b="1" smtClean="0">
                <a:solidFill>
                  <a:srgbClr val="800000"/>
                </a:solidFill>
              </a:rPr>
              <a:t>Associative Memory &amp; Pattern  Association</a:t>
            </a:r>
            <a:r>
              <a:rPr lang="en-US" altLang="zh-CN" sz="3200" b="1" smtClean="0"/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196975"/>
            <a:ext cx="8712200" cy="5400675"/>
          </a:xfrm>
          <a:solidFill>
            <a:schemeClr val="bg1"/>
          </a:solidFill>
        </p:spPr>
        <p:txBody>
          <a:bodyPr/>
          <a:lstStyle/>
          <a:p>
            <a:pPr marL="228600" indent="-228600" algn="l">
              <a:spcBef>
                <a:spcPts val="1200"/>
              </a:spcBef>
              <a:buFont typeface="Wingdings" pitchFamily="2" charset="2"/>
              <a:buChar char="n"/>
            </a:pPr>
            <a:r>
              <a:rPr lang="en-US" altLang="zh-TW" sz="2400" smtClean="0"/>
              <a:t>An associative memory is a </a:t>
            </a:r>
            <a:r>
              <a:rPr lang="en-US" altLang="zh-TW" sz="2400" b="1" smtClean="0">
                <a:solidFill>
                  <a:srgbClr val="0033CC"/>
                </a:solidFill>
              </a:rPr>
              <a:t>content-addressable structure</a:t>
            </a:r>
            <a:r>
              <a:rPr lang="en-US" altLang="zh-TW" sz="2400" b="1" smtClean="0"/>
              <a:t> </a:t>
            </a:r>
            <a:r>
              <a:rPr lang="en-US" altLang="zh-TW" sz="2400" smtClean="0"/>
              <a:t>that </a:t>
            </a:r>
            <a:r>
              <a:rPr lang="en-US" altLang="zh-TW" sz="2400" u="sng" smtClean="0"/>
              <a:t>maps a set of input patterns to a set of output patterns.</a:t>
            </a:r>
            <a:r>
              <a:rPr lang="en-US" altLang="zh-CN" sz="2400" smtClean="0"/>
              <a:t>  </a:t>
            </a:r>
          </a:p>
          <a:p>
            <a:pPr marL="228600" indent="-228600" algn="l">
              <a:spcBef>
                <a:spcPts val="1200"/>
              </a:spcBef>
              <a:buFont typeface="Wingdings" pitchFamily="2" charset="2"/>
              <a:buChar char="n"/>
            </a:pPr>
            <a:r>
              <a:rPr lang="en-US" altLang="zh-CN" sz="2400" b="1" smtClean="0">
                <a:solidFill>
                  <a:srgbClr val="008000"/>
                </a:solidFill>
              </a:rPr>
              <a:t>That is, memory </a:t>
            </a:r>
            <a:r>
              <a:rPr lang="en-US" altLang="zh-TW" sz="2400" b="1" smtClean="0">
                <a:solidFill>
                  <a:srgbClr val="008000"/>
                </a:solidFill>
              </a:rPr>
              <a:t>can be directly accessed by the content, rather than the physical address in the memory.</a:t>
            </a:r>
            <a:r>
              <a:rPr lang="en-US" altLang="zh-CN" sz="2000" b="1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</a:p>
          <a:p>
            <a:pPr marL="228600" indent="-228600" algn="l">
              <a:lnSpc>
                <a:spcPct val="80000"/>
              </a:lnSpc>
              <a:buFont typeface="Wingdings" pitchFamily="2" charset="2"/>
              <a:buChar char="n"/>
            </a:pPr>
            <a:r>
              <a:rPr lang="en-US" altLang="zh-CN" sz="2400" smtClean="0"/>
              <a:t>Associative memory is often linked to </a:t>
            </a:r>
            <a:r>
              <a:rPr lang="en-US" altLang="zh-CN" sz="2400" b="1" smtClean="0">
                <a:solidFill>
                  <a:srgbClr val="0000FF"/>
                </a:solidFill>
              </a:rPr>
              <a:t>pattern association</a:t>
            </a:r>
          </a:p>
          <a:p>
            <a:pPr marL="800100" lvl="1" indent="-228600" algn="l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en-US" altLang="zh-CN" sz="2000" smtClean="0"/>
              <a:t>Associating patterns which are </a:t>
            </a:r>
          </a:p>
          <a:p>
            <a:pPr lvl="2" algn="l">
              <a:lnSpc>
                <a:spcPct val="90000"/>
              </a:lnSpc>
              <a:spcBef>
                <a:spcPct val="0"/>
              </a:spcBef>
              <a:buFont typeface="Tahoma" pitchFamily="34" charset="0"/>
              <a:buChar char="―"/>
            </a:pPr>
            <a:r>
              <a:rPr lang="en-US" altLang="zh-CN" sz="2000" smtClean="0"/>
              <a:t> similar, </a:t>
            </a:r>
          </a:p>
          <a:p>
            <a:pPr lvl="2" algn="l">
              <a:lnSpc>
                <a:spcPct val="90000"/>
              </a:lnSpc>
              <a:spcBef>
                <a:spcPct val="0"/>
              </a:spcBef>
              <a:buFont typeface="Tahoma" pitchFamily="34" charset="0"/>
              <a:buChar char="―"/>
            </a:pPr>
            <a:r>
              <a:rPr lang="en-US" altLang="zh-CN" sz="2000" smtClean="0"/>
              <a:t> contrary, </a:t>
            </a:r>
          </a:p>
          <a:p>
            <a:pPr lvl="2" algn="l">
              <a:lnSpc>
                <a:spcPct val="90000"/>
              </a:lnSpc>
              <a:spcBef>
                <a:spcPct val="0"/>
              </a:spcBef>
              <a:buFont typeface="Tahoma" pitchFamily="34" charset="0"/>
              <a:buChar char="―"/>
            </a:pPr>
            <a:r>
              <a:rPr lang="en-US" altLang="zh-CN" sz="2000" smtClean="0"/>
              <a:t> in close proximity (spatial), </a:t>
            </a:r>
          </a:p>
          <a:p>
            <a:pPr lvl="2" algn="l">
              <a:lnSpc>
                <a:spcPct val="90000"/>
              </a:lnSpc>
              <a:spcBef>
                <a:spcPct val="0"/>
              </a:spcBef>
              <a:buFont typeface="Tahoma" pitchFamily="34" charset="0"/>
              <a:buChar char="―"/>
            </a:pPr>
            <a:r>
              <a:rPr lang="en-US" altLang="zh-CN" sz="2000" smtClean="0"/>
              <a:t> in close succession (temporal)</a:t>
            </a:r>
          </a:p>
          <a:p>
            <a:pPr marL="800100" lvl="1" indent="-228600" algn="l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en-US" altLang="zh-CN" sz="2000" smtClean="0"/>
              <a:t>Associative recall</a:t>
            </a:r>
          </a:p>
          <a:p>
            <a:pPr lvl="2" algn="l">
              <a:lnSpc>
                <a:spcPct val="90000"/>
              </a:lnSpc>
              <a:spcBef>
                <a:spcPct val="0"/>
              </a:spcBef>
              <a:buFont typeface="Tahoma" pitchFamily="34" charset="0"/>
              <a:buChar char="―"/>
            </a:pPr>
            <a:r>
              <a:rPr lang="en-US" altLang="zh-CN" sz="2000" smtClean="0"/>
              <a:t> evoke associated patterns</a:t>
            </a:r>
          </a:p>
          <a:p>
            <a:pPr lvl="2" algn="l">
              <a:lnSpc>
                <a:spcPct val="90000"/>
              </a:lnSpc>
              <a:spcBef>
                <a:spcPct val="0"/>
              </a:spcBef>
              <a:buFont typeface="Tahoma" pitchFamily="34" charset="0"/>
              <a:buChar char="―"/>
            </a:pPr>
            <a:r>
              <a:rPr lang="en-US" altLang="zh-CN" sz="2000" smtClean="0"/>
              <a:t> recall a pattern by part of it</a:t>
            </a:r>
          </a:p>
          <a:p>
            <a:pPr lvl="2" algn="l">
              <a:lnSpc>
                <a:spcPct val="90000"/>
              </a:lnSpc>
              <a:spcBef>
                <a:spcPct val="0"/>
              </a:spcBef>
              <a:buFont typeface="Tahoma" pitchFamily="34" charset="0"/>
              <a:buChar char="―"/>
            </a:pPr>
            <a:r>
              <a:rPr lang="en-US" altLang="zh-CN" sz="2000" smtClean="0"/>
              <a:t> evoke/recall with incomplete/ noisy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-171450"/>
            <a:ext cx="7793037" cy="1462088"/>
          </a:xfrm>
        </p:spPr>
        <p:txBody>
          <a:bodyPr/>
          <a:lstStyle/>
          <a:p>
            <a:r>
              <a:rPr lang="en-US" altLang="zh-TW" b="1" smtClean="0">
                <a:solidFill>
                  <a:srgbClr val="800000"/>
                </a:solidFill>
              </a:rPr>
              <a:t>Associative Memories</a:t>
            </a:r>
          </a:p>
        </p:txBody>
      </p:sp>
      <p:sp>
        <p:nvSpPr>
          <p:cNvPr id="7171" name="Rectangle 4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916113"/>
            <a:ext cx="8286750" cy="4286250"/>
          </a:xfrm>
        </p:spPr>
        <p:txBody>
          <a:bodyPr/>
          <a:lstStyle/>
          <a:p>
            <a:r>
              <a:rPr lang="en-US" altLang="zh-TW" sz="2800" b="1" dirty="0" smtClean="0">
                <a:latin typeface="Arial" pitchFamily="34" charset="0"/>
                <a:cs typeface="Arial" pitchFamily="34" charset="0"/>
              </a:rPr>
              <a:t>Two types of associative memory</a:t>
            </a:r>
            <a:r>
              <a:rPr lang="en-US" altLang="zh-TW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zh-TW" sz="2800" b="1" i="1" dirty="0" err="1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autoassociative</a:t>
            </a:r>
            <a:r>
              <a:rPr lang="en-US" altLang="zh-TW" sz="28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altLang="zh-TW" sz="2800" b="1" i="1" dirty="0" err="1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heteroassociative</a:t>
            </a:r>
            <a:r>
              <a:rPr lang="en-US" altLang="zh-TW" sz="2800" dirty="0" smtClean="0">
                <a:latin typeface="Arial" pitchFamily="34" charset="0"/>
                <a:cs typeface="Arial" pitchFamily="34" charset="0"/>
              </a:rPr>
              <a:t>.  </a:t>
            </a:r>
          </a:p>
          <a:p>
            <a:r>
              <a:rPr lang="en-US" altLang="zh-TW" sz="2800" dirty="0" smtClean="0">
                <a:latin typeface="Arial" pitchFamily="34" charset="0"/>
                <a:cs typeface="Arial" pitchFamily="34" charset="0"/>
              </a:rPr>
              <a:t>Auto-association</a:t>
            </a:r>
          </a:p>
          <a:p>
            <a:pPr lvl="1">
              <a:buFont typeface="Comic Sans MS" pitchFamily="66" charset="0"/>
              <a:buChar char="―"/>
            </a:pPr>
            <a:r>
              <a:rPr lang="en-US" altLang="zh-TW" sz="2700" dirty="0" smtClean="0">
                <a:latin typeface="Arial" pitchFamily="34" charset="0"/>
                <a:cs typeface="Arial" pitchFamily="34" charset="0"/>
              </a:rPr>
              <a:t>retrieves a previously stored pattern that most </a:t>
            </a:r>
            <a:r>
              <a:rPr lang="en-US" altLang="zh-TW" sz="2700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closely resembles</a:t>
            </a:r>
            <a:r>
              <a:rPr lang="en-US" altLang="zh-TW" sz="2700" dirty="0" smtClean="0">
                <a:latin typeface="Arial" pitchFamily="34" charset="0"/>
                <a:cs typeface="Arial" pitchFamily="34" charset="0"/>
              </a:rPr>
              <a:t> the current pattern.  </a:t>
            </a:r>
          </a:p>
          <a:p>
            <a:r>
              <a:rPr lang="en-US" altLang="zh-TW" sz="2800" dirty="0" smtClean="0">
                <a:latin typeface="Arial" pitchFamily="34" charset="0"/>
                <a:cs typeface="Arial" pitchFamily="34" charset="0"/>
              </a:rPr>
              <a:t>Hetero-association</a:t>
            </a:r>
          </a:p>
          <a:p>
            <a:pPr lvl="1">
              <a:buFont typeface="Comic Sans MS" pitchFamily="66" charset="0"/>
              <a:buChar char="―"/>
            </a:pPr>
            <a:r>
              <a:rPr lang="en-US" altLang="zh-TW" sz="2700" dirty="0" smtClean="0">
                <a:latin typeface="Arial" pitchFamily="34" charset="0"/>
                <a:cs typeface="Arial" pitchFamily="34" charset="0"/>
              </a:rPr>
              <a:t>the retrieved pattern is, in general, </a:t>
            </a:r>
            <a:r>
              <a:rPr lang="en-US" altLang="zh-TW" sz="2700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different</a:t>
            </a:r>
            <a:r>
              <a:rPr lang="en-US" altLang="zh-TW" sz="2700" dirty="0" smtClean="0">
                <a:latin typeface="Arial" pitchFamily="34" charset="0"/>
                <a:cs typeface="Arial" pitchFamily="34" charset="0"/>
              </a:rPr>
              <a:t> from the input pattern not only in content but possibly also in type and format.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b="1" smtClean="0">
                <a:solidFill>
                  <a:srgbClr val="800000"/>
                </a:solidFill>
              </a:rPr>
              <a:t>Associative Memories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38163" y="1844675"/>
            <a:ext cx="21320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TW" sz="2800" b="1" baseline="-25000">
                <a:latin typeface="Comic Sans MS" pitchFamily="66" charset="0"/>
              </a:rPr>
              <a:t>Auto-association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539750" y="4076700"/>
            <a:ext cx="24018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TW" sz="2800" b="1" baseline="-25000">
                <a:latin typeface="Comic Sans MS" pitchFamily="66" charset="0"/>
              </a:rPr>
              <a:t>Hetero-association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051050" y="2636838"/>
            <a:ext cx="5041900" cy="914400"/>
            <a:chOff x="1292" y="2069"/>
            <a:chExt cx="3176" cy="576"/>
          </a:xfrm>
        </p:grpSpPr>
        <p:sp>
          <p:nvSpPr>
            <p:cNvPr id="8223" name="Rectangle 12"/>
            <p:cNvSpPr>
              <a:spLocks noChangeArrowheads="1"/>
            </p:cNvSpPr>
            <p:nvPr/>
          </p:nvSpPr>
          <p:spPr bwMode="auto">
            <a:xfrm>
              <a:off x="2245" y="2069"/>
              <a:ext cx="1296" cy="576"/>
            </a:xfrm>
            <a:prstGeom prst="rect">
              <a:avLst/>
            </a:prstGeom>
            <a:gradFill rotWithShape="1">
              <a:gsLst>
                <a:gs pos="0">
                  <a:srgbClr val="FFCCFF"/>
                </a:gs>
                <a:gs pos="100000">
                  <a:srgbClr val="FF9900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TW" sz="2400" baseline="-25000">
                  <a:solidFill>
                    <a:srgbClr val="000000"/>
                  </a:solidFill>
                  <a:latin typeface="Comic Sans MS" pitchFamily="66" charset="0"/>
                </a:rPr>
                <a:t>memory</a:t>
              </a:r>
            </a:p>
          </p:txBody>
        </p:sp>
        <p:sp>
          <p:nvSpPr>
            <p:cNvPr id="8224" name="Rectangle 13"/>
            <p:cNvSpPr>
              <a:spLocks noChangeArrowheads="1"/>
            </p:cNvSpPr>
            <p:nvPr/>
          </p:nvSpPr>
          <p:spPr bwMode="auto">
            <a:xfrm>
              <a:off x="1292" y="2296"/>
              <a:ext cx="9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400" baseline="-25000">
                <a:latin typeface="Coronet" pitchFamily="66" charset="0"/>
              </a:endParaRPr>
            </a:p>
          </p:txBody>
        </p:sp>
        <p:cxnSp>
          <p:nvCxnSpPr>
            <p:cNvPr id="8225" name="AutoShape 14"/>
            <p:cNvCxnSpPr>
              <a:cxnSpLocks noChangeShapeType="1"/>
              <a:stCxn id="8224" idx="3"/>
              <a:endCxn id="8223" idx="1"/>
            </p:cNvCxnSpPr>
            <p:nvPr/>
          </p:nvCxnSpPr>
          <p:spPr bwMode="auto">
            <a:xfrm flipV="1">
              <a:off x="1383" y="2357"/>
              <a:ext cx="862" cy="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26" name="Rectangle 15"/>
            <p:cNvSpPr>
              <a:spLocks noChangeArrowheads="1"/>
            </p:cNvSpPr>
            <p:nvPr/>
          </p:nvSpPr>
          <p:spPr bwMode="auto">
            <a:xfrm>
              <a:off x="4377" y="2296"/>
              <a:ext cx="9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400" baseline="-25000">
                <a:latin typeface="Coronet" pitchFamily="66" charset="0"/>
              </a:endParaRPr>
            </a:p>
          </p:txBody>
        </p:sp>
        <p:cxnSp>
          <p:nvCxnSpPr>
            <p:cNvPr id="8227" name="AutoShape 16"/>
            <p:cNvCxnSpPr>
              <a:cxnSpLocks noChangeShapeType="1"/>
              <a:stCxn id="8223" idx="3"/>
              <a:endCxn id="8226" idx="1"/>
            </p:cNvCxnSpPr>
            <p:nvPr/>
          </p:nvCxnSpPr>
          <p:spPr bwMode="auto">
            <a:xfrm>
              <a:off x="3541" y="2357"/>
              <a:ext cx="836" cy="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051050" y="5734050"/>
            <a:ext cx="5041900" cy="914400"/>
            <a:chOff x="1292" y="3444"/>
            <a:chExt cx="3176" cy="576"/>
          </a:xfrm>
        </p:grpSpPr>
        <p:sp>
          <p:nvSpPr>
            <p:cNvPr id="8218" name="Rectangle 18"/>
            <p:cNvSpPr>
              <a:spLocks noChangeArrowheads="1"/>
            </p:cNvSpPr>
            <p:nvPr/>
          </p:nvSpPr>
          <p:spPr bwMode="auto">
            <a:xfrm>
              <a:off x="2245" y="3444"/>
              <a:ext cx="1296" cy="576"/>
            </a:xfrm>
            <a:prstGeom prst="rect">
              <a:avLst/>
            </a:prstGeom>
            <a:gradFill rotWithShape="1">
              <a:gsLst>
                <a:gs pos="0">
                  <a:srgbClr val="FFCCFF"/>
                </a:gs>
                <a:gs pos="100000">
                  <a:srgbClr val="FF9900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TW" sz="2400" baseline="-25000">
                  <a:solidFill>
                    <a:srgbClr val="000000"/>
                  </a:solidFill>
                  <a:latin typeface="Comic Sans MS" pitchFamily="66" charset="0"/>
                </a:rPr>
                <a:t>memory</a:t>
              </a:r>
            </a:p>
          </p:txBody>
        </p:sp>
        <p:sp>
          <p:nvSpPr>
            <p:cNvPr id="8219" name="Rectangle 19"/>
            <p:cNvSpPr>
              <a:spLocks noChangeArrowheads="1"/>
            </p:cNvSpPr>
            <p:nvPr/>
          </p:nvSpPr>
          <p:spPr bwMode="auto">
            <a:xfrm>
              <a:off x="1292" y="3671"/>
              <a:ext cx="9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400" baseline="-25000">
                <a:latin typeface="Coronet" pitchFamily="66" charset="0"/>
              </a:endParaRPr>
            </a:p>
          </p:txBody>
        </p:sp>
        <p:cxnSp>
          <p:nvCxnSpPr>
            <p:cNvPr id="8220" name="AutoShape 20"/>
            <p:cNvCxnSpPr>
              <a:cxnSpLocks noChangeShapeType="1"/>
              <a:stCxn id="8219" idx="3"/>
            </p:cNvCxnSpPr>
            <p:nvPr/>
          </p:nvCxnSpPr>
          <p:spPr bwMode="auto">
            <a:xfrm flipV="1">
              <a:off x="1383" y="3732"/>
              <a:ext cx="862" cy="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21" name="Rectangle 21"/>
            <p:cNvSpPr>
              <a:spLocks noChangeArrowheads="1"/>
            </p:cNvSpPr>
            <p:nvPr/>
          </p:nvSpPr>
          <p:spPr bwMode="auto">
            <a:xfrm>
              <a:off x="4377" y="3671"/>
              <a:ext cx="9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400" baseline="-25000">
                <a:latin typeface="Coronet" pitchFamily="66" charset="0"/>
              </a:endParaRPr>
            </a:p>
          </p:txBody>
        </p:sp>
        <p:cxnSp>
          <p:nvCxnSpPr>
            <p:cNvPr id="8222" name="AutoShape 22"/>
            <p:cNvCxnSpPr>
              <a:cxnSpLocks noChangeShapeType="1"/>
              <a:endCxn id="8221" idx="1"/>
            </p:cNvCxnSpPr>
            <p:nvPr/>
          </p:nvCxnSpPr>
          <p:spPr bwMode="auto">
            <a:xfrm>
              <a:off x="3541" y="3732"/>
              <a:ext cx="836" cy="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7136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2492375"/>
            <a:ext cx="792162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47" name="Group 43"/>
          <p:cNvGrpSpPr>
            <a:grpSpLocks/>
          </p:cNvGrpSpPr>
          <p:nvPr/>
        </p:nvGrpSpPr>
        <p:grpSpPr bwMode="auto">
          <a:xfrm>
            <a:off x="2843213" y="1844675"/>
            <a:ext cx="3735387" cy="750888"/>
            <a:chOff x="1837" y="1298"/>
            <a:chExt cx="2353" cy="473"/>
          </a:xfrm>
        </p:grpSpPr>
        <p:pic>
          <p:nvPicPr>
            <p:cNvPr id="8212" name="Picture 3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7" y="1298"/>
              <a:ext cx="379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3" name="Picture 3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5" y="1298"/>
              <a:ext cx="367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4" name="Picture 3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1298"/>
              <a:ext cx="351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5" name="Picture 3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1298"/>
              <a:ext cx="396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6" name="Picture 3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1298"/>
              <a:ext cx="392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7" name="Picture 3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" y="1298"/>
              <a:ext cx="357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7143" name="Picture 3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581525"/>
            <a:ext cx="7715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45" name="Picture 4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2492375"/>
            <a:ext cx="784225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46" name="Picture 4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5589588"/>
            <a:ext cx="846138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48" name="Picture 4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5734050"/>
            <a:ext cx="696913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051050" y="4581525"/>
            <a:ext cx="5041900" cy="914400"/>
            <a:chOff x="1292" y="3444"/>
            <a:chExt cx="3176" cy="576"/>
          </a:xfrm>
        </p:grpSpPr>
        <p:sp>
          <p:nvSpPr>
            <p:cNvPr id="8207" name="Rectangle 18"/>
            <p:cNvSpPr>
              <a:spLocks noChangeArrowheads="1"/>
            </p:cNvSpPr>
            <p:nvPr/>
          </p:nvSpPr>
          <p:spPr bwMode="auto">
            <a:xfrm>
              <a:off x="2245" y="3444"/>
              <a:ext cx="1296" cy="576"/>
            </a:xfrm>
            <a:prstGeom prst="rect">
              <a:avLst/>
            </a:prstGeom>
            <a:gradFill rotWithShape="1">
              <a:gsLst>
                <a:gs pos="0">
                  <a:srgbClr val="FFCCFF"/>
                </a:gs>
                <a:gs pos="100000">
                  <a:srgbClr val="FF9900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TW" sz="2400" baseline="-25000">
                  <a:solidFill>
                    <a:srgbClr val="000000"/>
                  </a:solidFill>
                  <a:latin typeface="Comic Sans MS" pitchFamily="66" charset="0"/>
                </a:rPr>
                <a:t>memory</a:t>
              </a:r>
            </a:p>
          </p:txBody>
        </p:sp>
        <p:sp>
          <p:nvSpPr>
            <p:cNvPr id="8208" name="Rectangle 19"/>
            <p:cNvSpPr>
              <a:spLocks noChangeArrowheads="1"/>
            </p:cNvSpPr>
            <p:nvPr/>
          </p:nvSpPr>
          <p:spPr bwMode="auto">
            <a:xfrm>
              <a:off x="1292" y="3671"/>
              <a:ext cx="9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400" baseline="-25000">
                <a:latin typeface="Coronet" pitchFamily="66" charset="0"/>
              </a:endParaRPr>
            </a:p>
          </p:txBody>
        </p:sp>
        <p:cxnSp>
          <p:nvCxnSpPr>
            <p:cNvPr id="8209" name="AutoShape 20"/>
            <p:cNvCxnSpPr>
              <a:cxnSpLocks noChangeShapeType="1"/>
              <a:stCxn id="8208" idx="3"/>
              <a:endCxn id="8207" idx="1"/>
            </p:cNvCxnSpPr>
            <p:nvPr/>
          </p:nvCxnSpPr>
          <p:spPr bwMode="auto">
            <a:xfrm flipV="1">
              <a:off x="1383" y="3732"/>
              <a:ext cx="862" cy="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0" name="Rectangle 21"/>
            <p:cNvSpPr>
              <a:spLocks noChangeArrowheads="1"/>
            </p:cNvSpPr>
            <p:nvPr/>
          </p:nvSpPr>
          <p:spPr bwMode="auto">
            <a:xfrm>
              <a:off x="4377" y="3671"/>
              <a:ext cx="9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400" baseline="-25000">
                <a:latin typeface="Coronet" pitchFamily="66" charset="0"/>
              </a:endParaRPr>
            </a:p>
          </p:txBody>
        </p:sp>
        <p:cxnSp>
          <p:nvCxnSpPr>
            <p:cNvPr id="8211" name="AutoShape 22"/>
            <p:cNvCxnSpPr>
              <a:cxnSpLocks noChangeShapeType="1"/>
              <a:stCxn id="8207" idx="3"/>
              <a:endCxn id="8210" idx="1"/>
            </p:cNvCxnSpPr>
            <p:nvPr/>
          </p:nvCxnSpPr>
          <p:spPr bwMode="auto">
            <a:xfrm>
              <a:off x="3541" y="3732"/>
              <a:ext cx="836" cy="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55" name="Text Box 51"/>
          <p:cNvSpPr txBox="1">
            <a:spLocks noChangeArrowheads="1"/>
          </p:cNvSpPr>
          <p:nvPr/>
        </p:nvSpPr>
        <p:spPr bwMode="auto">
          <a:xfrm>
            <a:off x="6948488" y="4724400"/>
            <a:ext cx="1327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American </a:t>
            </a:r>
          </a:p>
          <a:p>
            <a:r>
              <a:rPr lang="en-US" altLang="zh-CN"/>
              <a:t>presendent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8" grpId="0"/>
      <p:bldP spid="471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115888"/>
            <a:ext cx="7793037" cy="1462087"/>
          </a:xfrm>
        </p:spPr>
        <p:txBody>
          <a:bodyPr/>
          <a:lstStyle/>
          <a:p>
            <a:r>
              <a:rPr lang="en-US" altLang="zh-TW" sz="4000" b="1" smtClean="0">
                <a:solidFill>
                  <a:srgbClr val="800000"/>
                </a:solidFill>
              </a:rPr>
              <a:t>Associative Memories</a:t>
            </a: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642938" y="1928813"/>
            <a:ext cx="232251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TW" sz="3200" b="1" baseline="-25000">
                <a:latin typeface="Comic Sans MS" pitchFamily="66" charset="0"/>
              </a:rPr>
              <a:t>Stored Patterns</a:t>
            </a:r>
          </a:p>
        </p:txBody>
      </p:sp>
      <p:graphicFrame>
        <p:nvGraphicFramePr>
          <p:cNvPr id="137230" name="Object 2"/>
          <p:cNvGraphicFramePr>
            <a:graphicFrameLocks noChangeAspect="1"/>
          </p:cNvGraphicFramePr>
          <p:nvPr/>
        </p:nvGraphicFramePr>
        <p:xfrm>
          <a:off x="1214438" y="2571750"/>
          <a:ext cx="1395412" cy="260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3" imgW="520700" imgH="965200" progId="Equation.DSMT4">
                  <p:embed/>
                </p:oleObj>
              </mc:Choice>
              <mc:Fallback>
                <p:oleObj name="Equation" r:id="rId3" imgW="520700" imgH="965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571750"/>
                        <a:ext cx="1395412" cy="26050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1" name="Object 3"/>
          <p:cNvGraphicFramePr>
            <a:graphicFrameLocks noChangeAspect="1"/>
          </p:cNvGraphicFramePr>
          <p:nvPr/>
        </p:nvGraphicFramePr>
        <p:xfrm>
          <a:off x="1371600" y="5308600"/>
          <a:ext cx="11906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5" imgW="469696" imgH="190417" progId="Equation.DSMT4">
                  <p:embed/>
                </p:oleObj>
              </mc:Choice>
              <mc:Fallback>
                <p:oleObj name="Equation" r:id="rId5" imgW="469696" imgH="19041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308600"/>
                        <a:ext cx="11906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2" name="Object 4"/>
          <p:cNvGraphicFramePr>
            <a:graphicFrameLocks noChangeAspect="1"/>
          </p:cNvGraphicFramePr>
          <p:nvPr/>
        </p:nvGraphicFramePr>
        <p:xfrm>
          <a:off x="1357313" y="6000750"/>
          <a:ext cx="12541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7" imgW="495085" imgH="228501" progId="Equation.DSMT4">
                  <p:embed/>
                </p:oleObj>
              </mc:Choice>
              <mc:Fallback>
                <p:oleObj name="Equation" r:id="rId7" imgW="495085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6000750"/>
                        <a:ext cx="125412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3" name="Object 5"/>
          <p:cNvGraphicFramePr>
            <a:graphicFrameLocks noChangeAspect="1"/>
          </p:cNvGraphicFramePr>
          <p:nvPr/>
        </p:nvGraphicFramePr>
        <p:xfrm>
          <a:off x="2967038" y="2787650"/>
          <a:ext cx="209232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9" imgW="431613" imgH="228501" progId="Equation.DSMT4">
                  <p:embed/>
                </p:oleObj>
              </mc:Choice>
              <mc:Fallback>
                <p:oleObj name="Equation" r:id="rId9" imgW="431613" imgH="22850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2787650"/>
                        <a:ext cx="2092325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4" name="Object 6"/>
          <p:cNvGraphicFramePr>
            <a:graphicFrameLocks noChangeAspect="1"/>
          </p:cNvGraphicFramePr>
          <p:nvPr/>
        </p:nvGraphicFramePr>
        <p:xfrm>
          <a:off x="2976563" y="4038600"/>
          <a:ext cx="21542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11" imgW="444307" imgH="228501" progId="Equation.DSMT4">
                  <p:embed/>
                </p:oleObj>
              </mc:Choice>
              <mc:Fallback>
                <p:oleObj name="Equation" r:id="rId11" imgW="444307" imgH="22850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4038600"/>
                        <a:ext cx="2154237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5" name="Text Box 19"/>
          <p:cNvSpPr txBox="1">
            <a:spLocks noChangeArrowheads="1"/>
          </p:cNvSpPr>
          <p:nvPr/>
        </p:nvSpPr>
        <p:spPr bwMode="auto">
          <a:xfrm>
            <a:off x="5214938" y="3071813"/>
            <a:ext cx="222408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TW" sz="3200" b="1" baseline="-25000">
                <a:latin typeface="Comic Sans MS" pitchFamily="66" charset="0"/>
              </a:rPr>
              <a:t>Autoassociative</a:t>
            </a:r>
          </a:p>
        </p:txBody>
      </p:sp>
      <p:sp>
        <p:nvSpPr>
          <p:cNvPr id="137236" name="Text Box 20"/>
          <p:cNvSpPr txBox="1">
            <a:spLocks noChangeArrowheads="1"/>
          </p:cNvSpPr>
          <p:nvPr/>
        </p:nvSpPr>
        <p:spPr bwMode="auto">
          <a:xfrm>
            <a:off x="5214938" y="4286250"/>
            <a:ext cx="25273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TW" sz="3200" b="1" baseline="-25000">
                <a:latin typeface="Comic Sans MS" pitchFamily="66" charset="0"/>
              </a:rPr>
              <a:t>Heteroassociative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9" grpId="0"/>
      <p:bldP spid="137235" grpId="0"/>
      <p:bldP spid="1372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xfrm>
            <a:off x="827088" y="-11113"/>
            <a:ext cx="7793037" cy="1462088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800000"/>
                </a:solidFill>
              </a:rPr>
              <a:t>Associative memory in ANN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8713788" cy="4895850"/>
          </a:xfrm>
          <a:solidFill>
            <a:schemeClr val="bg1"/>
          </a:solidFill>
        </p:spPr>
        <p:txBody>
          <a:bodyPr/>
          <a:lstStyle/>
          <a:p>
            <a:pPr marL="228600" indent="-228600">
              <a:spcBef>
                <a:spcPct val="0"/>
              </a:spcBef>
              <a:defRPr/>
            </a:pPr>
            <a:r>
              <a:rPr lang="en-US" altLang="zh-CN" sz="3000" dirty="0" smtClean="0">
                <a:solidFill>
                  <a:srgbClr val="0000FF"/>
                </a:solidFill>
              </a:rPr>
              <a:t>Architectures</a:t>
            </a:r>
            <a:r>
              <a:rPr lang="en-US" altLang="zh-CN" sz="3000" dirty="0" smtClean="0"/>
              <a:t> of  ANN associative memory</a:t>
            </a:r>
          </a:p>
          <a:p>
            <a:pPr marL="800100" lvl="1" indent="-228600">
              <a:spcBef>
                <a:spcPct val="0"/>
              </a:spcBef>
              <a:defRPr/>
            </a:pPr>
            <a:r>
              <a:rPr lang="en-US" altLang="zh-CN" dirty="0" smtClean="0"/>
              <a:t>single layer (with/out input layer)</a:t>
            </a:r>
          </a:p>
          <a:p>
            <a:pPr marL="800100" lvl="1" indent="-228600">
              <a:spcBef>
                <a:spcPct val="0"/>
              </a:spcBef>
              <a:defRPr/>
            </a:pPr>
            <a:r>
              <a:rPr lang="en-US" altLang="zh-CN" dirty="0" smtClean="0"/>
              <a:t>two layers (for bidirectional  assoc.)</a:t>
            </a:r>
          </a:p>
          <a:p>
            <a:pPr marL="228600" indent="-228600">
              <a:spcBef>
                <a:spcPct val="0"/>
              </a:spcBef>
              <a:defRPr/>
            </a:pPr>
            <a:r>
              <a:rPr lang="en-US" altLang="zh-CN" sz="3000" dirty="0" smtClean="0">
                <a:solidFill>
                  <a:srgbClr val="0000FF"/>
                </a:solidFill>
              </a:rPr>
              <a:t>Learning algorithms </a:t>
            </a:r>
            <a:r>
              <a:rPr lang="en-US" altLang="zh-CN" sz="3000" dirty="0" smtClean="0"/>
              <a:t>for AM</a:t>
            </a:r>
          </a:p>
          <a:p>
            <a:pPr marL="228600" indent="-228600">
              <a:spcBef>
                <a:spcPct val="0"/>
              </a:spcBef>
              <a:defRPr/>
            </a:pPr>
            <a:r>
              <a:rPr lang="en-US" altLang="zh-CN" sz="3000" dirty="0" smtClean="0">
                <a:solidFill>
                  <a:srgbClr val="0000FF"/>
                </a:solidFill>
              </a:rPr>
              <a:t>Analysis</a:t>
            </a:r>
          </a:p>
          <a:p>
            <a:pPr marL="1028700" lvl="1" indent="-457200">
              <a:spcBef>
                <a:spcPct val="0"/>
              </a:spcBef>
              <a:buSzPct val="100000"/>
              <a:buFont typeface="Tahoma" pitchFamily="34" charset="0"/>
              <a:buChar char="̶"/>
              <a:defRPr/>
            </a:pPr>
            <a:r>
              <a:rPr lang="en-US" altLang="zh-CN" sz="2400" dirty="0" smtClean="0"/>
              <a:t>storage capacity (how many patterns can be remembered correctly in a memory)</a:t>
            </a:r>
          </a:p>
          <a:p>
            <a:pPr marL="1028700" lvl="1" indent="-457200">
              <a:spcBef>
                <a:spcPct val="0"/>
              </a:spcBef>
              <a:buSzPct val="100000"/>
              <a:buFont typeface="Tahoma" pitchFamily="34" charset="0"/>
              <a:buChar char="̶"/>
              <a:defRPr/>
            </a:pPr>
            <a:r>
              <a:rPr lang="en-US" altLang="zh-CN" sz="2400" dirty="0" smtClean="0"/>
              <a:t>convergence</a:t>
            </a:r>
          </a:p>
          <a:p>
            <a:pPr marL="228600" indent="-228600">
              <a:spcBef>
                <a:spcPct val="0"/>
              </a:spcBef>
              <a:defRPr/>
            </a:pPr>
            <a:r>
              <a:rPr lang="en-US" altLang="zh-CN" sz="3000" dirty="0" smtClean="0"/>
              <a:t>AM as a model for human memory, with more researches in </a:t>
            </a:r>
            <a:r>
              <a:rPr lang="en-US" altLang="zh-CN" sz="3000" i="1" dirty="0" smtClean="0"/>
              <a:t>neuroscience</a:t>
            </a:r>
            <a:r>
              <a:rPr lang="en-US" altLang="zh-CN" sz="3000" dirty="0" smtClean="0"/>
              <a:t> and </a:t>
            </a:r>
            <a:r>
              <a:rPr lang="en-US" altLang="zh-CN" sz="3000" i="1" dirty="0" smtClean="0"/>
              <a:t>cognitive science. </a:t>
            </a:r>
          </a:p>
          <a:p>
            <a:pPr marL="228600" indent="-228600">
              <a:spcBef>
                <a:spcPct val="0"/>
              </a:spcBef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893175" cy="5400675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700" dirty="0" smtClean="0"/>
              <a:t>Compute </a:t>
            </a:r>
            <a:r>
              <a:rPr lang="en-US" altLang="zh-CN" sz="2700" b="1" dirty="0" smtClean="0"/>
              <a:t>W</a:t>
            </a:r>
            <a:r>
              <a:rPr lang="en-US" altLang="zh-CN" sz="2700" dirty="0" smtClean="0"/>
              <a:t> as the sum of </a:t>
            </a:r>
            <a:r>
              <a:rPr lang="en-US" altLang="zh-CN" sz="2700" b="1" dirty="0" smtClean="0">
                <a:solidFill>
                  <a:schemeClr val="hlink"/>
                </a:solidFill>
              </a:rPr>
              <a:t>outer-products</a:t>
            </a:r>
            <a:r>
              <a:rPr lang="en-US" altLang="zh-CN" sz="2700" dirty="0" smtClean="0"/>
              <a:t> of all training pairs (</a:t>
            </a:r>
            <a:r>
              <a:rPr lang="en-US" altLang="zh-CN" sz="2700" dirty="0" err="1" smtClean="0"/>
              <a:t>x</a:t>
            </a:r>
            <a:r>
              <a:rPr lang="en-US" altLang="zh-CN" sz="2400" b="1" i="1" baseline="-25000" dirty="0" err="1" smtClean="0"/>
              <a:t>p</a:t>
            </a:r>
            <a:r>
              <a:rPr lang="en-US" altLang="zh-CN" sz="2700" dirty="0" smtClean="0"/>
              <a:t>, </a:t>
            </a:r>
            <a:r>
              <a:rPr lang="en-US" altLang="zh-CN" sz="2700" dirty="0" err="1" smtClean="0"/>
              <a:t>y</a:t>
            </a:r>
            <a:r>
              <a:rPr lang="en-US" altLang="zh-CN" sz="2400" b="1" i="1" baseline="-25000" dirty="0" err="1" smtClean="0"/>
              <a:t>p</a:t>
            </a:r>
            <a:r>
              <a:rPr lang="en-US" altLang="zh-CN" sz="2700" dirty="0" smtClean="0"/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7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7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7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7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700" b="1" dirty="0" smtClean="0"/>
              <a:t>   </a:t>
            </a:r>
            <a:r>
              <a:rPr lang="en-US" altLang="zh-CN" sz="2700" b="1" dirty="0" smtClean="0">
                <a:solidFill>
                  <a:srgbClr val="FF0000"/>
                </a:solidFill>
              </a:rPr>
              <a:t>Note:</a:t>
            </a:r>
            <a:r>
              <a:rPr lang="en-US" altLang="zh-CN" sz="2700" b="1" dirty="0" smtClean="0"/>
              <a:t> </a:t>
            </a:r>
            <a:r>
              <a:rPr lang="en-US" altLang="zh-CN" sz="2700" dirty="0" smtClean="0"/>
              <a:t>outer product of two vectors is a matrix.                              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altLang="zh-CN" sz="2700" dirty="0" smtClean="0"/>
              <a:t>It involves 3 nested loops p, k, j, (order of p is irrelevant) 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400" dirty="0" smtClean="0"/>
              <a:t>   </a:t>
            </a:r>
            <a:r>
              <a:rPr lang="en-US" altLang="zh-CN" sz="1800" b="1" dirty="0" smtClean="0">
                <a:latin typeface="Courier New" pitchFamily="49" charset="0"/>
              </a:rPr>
              <a:t>p = 1 to P		/* for every training pair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 dirty="0" smtClean="0">
                <a:latin typeface="Courier New" pitchFamily="49" charset="0"/>
              </a:rPr>
              <a:t>      j = 1 to m	    /* for every row in </a:t>
            </a:r>
            <a:r>
              <a:rPr lang="en-US" altLang="zh-CN" sz="1800" b="1" i="1" dirty="0" smtClean="0">
                <a:latin typeface="Courier New" pitchFamily="49" charset="0"/>
              </a:rPr>
              <a:t>W      </a:t>
            </a:r>
            <a:r>
              <a:rPr lang="en-US" altLang="zh-CN" sz="1800" b="1" dirty="0" smtClean="0">
                <a:latin typeface="Courier New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 dirty="0" smtClean="0">
                <a:latin typeface="Courier New" pitchFamily="49" charset="0"/>
              </a:rPr>
              <a:t>		  k = 1 to n		/* for every element j in row k */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468313" y="260350"/>
            <a:ext cx="78359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800000"/>
                </a:solidFill>
                <a:latin typeface="Tahoma" pitchFamily="34" charset="0"/>
              </a:rPr>
              <a:t>Matrix Associative Memories</a:t>
            </a:r>
          </a:p>
        </p:txBody>
      </p:sp>
      <p:graphicFrame>
        <p:nvGraphicFramePr>
          <p:cNvPr id="14340" name="Object 7"/>
          <p:cNvGraphicFramePr>
            <a:graphicFrameLocks noChangeAspect="1"/>
          </p:cNvGraphicFramePr>
          <p:nvPr/>
        </p:nvGraphicFramePr>
        <p:xfrm>
          <a:off x="2124075" y="6021388"/>
          <a:ext cx="3313113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3" imgW="1358310" imgH="241195" progId="Equation.3">
                  <p:embed/>
                </p:oleObj>
              </mc:Choice>
              <mc:Fallback>
                <p:oleObj name="Equation" r:id="rId3" imgW="1358310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6021388"/>
                        <a:ext cx="3313113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11"/>
          <p:cNvSpPr>
            <a:spLocks noChangeArrowheads="1"/>
          </p:cNvSpPr>
          <p:nvPr/>
        </p:nvSpPr>
        <p:spPr bwMode="auto">
          <a:xfrm>
            <a:off x="468313" y="4797425"/>
            <a:ext cx="8353425" cy="1081088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zh-CN"/>
          </a:p>
        </p:txBody>
      </p:sp>
      <p:graphicFrame>
        <p:nvGraphicFramePr>
          <p:cNvPr id="14342" name="Object 13"/>
          <p:cNvGraphicFramePr>
            <a:graphicFrameLocks noChangeAspect="1"/>
          </p:cNvGraphicFramePr>
          <p:nvPr/>
        </p:nvGraphicFramePr>
        <p:xfrm>
          <a:off x="684213" y="1916113"/>
          <a:ext cx="7948612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5" imgW="4940300" imgH="939800" progId="Equation.3">
                  <p:embed/>
                </p:oleObj>
              </mc:Choice>
              <mc:Fallback>
                <p:oleObj name="Equation" r:id="rId5" imgW="4940300" imgH="939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16113"/>
                        <a:ext cx="7948612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0"/>
            <a:ext cx="8424863" cy="5486400"/>
          </a:xfrm>
          <a:solidFill>
            <a:schemeClr val="bg1"/>
          </a:solidFill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Does this method provide a good association?</a:t>
            </a:r>
          </a:p>
          <a:p>
            <a:pPr lvl="1">
              <a:defRPr/>
            </a:pPr>
            <a:r>
              <a:rPr lang="en-US" altLang="zh-CN" sz="2400" dirty="0" smtClean="0"/>
              <a:t>Recall with training samples (after the weights are learned or computed)</a:t>
            </a:r>
          </a:p>
          <a:p>
            <a:pPr lvl="1">
              <a:defRPr/>
            </a:pPr>
            <a:r>
              <a:rPr lang="en-US" altLang="zh-CN" sz="2400" dirty="0" smtClean="0"/>
              <a:t>Apply </a:t>
            </a:r>
            <a:r>
              <a:rPr lang="en-US" altLang="zh-CN" sz="2400" b="1" dirty="0" smtClean="0"/>
              <a:t>x</a:t>
            </a:r>
            <a:r>
              <a:rPr lang="en-US" altLang="zh-CN" sz="2400" i="1" baseline="-25000" dirty="0" smtClean="0"/>
              <a:t>l</a:t>
            </a:r>
            <a:r>
              <a:rPr lang="en-US" altLang="zh-CN" sz="2600" dirty="0" smtClean="0"/>
              <a:t> </a:t>
            </a:r>
            <a:r>
              <a:rPr lang="en-US" altLang="zh-CN" sz="2400" dirty="0" smtClean="0"/>
              <a:t>to one layer, hope </a:t>
            </a:r>
            <a:r>
              <a:rPr lang="en-US" altLang="zh-CN" sz="2400" b="1" dirty="0" err="1" smtClean="0"/>
              <a:t>y</a:t>
            </a:r>
            <a:r>
              <a:rPr lang="en-US" altLang="zh-CN" sz="2400" i="1" baseline="-25000" dirty="0" err="1" smtClean="0"/>
              <a:t>l</a:t>
            </a:r>
            <a:r>
              <a:rPr lang="en-US" altLang="zh-CN" sz="2400" dirty="0" smtClean="0"/>
              <a:t> appears on the other, e.g. 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zh-CN" sz="2400" dirty="0" smtClean="0"/>
          </a:p>
          <a:p>
            <a:pPr lvl="1">
              <a:defRPr/>
            </a:pPr>
            <a:r>
              <a:rPr lang="en-US" altLang="zh-CN" sz="2400" dirty="0" smtClean="0"/>
              <a:t>May not always succeed (each weight contains some information from all samples)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/>
              <a:t>		 	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6508254" y="5801240"/>
            <a:ext cx="2232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cross-talk term</a:t>
            </a:r>
          </a:p>
        </p:txBody>
      </p:sp>
      <p:sp>
        <p:nvSpPr>
          <p:cNvPr id="15364" name="Line 5"/>
          <p:cNvSpPr>
            <a:spLocks noChangeShapeType="1"/>
          </p:cNvSpPr>
          <p:nvPr/>
        </p:nvSpPr>
        <p:spPr bwMode="auto">
          <a:xfrm flipH="1" flipV="1">
            <a:off x="5292725" y="6092825"/>
            <a:ext cx="17272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971550" y="5616575"/>
            <a:ext cx="157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principal term</a:t>
            </a:r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 flipV="1">
            <a:off x="2124074" y="6032072"/>
            <a:ext cx="1295797" cy="2861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367" name="Object 9"/>
          <p:cNvGraphicFramePr>
            <a:graphicFrameLocks noChangeAspect="1"/>
          </p:cNvGraphicFramePr>
          <p:nvPr/>
        </p:nvGraphicFramePr>
        <p:xfrm>
          <a:off x="2916238" y="2549525"/>
          <a:ext cx="2087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3" imgW="1016000" imgH="228600" progId="Equation.3">
                  <p:embed/>
                </p:oleObj>
              </mc:Choice>
              <mc:Fallback>
                <p:oleObj name="Equation" r:id="rId3" imgW="1016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549525"/>
                        <a:ext cx="2087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10"/>
          <p:cNvGraphicFramePr>
            <a:graphicFrameLocks noChangeAspect="1"/>
          </p:cNvGraphicFramePr>
          <p:nvPr/>
        </p:nvGraphicFramePr>
        <p:xfrm>
          <a:off x="2195513" y="3789363"/>
          <a:ext cx="4897437" cy="248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5" imgW="2425700" imgH="1231900" progId="Equation.3">
                  <p:embed/>
                </p:oleObj>
              </mc:Choice>
              <mc:Fallback>
                <p:oleObj name="Equation" r:id="rId5" imgW="2425700" imgH="1231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789363"/>
                        <a:ext cx="4897437" cy="248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30424</TotalTime>
  <Words>798</Words>
  <Application>Microsoft Office PowerPoint</Application>
  <PresentationFormat>全屏显示(4:3)</PresentationFormat>
  <Paragraphs>116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Blends</vt:lpstr>
      <vt:lpstr>Equation</vt:lpstr>
      <vt:lpstr>  Associative Memories  </vt:lpstr>
      <vt:lpstr>Memory in Computer System</vt:lpstr>
      <vt:lpstr>Associative Memory &amp; Pattern  Association </vt:lpstr>
      <vt:lpstr>Associative Memories</vt:lpstr>
      <vt:lpstr>Associative Memories</vt:lpstr>
      <vt:lpstr>Associative Memories</vt:lpstr>
      <vt:lpstr>Associative memory in ANN</vt:lpstr>
      <vt:lpstr>PowerPoint 演示文稿</vt:lpstr>
      <vt:lpstr>PowerPoint 演示文稿</vt:lpstr>
      <vt:lpstr>PowerPoint 演示文稿</vt:lpstr>
      <vt:lpstr>Example of hetero-associative memory</vt:lpstr>
      <vt:lpstr>PowerPoint 演示文稿</vt:lpstr>
      <vt:lpstr>PowerPoint 演示文稿</vt:lpstr>
      <vt:lpstr>Example of auto-associative memory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Bailing</dc:creator>
  <cp:lastModifiedBy>SuperMicro</cp:lastModifiedBy>
  <cp:revision>1008</cp:revision>
  <dcterms:created xsi:type="dcterms:W3CDTF">1601-01-01T00:00:00Z</dcterms:created>
  <dcterms:modified xsi:type="dcterms:W3CDTF">2016-12-05T05:29:17Z</dcterms:modified>
</cp:coreProperties>
</file>