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5" r:id="rId1"/>
  </p:sldMasterIdLst>
  <p:notesMasterIdLst>
    <p:notesMasterId r:id="rId46"/>
  </p:notesMasterIdLst>
  <p:sldIdLst>
    <p:sldId id="478" r:id="rId2"/>
    <p:sldId id="515" r:id="rId3"/>
    <p:sldId id="516" r:id="rId4"/>
    <p:sldId id="517" r:id="rId5"/>
    <p:sldId id="518" r:id="rId6"/>
    <p:sldId id="519" r:id="rId7"/>
    <p:sldId id="521" r:id="rId8"/>
    <p:sldId id="523" r:id="rId9"/>
    <p:sldId id="524" r:id="rId10"/>
    <p:sldId id="525" r:id="rId11"/>
    <p:sldId id="526" r:id="rId12"/>
    <p:sldId id="536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486" r:id="rId21"/>
    <p:sldId id="487" r:id="rId22"/>
    <p:sldId id="488" r:id="rId23"/>
    <p:sldId id="489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510" r:id="rId44"/>
    <p:sldId id="511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FF00"/>
    <a:srgbClr val="CCFFFF"/>
    <a:srgbClr val="008000"/>
    <a:srgbClr val="FFFFCC"/>
    <a:srgbClr val="800000"/>
    <a:srgbClr val="993366"/>
    <a:srgbClr val="0000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 baseline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 baseline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 baseline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 baseline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789E120-787D-440F-950A-7051F7C07A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002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30E22-4F3F-467C-8772-809774F3FC5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16739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B23D75F-FB6B-4627-9987-0809E60740EF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20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167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26198-937A-4085-B332-01937664607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26979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535CCF0-A5C9-4C6D-A5F1-1090C040F036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29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A7F687-ED3B-4F79-9681-DA4D9F8F1FF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28003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1106437-87A0-4035-A07A-6D5A561CA59C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30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80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E1C94-3A46-4837-8D18-EA6AF8E9D8C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36879E8-1797-449E-8BD2-4E68D7F8350B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31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FCB89-2A8A-42CF-BB2D-DB1612A2447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30051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E8A71A6-44F9-4CB7-8515-49C838C5A6AA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32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0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60FD6-B8B1-4AE5-AAEF-B43F95193C7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1075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D10C400-B697-4CE7-ADCA-C2749FC5F103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33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10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7A4D2-05EC-4A93-AE16-A171F0BCED8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2099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2A241C9-C798-457A-BB42-AE3A423C53D6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34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2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A4373-75A6-41AA-9DDE-79FA1D19253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33123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CE56EDE-8161-427C-81DA-0EE27104F163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35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3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7F9FD-DC11-43AC-90C2-20E70BAECF3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4147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7D8EAFD-2D74-4919-8F0F-F60231E05BCC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36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27948-E436-41E1-A933-2C62E6D4A0D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35171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6D52B05-A515-446B-AFFE-85DB64422771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37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105D6-7CE2-4BF1-A2DE-9EB4A8F3F273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36195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D9D690C-A23B-47A2-984D-9FBF09C2F91F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38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6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E3136-5A28-4310-8104-CD77649C4E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3C296A9-C911-46A2-9190-E7633D8DA0C1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21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17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7F792-0C76-4C5E-AB47-1CCA41FE51DF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37219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409FFED-9AC4-463C-AE2A-45B4B35203FD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39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73A4E-D4A6-4B1A-88D3-FC3342A37A1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38243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ACB66E8-8320-41E9-B926-FA5432822F8F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40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F44F7-5880-4EE8-8689-58A4838EAEC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9267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C581AD2-BAD5-4CC4-983C-05846131892E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41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8DA8C-8735-4DAA-B5D6-32EFBF3DF96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40291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9097C5F-2D99-40BD-9330-351E6CCFBA44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42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5F9CF6-6290-44D0-B14F-56EDC1F5947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41315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EAD0420-D2CA-4535-B646-81CF0755A834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43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1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D7E4D-6E3B-4ECC-B471-30DF5F456281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42339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C8C6557-E9B3-4D01-9F84-8C281052E339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44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2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DC972-F649-48F8-9F94-3BB8B3BBCC6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18787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C94E79E-D76F-4976-9334-30EE86A5ECC1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22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B5DA4-5054-4E1C-B81E-CA6F6CDEC3F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19811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2C1AB88-8F8F-446F-9A42-59B0C9AC95FD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23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19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7C881-8A56-4292-A891-42295A7493B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21859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419EC57-628C-4E24-8065-67CED8D99D32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24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C611D-3013-4AF8-B9E0-886E5E7A77D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22883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FE27B21-C0DC-47AE-8133-A1D0854B4301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25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2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904619-5282-4D4F-A32D-199E0857B92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23907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306EB4B-48FB-4908-A87D-ED451248F34E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26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3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BC1254-936E-4E72-93F9-72A4FB2551E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24931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750FB74-AB3E-4F27-AE21-6A5BE27BBE16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27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7D30F-82CE-4722-A470-4A57F059D83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5955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FE71DC9-DFFD-4F1D-ADC6-FD5672A70B67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 eaLnBrk="0" hangingPunct="0"/>
              <a:t>28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5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160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60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AFE44A1-2A84-4455-8EC1-C53BCFFF38C9}" type="datetimeFigureOut">
              <a:rPr lang="zh-CN" altLang="en-US"/>
              <a:pPr>
                <a:defRPr/>
              </a:pPr>
              <a:t>2016/9/12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73CF756-3BA6-424C-B3BB-1FC72C7275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4C0AD-2CCC-47D3-BF01-56E708F1E9BA}" type="datetimeFigureOut">
              <a:rPr lang="zh-CN" altLang="en-US"/>
              <a:pPr>
                <a:defRPr/>
              </a:pPr>
              <a:t>2016/9/12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EE970-A046-4E4F-B99F-6FB2E3CDA4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E9576-CE26-4077-9C8C-7D98A21AD6E0}" type="datetimeFigureOut">
              <a:rPr lang="zh-CN" altLang="en-US"/>
              <a:pPr>
                <a:defRPr/>
              </a:pPr>
              <a:t>2016/9/12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DB4BC-6873-45FF-A3B4-E9D23E402E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9B984-737F-4F79-9F42-EC6BE86CC6B4}" type="slidenum">
              <a:rPr lang="en-AU" altLang="zh-CN"/>
              <a:pPr/>
              <a:t>‹#›</a:t>
            </a:fld>
            <a:endParaRPr lang="en-AU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D284D-238F-47EF-8CDE-178F3A4ED1E2}" type="datetimeFigureOut">
              <a:rPr lang="zh-CN" altLang="en-US"/>
              <a:pPr>
                <a:defRPr/>
              </a:pPr>
              <a:t>2016/9/12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7B35-069F-464D-B0A6-748F0DFE5F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F61D3-79F5-489F-B5E7-9CC22C668717}" type="datetimeFigureOut">
              <a:rPr lang="zh-CN" altLang="en-US"/>
              <a:pPr>
                <a:defRPr/>
              </a:pPr>
              <a:t>2016/9/12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0B327-D9AB-4E36-A1E4-AFEB2551E0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E135E-C4FD-41CD-8F66-57617ABDCAE8}" type="datetimeFigureOut">
              <a:rPr lang="zh-CN" altLang="en-US"/>
              <a:pPr>
                <a:defRPr/>
              </a:pPr>
              <a:t>2016/9/12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90614-544D-45D1-B113-691D64B89E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ECE85-762A-4C68-843F-899E02952678}" type="datetimeFigureOut">
              <a:rPr lang="zh-CN" altLang="en-US"/>
              <a:pPr>
                <a:defRPr/>
              </a:pPr>
              <a:t>2016/9/12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EC46F-64CB-446C-8485-24976794FF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EAAE4-4A80-4EC1-B5A9-DA0EE48FF9DA}" type="datetimeFigureOut">
              <a:rPr lang="zh-CN" altLang="en-US"/>
              <a:pPr>
                <a:defRPr/>
              </a:pPr>
              <a:t>2016/9/12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7B8DA-12C7-4FE6-9D37-89E4E4829F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6644A-A08D-4CD2-9DF9-E7F39D0F6C95}" type="datetimeFigureOut">
              <a:rPr lang="zh-CN" altLang="en-US"/>
              <a:pPr>
                <a:defRPr/>
              </a:pPr>
              <a:t>2016/9/12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2EA81-A102-48C4-A1FE-3EA4D328B1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CC082-544C-4E95-B7EB-9347EDFBD561}" type="datetimeFigureOut">
              <a:rPr lang="zh-CN" altLang="en-US"/>
              <a:pPr>
                <a:defRPr/>
              </a:pPr>
              <a:t>2016/9/12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BB172-5785-489A-A2F5-BA1A90396B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20381-13D6-4CC4-A097-E5D9EF17AACA}" type="datetimeFigureOut">
              <a:rPr lang="zh-CN" altLang="en-US"/>
              <a:pPr>
                <a:defRPr/>
              </a:pPr>
              <a:t>2016/9/12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196DC-EAA5-4A31-B208-BEA28919BC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522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22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597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aseline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41391AA-4DC7-4586-9B98-A13181526432}" type="datetimeFigureOut">
              <a:rPr lang="zh-CN" altLang="en-US"/>
              <a:pPr>
                <a:defRPr/>
              </a:pPr>
              <a:t>2016/9/12</a:t>
            </a:fld>
            <a:endParaRPr lang="en-US" altLang="zh-CN"/>
          </a:p>
        </p:txBody>
      </p:sp>
      <p:sp>
        <p:nvSpPr>
          <p:cNvPr id="1597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aseline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E9A4040-B4CB-4000-B04A-E930C26C1A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1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8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8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2.wmf"/><Relationship Id="rId10" Type="http://schemas.openxmlformats.org/officeDocument/2006/relationships/image" Target="../media/image34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5.wmf"/><Relationship Id="rId9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hyperlink" Target="http://www.proscan.com.au/HP/index.ht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image" Target="../media/image9.jpe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jpeg"/><Relationship Id="rId2" Type="http://schemas.openxmlformats.org/officeDocument/2006/relationships/hyperlink" Target="http://ome.grc.nia.nih.gov/iicbu2008/lymphoma/CLL.ti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ome.grc.nia.nih.gov/iicbu2008/lymphoma/MCL.tif" TargetMode="External"/><Relationship Id="rId5" Type="http://schemas.openxmlformats.org/officeDocument/2006/relationships/image" Target="../media/image26.jpeg"/><Relationship Id="rId4" Type="http://schemas.openxmlformats.org/officeDocument/2006/relationships/hyperlink" Target="http://ome.grc.nia.nih.gov/iicbu2008/lymphoma/FL.ti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1628775"/>
            <a:ext cx="8280400" cy="1800225"/>
          </a:xfrm>
        </p:spPr>
        <p:txBody>
          <a:bodyPr anchor="t">
            <a:normAutofit/>
          </a:bodyPr>
          <a:lstStyle/>
          <a:p>
            <a:pPr algn="ctr" eaLnBrk="1" hangingPunct="1"/>
            <a:r>
              <a:rPr lang="en-US" altLang="zh-CN" sz="4300" b="1" smtClean="0">
                <a:solidFill>
                  <a:srgbClr val="A50021"/>
                </a:solidFill>
              </a:rPr>
              <a:t/>
            </a:r>
            <a:br>
              <a:rPr lang="en-US" altLang="zh-CN" sz="4300" b="1" smtClean="0">
                <a:solidFill>
                  <a:srgbClr val="A50021"/>
                </a:solidFill>
              </a:rPr>
            </a:br>
            <a:r>
              <a:rPr lang="en-US" altLang="zh-CN" sz="4300" b="1" smtClean="0">
                <a:solidFill>
                  <a:srgbClr val="A50021"/>
                </a:solidFill>
              </a:rPr>
              <a:t> </a:t>
            </a:r>
            <a:r>
              <a:rPr lang="en-US" altLang="zh-CN" b="1" smtClean="0">
                <a:solidFill>
                  <a:srgbClr val="A50021"/>
                </a:solidFill>
              </a:rPr>
              <a:t>Perceptron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63713" y="3789363"/>
            <a:ext cx="6045200" cy="1468437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zh-CN" sz="3500" smtClean="0">
                <a:solidFill>
                  <a:srgbClr val="0000FF"/>
                </a:solidFill>
              </a:rPr>
              <a:t>Bailing Zhang</a:t>
            </a:r>
          </a:p>
          <a:p>
            <a:pPr marL="0" indent="0" algn="r" eaLnBrk="1" hangingPunct="1">
              <a:buFont typeface="Wingdings" pitchFamily="2" charset="2"/>
              <a:buNone/>
            </a:pPr>
            <a:endParaRPr lang="en-US" altLang="zh-CN" sz="3500" smtClean="0">
              <a:solidFill>
                <a:srgbClr val="0000FF"/>
              </a:solidFill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339975" y="692150"/>
            <a:ext cx="50403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ahoma" pitchFamily="34" charset="0"/>
                <a:ea typeface="华文新魏" pitchFamily="2" charset="-122"/>
              </a:rPr>
              <a:t>CSE301  Bio-computation, Week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7793037" cy="1125538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00000"/>
                </a:solidFill>
                <a:ea typeface="宋体" pitchFamily="2" charset="-122"/>
              </a:rPr>
              <a:t>Perceptron (1958)</a:t>
            </a:r>
          </a:p>
        </p:txBody>
      </p:sp>
      <p:sp>
        <p:nvSpPr>
          <p:cNvPr id="6147" name="Text Box 10"/>
          <p:cNvSpPr txBox="1">
            <a:spLocks noChangeArrowheads="1"/>
          </p:cNvSpPr>
          <p:nvPr/>
        </p:nvSpPr>
        <p:spPr bwMode="auto">
          <a:xfrm>
            <a:off x="251520" y="5373216"/>
            <a:ext cx="86407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latin typeface="Tahoma" pitchFamily="34" charset="0"/>
                <a:ea typeface="宋体" pitchFamily="2" charset="-122"/>
              </a:rPr>
              <a:t> 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The sum is taken </a:t>
            </a:r>
            <a:r>
              <a:rPr lang="en-US" altLang="zh-CN" sz="2800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over all n+1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 inputs units connected to the</a:t>
            </a:r>
          </a:p>
          <a:p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    output unit</a:t>
            </a:r>
            <a:r>
              <a:rPr lang="en-US" altLang="zh-CN" sz="2800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 j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  There is special </a:t>
            </a:r>
            <a:r>
              <a:rPr lang="en-US" altLang="zh-CN" sz="2800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bias input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 unit </a:t>
            </a:r>
            <a:r>
              <a:rPr lang="en-US" altLang="zh-CN" sz="2800" i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number 0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  in the input layer.</a:t>
            </a:r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755576" y="4221088"/>
            <a:ext cx="6726970" cy="89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ahoma" pitchFamily="34" charset="0"/>
                <a:ea typeface="宋体" pitchFamily="2" charset="-122"/>
              </a:rPr>
              <a:t>: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input value from the </a:t>
            </a:r>
            <a:r>
              <a:rPr lang="en-US" altLang="zh-CN" sz="2800" dirty="0" err="1">
                <a:latin typeface="Tahoma" pitchFamily="34" charset="0"/>
                <a:ea typeface="宋体" pitchFamily="2" charset="-122"/>
              </a:rPr>
              <a:t>ith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 input unit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ahoma" pitchFamily="34" charset="0"/>
                <a:ea typeface="宋体" pitchFamily="2" charset="-122"/>
              </a:rPr>
              <a:t>: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the weight of connection btw </a:t>
            </a:r>
            <a:r>
              <a:rPr lang="en-US" altLang="zh-CN" sz="2800" dirty="0" err="1">
                <a:latin typeface="Tahoma" pitchFamily="34" charset="0"/>
                <a:ea typeface="宋体" pitchFamily="2" charset="-122"/>
              </a:rPr>
              <a:t>i-th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 input and j-</a:t>
            </a:r>
            <a:r>
              <a:rPr lang="en-US" altLang="zh-CN" sz="2800" dirty="0" err="1">
                <a:latin typeface="Tahoma" pitchFamily="34" charset="0"/>
                <a:ea typeface="宋体" pitchFamily="2" charset="-122"/>
              </a:rPr>
              <a:t>th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 output units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260975" y="1458913"/>
            <a:ext cx="3906838" cy="2715283"/>
            <a:chOff x="5220072" y="2477493"/>
            <a:chExt cx="3907046" cy="2714728"/>
          </a:xfrm>
        </p:grpSpPr>
        <p:pic>
          <p:nvPicPr>
            <p:cNvPr id="6153" name="Picture 11" descr="http://www.nnwj.de/uploads/pics/1_2-perceptron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20072" y="2662159"/>
              <a:ext cx="3113618" cy="2335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4" name="Text Box 7"/>
            <p:cNvSpPr txBox="1">
              <a:spLocks noChangeArrowheads="1"/>
            </p:cNvSpPr>
            <p:nvPr/>
          </p:nvSpPr>
          <p:spPr bwMode="auto">
            <a:xfrm>
              <a:off x="7345165" y="3241971"/>
              <a:ext cx="1422400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Tahoma" pitchFamily="34" charset="0"/>
                  <a:ea typeface="宋体" pitchFamily="2" charset="-122"/>
                </a:rPr>
                <a:t>input layer</a:t>
              </a:r>
            </a:p>
          </p:txBody>
        </p:sp>
        <p:sp>
          <p:nvSpPr>
            <p:cNvPr id="6155" name="Text Box 8"/>
            <p:cNvSpPr txBox="1">
              <a:spLocks noChangeArrowheads="1"/>
            </p:cNvSpPr>
            <p:nvPr/>
          </p:nvSpPr>
          <p:spPr bwMode="auto">
            <a:xfrm>
              <a:off x="7096705" y="3671016"/>
              <a:ext cx="2030413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chemeClr val="hlink"/>
                  </a:solidFill>
                  <a:latin typeface="Tahoma" pitchFamily="34" charset="0"/>
                  <a:ea typeface="宋体" pitchFamily="2" charset="-122"/>
                </a:rPr>
                <a:t>adjustable layer</a:t>
              </a:r>
            </a:p>
          </p:txBody>
        </p:sp>
        <p:sp>
          <p:nvSpPr>
            <p:cNvPr id="6156" name="Text Box 9"/>
            <p:cNvSpPr txBox="1">
              <a:spLocks noChangeArrowheads="1"/>
            </p:cNvSpPr>
            <p:nvPr/>
          </p:nvSpPr>
          <p:spPr bwMode="auto">
            <a:xfrm>
              <a:off x="7193865" y="4151533"/>
              <a:ext cx="1590675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Tahoma" pitchFamily="34" charset="0"/>
                  <a:ea typeface="宋体" pitchFamily="2" charset="-122"/>
                </a:rPr>
                <a:t>output layer</a:t>
              </a:r>
            </a:p>
          </p:txBody>
        </p:sp>
        <p:sp>
          <p:nvSpPr>
            <p:cNvPr id="6157" name="TextBox 16"/>
            <p:cNvSpPr txBox="1">
              <a:spLocks noChangeArrowheads="1"/>
            </p:cNvSpPr>
            <p:nvPr/>
          </p:nvSpPr>
          <p:spPr bwMode="auto">
            <a:xfrm>
              <a:off x="5657544" y="2477493"/>
              <a:ext cx="1338899" cy="3795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ea typeface="宋体" pitchFamily="2" charset="-122"/>
                </a:rPr>
                <a:t>Input values</a:t>
              </a:r>
              <a:endParaRPr lang="zh-CN" altLang="en-US" sz="2800" b="1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6158" name="TextBox 17"/>
            <p:cNvSpPr txBox="1">
              <a:spLocks noChangeArrowheads="1"/>
            </p:cNvSpPr>
            <p:nvPr/>
          </p:nvSpPr>
          <p:spPr bwMode="auto">
            <a:xfrm>
              <a:off x="5580599" y="4812708"/>
              <a:ext cx="1478369" cy="3795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ea typeface="宋体" pitchFamily="2" charset="-122"/>
                </a:rPr>
                <a:t>output values</a:t>
              </a:r>
              <a:endParaRPr lang="zh-CN" altLang="en-US" sz="2800" b="1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</p:grp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6151" name="Object 2"/>
          <p:cNvGraphicFramePr>
            <a:graphicFrameLocks noChangeAspect="1"/>
          </p:cNvGraphicFramePr>
          <p:nvPr/>
        </p:nvGraphicFramePr>
        <p:xfrm>
          <a:off x="1300163" y="2852738"/>
          <a:ext cx="18192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7" name="Equation" r:id="rId4" imgW="812520" imgH="431640" progId="Equation.3">
                  <p:embed/>
                </p:oleObj>
              </mc:Choice>
              <mc:Fallback>
                <p:oleObj name="Equation" r:id="rId4" imgW="8125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852738"/>
                        <a:ext cx="181927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3"/>
          <p:cNvSpPr txBox="1">
            <a:spLocks noChangeArrowheads="1"/>
          </p:cNvSpPr>
          <p:nvPr/>
        </p:nvSpPr>
        <p:spPr bwMode="auto">
          <a:xfrm>
            <a:off x="179512" y="2060848"/>
            <a:ext cx="4134465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宋体" pitchFamily="2" charset="-122"/>
              </a:rPr>
              <a:t>The total input to the output unit j is</a:t>
            </a:r>
            <a:endParaRPr lang="zh-CN" altLang="en-US" sz="3200" dirty="0">
              <a:ea typeface="宋体" pitchFamily="2" charset="-122"/>
            </a:endParaRPr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323528" y="4293096"/>
          <a:ext cx="364232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8" name="Equation" r:id="rId6" imgW="152280" imgH="228600" progId="Equation.3">
                  <p:embed/>
                </p:oleObj>
              </mc:Choice>
              <mc:Fallback>
                <p:oleObj name="Equation" r:id="rId6" imgW="1522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293096"/>
                        <a:ext cx="364232" cy="546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323528" y="4725144"/>
          <a:ext cx="45099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9" name="Equation" r:id="rId8" imgW="215640" imgH="241200" progId="Equation.3">
                  <p:embed/>
                </p:oleObj>
              </mc:Choice>
              <mc:Fallback>
                <p:oleObj name="Equation" r:id="rId8" imgW="2156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25144"/>
                        <a:ext cx="450997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93037" cy="985838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00000"/>
                </a:solidFill>
                <a:ea typeface="宋体" pitchFamily="2" charset="-122"/>
              </a:rPr>
              <a:t>Perceptron (1958)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20072" y="1196752"/>
            <a:ext cx="3923928" cy="2611839"/>
            <a:chOff x="5202981" y="2477493"/>
            <a:chExt cx="3924137" cy="2612839"/>
          </a:xfrm>
        </p:grpSpPr>
        <p:pic>
          <p:nvPicPr>
            <p:cNvPr id="7176" name="Picture 11" descr="http://www.nnwj.de/uploads/pics/1_2-perceptron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02981" y="2549529"/>
              <a:ext cx="3113618" cy="2335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7363336" y="3197849"/>
              <a:ext cx="1422400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latin typeface="Tahoma" pitchFamily="34" charset="0"/>
                  <a:ea typeface="宋体" pitchFamily="2" charset="-122"/>
                </a:rPr>
                <a:t>input layer</a:t>
              </a:r>
            </a:p>
          </p:txBody>
        </p:sp>
        <p:sp>
          <p:nvSpPr>
            <p:cNvPr id="7178" name="Text Box 8"/>
            <p:cNvSpPr txBox="1">
              <a:spLocks noChangeArrowheads="1"/>
            </p:cNvSpPr>
            <p:nvPr/>
          </p:nvSpPr>
          <p:spPr bwMode="auto">
            <a:xfrm>
              <a:off x="7096705" y="3630062"/>
              <a:ext cx="2030413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chemeClr val="hlink"/>
                  </a:solidFill>
                  <a:latin typeface="Tahoma" pitchFamily="34" charset="0"/>
                  <a:ea typeface="宋体" pitchFamily="2" charset="-122"/>
                </a:rPr>
                <a:t>adjustable layer</a:t>
              </a:r>
            </a:p>
          </p:txBody>
        </p:sp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7219312" y="4062276"/>
              <a:ext cx="1590675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latin typeface="Tahoma" pitchFamily="34" charset="0"/>
                  <a:ea typeface="宋体" pitchFamily="2" charset="-122"/>
                </a:rPr>
                <a:t>output layer</a:t>
              </a:r>
            </a:p>
          </p:txBody>
        </p:sp>
        <p:sp>
          <p:nvSpPr>
            <p:cNvPr id="7180" name="TextBox 17"/>
            <p:cNvSpPr txBox="1">
              <a:spLocks noChangeArrowheads="1"/>
            </p:cNvSpPr>
            <p:nvPr/>
          </p:nvSpPr>
          <p:spPr bwMode="auto">
            <a:xfrm>
              <a:off x="5657544" y="2477493"/>
              <a:ext cx="1338899" cy="3797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ea typeface="宋体" pitchFamily="2" charset="-122"/>
                </a:rPr>
                <a:t>Input values</a:t>
              </a:r>
              <a:endParaRPr lang="zh-CN" altLang="en-US" sz="2800" b="1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7181" name="TextBox 18"/>
            <p:cNvSpPr txBox="1">
              <a:spLocks noChangeArrowheads="1"/>
            </p:cNvSpPr>
            <p:nvPr/>
          </p:nvSpPr>
          <p:spPr bwMode="auto">
            <a:xfrm>
              <a:off x="5563040" y="4710596"/>
              <a:ext cx="1478369" cy="3797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ea typeface="宋体" pitchFamily="2" charset="-122"/>
                </a:rPr>
                <a:t>output values</a:t>
              </a:r>
              <a:endParaRPr lang="zh-CN" altLang="en-US" sz="2800" b="1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</p:grpSp>
      <p:graphicFrame>
        <p:nvGraphicFramePr>
          <p:cNvPr id="7175" name="Object 1"/>
          <p:cNvGraphicFramePr>
            <a:graphicFrameLocks noChangeAspect="1"/>
          </p:cNvGraphicFramePr>
          <p:nvPr/>
        </p:nvGraphicFramePr>
        <p:xfrm>
          <a:off x="1403648" y="1916832"/>
          <a:ext cx="19034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2" name="Equation" r:id="rId4" imgW="850531" imgH="431613" progId="Equation.3">
                  <p:embed/>
                </p:oleObj>
              </mc:Choice>
              <mc:Fallback>
                <p:oleObj name="Equation" r:id="rId4" imgW="850531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916832"/>
                        <a:ext cx="1903413" cy="962025"/>
                      </a:xfrm>
                      <a:prstGeom prst="rect">
                        <a:avLst/>
                      </a:prstGeom>
                      <a:solidFill>
                        <a:srgbClr val="C7FFF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323528" y="3645024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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is a special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bias input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number 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the input layer.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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bias unit always produces inputs 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of the fixed values of +1.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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input 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of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bias unit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functions as a constant value in the sum.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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bias unit connection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output unit j has a weight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adjusted in the same way as all the other weights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4211960" y="4365104"/>
          <a:ext cx="308034" cy="426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3" name="Equation" r:id="rId6" imgW="164880" imgH="228600" progId="Equation.3">
                  <p:embed/>
                </p:oleObj>
              </mc:Choice>
              <mc:Fallback>
                <p:oleObj name="Equation" r:id="rId6" imgW="1648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365104"/>
                        <a:ext cx="308034" cy="426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1547664" y="5013176"/>
          <a:ext cx="3079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4" name="Equation" r:id="rId8" imgW="164880" imgH="228600" progId="Equation.3">
                  <p:embed/>
                </p:oleObj>
              </mc:Choice>
              <mc:Fallback>
                <p:oleObj name="Equation" r:id="rId8" imgW="1648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013176"/>
                        <a:ext cx="3079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5796136" y="5445224"/>
          <a:ext cx="50405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5" name="Equation" r:id="rId9" imgW="241200" imgH="241200" progId="Equation.3">
                  <p:embed/>
                </p:oleObj>
              </mc:Choice>
              <mc:Fallback>
                <p:oleObj name="Equation" r:id="rId9" imgW="2412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445224"/>
                        <a:ext cx="504056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800000"/>
                </a:solidFill>
                <a:ea typeface="宋体" pitchFamily="2" charset="-122"/>
              </a:rPr>
              <a:t>Perceptron</a:t>
            </a:r>
            <a:r>
              <a:rPr lang="en-US" altLang="zh-CN" b="1" dirty="0" smtClean="0">
                <a:solidFill>
                  <a:srgbClr val="800000"/>
                </a:solidFill>
                <a:ea typeface="宋体" pitchFamily="2" charset="-122"/>
              </a:rPr>
              <a:t> (1958)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136904" cy="4114800"/>
          </a:xfrm>
        </p:spPr>
        <p:txBody>
          <a:bodyPr/>
          <a:lstStyle/>
          <a:p>
            <a:r>
              <a:rPr lang="en-US" sz="2400" dirty="0" smtClean="0"/>
              <a:t>The output value      of the output unit j depends on whether the weighted sum is above or below the unit's threshold value.</a:t>
            </a:r>
          </a:p>
          <a:p>
            <a:r>
              <a:rPr lang="en-US" sz="2400" dirty="0" smtClean="0"/>
              <a:t>    is defined by the unit's threshold activation function.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Definition:</a:t>
            </a:r>
          </a:p>
          <a:p>
            <a:pPr>
              <a:buNone/>
            </a:pPr>
            <a:r>
              <a:rPr lang="en-US" sz="2400" dirty="0" smtClean="0"/>
              <a:t>the ordered set of instant outputs of all units in the output </a:t>
            </a:r>
          </a:p>
          <a:p>
            <a:pPr>
              <a:buNone/>
            </a:pPr>
            <a:r>
              <a:rPr lang="en-US" sz="2400" dirty="0" smtClean="0"/>
              <a:t>layer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constitutes an </a:t>
            </a:r>
            <a:r>
              <a:rPr lang="en-US" sz="2400" b="1" dirty="0" smtClean="0">
                <a:solidFill>
                  <a:srgbClr val="FF0000"/>
                </a:solidFill>
              </a:rPr>
              <a:t>output vector </a:t>
            </a:r>
            <a:r>
              <a:rPr lang="en-US" sz="2400" dirty="0" smtClean="0"/>
              <a:t>of the network</a:t>
            </a:r>
            <a:endParaRPr lang="en-US" sz="2400" dirty="0"/>
          </a:p>
        </p:txBody>
      </p:sp>
      <p:graphicFrame>
        <p:nvGraphicFramePr>
          <p:cNvPr id="308227" name="Object 3"/>
          <p:cNvGraphicFramePr>
            <a:graphicFrameLocks noChangeAspect="1"/>
          </p:cNvGraphicFramePr>
          <p:nvPr/>
        </p:nvGraphicFramePr>
        <p:xfrm>
          <a:off x="2123728" y="3573016"/>
          <a:ext cx="2952328" cy="812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1" name="Equation" r:id="rId3" imgW="1752480" imgH="482400" progId="Equation.3">
                  <p:embed/>
                </p:oleObj>
              </mc:Choice>
              <mc:Fallback>
                <p:oleObj name="Equation" r:id="rId3" imgW="17524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73016"/>
                        <a:ext cx="2952328" cy="812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755576" y="3140968"/>
          <a:ext cx="360040" cy="40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2" name="Equation" r:id="rId5" imgW="215640" imgH="241200" progId="Equation.3">
                  <p:embed/>
                </p:oleObj>
              </mc:Choice>
              <mc:Fallback>
                <p:oleObj name="Equation" r:id="rId5" imgW="2156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40968"/>
                        <a:ext cx="360040" cy="402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9" name="Object 5"/>
          <p:cNvGraphicFramePr>
            <a:graphicFrameLocks noChangeAspect="1"/>
          </p:cNvGraphicFramePr>
          <p:nvPr/>
        </p:nvGraphicFramePr>
        <p:xfrm>
          <a:off x="3275856" y="1988840"/>
          <a:ext cx="360040" cy="40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3" name="Equation" r:id="rId7" imgW="215640" imgH="241200" progId="Equation.3">
                  <p:embed/>
                </p:oleObj>
              </mc:Choice>
              <mc:Fallback>
                <p:oleObj name="Equation" r:id="rId7" imgW="2156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988840"/>
                        <a:ext cx="360040" cy="402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0" name="Object 6"/>
          <p:cNvGraphicFramePr>
            <a:graphicFrameLocks noChangeAspect="1"/>
          </p:cNvGraphicFramePr>
          <p:nvPr/>
        </p:nvGraphicFramePr>
        <p:xfrm>
          <a:off x="1331640" y="5589240"/>
          <a:ext cx="277230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4" name="Equation" r:id="rId8" imgW="1257120" imgH="228600" progId="Equation.3">
                  <p:embed/>
                </p:oleObj>
              </mc:Choice>
              <mc:Fallback>
                <p:oleObj name="Equation" r:id="rId8" imgW="12571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589240"/>
                        <a:ext cx="2772308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00000"/>
                </a:solidFill>
                <a:ea typeface="宋体" pitchFamily="2" charset="-122"/>
              </a:rPr>
              <a:t>Perceptron (1958)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496300" cy="467995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The instant output     of the j-</a:t>
            </a:r>
            <a:r>
              <a:rPr lang="en-US" altLang="zh-CN" sz="2800" dirty="0" err="1" smtClean="0">
                <a:ea typeface="宋体" pitchFamily="2" charset="-122"/>
              </a:rPr>
              <a:t>th</a:t>
            </a:r>
            <a:r>
              <a:rPr lang="en-US" altLang="zh-CN" sz="2800" dirty="0" smtClean="0">
                <a:ea typeface="宋体" pitchFamily="2" charset="-122"/>
              </a:rPr>
              <a:t> unit in the output layer constitutes the j-</a:t>
            </a:r>
            <a:r>
              <a:rPr lang="en-US" altLang="zh-CN" sz="2800" dirty="0" err="1" smtClean="0">
                <a:ea typeface="宋体" pitchFamily="2" charset="-122"/>
              </a:rPr>
              <a:t>th</a:t>
            </a:r>
            <a:r>
              <a:rPr lang="en-US" altLang="zh-CN" sz="2800" dirty="0" smtClean="0">
                <a:ea typeface="宋体" pitchFamily="2" charset="-122"/>
              </a:rPr>
              <a:t> component of the output vector.</a:t>
            </a:r>
          </a:p>
          <a:p>
            <a:pPr eaLnBrk="1" hangingPunct="1"/>
            <a:r>
              <a:rPr lang="en-US" altLang="zh-CN" sz="2800" dirty="0" smtClean="0">
                <a:solidFill>
                  <a:srgbClr val="0000FF"/>
                </a:solidFill>
                <a:ea typeface="宋体" pitchFamily="2" charset="-122"/>
              </a:rPr>
              <a:t>Weight </a:t>
            </a:r>
            <a:r>
              <a:rPr lang="en-US" altLang="zh-CN" sz="2800" dirty="0" err="1" smtClean="0">
                <a:solidFill>
                  <a:srgbClr val="0000FF"/>
                </a:solidFill>
                <a:ea typeface="宋体" pitchFamily="2" charset="-122"/>
              </a:rPr>
              <a:t>w</a:t>
            </a:r>
            <a:r>
              <a:rPr lang="en-US" altLang="zh-CN" sz="2800" baseline="-25000" dirty="0" err="1" smtClean="0">
                <a:solidFill>
                  <a:srgbClr val="0000FF"/>
                </a:solidFill>
                <a:ea typeface="宋体" pitchFamily="2" charset="-122"/>
              </a:rPr>
              <a:t>ji</a:t>
            </a:r>
            <a:r>
              <a:rPr lang="en-US" altLang="zh-CN" sz="2800" dirty="0" smtClean="0">
                <a:ea typeface="宋体" pitchFamily="2" charset="-122"/>
              </a:rPr>
              <a:t> of connections between the two layers </a:t>
            </a:r>
            <a:r>
              <a:rPr lang="en-US" altLang="zh-CN" sz="2800" dirty="0" smtClean="0">
                <a:solidFill>
                  <a:srgbClr val="0000FF"/>
                </a:solidFill>
                <a:ea typeface="宋体" pitchFamily="2" charset="-122"/>
              </a:rPr>
              <a:t>are changed</a:t>
            </a:r>
            <a:r>
              <a:rPr lang="en-US" altLang="zh-CN" sz="2800" dirty="0" smtClean="0">
                <a:ea typeface="宋体" pitchFamily="2" charset="-122"/>
              </a:rPr>
              <a:t> according to </a:t>
            </a:r>
            <a:r>
              <a:rPr lang="en-US" altLang="zh-CN" sz="2800" b="1" dirty="0" err="1" smtClean="0">
                <a:solidFill>
                  <a:srgbClr val="FF0066"/>
                </a:solidFill>
                <a:ea typeface="宋体" pitchFamily="2" charset="-122"/>
              </a:rPr>
              <a:t>perceptron</a:t>
            </a:r>
            <a:r>
              <a:rPr lang="en-US" altLang="zh-CN" sz="2800" b="1" dirty="0" smtClean="0">
                <a:solidFill>
                  <a:srgbClr val="FF0066"/>
                </a:solidFill>
                <a:ea typeface="宋体" pitchFamily="2" charset="-122"/>
              </a:rPr>
              <a:t> learning rule</a:t>
            </a:r>
            <a:r>
              <a:rPr lang="en-US" altLang="zh-CN" sz="2800" dirty="0" smtClean="0">
                <a:ea typeface="宋体" pitchFamily="2" charset="-122"/>
              </a:rPr>
              <a:t>, so the network is more likely to produce the desired output in response to certain inputs.</a:t>
            </a:r>
          </a:p>
          <a:p>
            <a:pPr eaLnBrk="1" hangingPunct="1"/>
            <a:r>
              <a:rPr lang="en-US" altLang="zh-CN" sz="2800" dirty="0" smtClean="0">
                <a:solidFill>
                  <a:srgbClr val="008000"/>
                </a:solidFill>
                <a:ea typeface="宋体" pitchFamily="2" charset="-122"/>
              </a:rPr>
              <a:t>The process of weights adjustment is called </a:t>
            </a:r>
            <a:r>
              <a:rPr lang="en-US" altLang="zh-CN" sz="2800" dirty="0" err="1" smtClean="0">
                <a:solidFill>
                  <a:srgbClr val="008000"/>
                </a:solidFill>
                <a:ea typeface="宋体" pitchFamily="2" charset="-122"/>
              </a:rPr>
              <a:t>perceptron</a:t>
            </a:r>
            <a:r>
              <a:rPr lang="en-US" altLang="zh-CN" sz="2800" dirty="0" smtClean="0">
                <a:solidFill>
                  <a:srgbClr val="008000"/>
                </a:solidFill>
                <a:ea typeface="宋体" pitchFamily="2" charset="-122"/>
              </a:rPr>
              <a:t> “learning” or “training”.</a:t>
            </a:r>
          </a:p>
        </p:txBody>
      </p:sp>
      <p:graphicFrame>
        <p:nvGraphicFramePr>
          <p:cNvPr id="287745" name="Object 1"/>
          <p:cNvGraphicFramePr>
            <a:graphicFrameLocks noChangeAspect="1"/>
          </p:cNvGraphicFramePr>
          <p:nvPr/>
        </p:nvGraphicFramePr>
        <p:xfrm>
          <a:off x="3635896" y="1980954"/>
          <a:ext cx="432048" cy="481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6" name="Equation" r:id="rId3" imgW="215640" imgH="241200" progId="Equation.3">
                  <p:embed/>
                </p:oleObj>
              </mc:Choice>
              <mc:Fallback>
                <p:oleObj name="Equation" r:id="rId3" imgW="215640" imgH="241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980954"/>
                        <a:ext cx="432048" cy="481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04664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sz="4000" b="1" dirty="0" err="1" smtClean="0">
                <a:solidFill>
                  <a:srgbClr val="800000"/>
                </a:solidFill>
                <a:ea typeface="宋体" pitchFamily="2" charset="-122"/>
              </a:rPr>
              <a:t>Perceptron</a:t>
            </a:r>
            <a: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  <a:t> Training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40200" y="2060575"/>
            <a:ext cx="4535488" cy="4537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The perceptron is trained by using a training set –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A set of input patterns repeatedly presented to the network during training, and corresponding desired responses, </a:t>
            </a:r>
            <a:r>
              <a:rPr lang="en-US" altLang="zh-CN" sz="2400" i="1" smtClean="0">
                <a:ea typeface="宋体" pitchFamily="2" charset="-122"/>
              </a:rPr>
              <a:t>i.e.,</a:t>
            </a:r>
            <a:r>
              <a:rPr lang="en-US" altLang="zh-CN" sz="2400" smtClean="0">
                <a:ea typeface="宋体" pitchFamily="2" charset="-122"/>
              </a:rPr>
              <a:t> the target outputs.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Shown is an example training set with binary vector patterns.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The target outputs are shown along with each of the training input patterns.</a:t>
            </a:r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2060575"/>
            <a:ext cx="3249613" cy="3960813"/>
          </a:xfrm>
          <a:noFill/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79388" y="1989138"/>
            <a:ext cx="17462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ahoma" pitchFamily="34" charset="0"/>
                <a:ea typeface="宋体" pitchFamily="2" charset="-122"/>
              </a:rPr>
              <a:t>Input pattern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835150" y="1989138"/>
            <a:ext cx="21637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ahoma" pitchFamily="34" charset="0"/>
                <a:ea typeface="宋体" pitchFamily="2" charset="-122"/>
              </a:rPr>
              <a:t>Desired response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700338" y="2444750"/>
            <a:ext cx="128112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category 1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700338" y="3165475"/>
            <a:ext cx="128112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category 2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700338" y="3957638"/>
            <a:ext cx="128112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category 3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700338" y="4748213"/>
            <a:ext cx="128112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category 4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700338" y="5613400"/>
            <a:ext cx="128112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category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993063" cy="11969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00000"/>
                </a:solidFill>
                <a:ea typeface="宋体" pitchFamily="2" charset="-122"/>
              </a:rPr>
              <a:t>Perceptron Training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139952" y="4941168"/>
            <a:ext cx="48974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Every input pattern of the set is</a:t>
            </a:r>
          </a:p>
          <a:p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repeatedly presented to the </a:t>
            </a:r>
          </a:p>
          <a:p>
            <a:r>
              <a:rPr lang="en-US" altLang="zh-CN" sz="2800" dirty="0" err="1">
                <a:latin typeface="Tahoma" pitchFamily="34" charset="0"/>
                <a:ea typeface="宋体" pitchFamily="2" charset="-122"/>
              </a:rPr>
              <a:t>perceptron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.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918075" y="1941513"/>
            <a:ext cx="3906838" cy="2713912"/>
            <a:chOff x="5220072" y="2477493"/>
            <a:chExt cx="3907046" cy="2714951"/>
          </a:xfrm>
        </p:grpSpPr>
        <p:pic>
          <p:nvPicPr>
            <p:cNvPr id="11277" name="Picture 11" descr="http://www.nnwj.de/uploads/pics/1_2-perceptron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20072" y="2662159"/>
              <a:ext cx="3113618" cy="2335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8" name="Text Box 7"/>
            <p:cNvSpPr txBox="1">
              <a:spLocks noChangeArrowheads="1"/>
            </p:cNvSpPr>
            <p:nvPr/>
          </p:nvSpPr>
          <p:spPr bwMode="auto">
            <a:xfrm>
              <a:off x="7345165" y="3241971"/>
              <a:ext cx="1422400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Tahoma" pitchFamily="34" charset="0"/>
                  <a:ea typeface="宋体" pitchFamily="2" charset="-122"/>
                </a:rPr>
                <a:t>input layer</a:t>
              </a:r>
            </a:p>
          </p:txBody>
        </p:sp>
        <p:sp>
          <p:nvSpPr>
            <p:cNvPr id="11279" name="Text Box 8"/>
            <p:cNvSpPr txBox="1">
              <a:spLocks noChangeArrowheads="1"/>
            </p:cNvSpPr>
            <p:nvPr/>
          </p:nvSpPr>
          <p:spPr bwMode="auto">
            <a:xfrm>
              <a:off x="7096705" y="3671016"/>
              <a:ext cx="2030413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chemeClr val="hlink"/>
                  </a:solidFill>
                  <a:latin typeface="Tahoma" pitchFamily="34" charset="0"/>
                  <a:ea typeface="宋体" pitchFamily="2" charset="-122"/>
                </a:rPr>
                <a:t>adjustable layer</a:t>
              </a:r>
            </a:p>
          </p:txBody>
        </p:sp>
        <p:sp>
          <p:nvSpPr>
            <p:cNvPr id="11280" name="Text Box 9"/>
            <p:cNvSpPr txBox="1">
              <a:spLocks noChangeArrowheads="1"/>
            </p:cNvSpPr>
            <p:nvPr/>
          </p:nvSpPr>
          <p:spPr bwMode="auto">
            <a:xfrm>
              <a:off x="7193865" y="4151533"/>
              <a:ext cx="1590675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Tahoma" pitchFamily="34" charset="0"/>
                  <a:ea typeface="宋体" pitchFamily="2" charset="-122"/>
                </a:rPr>
                <a:t>output layer</a:t>
              </a:r>
            </a:p>
          </p:txBody>
        </p:sp>
        <p:sp>
          <p:nvSpPr>
            <p:cNvPr id="11281" name="TextBox 21"/>
            <p:cNvSpPr txBox="1">
              <a:spLocks noChangeArrowheads="1"/>
            </p:cNvSpPr>
            <p:nvPr/>
          </p:nvSpPr>
          <p:spPr bwMode="auto">
            <a:xfrm>
              <a:off x="5657544" y="2477493"/>
              <a:ext cx="1338899" cy="3797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ea typeface="宋体" pitchFamily="2" charset="-122"/>
                </a:rPr>
                <a:t>Input values</a:t>
              </a:r>
              <a:endParaRPr lang="zh-CN" altLang="en-US" sz="2800" b="1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11282" name="TextBox 22"/>
            <p:cNvSpPr txBox="1">
              <a:spLocks noChangeArrowheads="1"/>
            </p:cNvSpPr>
            <p:nvPr/>
          </p:nvSpPr>
          <p:spPr bwMode="auto">
            <a:xfrm>
              <a:off x="5580599" y="4812708"/>
              <a:ext cx="1478369" cy="3797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ea typeface="宋体" pitchFamily="2" charset="-122"/>
                </a:rPr>
                <a:t>output values</a:t>
              </a:r>
              <a:endParaRPr lang="zh-CN" altLang="en-US" sz="2800" b="1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</p:grpSp>
      <p:pic>
        <p:nvPicPr>
          <p:cNvPr id="19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437" y="1916261"/>
            <a:ext cx="3249613" cy="3960813"/>
          </a:xfrm>
          <a:noFill/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0" y="1844824"/>
            <a:ext cx="17462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ahoma" pitchFamily="34" charset="0"/>
                <a:ea typeface="宋体" pitchFamily="2" charset="-122"/>
              </a:rPr>
              <a:t>Input pattern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655762" y="1844824"/>
            <a:ext cx="21637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ahoma" pitchFamily="34" charset="0"/>
                <a:ea typeface="宋体" pitchFamily="2" charset="-122"/>
              </a:rPr>
              <a:t>Desired response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483768" y="2204864"/>
            <a:ext cx="128112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category 1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483768" y="2996952"/>
            <a:ext cx="128112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category 2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483768" y="3717032"/>
            <a:ext cx="128112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category 3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2555776" y="4581128"/>
            <a:ext cx="128112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category 4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483768" y="5373216"/>
            <a:ext cx="128112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category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00000"/>
                </a:solidFill>
                <a:ea typeface="宋体" pitchFamily="2" charset="-122"/>
              </a:rPr>
              <a:t>Perceptron Training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7504" y="1772816"/>
            <a:ext cx="79930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Every processing element computes an output according its state and threshold:</a:t>
            </a:r>
          </a:p>
          <a:p>
            <a:endParaRPr lang="zh-CN" altLang="en-US" sz="2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95288" y="3573463"/>
            <a:ext cx="47021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The network instant outputs</a:t>
            </a:r>
          </a:p>
          <a:p>
            <a:r>
              <a:rPr lang="en-US" altLang="zh-CN" sz="2800" dirty="0" err="1">
                <a:latin typeface="Tahoma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 err="1">
                <a:latin typeface="Tahoma" pitchFamily="34" charset="0"/>
                <a:ea typeface="宋体" pitchFamily="2" charset="-122"/>
              </a:rPr>
              <a:t>j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 are then compared to the </a:t>
            </a:r>
          </a:p>
          <a:p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desired outputs specified </a:t>
            </a:r>
          </a:p>
          <a:p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in the training set.</a:t>
            </a:r>
          </a:p>
        </p:txBody>
      </p:sp>
      <p:graphicFrame>
        <p:nvGraphicFramePr>
          <p:cNvPr id="284673" name="Object 2"/>
          <p:cNvGraphicFramePr>
            <a:graphicFrameLocks noChangeAspect="1"/>
          </p:cNvGraphicFramePr>
          <p:nvPr/>
        </p:nvGraphicFramePr>
        <p:xfrm>
          <a:off x="4211960" y="2276872"/>
          <a:ext cx="1618936" cy="85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6" name="Equation" r:id="rId3" imgW="812520" imgH="431640" progId="Equation.3">
                  <p:embed/>
                </p:oleObj>
              </mc:Choice>
              <mc:Fallback>
                <p:oleObj name="Equation" r:id="rId3" imgW="8125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276872"/>
                        <a:ext cx="1618936" cy="85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4" name="Object 2"/>
          <p:cNvGraphicFramePr>
            <a:graphicFrameLocks noChangeAspect="1"/>
          </p:cNvGraphicFramePr>
          <p:nvPr/>
        </p:nvGraphicFramePr>
        <p:xfrm>
          <a:off x="5508104" y="3356992"/>
          <a:ext cx="3168352" cy="86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7" name="Equation" r:id="rId5" imgW="1752480" imgH="482400" progId="Equation.3">
                  <p:embed/>
                </p:oleObj>
              </mc:Choice>
              <mc:Fallback>
                <p:oleObj name="Equation" r:id="rId5" imgW="17524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356992"/>
                        <a:ext cx="3168352" cy="86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5436096" y="4653136"/>
          <a:ext cx="152353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8" name="Equation" r:id="rId7" imgW="850680" imgH="241200" progId="Equation.3">
                  <p:embed/>
                </p:oleObj>
              </mc:Choice>
              <mc:Fallback>
                <p:oleObj name="Equation" r:id="rId7" imgW="8506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653136"/>
                        <a:ext cx="1523538" cy="43204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499992" y="2924944"/>
            <a:ext cx="1080120" cy="7200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80112" y="3933056"/>
            <a:ext cx="0" cy="7200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/>
          <p:cNvSpPr/>
          <p:nvPr/>
        </p:nvSpPr>
        <p:spPr>
          <a:xfrm>
            <a:off x="323528" y="5517232"/>
            <a:ext cx="4896544" cy="1080120"/>
          </a:xfrm>
          <a:prstGeom prst="wedgeRectCallout">
            <a:avLst>
              <a:gd name="adj1" fmla="val 53114"/>
              <a:gd name="adj2" fmla="val -96232"/>
            </a:avLst>
          </a:prstGeom>
          <a:ln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b="1" dirty="0" smtClean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The error of an output unit is the difference between the target output and the instant one.</a:t>
            </a:r>
            <a:endParaRPr lang="en-US" altLang="zh-CN" sz="2800" b="1" dirty="0">
              <a:solidFill>
                <a:schemeClr val="folHlink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00000"/>
                </a:solidFill>
                <a:ea typeface="宋体" pitchFamily="2" charset="-122"/>
              </a:rPr>
              <a:t>Perceptron Training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9512" y="1988840"/>
            <a:ext cx="4600940" cy="124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457200">
              <a:lnSpc>
                <a:spcPct val="200000"/>
              </a:lnSpc>
            </a:pPr>
            <a:r>
              <a:rPr lang="en-US" altLang="zh-CN" sz="2800" b="1" dirty="0" smtClean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1. The </a:t>
            </a:r>
            <a:r>
              <a:rPr lang="en-US" altLang="zh-CN" sz="2800" b="1" dirty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error are </a:t>
            </a:r>
            <a:r>
              <a:rPr lang="en-US" altLang="zh-CN" sz="2800" b="1" dirty="0" smtClean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computed,  </a:t>
            </a:r>
            <a:r>
              <a:rPr lang="en-US" altLang="zh-CN" sz="2800" b="1" dirty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and </a:t>
            </a:r>
            <a:endParaRPr lang="en-US" altLang="zh-CN" sz="2800" b="1" dirty="0" smtClean="0">
              <a:solidFill>
                <a:schemeClr val="folHlink"/>
              </a:solidFill>
              <a:latin typeface="Tahoma" pitchFamily="34" charset="0"/>
              <a:ea typeface="宋体" pitchFamily="2" charset="-122"/>
            </a:endParaRPr>
          </a:p>
          <a:p>
            <a:pPr indent="-457200"/>
            <a:r>
              <a:rPr lang="en-US" altLang="zh-CN" sz="2800" b="1" dirty="0" smtClean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2. used </a:t>
            </a:r>
            <a:r>
              <a:rPr lang="en-US" altLang="zh-CN" sz="2800" b="1" dirty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to readjust the </a:t>
            </a:r>
            <a:r>
              <a:rPr lang="en-US" altLang="zh-CN" sz="2800" b="1" dirty="0" smtClean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values </a:t>
            </a:r>
            <a:r>
              <a:rPr lang="en-US" altLang="zh-CN" sz="2800" b="1" dirty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of the </a:t>
            </a:r>
            <a:endParaRPr lang="en-US" altLang="zh-CN" sz="2800" b="1" dirty="0" smtClean="0">
              <a:solidFill>
                <a:schemeClr val="folHlink"/>
              </a:solidFill>
              <a:latin typeface="Tahoma" pitchFamily="34" charset="0"/>
              <a:ea typeface="宋体" pitchFamily="2" charset="-122"/>
            </a:endParaRPr>
          </a:p>
          <a:p>
            <a:pPr indent="-457200"/>
            <a:r>
              <a:rPr lang="en-US" altLang="zh-CN" sz="2800" b="1" dirty="0" smtClean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   weights </a:t>
            </a:r>
            <a:r>
              <a:rPr lang="en-US" altLang="zh-CN" sz="2800" b="1" dirty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of connections.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67544" y="5013176"/>
            <a:ext cx="60687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weights </a:t>
            </a:r>
            <a:r>
              <a:rPr lang="en-US" altLang="zh-CN" sz="2800" b="1" dirty="0" smtClean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re-</a:t>
            </a:r>
            <a:r>
              <a:rPr lang="en-US" altLang="zh-CN" sz="2800" b="1" dirty="0" err="1" smtClean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adjusment</a:t>
            </a:r>
            <a:r>
              <a:rPr lang="en-US" altLang="zh-CN" sz="2800" b="1" dirty="0" smtClean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 done in such a way that the </a:t>
            </a:r>
          </a:p>
          <a:p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network is – on the whole – more likely to give the desired</a:t>
            </a:r>
          </a:p>
          <a:p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response next time.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796136" y="1628800"/>
          <a:ext cx="1618936" cy="85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2" name="Equation" r:id="rId3" imgW="812520" imgH="431640" progId="Equation.3">
                  <p:embed/>
                </p:oleObj>
              </mc:Choice>
              <mc:Fallback>
                <p:oleObj name="Equation" r:id="rId3" imgW="8125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628800"/>
                        <a:ext cx="1618936" cy="856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5364088" y="2852936"/>
          <a:ext cx="3168352" cy="86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3" name="Equation" r:id="rId5" imgW="1752480" imgH="482400" progId="Equation.3">
                  <p:embed/>
                </p:oleObj>
              </mc:Choice>
              <mc:Fallback>
                <p:oleObj name="Equation" r:id="rId5" imgW="17524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852936"/>
                        <a:ext cx="3168352" cy="86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6012160" y="4149080"/>
          <a:ext cx="152353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4" name="Equation" r:id="rId7" imgW="850680" imgH="241200" progId="Equation.3">
                  <p:embed/>
                </p:oleObj>
              </mc:Choice>
              <mc:Fallback>
                <p:oleObj name="Equation" r:id="rId7" imgW="8506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149080"/>
                        <a:ext cx="1523538" cy="43204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5580112" y="2276872"/>
            <a:ext cx="360040" cy="7200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80112" y="3501008"/>
            <a:ext cx="360040" cy="7920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80400" cy="1440904"/>
          </a:xfrm>
        </p:spPr>
        <p:txBody>
          <a:bodyPr/>
          <a:lstStyle/>
          <a:p>
            <a:pPr eaLnBrk="1" hangingPunct="1"/>
            <a:r>
              <a:rPr lang="en-US" altLang="zh-CN" sz="3600" b="1" dirty="0" err="1" smtClean="0">
                <a:solidFill>
                  <a:srgbClr val="800000"/>
                </a:solidFill>
                <a:ea typeface="宋体" pitchFamily="2" charset="-122"/>
              </a:rPr>
              <a:t>Perceptron</a:t>
            </a:r>
            <a:r>
              <a:rPr lang="en-US" altLang="zh-CN" sz="3600" b="1" dirty="0" smtClean="0">
                <a:solidFill>
                  <a:srgbClr val="800000"/>
                </a:solidFill>
                <a:ea typeface="宋体" pitchFamily="2" charset="-122"/>
              </a:rPr>
              <a:t> Updating of the Weights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3528" y="1556792"/>
            <a:ext cx="8352928" cy="13264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The goal of the training session is to arrive at a single set </a:t>
            </a:r>
            <a:r>
              <a:rPr lang="en-US" altLang="zh-CN" sz="2800" dirty="0" smtClean="0">
                <a:latin typeface="Tahoma" pitchFamily="34" charset="0"/>
                <a:ea typeface="宋体" pitchFamily="2" charset="-122"/>
              </a:rPr>
              <a:t>of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weights that allow each of the mappings in the training set </a:t>
            </a:r>
            <a:r>
              <a:rPr lang="en-US" altLang="zh-CN" sz="2800" dirty="0" smtClean="0">
                <a:latin typeface="Tahoma" pitchFamily="34" charset="0"/>
                <a:ea typeface="宋体" pitchFamily="2" charset="-122"/>
              </a:rPr>
              <a:t>to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be done successfully  by the network.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95536" y="2924944"/>
            <a:ext cx="5688632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/>
            <a:r>
              <a:rPr lang="en-US" altLang="zh-CN" sz="2800" b="1" dirty="0" smtClean="0">
                <a:latin typeface="Tahoma" pitchFamily="34" charset="0"/>
                <a:ea typeface="宋体" pitchFamily="2" charset="-122"/>
              </a:rPr>
              <a:t>1. Compute </a:t>
            </a:r>
            <a:r>
              <a:rPr lang="en-US" altLang="zh-CN" sz="2800" b="1" i="1" dirty="0">
                <a:solidFill>
                  <a:srgbClr val="FF0066"/>
                </a:solidFill>
                <a:ea typeface="宋体" pitchFamily="2" charset="-122"/>
              </a:rPr>
              <a:t>“</a:t>
            </a:r>
            <a:r>
              <a:rPr lang="en-US" altLang="zh-CN" sz="2800" b="1" i="1" dirty="0">
                <a:solidFill>
                  <a:srgbClr val="FF0066"/>
                </a:solidFill>
                <a:latin typeface="Tahoma" pitchFamily="34" charset="0"/>
                <a:ea typeface="宋体" pitchFamily="2" charset="-122"/>
              </a:rPr>
              <a:t>error</a:t>
            </a:r>
            <a:r>
              <a:rPr lang="en-US" altLang="zh-CN" sz="2800" b="1" i="1" dirty="0">
                <a:solidFill>
                  <a:srgbClr val="FF0066"/>
                </a:solidFill>
                <a:ea typeface="宋体" pitchFamily="2" charset="-122"/>
              </a:rPr>
              <a:t>”</a:t>
            </a:r>
            <a:r>
              <a:rPr lang="en-US" altLang="zh-CN" sz="2800" b="1" dirty="0">
                <a:latin typeface="Tahoma" pitchFamily="34" charset="0"/>
                <a:ea typeface="宋体" pitchFamily="2" charset="-122"/>
              </a:rPr>
              <a:t> of </a:t>
            </a:r>
            <a:r>
              <a:rPr lang="en-US" altLang="zh-CN" sz="2800" b="1" dirty="0" smtClean="0">
                <a:latin typeface="Tahoma" pitchFamily="34" charset="0"/>
                <a:ea typeface="宋体" pitchFamily="2" charset="-122"/>
              </a:rPr>
              <a:t>every output </a:t>
            </a:r>
            <a:r>
              <a:rPr lang="en-US" altLang="zh-CN" sz="2800" b="1" dirty="0">
                <a:latin typeface="Tahoma" pitchFamily="34" charset="0"/>
                <a:ea typeface="宋体" pitchFamily="2" charset="-122"/>
              </a:rPr>
              <a:t>unit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95536" y="4365104"/>
            <a:ext cx="8208912" cy="168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where</a:t>
            </a:r>
          </a:p>
          <a:p>
            <a:pPr>
              <a:lnSpc>
                <a:spcPts val="3360"/>
              </a:lnSpc>
            </a:pP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   </a:t>
            </a:r>
            <a:r>
              <a:rPr lang="en-US" altLang="zh-CN" sz="2800" i="1" baseline="0" dirty="0" smtClean="0">
                <a:latin typeface="Tahoma" pitchFamily="34" charset="0"/>
                <a:ea typeface="宋体" pitchFamily="2" charset="-122"/>
              </a:rPr>
              <a:t>  </a:t>
            </a:r>
            <a:r>
              <a:rPr lang="en-US" altLang="zh-CN" sz="2800" dirty="0" smtClean="0">
                <a:latin typeface="Tahoma" pitchFamily="34" charset="0"/>
                <a:ea typeface="宋体" pitchFamily="2" charset="-122"/>
              </a:rPr>
              <a:t>is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the target value for output unit j after presentation </a:t>
            </a:r>
            <a:r>
              <a:rPr lang="en-US" altLang="zh-CN" sz="2800" dirty="0" smtClean="0">
                <a:latin typeface="Tahoma" pitchFamily="34" charset="0"/>
                <a:ea typeface="宋体" pitchFamily="2" charset="-122"/>
              </a:rPr>
              <a:t>of pattern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p</a:t>
            </a:r>
          </a:p>
          <a:p>
            <a:pPr>
              <a:lnSpc>
                <a:spcPts val="3360"/>
              </a:lnSpc>
            </a:pP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  </a:t>
            </a:r>
            <a:r>
              <a:rPr lang="en-US" altLang="zh-CN" sz="2800" baseline="0" dirty="0" smtClean="0">
                <a:latin typeface="Tahoma" pitchFamily="34" charset="0"/>
                <a:ea typeface="宋体" pitchFamily="2" charset="-122"/>
              </a:rPr>
              <a:t>   </a:t>
            </a:r>
            <a:r>
              <a:rPr lang="en-US" altLang="zh-CN" sz="2800" dirty="0" smtClean="0">
                <a:latin typeface="Tahoma" pitchFamily="34" charset="0"/>
                <a:ea typeface="宋体" pitchFamily="2" charset="-122"/>
              </a:rPr>
              <a:t>is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the instant output produced by output unit j after </a:t>
            </a:r>
            <a:r>
              <a:rPr lang="en-US" altLang="zh-CN" sz="2800" dirty="0" smtClean="0">
                <a:latin typeface="Tahoma" pitchFamily="34" charset="0"/>
                <a:ea typeface="宋体" pitchFamily="2" charset="-122"/>
              </a:rPr>
              <a:t>presentation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of pattern p</a:t>
            </a:r>
          </a:p>
        </p:txBody>
      </p:sp>
      <p:graphicFrame>
        <p:nvGraphicFramePr>
          <p:cNvPr id="282626" name="Object 2"/>
          <p:cNvGraphicFramePr>
            <a:graphicFrameLocks noChangeAspect="1"/>
          </p:cNvGraphicFramePr>
          <p:nvPr/>
        </p:nvGraphicFramePr>
        <p:xfrm>
          <a:off x="2915816" y="3501008"/>
          <a:ext cx="236489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9" name="Equation" r:id="rId3" imgW="990360" imgH="241200" progId="Equation.3">
                  <p:embed/>
                </p:oleObj>
              </mc:Choice>
              <mc:Fallback>
                <p:oleObj name="Equation" r:id="rId3" imgW="9903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501008"/>
                        <a:ext cx="2364895" cy="576064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7" name="Object 3"/>
          <p:cNvGraphicFramePr>
            <a:graphicFrameLocks noChangeAspect="1"/>
          </p:cNvGraphicFramePr>
          <p:nvPr/>
        </p:nvGraphicFramePr>
        <p:xfrm>
          <a:off x="467544" y="4725144"/>
          <a:ext cx="413098" cy="560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0" name="Equation" r:id="rId5" imgW="177480" imgH="241200" progId="Equation.3">
                  <p:embed/>
                </p:oleObj>
              </mc:Choice>
              <mc:Fallback>
                <p:oleObj name="Equation" r:id="rId5" imgW="1774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25144"/>
                        <a:ext cx="413098" cy="560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8" name="Object 4"/>
          <p:cNvGraphicFramePr>
            <a:graphicFrameLocks noChangeAspect="1"/>
          </p:cNvGraphicFramePr>
          <p:nvPr/>
        </p:nvGraphicFramePr>
        <p:xfrm>
          <a:off x="467544" y="5301208"/>
          <a:ext cx="451701" cy="408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1" name="Equation" r:id="rId7" imgW="266400" imgH="241200" progId="Equation.3">
                  <p:embed/>
                </p:oleObj>
              </mc:Choice>
              <mc:Fallback>
                <p:oleObj name="Equation" r:id="rId7" imgW="2664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301208"/>
                        <a:ext cx="451701" cy="408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14313"/>
            <a:ext cx="8640762" cy="14620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  <a:ea typeface="宋体" pitchFamily="2" charset="-122"/>
              </a:rPr>
              <a:t>Perceptron Updating of the Weights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46910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ahoma" pitchFamily="34" charset="0"/>
                <a:ea typeface="宋体" pitchFamily="2" charset="-122"/>
              </a:rPr>
              <a:t>Having the errors computed,</a:t>
            </a:r>
          </a:p>
          <a:p>
            <a:r>
              <a:rPr lang="en-US" altLang="zh-CN" sz="2800">
                <a:latin typeface="Tahoma" pitchFamily="34" charset="0"/>
                <a:ea typeface="宋体" pitchFamily="2" charset="-122"/>
              </a:rPr>
              <a:t>2. </a:t>
            </a:r>
            <a:r>
              <a:rPr lang="en-US" altLang="zh-CN" sz="2800">
                <a:solidFill>
                  <a:srgbClr val="FF0066"/>
                </a:solidFill>
                <a:latin typeface="Tahoma" pitchFamily="34" charset="0"/>
                <a:ea typeface="宋体" pitchFamily="2" charset="-122"/>
              </a:rPr>
              <a:t>Update the weights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300192" y="6021288"/>
          <a:ext cx="1714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4" name="Equation" r:id="rId3" imgW="1714320" imgH="482400" progId="Equation.3">
                  <p:embed/>
                </p:oleObj>
              </mc:Choice>
              <mc:Fallback>
                <p:oleObj name="Equation" r:id="rId3" imgW="1714320" imgH="482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6021288"/>
                        <a:ext cx="1714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2" name="Object 2"/>
          <p:cNvGraphicFramePr>
            <a:graphicFrameLocks noChangeAspect="1"/>
          </p:cNvGraphicFramePr>
          <p:nvPr/>
        </p:nvGraphicFramePr>
        <p:xfrm>
          <a:off x="1979712" y="3068960"/>
          <a:ext cx="2376264" cy="594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5" name="Equation" r:id="rId5" imgW="965160" imgH="241200" progId="Equation.3">
                  <p:embed/>
                </p:oleObj>
              </mc:Choice>
              <mc:Fallback>
                <p:oleObj name="Equation" r:id="rId5" imgW="9651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068960"/>
                        <a:ext cx="2376264" cy="594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3" name="Object 3"/>
          <p:cNvGraphicFramePr>
            <a:graphicFrameLocks noChangeAspect="1"/>
          </p:cNvGraphicFramePr>
          <p:nvPr/>
        </p:nvGraphicFramePr>
        <p:xfrm>
          <a:off x="1691680" y="4941168"/>
          <a:ext cx="358145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6" name="Equation" r:id="rId7" imgW="1714320" imgH="241200" progId="Equation.3">
                  <p:embed/>
                </p:oleObj>
              </mc:Choice>
              <mc:Fallback>
                <p:oleObj name="Equation" r:id="rId7" imgW="17143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941168"/>
                        <a:ext cx="3581451" cy="504056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51720" y="3573016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43808" y="357301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07704" y="2996952"/>
            <a:ext cx="273630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60" y="4221088"/>
            <a:ext cx="861133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</a:t>
            </a:r>
            <a:endParaRPr lang="en-US" sz="3200" dirty="0"/>
          </a:p>
        </p:txBody>
      </p:sp>
      <p:sp>
        <p:nvSpPr>
          <p:cNvPr id="14" name="Rectangular Callout 13"/>
          <p:cNvSpPr/>
          <p:nvPr/>
        </p:nvSpPr>
        <p:spPr>
          <a:xfrm>
            <a:off x="5940152" y="4005064"/>
            <a:ext cx="1656184" cy="864096"/>
          </a:xfrm>
          <a:prstGeom prst="wedgeRectCallout">
            <a:avLst>
              <a:gd name="adj1" fmla="val -105343"/>
              <a:gd name="adj2" fmla="val 43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 smtClean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Perceptron</a:t>
            </a:r>
            <a:r>
              <a:rPr lang="en-US" altLang="zh-CN" b="1" dirty="0" smtClean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 learning rule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00000"/>
                </a:solidFill>
                <a:ea typeface="宋体" pitchFamily="2" charset="-122"/>
              </a:rPr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4209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ea typeface="宋体" pitchFamily="2" charset="-122"/>
              </a:rPr>
              <a:t>McCulloch-Pitts neuron</a:t>
            </a:r>
          </a:p>
          <a:p>
            <a:pPr eaLnBrk="1" hangingPunct="1"/>
            <a:r>
              <a:rPr lang="en-US" altLang="zh-CN" sz="3600" b="1" smtClean="0">
                <a:solidFill>
                  <a:schemeClr val="hlink"/>
                </a:solidFill>
                <a:ea typeface="宋体" pitchFamily="2" charset="-122"/>
              </a:rPr>
              <a:t>Hebb’s learning rule</a:t>
            </a:r>
          </a:p>
          <a:p>
            <a:pPr eaLnBrk="1" hangingPunct="1"/>
            <a:r>
              <a:rPr lang="en-US" altLang="zh-CN" sz="3600" b="1" smtClean="0">
                <a:ea typeface="宋体" pitchFamily="2" charset="-122"/>
              </a:rPr>
              <a:t>Perceptron</a:t>
            </a:r>
            <a:endParaRPr lang="zh-CN" altLang="en-US" sz="3600" b="1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04813"/>
            <a:ext cx="7793037" cy="1462087"/>
          </a:xfrm>
        </p:spPr>
        <p:txBody>
          <a:bodyPr lIns="45720" rIns="45720" anchor="ctr"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4213" y="1844675"/>
            <a:ext cx="7772400" cy="4114800"/>
          </a:xfrm>
        </p:spPr>
        <p:txBody>
          <a:bodyPr/>
          <a:lstStyle/>
          <a:p>
            <a:pPr marL="0" indent="4763"/>
            <a:r>
              <a:rPr lang="en-US" altLang="zh-CN" smtClean="0">
                <a:ea typeface="华文新魏" pitchFamily="2" charset="-122"/>
              </a:rPr>
              <a:t>Define our “features”:</a:t>
            </a:r>
          </a:p>
          <a:p>
            <a:pPr marL="0" indent="4763">
              <a:buFont typeface="Wingdings" pitchFamily="2" charset="2"/>
              <a:buNone/>
            </a:pPr>
            <a:endParaRPr lang="en-US" altLang="zh-CN" smtClean="0">
              <a:ea typeface="华文新魏" pitchFamily="2" charset="-122"/>
            </a:endParaRPr>
          </a:p>
          <a:p>
            <a:pPr marL="0" indent="4763">
              <a:buFont typeface="Wingdings" pitchFamily="2" charset="2"/>
              <a:buNone/>
            </a:pPr>
            <a:endParaRPr lang="en-US" altLang="zh-CN" smtClean="0">
              <a:ea typeface="华文新魏" pitchFamily="2" charset="-122"/>
            </a:endParaRPr>
          </a:p>
          <a:p>
            <a:pPr marL="0" indent="4763">
              <a:buFont typeface="Wingdings" pitchFamily="2" charset="2"/>
              <a:buNone/>
            </a:pPr>
            <a:endParaRPr lang="en-US" altLang="zh-CN" smtClean="0">
              <a:ea typeface="华文新魏" pitchFamily="2" charset="-122"/>
            </a:endParaRPr>
          </a:p>
          <a:p>
            <a:pPr marL="0" indent="4763">
              <a:buFont typeface="Wingdings" pitchFamily="2" charset="2"/>
              <a:buNone/>
            </a:pPr>
            <a:endParaRPr lang="en-US" altLang="zh-CN" smtClean="0">
              <a:ea typeface="华文新魏" pitchFamily="2" charset="-122"/>
            </a:endParaRPr>
          </a:p>
          <a:p>
            <a:pPr marL="0" indent="4763">
              <a:buFont typeface="Wingdings" pitchFamily="2" charset="2"/>
              <a:buNone/>
            </a:pPr>
            <a:r>
              <a:rPr lang="en-US" altLang="zh-CN" smtClean="0">
                <a:ea typeface="华文新魏" pitchFamily="2" charset="-122"/>
              </a:rPr>
              <a:t>For output:</a:t>
            </a:r>
          </a:p>
          <a:p>
            <a:pPr marL="0" indent="4763">
              <a:buFont typeface="Wingdings" pitchFamily="2" charset="2"/>
              <a:buNone/>
            </a:pPr>
            <a:r>
              <a:rPr lang="en-US" altLang="zh-CN" sz="2800" b="1" smtClean="0">
                <a:latin typeface="Courier New" pitchFamily="49" charset="0"/>
                <a:ea typeface="华文新魏" pitchFamily="2" charset="-122"/>
              </a:rPr>
              <a:t>Good_Fruit = 1</a:t>
            </a:r>
          </a:p>
          <a:p>
            <a:pPr marL="0" indent="4763">
              <a:buFont typeface="Wingdings" pitchFamily="2" charset="2"/>
              <a:buNone/>
            </a:pPr>
            <a:r>
              <a:rPr lang="en-US" altLang="zh-CN" sz="2800" b="1" smtClean="0">
                <a:latin typeface="Courier New" pitchFamily="49" charset="0"/>
                <a:ea typeface="华文新魏" pitchFamily="2" charset="-122"/>
              </a:rPr>
              <a:t>Not_Good_Fruit = 0</a:t>
            </a:r>
          </a:p>
        </p:txBody>
      </p:sp>
      <p:sp>
        <p:nvSpPr>
          <p:cNvPr id="65540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5541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graphicFrame>
        <p:nvGraphicFramePr>
          <p:cNvPr id="65563" name="Group 27"/>
          <p:cNvGraphicFramePr>
            <a:graphicFrameLocks noGrp="1"/>
          </p:cNvGraphicFramePr>
          <p:nvPr/>
        </p:nvGraphicFramePr>
        <p:xfrm>
          <a:off x="611188" y="2781300"/>
          <a:ext cx="7489825" cy="1727201"/>
        </p:xfrm>
        <a:graphic>
          <a:graphicData uri="http://schemas.openxmlformats.org/drawingml/2006/table">
            <a:tbl>
              <a:tblPr/>
              <a:tblGrid>
                <a:gridCol w="3024187"/>
                <a:gridCol w="4465638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Taste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Sweet = 1, Not_Sweet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Seeds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Edible = 1, Not_Edible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Skin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Edible = 1, Not_Edible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04813"/>
            <a:ext cx="7793037" cy="1462087"/>
          </a:xfrm>
        </p:spPr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66564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6565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66566" name="Group 26"/>
          <p:cNvGrpSpPr>
            <a:grpSpLocks/>
          </p:cNvGrpSpPr>
          <p:nvPr/>
        </p:nvGrpSpPr>
        <p:grpSpPr bwMode="auto">
          <a:xfrm>
            <a:off x="441325" y="2743200"/>
            <a:ext cx="7116763" cy="3305175"/>
            <a:chOff x="278" y="1728"/>
            <a:chExt cx="4483" cy="2082"/>
          </a:xfrm>
        </p:grpSpPr>
        <p:sp>
          <p:nvSpPr>
            <p:cNvPr id="66567" name="Oval 4"/>
            <p:cNvSpPr>
              <a:spLocks noChangeArrowheads="1"/>
            </p:cNvSpPr>
            <p:nvPr/>
          </p:nvSpPr>
          <p:spPr bwMode="auto">
            <a:xfrm>
              <a:off x="1630" y="1986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6568" name="Oval 5"/>
            <p:cNvSpPr>
              <a:spLocks noChangeArrowheads="1"/>
            </p:cNvSpPr>
            <p:nvPr/>
          </p:nvSpPr>
          <p:spPr bwMode="auto">
            <a:xfrm>
              <a:off x="1630" y="265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6569" name="Oval 6"/>
            <p:cNvSpPr>
              <a:spLocks noChangeArrowheads="1"/>
            </p:cNvSpPr>
            <p:nvPr/>
          </p:nvSpPr>
          <p:spPr bwMode="auto">
            <a:xfrm>
              <a:off x="1630" y="3330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6570" name="Oval 7"/>
            <p:cNvSpPr>
              <a:spLocks noChangeArrowheads="1"/>
            </p:cNvSpPr>
            <p:nvPr/>
          </p:nvSpPr>
          <p:spPr bwMode="auto">
            <a:xfrm>
              <a:off x="2878" y="265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6571" name="Line 8"/>
            <p:cNvSpPr>
              <a:spLocks noChangeShapeType="1"/>
            </p:cNvSpPr>
            <p:nvPr/>
          </p:nvSpPr>
          <p:spPr bwMode="auto">
            <a:xfrm>
              <a:off x="2110" y="2274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Line 9"/>
            <p:cNvSpPr>
              <a:spLocks noChangeShapeType="1"/>
            </p:cNvSpPr>
            <p:nvPr/>
          </p:nvSpPr>
          <p:spPr bwMode="auto">
            <a:xfrm flipV="1">
              <a:off x="2110" y="3042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Line 10"/>
            <p:cNvSpPr>
              <a:spLocks noChangeShapeType="1"/>
            </p:cNvSpPr>
            <p:nvPr/>
          </p:nvSpPr>
          <p:spPr bwMode="auto">
            <a:xfrm>
              <a:off x="2110" y="289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Line 11"/>
            <p:cNvSpPr>
              <a:spLocks noChangeShapeType="1"/>
            </p:cNvSpPr>
            <p:nvPr/>
          </p:nvSpPr>
          <p:spPr bwMode="auto">
            <a:xfrm>
              <a:off x="3358" y="289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Text Box 12"/>
            <p:cNvSpPr txBox="1">
              <a:spLocks noChangeArrowheads="1"/>
            </p:cNvSpPr>
            <p:nvPr/>
          </p:nvSpPr>
          <p:spPr bwMode="auto">
            <a:xfrm>
              <a:off x="2782" y="3138"/>
              <a:ext cx="7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Arial" pitchFamily="34" charset="0"/>
                  <a:ea typeface="MS PGothic" pitchFamily="34" charset="-128"/>
                </a:rPr>
                <a:t>If ∑ &gt; 0.4 </a:t>
              </a:r>
            </a:p>
            <a:p>
              <a:pPr eaLnBrk="0" hangingPunct="0"/>
              <a:r>
                <a:rPr lang="en-US" altLang="zh-CN">
                  <a:latin typeface="Arial" pitchFamily="34" charset="0"/>
                  <a:ea typeface="MS PGothic" pitchFamily="34" charset="-128"/>
                </a:rPr>
                <a:t>then fire</a:t>
              </a:r>
            </a:p>
          </p:txBody>
        </p:sp>
        <p:sp>
          <p:nvSpPr>
            <p:cNvPr id="66576" name="Text Box 13"/>
            <p:cNvSpPr txBox="1">
              <a:spLocks noChangeArrowheads="1"/>
            </p:cNvSpPr>
            <p:nvPr/>
          </p:nvSpPr>
          <p:spPr bwMode="auto">
            <a:xfrm>
              <a:off x="2436" y="2160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Arial" pitchFamily="34" charset="0"/>
                  <a:ea typeface="MS PGothic" pitchFamily="34" charset="-128"/>
                </a:rPr>
                <a:t>0.0</a:t>
              </a:r>
            </a:p>
          </p:txBody>
        </p:sp>
        <p:sp>
          <p:nvSpPr>
            <p:cNvPr id="66577" name="Text Box 14"/>
            <p:cNvSpPr txBox="1">
              <a:spLocks noChangeArrowheads="1"/>
            </p:cNvSpPr>
            <p:nvPr/>
          </p:nvSpPr>
          <p:spPr bwMode="auto">
            <a:xfrm>
              <a:off x="2196" y="2592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Arial" pitchFamily="34" charset="0"/>
                  <a:ea typeface="MS PGothic" pitchFamily="34" charset="-128"/>
                </a:rPr>
                <a:t>0.0</a:t>
              </a:r>
            </a:p>
          </p:txBody>
        </p:sp>
        <p:sp>
          <p:nvSpPr>
            <p:cNvPr id="66578" name="Text Box 15"/>
            <p:cNvSpPr txBox="1">
              <a:spLocks noChangeArrowheads="1"/>
            </p:cNvSpPr>
            <p:nvPr/>
          </p:nvSpPr>
          <p:spPr bwMode="auto">
            <a:xfrm>
              <a:off x="2100" y="3072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Arial" pitchFamily="34" charset="0"/>
                  <a:ea typeface="MS PGothic" pitchFamily="34" charset="-128"/>
                </a:rPr>
                <a:t>0.0</a:t>
              </a:r>
            </a:p>
          </p:txBody>
        </p:sp>
        <p:sp>
          <p:nvSpPr>
            <p:cNvPr id="66579" name="Text Box 16"/>
            <p:cNvSpPr txBox="1">
              <a:spLocks noChangeArrowheads="1"/>
            </p:cNvSpPr>
            <p:nvPr/>
          </p:nvSpPr>
          <p:spPr bwMode="auto">
            <a:xfrm>
              <a:off x="1025" y="1728"/>
              <a:ext cx="5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Arial" pitchFamily="34" charset="0"/>
                  <a:ea typeface="MS PGothic" pitchFamily="34" charset="-128"/>
                </a:rPr>
                <a:t>Input</a:t>
              </a:r>
            </a:p>
          </p:txBody>
        </p:sp>
        <p:sp>
          <p:nvSpPr>
            <p:cNvPr id="66580" name="Rectangle 17"/>
            <p:cNvSpPr>
              <a:spLocks noChangeArrowheads="1"/>
            </p:cNvSpPr>
            <p:nvPr/>
          </p:nvSpPr>
          <p:spPr bwMode="auto">
            <a:xfrm>
              <a:off x="1008" y="2058"/>
              <a:ext cx="57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6581" name="Rectangle 18"/>
            <p:cNvSpPr>
              <a:spLocks noChangeArrowheads="1"/>
            </p:cNvSpPr>
            <p:nvPr/>
          </p:nvSpPr>
          <p:spPr bwMode="auto">
            <a:xfrm>
              <a:off x="1008" y="2730"/>
              <a:ext cx="57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6582" name="Rectangle 19"/>
            <p:cNvSpPr>
              <a:spLocks noChangeArrowheads="1"/>
            </p:cNvSpPr>
            <p:nvPr/>
          </p:nvSpPr>
          <p:spPr bwMode="auto">
            <a:xfrm>
              <a:off x="1008" y="3402"/>
              <a:ext cx="57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6583" name="Rectangle 20"/>
            <p:cNvSpPr>
              <a:spLocks noChangeArrowheads="1"/>
            </p:cNvSpPr>
            <p:nvPr/>
          </p:nvSpPr>
          <p:spPr bwMode="auto">
            <a:xfrm>
              <a:off x="4126" y="2730"/>
              <a:ext cx="57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6584" name="Text Box 21"/>
            <p:cNvSpPr txBox="1">
              <a:spLocks noChangeArrowheads="1"/>
            </p:cNvSpPr>
            <p:nvPr/>
          </p:nvSpPr>
          <p:spPr bwMode="auto">
            <a:xfrm>
              <a:off x="4069" y="2376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Arial" pitchFamily="34" charset="0"/>
                  <a:ea typeface="MS PGothic" pitchFamily="34" charset="-128"/>
                </a:rPr>
                <a:t>Output</a:t>
              </a:r>
            </a:p>
          </p:txBody>
        </p:sp>
        <p:sp>
          <p:nvSpPr>
            <p:cNvPr id="66585" name="Text Box 23"/>
            <p:cNvSpPr txBox="1">
              <a:spLocks noChangeArrowheads="1"/>
            </p:cNvSpPr>
            <p:nvPr/>
          </p:nvSpPr>
          <p:spPr bwMode="auto">
            <a:xfrm>
              <a:off x="278" y="2082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Arial" pitchFamily="34" charset="0"/>
                  <a:ea typeface="MS PGothic" pitchFamily="34" charset="-128"/>
                </a:rPr>
                <a:t>Taste</a:t>
              </a:r>
            </a:p>
          </p:txBody>
        </p:sp>
        <p:sp>
          <p:nvSpPr>
            <p:cNvPr id="66586" name="Text Box 24"/>
            <p:cNvSpPr txBox="1">
              <a:spLocks noChangeArrowheads="1"/>
            </p:cNvSpPr>
            <p:nvPr/>
          </p:nvSpPr>
          <p:spPr bwMode="auto">
            <a:xfrm>
              <a:off x="278" y="275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Arial" pitchFamily="34" charset="0"/>
                  <a:ea typeface="MS PGothic" pitchFamily="34" charset="-128"/>
                </a:rPr>
                <a:t>Seeds</a:t>
              </a:r>
            </a:p>
          </p:txBody>
        </p:sp>
        <p:sp>
          <p:nvSpPr>
            <p:cNvPr id="66587" name="Text Box 25"/>
            <p:cNvSpPr txBox="1">
              <a:spLocks noChangeArrowheads="1"/>
            </p:cNvSpPr>
            <p:nvPr/>
          </p:nvSpPr>
          <p:spPr bwMode="auto">
            <a:xfrm>
              <a:off x="278" y="3426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Arial" pitchFamily="34" charset="0"/>
                  <a:ea typeface="MS PGothic" pitchFamily="34" charset="-128"/>
                </a:rPr>
                <a:t>Skin</a:t>
              </a:r>
            </a:p>
          </p:txBody>
        </p:sp>
      </p:grp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539750" y="1844675"/>
            <a:ext cx="38735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Let’s start with no knowledge:</a:t>
            </a:r>
          </a:p>
          <a:p>
            <a:endParaRPr lang="zh-CN" altLang="en-US" sz="2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04813"/>
            <a:ext cx="7793038" cy="1462087"/>
          </a:xfrm>
        </p:spPr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850" y="2349500"/>
            <a:ext cx="8208963" cy="3136900"/>
          </a:xfrm>
        </p:spPr>
        <p:txBody>
          <a:bodyPr/>
          <a:lstStyle/>
          <a:p>
            <a:pPr marL="419100" indent="-382588"/>
            <a:r>
              <a:rPr lang="en-US" altLang="zh-CN" sz="2800" smtClean="0">
                <a:ea typeface="华文新魏" pitchFamily="2" charset="-122"/>
              </a:rPr>
              <a:t>To train the perceptron, we will show it each example and have it categorize each one.</a:t>
            </a:r>
          </a:p>
          <a:p>
            <a:pPr marL="419100" indent="-382588"/>
            <a:endParaRPr lang="en-US" altLang="zh-CN" sz="2800" smtClean="0">
              <a:ea typeface="华文新魏" pitchFamily="2" charset="-122"/>
            </a:endParaRPr>
          </a:p>
          <a:p>
            <a:pPr marL="419100" indent="-382588"/>
            <a:r>
              <a:rPr lang="en-US" altLang="zh-CN" sz="2800" smtClean="0">
                <a:ea typeface="华文新魏" pitchFamily="2" charset="-122"/>
              </a:rPr>
              <a:t>Since it’s starting with no knowledge, it is going to make mistakes.  When it makes a mistake, we are going to adjust the weights to make that mistake less likely in the future.</a:t>
            </a:r>
          </a:p>
        </p:txBody>
      </p:sp>
      <p:sp>
        <p:nvSpPr>
          <p:cNvPr id="67588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7589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989138"/>
            <a:ext cx="7848600" cy="4176712"/>
          </a:xfrm>
        </p:spPr>
        <p:txBody>
          <a:bodyPr/>
          <a:lstStyle/>
          <a:p>
            <a:pPr marL="419100" indent="-382588"/>
            <a:r>
              <a:rPr lang="en-US" altLang="zh-CN" sz="2800" smtClean="0">
                <a:ea typeface="华文新魏" pitchFamily="2" charset="-122"/>
              </a:rPr>
              <a:t>When we adjust the weights, we’re going to take relatively small steps to be sure we don’t over-correct and create new problems.</a:t>
            </a:r>
          </a:p>
          <a:p>
            <a:pPr marL="419100" indent="-382588"/>
            <a:endParaRPr lang="en-US" altLang="zh-CN" sz="2800" smtClean="0">
              <a:ea typeface="华文新魏" pitchFamily="2" charset="-122"/>
            </a:endParaRPr>
          </a:p>
          <a:p>
            <a:pPr marL="419100" indent="-382588"/>
            <a:r>
              <a:rPr lang="en-US" altLang="zh-CN" sz="2800" smtClean="0">
                <a:ea typeface="华文新魏" pitchFamily="2" charset="-122"/>
              </a:rPr>
              <a:t>We’re going to learn the category 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“</a:t>
            </a:r>
            <a:r>
              <a:rPr lang="en-US" altLang="zh-CN" sz="2800" smtClean="0">
                <a:ea typeface="华文新魏" pitchFamily="2" charset="-122"/>
              </a:rPr>
              <a:t>good fruit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”</a:t>
            </a:r>
            <a:r>
              <a:rPr lang="en-US" altLang="zh-CN" sz="2800" smtClean="0">
                <a:ea typeface="华文新魏" pitchFamily="2" charset="-122"/>
              </a:rPr>
              <a:t> defined as anything that is sweet.</a:t>
            </a:r>
          </a:p>
          <a:p>
            <a:pPr lvl="1"/>
            <a:r>
              <a:rPr lang="en-US" altLang="zh-CN" b="1" smtClean="0">
                <a:latin typeface="Courier New" pitchFamily="49" charset="0"/>
                <a:ea typeface="华文新魏" pitchFamily="2" charset="-122"/>
              </a:rPr>
              <a:t>Good fruit = 1</a:t>
            </a:r>
          </a:p>
          <a:p>
            <a:pPr lvl="1"/>
            <a:r>
              <a:rPr lang="en-US" altLang="zh-CN" b="1" smtClean="0">
                <a:latin typeface="Courier New" pitchFamily="49" charset="0"/>
                <a:ea typeface="华文新魏" pitchFamily="2" charset="-122"/>
              </a:rPr>
              <a:t>Not good fruit = 0</a:t>
            </a:r>
          </a:p>
          <a:p>
            <a:pPr marL="419100" indent="-382588">
              <a:buFont typeface="Wingdings" pitchFamily="2" charset="2"/>
              <a:buNone/>
            </a:pPr>
            <a:endParaRPr lang="en-US" altLang="zh-CN" sz="2800" b="1" smtClean="0">
              <a:latin typeface="Courier New" pitchFamily="49" charset="0"/>
              <a:ea typeface="华文新魏" pitchFamily="2" charset="-122"/>
            </a:endParaRPr>
          </a:p>
          <a:p>
            <a:pPr marL="419100" indent="-382588"/>
            <a:endParaRPr lang="en-US" altLang="zh-CN" sz="2800" smtClean="0">
              <a:ea typeface="华文新魏" pitchFamily="2" charset="-122"/>
            </a:endParaRPr>
          </a:p>
        </p:txBody>
      </p:sp>
      <p:sp>
        <p:nvSpPr>
          <p:cNvPr id="68612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8613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850" y="1484313"/>
            <a:ext cx="8135938" cy="4335462"/>
          </a:xfrm>
        </p:spPr>
        <p:txBody>
          <a:bodyPr/>
          <a:lstStyle/>
          <a:p>
            <a:pPr marL="419100" indent="-382588">
              <a:buFont typeface="Wingdings" pitchFamily="2" charset="2"/>
              <a:buNone/>
            </a:pPr>
            <a:endParaRPr lang="en-US" altLang="zh-CN" smtClean="0">
              <a:ea typeface="华文新魏" pitchFamily="2" charset="-122"/>
            </a:endParaRPr>
          </a:p>
          <a:p>
            <a:pPr marL="419100" indent="-382588">
              <a:buFont typeface="Wingdings" pitchFamily="2" charset="2"/>
              <a:buNone/>
            </a:pPr>
            <a:r>
              <a:rPr lang="en-US" altLang="zh-CN" smtClean="0">
                <a:ea typeface="华文新魏" pitchFamily="2" charset="-122"/>
              </a:rPr>
              <a:t>Show it a banana:</a:t>
            </a:r>
          </a:p>
        </p:txBody>
      </p:sp>
      <p:sp>
        <p:nvSpPr>
          <p:cNvPr id="70660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0661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2589213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2587625" y="52863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4568825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0.0</a:t>
            </a: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3349625" y="36099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 flipV="1">
            <a:off x="3349625" y="48291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33496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3308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4416425" y="4981575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If ∑ &gt; 0.4 </a:t>
            </a:r>
          </a:p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then fire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3867150" y="34290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0.0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3486150" y="41148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0.0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3333750" y="48768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0.0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1627188" y="27432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Input</a:t>
            </a: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1601788" y="32385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1600200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1600200" y="54006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6550025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6459538" y="37719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Output</a:t>
            </a:r>
          </a:p>
        </p:txBody>
      </p:sp>
      <p:sp>
        <p:nvSpPr>
          <p:cNvPr id="70679" name="Text Box 27"/>
          <p:cNvSpPr txBox="1">
            <a:spLocks noChangeArrowheads="1"/>
          </p:cNvSpPr>
          <p:nvPr/>
        </p:nvSpPr>
        <p:spPr bwMode="auto">
          <a:xfrm>
            <a:off x="2955925" y="3248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0680" name="Oval 37"/>
          <p:cNvSpPr>
            <a:spLocks noChangeArrowheads="1"/>
          </p:cNvSpPr>
          <p:nvPr/>
        </p:nvSpPr>
        <p:spPr bwMode="auto">
          <a:xfrm>
            <a:off x="2590800" y="3124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70681" name="Text Box 40"/>
          <p:cNvSpPr txBox="1">
            <a:spLocks noChangeArrowheads="1"/>
          </p:cNvSpPr>
          <p:nvPr/>
        </p:nvSpPr>
        <p:spPr bwMode="auto">
          <a:xfrm>
            <a:off x="441325" y="33051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Taste</a:t>
            </a:r>
          </a:p>
        </p:txBody>
      </p:sp>
      <p:sp>
        <p:nvSpPr>
          <p:cNvPr id="70682" name="Text Box 41"/>
          <p:cNvSpPr txBox="1">
            <a:spLocks noChangeArrowheads="1"/>
          </p:cNvSpPr>
          <p:nvPr/>
        </p:nvSpPr>
        <p:spPr bwMode="auto">
          <a:xfrm>
            <a:off x="441325" y="437197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Seeds</a:t>
            </a:r>
          </a:p>
        </p:txBody>
      </p:sp>
      <p:sp>
        <p:nvSpPr>
          <p:cNvPr id="70683" name="Text Box 42"/>
          <p:cNvSpPr txBox="1">
            <a:spLocks noChangeArrowheads="1"/>
          </p:cNvSpPr>
          <p:nvPr/>
        </p:nvSpPr>
        <p:spPr bwMode="auto">
          <a:xfrm>
            <a:off x="441325" y="5438775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Skin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650" y="1916113"/>
            <a:ext cx="7772400" cy="4114800"/>
          </a:xfrm>
        </p:spPr>
        <p:txBody>
          <a:bodyPr/>
          <a:lstStyle/>
          <a:p>
            <a:pPr marL="419100" indent="-382588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In this case we have:</a:t>
            </a:r>
          </a:p>
          <a:p>
            <a:pPr marL="722313" lvl="1" indent="-273050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(1 X 0) = 0</a:t>
            </a:r>
          </a:p>
          <a:p>
            <a:pPr marL="722313" lvl="1" indent="-273050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+ (1 X 0) = 0</a:t>
            </a:r>
          </a:p>
          <a:p>
            <a:pPr marL="722313" lvl="1" indent="-273050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+ (0 X 0) = 0</a:t>
            </a:r>
          </a:p>
          <a:p>
            <a:pPr marL="419100" indent="-382588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It adds up to 0.0.</a:t>
            </a:r>
          </a:p>
          <a:p>
            <a:pPr marL="419100" indent="-382588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Since that is less than the threshold (0.40), we responded </a:t>
            </a:r>
            <a:r>
              <a:rPr lang="en-US" altLang="zh-CN" smtClean="0">
                <a:latin typeface="Arial" pitchFamily="34" charset="0"/>
                <a:ea typeface="华文新魏" pitchFamily="2" charset="-122"/>
              </a:rPr>
              <a:t>“</a:t>
            </a:r>
            <a:r>
              <a:rPr lang="en-US" altLang="zh-CN" smtClean="0">
                <a:ea typeface="华文新魏" pitchFamily="2" charset="-122"/>
              </a:rPr>
              <a:t>no.</a:t>
            </a:r>
            <a:r>
              <a:rPr lang="en-US" altLang="zh-CN" smtClean="0">
                <a:latin typeface="Arial" pitchFamily="34" charset="0"/>
                <a:ea typeface="华文新魏" pitchFamily="2" charset="-122"/>
              </a:rPr>
              <a:t>”</a:t>
            </a:r>
            <a:endParaRPr lang="en-US" altLang="zh-CN" smtClean="0">
              <a:ea typeface="华文新魏" pitchFamily="2" charset="-122"/>
            </a:endParaRPr>
          </a:p>
          <a:p>
            <a:pPr marL="419100" indent="-382588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Is that correct?  No.</a:t>
            </a:r>
          </a:p>
        </p:txBody>
      </p:sp>
      <p:sp>
        <p:nvSpPr>
          <p:cNvPr id="71684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685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850" y="2060575"/>
            <a:ext cx="8351838" cy="4043363"/>
          </a:xfrm>
        </p:spPr>
        <p:txBody>
          <a:bodyPr/>
          <a:lstStyle/>
          <a:p>
            <a:pPr marL="419100" indent="-382588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Since we got it wrong, we know we need to change the weights.  We</a:t>
            </a:r>
            <a:r>
              <a:rPr lang="en-US" altLang="zh-CN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mtClean="0">
                <a:ea typeface="华文新魏" pitchFamily="2" charset="-122"/>
              </a:rPr>
              <a:t>ll do that using the </a:t>
            </a:r>
            <a:r>
              <a:rPr lang="en-US" altLang="zh-CN" b="1" smtClean="0">
                <a:solidFill>
                  <a:srgbClr val="FF0000"/>
                </a:solidFill>
                <a:ea typeface="华文新魏" pitchFamily="2" charset="-122"/>
              </a:rPr>
              <a:t>delta rule</a:t>
            </a:r>
            <a:r>
              <a:rPr lang="en-US" altLang="zh-CN" smtClean="0">
                <a:ea typeface="华文新魏" pitchFamily="2" charset="-122"/>
              </a:rPr>
              <a:t> (delta for change).</a:t>
            </a:r>
          </a:p>
          <a:p>
            <a:pPr marL="419100" indent="-382588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华文新魏" pitchFamily="2" charset="-122"/>
              </a:rPr>
              <a:t>	</a:t>
            </a:r>
          </a:p>
          <a:p>
            <a:pPr marL="419100" indent="-382588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华文新魏" pitchFamily="2" charset="-122"/>
              </a:rPr>
              <a:t>	∆w </a:t>
            </a:r>
          </a:p>
          <a:p>
            <a:pPr marL="419100" indent="-382588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华文新魏" pitchFamily="2" charset="-122"/>
              </a:rPr>
              <a:t>  = learning rate x (teacher - output) x input</a:t>
            </a:r>
          </a:p>
        </p:txBody>
      </p:sp>
      <p:sp>
        <p:nvSpPr>
          <p:cNvPr id="72708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2709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539750" y="3860800"/>
            <a:ext cx="8280400" cy="1800225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333375"/>
            <a:ext cx="7793037" cy="1462088"/>
          </a:xfrm>
        </p:spPr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7950" y="1844675"/>
            <a:ext cx="8712200" cy="4537075"/>
          </a:xfrm>
        </p:spPr>
        <p:txBody>
          <a:bodyPr/>
          <a:lstStyle/>
          <a:p>
            <a:pPr marL="419100" indent="-382588">
              <a:lnSpc>
                <a:spcPct val="90000"/>
              </a:lnSpc>
            </a:pPr>
            <a:r>
              <a:rPr lang="en-US" altLang="zh-CN" sz="2800" smtClean="0">
                <a:ea typeface="华文新魏" pitchFamily="2" charset="-122"/>
              </a:rPr>
              <a:t>The three parts of that are:</a:t>
            </a:r>
          </a:p>
          <a:p>
            <a:pPr marL="722313" lvl="1" indent="-273050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Learning rate:  We set that ourselves.  I want it to be large enough that learning happens in a reasonable amount of time, but small enough that I don’t go too fast.  So pick 0.25.</a:t>
            </a:r>
          </a:p>
          <a:p>
            <a:pPr marL="722313" lvl="1" indent="-273050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(teacher - output):  The teacher knows the correct answer (e.g., that a banana should be a good fruit).  In this case, the teacher says 1, the output is 0, so (1 - 0) = 1.</a:t>
            </a:r>
          </a:p>
          <a:p>
            <a:pPr marL="722313" lvl="1" indent="-273050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Input:  That’s what came out of the node whose weight we’re adjusting.  For the first node, 1.</a:t>
            </a:r>
          </a:p>
        </p:txBody>
      </p:sp>
      <p:sp>
        <p:nvSpPr>
          <p:cNvPr id="73732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3733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333375"/>
            <a:ext cx="7793037" cy="1462088"/>
          </a:xfrm>
        </p:spPr>
        <p:txBody>
          <a:bodyPr lIns="45720" rIns="45720" anchor="ctr"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2060575"/>
            <a:ext cx="8424863" cy="4176713"/>
          </a:xfrm>
        </p:spPr>
        <p:txBody>
          <a:bodyPr/>
          <a:lstStyle/>
          <a:p>
            <a:pPr marL="419100" indent="-382588">
              <a:lnSpc>
                <a:spcPct val="90000"/>
              </a:lnSpc>
            </a:pPr>
            <a:r>
              <a:rPr lang="en-US" altLang="zh-CN" sz="2800" smtClean="0">
                <a:ea typeface="华文新魏" pitchFamily="2" charset="-122"/>
              </a:rPr>
              <a:t>To pull it together:</a:t>
            </a:r>
          </a:p>
          <a:p>
            <a:pPr marL="722313" lvl="1" indent="-273050">
              <a:lnSpc>
                <a:spcPct val="90000"/>
              </a:lnSpc>
              <a:buFont typeface="Symbol" pitchFamily="18" charset="2"/>
              <a:buChar char="-"/>
            </a:pPr>
            <a:r>
              <a:rPr lang="en-US" altLang="zh-CN" smtClean="0">
                <a:ea typeface="华文新魏" pitchFamily="2" charset="-122"/>
              </a:rPr>
              <a:t>Learning rate:  0.25.</a:t>
            </a:r>
          </a:p>
          <a:p>
            <a:pPr marL="722313" lvl="1" indent="-273050">
              <a:lnSpc>
                <a:spcPct val="90000"/>
              </a:lnSpc>
              <a:buFont typeface="Symbol" pitchFamily="18" charset="2"/>
              <a:buChar char="-"/>
            </a:pPr>
            <a:r>
              <a:rPr lang="en-US" altLang="zh-CN" smtClean="0">
                <a:ea typeface="华文新魏" pitchFamily="2" charset="-122"/>
              </a:rPr>
              <a:t>(teacher - output):  1.</a:t>
            </a:r>
          </a:p>
          <a:p>
            <a:pPr marL="722313" lvl="1" indent="-273050">
              <a:lnSpc>
                <a:spcPct val="90000"/>
              </a:lnSpc>
              <a:buFont typeface="Symbol" pitchFamily="18" charset="2"/>
              <a:buChar char="-"/>
            </a:pPr>
            <a:r>
              <a:rPr lang="en-US" altLang="zh-CN" smtClean="0">
                <a:ea typeface="华文新魏" pitchFamily="2" charset="-122"/>
              </a:rPr>
              <a:t>input:  1.</a:t>
            </a:r>
          </a:p>
          <a:p>
            <a:pPr marL="722313" lvl="1" indent="-273050">
              <a:lnSpc>
                <a:spcPct val="90000"/>
              </a:lnSpc>
            </a:pPr>
            <a:endParaRPr lang="en-US" altLang="zh-CN" smtClean="0">
              <a:ea typeface="华文新魏" pitchFamily="2" charset="-122"/>
            </a:endParaRPr>
          </a:p>
          <a:p>
            <a:pPr marL="419100" indent="-382588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新魏" pitchFamily="2" charset="-122"/>
              </a:rPr>
              <a:t>	∆w = 0.25 X 1 X 1 = 0.25.</a:t>
            </a:r>
          </a:p>
          <a:p>
            <a:pPr marL="419100" indent="-382588">
              <a:lnSpc>
                <a:spcPct val="90000"/>
              </a:lnSpc>
            </a:pPr>
            <a:endParaRPr lang="en-US" altLang="zh-CN" sz="2800" smtClean="0">
              <a:ea typeface="华文新魏" pitchFamily="2" charset="-122"/>
            </a:endParaRPr>
          </a:p>
          <a:p>
            <a:pPr marL="419100" indent="-382588">
              <a:lnSpc>
                <a:spcPct val="90000"/>
              </a:lnSpc>
            </a:pPr>
            <a:r>
              <a:rPr lang="en-US" altLang="zh-CN" sz="2800" smtClean="0">
                <a:ea typeface="华文新魏" pitchFamily="2" charset="-122"/>
              </a:rPr>
              <a:t>Since it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z="2800" smtClean="0">
                <a:ea typeface="华文新魏" pitchFamily="2" charset="-122"/>
              </a:rPr>
              <a:t>s a ∆w, it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z="2800" smtClean="0">
                <a:ea typeface="华文新魏" pitchFamily="2" charset="-122"/>
              </a:rPr>
              <a:t>s telling us how much to change the first weight.  In this case, we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z="2800" smtClean="0">
                <a:ea typeface="华文新魏" pitchFamily="2" charset="-122"/>
              </a:rPr>
              <a:t>re adding 0.25 to it.</a:t>
            </a:r>
          </a:p>
        </p:txBody>
      </p:sp>
      <p:sp>
        <p:nvSpPr>
          <p:cNvPr id="74756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4757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333375"/>
            <a:ext cx="7793037" cy="1462088"/>
          </a:xfrm>
        </p:spPr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1916113"/>
            <a:ext cx="7772400" cy="4114800"/>
          </a:xfrm>
        </p:spPr>
        <p:txBody>
          <a:bodyPr/>
          <a:lstStyle/>
          <a:p>
            <a:pPr marL="419100" indent="-382588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Let</a:t>
            </a:r>
            <a:r>
              <a:rPr lang="en-US" altLang="zh-CN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mtClean="0">
                <a:ea typeface="华文新魏" pitchFamily="2" charset="-122"/>
              </a:rPr>
              <a:t>s think about the delta rule:</a:t>
            </a:r>
          </a:p>
          <a:p>
            <a:pPr marL="419100" indent="-382588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华文新魏" pitchFamily="2" charset="-122"/>
              </a:rPr>
              <a:t>		(teacher - output)</a:t>
            </a:r>
          </a:p>
          <a:p>
            <a:pPr marL="722313" lvl="1" indent="-273050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If we get the categorization right, (teacher - output) will be zero (the right answer minus itself).</a:t>
            </a:r>
          </a:p>
          <a:p>
            <a:pPr marL="722313" lvl="1" indent="-273050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In other words, if we get it right, we won</a:t>
            </a:r>
            <a:r>
              <a:rPr lang="en-US" altLang="zh-CN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mtClean="0">
                <a:ea typeface="华文新魏" pitchFamily="2" charset="-122"/>
              </a:rPr>
              <a:t>t change any of the weights.  As far as we know we have a good solution, why would we change it?</a:t>
            </a:r>
          </a:p>
        </p:txBody>
      </p:sp>
      <p:sp>
        <p:nvSpPr>
          <p:cNvPr id="75780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5781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00000"/>
                </a:solidFill>
                <a:ea typeface="宋体" pitchFamily="2" charset="-122"/>
              </a:rPr>
              <a:t>Perceptron (1958)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7993063" cy="432117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Rosenblatt (1958) explicitly considered the problem of 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</a:rPr>
              <a:t>pattern recognition</a:t>
            </a:r>
            <a:r>
              <a:rPr lang="en-US" altLang="zh-CN" sz="2800" smtClean="0">
                <a:ea typeface="宋体" pitchFamily="2" charset="-122"/>
              </a:rPr>
              <a:t>, where a “teacher” is essential.</a:t>
            </a:r>
          </a:p>
          <a:p>
            <a:pPr eaLnBrk="1" hangingPunct="1"/>
            <a:r>
              <a:rPr lang="en-US" altLang="zh-CN" sz="2800" smtClean="0">
                <a:ea typeface="宋体" pitchFamily="2" charset="-122"/>
              </a:rPr>
              <a:t>Perceptrons are neural networks that change with “experience” using </a:t>
            </a:r>
            <a:r>
              <a:rPr lang="en-US" altLang="zh-CN" sz="2800" i="1" smtClean="0">
                <a:solidFill>
                  <a:srgbClr val="FF0000"/>
                </a:solidFill>
                <a:ea typeface="宋体" pitchFamily="2" charset="-122"/>
              </a:rPr>
              <a:t>error-correcting rule</a:t>
            </a:r>
            <a:r>
              <a:rPr lang="en-US" altLang="zh-CN" sz="2800" smtClean="0">
                <a:ea typeface="宋体" pitchFamily="2" charset="-122"/>
              </a:rPr>
              <a:t>.</a:t>
            </a:r>
          </a:p>
          <a:p>
            <a:pPr eaLnBrk="1" hangingPunct="1"/>
            <a:r>
              <a:rPr lang="en-US" altLang="zh-CN" sz="2800" smtClean="0">
                <a:ea typeface="宋体" pitchFamily="2" charset="-122"/>
              </a:rPr>
              <a:t>According to the rule, </a:t>
            </a:r>
            <a:r>
              <a:rPr lang="en-US" altLang="zh-CN" sz="2800" smtClean="0">
                <a:solidFill>
                  <a:srgbClr val="0000FF"/>
                </a:solidFill>
                <a:ea typeface="宋体" pitchFamily="2" charset="-122"/>
              </a:rPr>
              <a:t>weight of a response unit changes when it makes erroneous response to stimuli presented to the network.</a:t>
            </a:r>
            <a:endParaRPr lang="en-US" altLang="zh-CN" sz="2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0825" y="1916113"/>
            <a:ext cx="8424863" cy="4321175"/>
          </a:xfrm>
        </p:spPr>
        <p:txBody>
          <a:bodyPr/>
          <a:lstStyle/>
          <a:p>
            <a:pPr marL="419100" indent="-382588">
              <a:lnSpc>
                <a:spcPct val="90000"/>
              </a:lnSpc>
            </a:pPr>
            <a:r>
              <a:rPr lang="en-US" altLang="zh-CN" sz="2800" smtClean="0">
                <a:ea typeface="华文新魏" pitchFamily="2" charset="-122"/>
              </a:rPr>
              <a:t>Let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z="2800" smtClean="0">
                <a:ea typeface="华文新魏" pitchFamily="2" charset="-122"/>
              </a:rPr>
              <a:t>s think about the delta rule:</a:t>
            </a:r>
          </a:p>
          <a:p>
            <a:pPr marL="419100" indent="-382588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新魏" pitchFamily="2" charset="-122"/>
              </a:rPr>
              <a:t>		      (teacher - output)</a:t>
            </a:r>
          </a:p>
          <a:p>
            <a:pPr marL="722313" lvl="1" indent="-273050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If we get the categorization wrong, (teacher - output) will either be -1 or +1.</a:t>
            </a:r>
            <a:r>
              <a:rPr lang="en-US" altLang="zh-CN" sz="3000" smtClean="0">
                <a:ea typeface="华文新魏" pitchFamily="2" charset="-122"/>
              </a:rPr>
              <a:t>  </a:t>
            </a:r>
          </a:p>
          <a:p>
            <a:pPr marL="1004888" lvl="2" indent="-255588">
              <a:lnSpc>
                <a:spcPct val="90000"/>
              </a:lnSpc>
            </a:pPr>
            <a:r>
              <a:rPr lang="en-US" altLang="zh-CN" sz="2800" smtClean="0">
                <a:ea typeface="华文新魏" pitchFamily="2" charset="-122"/>
              </a:rPr>
              <a:t>If we said 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“</a:t>
            </a:r>
            <a:r>
              <a:rPr lang="en-US" altLang="zh-CN" sz="2800" smtClean="0">
                <a:ea typeface="华文新魏" pitchFamily="2" charset="-122"/>
              </a:rPr>
              <a:t>yes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”</a:t>
            </a:r>
            <a:r>
              <a:rPr lang="en-US" altLang="zh-CN" sz="2800" smtClean="0">
                <a:ea typeface="华文新魏" pitchFamily="2" charset="-122"/>
              </a:rPr>
              <a:t> when the answer was 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“</a:t>
            </a:r>
            <a:r>
              <a:rPr lang="en-US" altLang="zh-CN" sz="2800" smtClean="0">
                <a:ea typeface="华文新魏" pitchFamily="2" charset="-122"/>
              </a:rPr>
              <a:t>no,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”</a:t>
            </a:r>
            <a:r>
              <a:rPr lang="en-US" altLang="zh-CN" sz="2800" smtClean="0">
                <a:ea typeface="华文新魏" pitchFamily="2" charset="-122"/>
              </a:rPr>
              <a:t> we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z="2800" smtClean="0">
                <a:ea typeface="华文新魏" pitchFamily="2" charset="-122"/>
              </a:rPr>
              <a:t>re too high on the weights and we will get a (teacher - output) of -1 which will result in reducing the weights.</a:t>
            </a:r>
          </a:p>
          <a:p>
            <a:pPr marL="1004888" lvl="2" indent="-255588">
              <a:lnSpc>
                <a:spcPct val="90000"/>
              </a:lnSpc>
            </a:pPr>
            <a:r>
              <a:rPr lang="en-US" altLang="zh-CN" sz="2800" smtClean="0">
                <a:ea typeface="华文新魏" pitchFamily="2" charset="-122"/>
              </a:rPr>
              <a:t>If we said 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“</a:t>
            </a:r>
            <a:r>
              <a:rPr lang="en-US" altLang="zh-CN" sz="2800" smtClean="0">
                <a:ea typeface="华文新魏" pitchFamily="2" charset="-122"/>
              </a:rPr>
              <a:t>no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”</a:t>
            </a:r>
            <a:r>
              <a:rPr lang="en-US" altLang="zh-CN" sz="2800" smtClean="0">
                <a:ea typeface="华文新魏" pitchFamily="2" charset="-122"/>
              </a:rPr>
              <a:t> when the answer was 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“</a:t>
            </a:r>
            <a:r>
              <a:rPr lang="en-US" altLang="zh-CN" sz="2800" smtClean="0">
                <a:ea typeface="华文新魏" pitchFamily="2" charset="-122"/>
              </a:rPr>
              <a:t>yes,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”</a:t>
            </a:r>
            <a:r>
              <a:rPr lang="en-US" altLang="zh-CN" sz="2800" smtClean="0">
                <a:ea typeface="华文新魏" pitchFamily="2" charset="-122"/>
              </a:rPr>
              <a:t> we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z="2800" smtClean="0">
                <a:ea typeface="华文新魏" pitchFamily="2" charset="-122"/>
              </a:rPr>
              <a:t>re too low on the weights and this will cause them to be increased.</a:t>
            </a:r>
          </a:p>
        </p:txBody>
      </p:sp>
      <p:sp>
        <p:nvSpPr>
          <p:cNvPr id="76804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6805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1916113"/>
            <a:ext cx="8208963" cy="4114800"/>
          </a:xfrm>
        </p:spPr>
        <p:txBody>
          <a:bodyPr/>
          <a:lstStyle/>
          <a:p>
            <a:pPr marL="419100" indent="-382588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Let</a:t>
            </a:r>
            <a:r>
              <a:rPr lang="en-US" altLang="zh-CN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mtClean="0">
                <a:ea typeface="华文新魏" pitchFamily="2" charset="-122"/>
              </a:rPr>
              <a:t>s think about the delta rule:</a:t>
            </a:r>
          </a:p>
          <a:p>
            <a:pPr marL="419100" indent="-382588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Input:</a:t>
            </a:r>
          </a:p>
          <a:p>
            <a:pPr marL="722313" lvl="1" indent="-273050">
              <a:lnSpc>
                <a:spcPct val="90000"/>
              </a:lnSpc>
            </a:pPr>
            <a:r>
              <a:rPr lang="en-US" altLang="zh-CN" sz="3000" smtClean="0">
                <a:ea typeface="华文新魏" pitchFamily="2" charset="-122"/>
              </a:rPr>
              <a:t>If the node whose weight we</a:t>
            </a:r>
            <a:r>
              <a:rPr lang="en-US" altLang="zh-CN" sz="3000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z="3000" smtClean="0">
                <a:ea typeface="华文新魏" pitchFamily="2" charset="-122"/>
              </a:rPr>
              <a:t>re adjusting sent in a 0, then it didn</a:t>
            </a:r>
            <a:r>
              <a:rPr lang="en-US" altLang="zh-CN" sz="3000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z="3000" smtClean="0">
                <a:ea typeface="华文新魏" pitchFamily="2" charset="-122"/>
              </a:rPr>
              <a:t>t participate in making the decision.  In that case, it shouldn</a:t>
            </a:r>
            <a:r>
              <a:rPr lang="en-US" altLang="zh-CN" sz="3000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z="3000" smtClean="0">
                <a:ea typeface="华文新魏" pitchFamily="2" charset="-122"/>
              </a:rPr>
              <a:t>t be adjusted.  Multiplying by zero will make that happen.</a:t>
            </a:r>
          </a:p>
          <a:p>
            <a:pPr marL="722313" lvl="1" indent="-273050">
              <a:lnSpc>
                <a:spcPct val="90000"/>
              </a:lnSpc>
            </a:pPr>
            <a:r>
              <a:rPr lang="en-US" altLang="zh-CN" sz="3000" smtClean="0">
                <a:ea typeface="华文新魏" pitchFamily="2" charset="-122"/>
              </a:rPr>
              <a:t>If the node whose weight we</a:t>
            </a:r>
            <a:r>
              <a:rPr lang="en-US" altLang="zh-CN" sz="3000" smtClean="0">
                <a:latin typeface="Arial" pitchFamily="34" charset="0"/>
                <a:ea typeface="华文新魏" pitchFamily="2" charset="-122"/>
              </a:rPr>
              <a:t>’</a:t>
            </a:r>
            <a:r>
              <a:rPr lang="en-US" altLang="zh-CN" sz="3000" smtClean="0">
                <a:ea typeface="华文新魏" pitchFamily="2" charset="-122"/>
              </a:rPr>
              <a:t>re adjusting sent in a 1, then it did participate and we should change the weight (up or down as needed).</a:t>
            </a:r>
          </a:p>
        </p:txBody>
      </p:sp>
      <p:sp>
        <p:nvSpPr>
          <p:cNvPr id="77828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7829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2060575"/>
            <a:ext cx="7772400" cy="4114800"/>
          </a:xfrm>
        </p:spPr>
        <p:txBody>
          <a:bodyPr/>
          <a:lstStyle/>
          <a:p>
            <a:pPr marL="419100" indent="-382588">
              <a:lnSpc>
                <a:spcPct val="90000"/>
              </a:lnSpc>
            </a:pPr>
            <a:r>
              <a:rPr lang="en-US" altLang="zh-CN" sz="2800" smtClean="0">
                <a:ea typeface="华文新魏" pitchFamily="2" charset="-122"/>
              </a:rPr>
              <a:t>How do we change the weights for banana?</a:t>
            </a:r>
          </a:p>
        </p:txBody>
      </p:sp>
      <p:sp>
        <p:nvSpPr>
          <p:cNvPr id="78852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8853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graphicFrame>
        <p:nvGraphicFramePr>
          <p:cNvPr id="78889" name="Group 41"/>
          <p:cNvGraphicFramePr>
            <a:graphicFrameLocks noGrp="1"/>
          </p:cNvGraphicFramePr>
          <p:nvPr/>
        </p:nvGraphicFramePr>
        <p:xfrm>
          <a:off x="900113" y="2997200"/>
          <a:ext cx="7561262" cy="2042160"/>
        </p:xfrm>
        <a:graphic>
          <a:graphicData uri="http://schemas.openxmlformats.org/drawingml/2006/table">
            <a:tbl>
              <a:tblPr/>
              <a:tblGrid>
                <a:gridCol w="1512887"/>
                <a:gridCol w="1511300"/>
                <a:gridCol w="1512888"/>
                <a:gridCol w="1511300"/>
                <a:gridCol w="1512887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Feature: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Learning rate: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(teacher - output):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Input: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∆w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taste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seeds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skin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288" y="1412875"/>
            <a:ext cx="8229600" cy="4910138"/>
          </a:xfrm>
        </p:spPr>
        <p:txBody>
          <a:bodyPr/>
          <a:lstStyle/>
          <a:p>
            <a:pPr marL="419100" indent="-382588">
              <a:buFont typeface="Wingdings" pitchFamily="2" charset="2"/>
              <a:buNone/>
            </a:pPr>
            <a:endParaRPr lang="en-US" altLang="zh-CN" smtClean="0">
              <a:ea typeface="华文新魏" pitchFamily="2" charset="-122"/>
            </a:endParaRPr>
          </a:p>
          <a:p>
            <a:pPr marL="419100" indent="-382588">
              <a:buFont typeface="Wingdings" pitchFamily="2" charset="2"/>
              <a:buNone/>
            </a:pPr>
            <a:r>
              <a:rPr lang="en-US" altLang="zh-CN" sz="2800" smtClean="0">
                <a:ea typeface="华文新魏" pitchFamily="2" charset="-122"/>
              </a:rPr>
              <a:t>Here it is with the adjusted weights:</a:t>
            </a:r>
          </a:p>
        </p:txBody>
      </p:sp>
      <p:sp>
        <p:nvSpPr>
          <p:cNvPr id="79876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9877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9878" name="Oval 4"/>
          <p:cNvSpPr>
            <a:spLocks noChangeArrowheads="1"/>
          </p:cNvSpPr>
          <p:nvPr/>
        </p:nvSpPr>
        <p:spPr bwMode="auto">
          <a:xfrm>
            <a:off x="2589213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9879" name="Oval 5"/>
          <p:cNvSpPr>
            <a:spLocks noChangeArrowheads="1"/>
          </p:cNvSpPr>
          <p:nvPr/>
        </p:nvSpPr>
        <p:spPr bwMode="auto">
          <a:xfrm>
            <a:off x="2587625" y="52863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9880" name="Oval 6"/>
          <p:cNvSpPr>
            <a:spLocks noChangeArrowheads="1"/>
          </p:cNvSpPr>
          <p:nvPr/>
        </p:nvSpPr>
        <p:spPr bwMode="auto">
          <a:xfrm>
            <a:off x="4568825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9881" name="Line 7"/>
          <p:cNvSpPr>
            <a:spLocks noChangeShapeType="1"/>
          </p:cNvSpPr>
          <p:nvPr/>
        </p:nvSpPr>
        <p:spPr bwMode="auto">
          <a:xfrm>
            <a:off x="3349625" y="36099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8"/>
          <p:cNvSpPr>
            <a:spLocks noChangeShapeType="1"/>
          </p:cNvSpPr>
          <p:nvPr/>
        </p:nvSpPr>
        <p:spPr bwMode="auto">
          <a:xfrm flipV="1">
            <a:off x="3349625" y="48291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9"/>
          <p:cNvSpPr>
            <a:spLocks noChangeShapeType="1"/>
          </p:cNvSpPr>
          <p:nvPr/>
        </p:nvSpPr>
        <p:spPr bwMode="auto">
          <a:xfrm>
            <a:off x="33496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0"/>
          <p:cNvSpPr>
            <a:spLocks noChangeShapeType="1"/>
          </p:cNvSpPr>
          <p:nvPr/>
        </p:nvSpPr>
        <p:spPr bwMode="auto">
          <a:xfrm>
            <a:off x="53308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Text Box 11"/>
          <p:cNvSpPr txBox="1">
            <a:spLocks noChangeArrowheads="1"/>
          </p:cNvSpPr>
          <p:nvPr/>
        </p:nvSpPr>
        <p:spPr bwMode="auto">
          <a:xfrm>
            <a:off x="4416425" y="4981575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If ∑ &gt; 0.4 </a:t>
            </a:r>
          </a:p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then fire</a:t>
            </a:r>
          </a:p>
        </p:txBody>
      </p:sp>
      <p:sp>
        <p:nvSpPr>
          <p:cNvPr id="79886" name="Text Box 12"/>
          <p:cNvSpPr txBox="1">
            <a:spLocks noChangeArrowheads="1"/>
          </p:cNvSpPr>
          <p:nvPr/>
        </p:nvSpPr>
        <p:spPr bwMode="auto">
          <a:xfrm>
            <a:off x="3867150" y="34290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79887" name="Text Box 13"/>
          <p:cNvSpPr txBox="1">
            <a:spLocks noChangeArrowheads="1"/>
          </p:cNvSpPr>
          <p:nvPr/>
        </p:nvSpPr>
        <p:spPr bwMode="auto">
          <a:xfrm>
            <a:off x="3486150" y="4114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79888" name="Text Box 14"/>
          <p:cNvSpPr txBox="1">
            <a:spLocks noChangeArrowheads="1"/>
          </p:cNvSpPr>
          <p:nvPr/>
        </p:nvSpPr>
        <p:spPr bwMode="auto">
          <a:xfrm>
            <a:off x="3333750" y="48768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0.0</a:t>
            </a:r>
          </a:p>
        </p:txBody>
      </p:sp>
      <p:sp>
        <p:nvSpPr>
          <p:cNvPr id="79889" name="Text Box 15"/>
          <p:cNvSpPr txBox="1">
            <a:spLocks noChangeArrowheads="1"/>
          </p:cNvSpPr>
          <p:nvPr/>
        </p:nvSpPr>
        <p:spPr bwMode="auto">
          <a:xfrm>
            <a:off x="1627188" y="27432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Input</a:t>
            </a:r>
          </a:p>
        </p:txBody>
      </p:sp>
      <p:sp>
        <p:nvSpPr>
          <p:cNvPr id="79890" name="Rectangle 16"/>
          <p:cNvSpPr>
            <a:spLocks noChangeArrowheads="1"/>
          </p:cNvSpPr>
          <p:nvPr/>
        </p:nvSpPr>
        <p:spPr bwMode="auto">
          <a:xfrm>
            <a:off x="1601788" y="32385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9891" name="Rectangle 17"/>
          <p:cNvSpPr>
            <a:spLocks noChangeArrowheads="1"/>
          </p:cNvSpPr>
          <p:nvPr/>
        </p:nvSpPr>
        <p:spPr bwMode="auto">
          <a:xfrm>
            <a:off x="1600200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9892" name="Rectangle 18"/>
          <p:cNvSpPr>
            <a:spLocks noChangeArrowheads="1"/>
          </p:cNvSpPr>
          <p:nvPr/>
        </p:nvSpPr>
        <p:spPr bwMode="auto">
          <a:xfrm>
            <a:off x="1600200" y="54006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9893" name="Rectangle 19"/>
          <p:cNvSpPr>
            <a:spLocks noChangeArrowheads="1"/>
          </p:cNvSpPr>
          <p:nvPr/>
        </p:nvSpPr>
        <p:spPr bwMode="auto">
          <a:xfrm>
            <a:off x="6550025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9894" name="Text Box 20"/>
          <p:cNvSpPr txBox="1">
            <a:spLocks noChangeArrowheads="1"/>
          </p:cNvSpPr>
          <p:nvPr/>
        </p:nvSpPr>
        <p:spPr bwMode="auto">
          <a:xfrm>
            <a:off x="6459538" y="37719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Output</a:t>
            </a:r>
          </a:p>
        </p:txBody>
      </p:sp>
      <p:sp>
        <p:nvSpPr>
          <p:cNvPr id="79895" name="Text Box 21"/>
          <p:cNvSpPr txBox="1">
            <a:spLocks noChangeArrowheads="1"/>
          </p:cNvSpPr>
          <p:nvPr/>
        </p:nvSpPr>
        <p:spPr bwMode="auto">
          <a:xfrm>
            <a:off x="2955925" y="3248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9896" name="Oval 22"/>
          <p:cNvSpPr>
            <a:spLocks noChangeArrowheads="1"/>
          </p:cNvSpPr>
          <p:nvPr/>
        </p:nvSpPr>
        <p:spPr bwMode="auto">
          <a:xfrm>
            <a:off x="2590800" y="3124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9897" name="Text Box 23"/>
          <p:cNvSpPr txBox="1">
            <a:spLocks noChangeArrowheads="1"/>
          </p:cNvSpPr>
          <p:nvPr/>
        </p:nvSpPr>
        <p:spPr bwMode="auto">
          <a:xfrm>
            <a:off x="441325" y="33051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Taste</a:t>
            </a:r>
          </a:p>
        </p:txBody>
      </p:sp>
      <p:sp>
        <p:nvSpPr>
          <p:cNvPr id="79898" name="Text Box 24"/>
          <p:cNvSpPr txBox="1">
            <a:spLocks noChangeArrowheads="1"/>
          </p:cNvSpPr>
          <p:nvPr/>
        </p:nvSpPr>
        <p:spPr bwMode="auto">
          <a:xfrm>
            <a:off x="441325" y="437197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Seeds</a:t>
            </a:r>
          </a:p>
        </p:txBody>
      </p:sp>
      <p:sp>
        <p:nvSpPr>
          <p:cNvPr id="79899" name="Text Box 25"/>
          <p:cNvSpPr txBox="1">
            <a:spLocks noChangeArrowheads="1"/>
          </p:cNvSpPr>
          <p:nvPr/>
        </p:nvSpPr>
        <p:spPr bwMode="auto">
          <a:xfrm>
            <a:off x="441325" y="5438775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Skin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2133600"/>
            <a:ext cx="7772400" cy="4114800"/>
          </a:xfrm>
        </p:spPr>
        <p:txBody>
          <a:bodyPr/>
          <a:lstStyle/>
          <a:p>
            <a:pPr marL="419100" indent="-382588">
              <a:lnSpc>
                <a:spcPct val="90000"/>
              </a:lnSpc>
            </a:pPr>
            <a:r>
              <a:rPr lang="en-US" altLang="zh-CN" sz="2800" smtClean="0">
                <a:ea typeface="华文新魏" pitchFamily="2" charset="-122"/>
              </a:rPr>
              <a:t>To continue training, we show it the next example, adjust the weights</a:t>
            </a:r>
            <a:r>
              <a:rPr lang="en-US" altLang="zh-CN" sz="2800" smtClean="0">
                <a:latin typeface="Arial" pitchFamily="34" charset="0"/>
                <a:ea typeface="华文新魏" pitchFamily="2" charset="-122"/>
              </a:rPr>
              <a:t>…</a:t>
            </a:r>
          </a:p>
          <a:p>
            <a:pPr marL="419100" indent="-382588">
              <a:lnSpc>
                <a:spcPct val="90000"/>
              </a:lnSpc>
            </a:pPr>
            <a:endParaRPr lang="en-US" altLang="zh-CN" sz="2800" smtClean="0">
              <a:ea typeface="华文新魏" pitchFamily="2" charset="-122"/>
            </a:endParaRPr>
          </a:p>
          <a:p>
            <a:pPr marL="419100" indent="-382588">
              <a:lnSpc>
                <a:spcPct val="90000"/>
              </a:lnSpc>
            </a:pPr>
            <a:r>
              <a:rPr lang="en-US" altLang="zh-CN" sz="2800" smtClean="0">
                <a:ea typeface="华文新魏" pitchFamily="2" charset="-122"/>
              </a:rPr>
              <a:t>We will keep cycling through the examples until we go all the way through one time without making any changes to the weights.  At that point, the concept is learned.</a:t>
            </a:r>
          </a:p>
        </p:txBody>
      </p:sp>
      <p:sp>
        <p:nvSpPr>
          <p:cNvPr id="80900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0901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333375"/>
            <a:ext cx="7793037" cy="1462088"/>
          </a:xfrm>
        </p:spPr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4213" y="1484313"/>
            <a:ext cx="8229600" cy="4910137"/>
          </a:xfrm>
        </p:spPr>
        <p:txBody>
          <a:bodyPr/>
          <a:lstStyle/>
          <a:p>
            <a:pPr marL="419100" indent="-382588">
              <a:buFont typeface="Wingdings" pitchFamily="2" charset="2"/>
              <a:buNone/>
            </a:pPr>
            <a:endParaRPr lang="en-US" altLang="zh-CN" smtClean="0">
              <a:ea typeface="华文新魏" pitchFamily="2" charset="-122"/>
            </a:endParaRPr>
          </a:p>
          <a:p>
            <a:pPr marL="419100" indent="-382588">
              <a:buFont typeface="Wingdings" pitchFamily="2" charset="2"/>
              <a:buNone/>
            </a:pPr>
            <a:r>
              <a:rPr lang="en-US" altLang="zh-CN" sz="2800" smtClean="0">
                <a:ea typeface="华文新魏" pitchFamily="2" charset="-122"/>
              </a:rPr>
              <a:t>Show it a pear:</a:t>
            </a:r>
          </a:p>
        </p:txBody>
      </p:sp>
      <p:sp>
        <p:nvSpPr>
          <p:cNvPr id="81924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1925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1926" name="Oval 4"/>
          <p:cNvSpPr>
            <a:spLocks noChangeArrowheads="1"/>
          </p:cNvSpPr>
          <p:nvPr/>
        </p:nvSpPr>
        <p:spPr bwMode="auto">
          <a:xfrm>
            <a:off x="2589213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81927" name="Oval 5"/>
          <p:cNvSpPr>
            <a:spLocks noChangeArrowheads="1"/>
          </p:cNvSpPr>
          <p:nvPr/>
        </p:nvSpPr>
        <p:spPr bwMode="auto">
          <a:xfrm>
            <a:off x="2590800" y="5334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1928" name="Oval 6"/>
          <p:cNvSpPr>
            <a:spLocks noChangeArrowheads="1"/>
          </p:cNvSpPr>
          <p:nvPr/>
        </p:nvSpPr>
        <p:spPr bwMode="auto">
          <a:xfrm>
            <a:off x="4568825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81929" name="Line 7"/>
          <p:cNvSpPr>
            <a:spLocks noChangeShapeType="1"/>
          </p:cNvSpPr>
          <p:nvPr/>
        </p:nvSpPr>
        <p:spPr bwMode="auto">
          <a:xfrm>
            <a:off x="3349625" y="36099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8"/>
          <p:cNvSpPr>
            <a:spLocks noChangeShapeType="1"/>
          </p:cNvSpPr>
          <p:nvPr/>
        </p:nvSpPr>
        <p:spPr bwMode="auto">
          <a:xfrm flipV="1">
            <a:off x="3349625" y="48291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9"/>
          <p:cNvSpPr>
            <a:spLocks noChangeShapeType="1"/>
          </p:cNvSpPr>
          <p:nvPr/>
        </p:nvSpPr>
        <p:spPr bwMode="auto">
          <a:xfrm>
            <a:off x="33496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0"/>
          <p:cNvSpPr>
            <a:spLocks noChangeShapeType="1"/>
          </p:cNvSpPr>
          <p:nvPr/>
        </p:nvSpPr>
        <p:spPr bwMode="auto">
          <a:xfrm>
            <a:off x="53308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Text Box 11"/>
          <p:cNvSpPr txBox="1">
            <a:spLocks noChangeArrowheads="1"/>
          </p:cNvSpPr>
          <p:nvPr/>
        </p:nvSpPr>
        <p:spPr bwMode="auto">
          <a:xfrm>
            <a:off x="4416425" y="4981575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If ∑ &gt; 0.4 </a:t>
            </a:r>
          </a:p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then fire</a:t>
            </a:r>
          </a:p>
        </p:txBody>
      </p:sp>
      <p:sp>
        <p:nvSpPr>
          <p:cNvPr id="81934" name="Text Box 12"/>
          <p:cNvSpPr txBox="1">
            <a:spLocks noChangeArrowheads="1"/>
          </p:cNvSpPr>
          <p:nvPr/>
        </p:nvSpPr>
        <p:spPr bwMode="auto">
          <a:xfrm>
            <a:off x="3867150" y="34290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81935" name="Text Box 13"/>
          <p:cNvSpPr txBox="1">
            <a:spLocks noChangeArrowheads="1"/>
          </p:cNvSpPr>
          <p:nvPr/>
        </p:nvSpPr>
        <p:spPr bwMode="auto">
          <a:xfrm>
            <a:off x="3486150" y="4114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81936" name="Text Box 14"/>
          <p:cNvSpPr txBox="1">
            <a:spLocks noChangeArrowheads="1"/>
          </p:cNvSpPr>
          <p:nvPr/>
        </p:nvSpPr>
        <p:spPr bwMode="auto">
          <a:xfrm>
            <a:off x="3333750" y="48768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0.0</a:t>
            </a:r>
          </a:p>
        </p:txBody>
      </p:sp>
      <p:sp>
        <p:nvSpPr>
          <p:cNvPr id="81937" name="Text Box 15"/>
          <p:cNvSpPr txBox="1">
            <a:spLocks noChangeArrowheads="1"/>
          </p:cNvSpPr>
          <p:nvPr/>
        </p:nvSpPr>
        <p:spPr bwMode="auto">
          <a:xfrm>
            <a:off x="1627188" y="27432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Input</a:t>
            </a:r>
          </a:p>
        </p:txBody>
      </p:sp>
      <p:sp>
        <p:nvSpPr>
          <p:cNvPr id="81938" name="Rectangle 16"/>
          <p:cNvSpPr>
            <a:spLocks noChangeArrowheads="1"/>
          </p:cNvSpPr>
          <p:nvPr/>
        </p:nvSpPr>
        <p:spPr bwMode="auto">
          <a:xfrm>
            <a:off x="1601788" y="32385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1939" name="Rectangle 17"/>
          <p:cNvSpPr>
            <a:spLocks noChangeArrowheads="1"/>
          </p:cNvSpPr>
          <p:nvPr/>
        </p:nvSpPr>
        <p:spPr bwMode="auto">
          <a:xfrm>
            <a:off x="1600200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81940" name="Rectangle 18"/>
          <p:cNvSpPr>
            <a:spLocks noChangeArrowheads="1"/>
          </p:cNvSpPr>
          <p:nvPr/>
        </p:nvSpPr>
        <p:spPr bwMode="auto">
          <a:xfrm>
            <a:off x="1600200" y="54006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1941" name="Rectangle 19"/>
          <p:cNvSpPr>
            <a:spLocks noChangeArrowheads="1"/>
          </p:cNvSpPr>
          <p:nvPr/>
        </p:nvSpPr>
        <p:spPr bwMode="auto">
          <a:xfrm>
            <a:off x="6550025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81942" name="Text Box 20"/>
          <p:cNvSpPr txBox="1">
            <a:spLocks noChangeArrowheads="1"/>
          </p:cNvSpPr>
          <p:nvPr/>
        </p:nvSpPr>
        <p:spPr bwMode="auto">
          <a:xfrm>
            <a:off x="6459538" y="37719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Output</a:t>
            </a:r>
          </a:p>
        </p:txBody>
      </p:sp>
      <p:sp>
        <p:nvSpPr>
          <p:cNvPr id="81943" name="Text Box 21"/>
          <p:cNvSpPr txBox="1">
            <a:spLocks noChangeArrowheads="1"/>
          </p:cNvSpPr>
          <p:nvPr/>
        </p:nvSpPr>
        <p:spPr bwMode="auto">
          <a:xfrm>
            <a:off x="2955925" y="3248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1944" name="Oval 22"/>
          <p:cNvSpPr>
            <a:spLocks noChangeArrowheads="1"/>
          </p:cNvSpPr>
          <p:nvPr/>
        </p:nvSpPr>
        <p:spPr bwMode="auto">
          <a:xfrm>
            <a:off x="2590800" y="3124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1945" name="Text Box 23"/>
          <p:cNvSpPr txBox="1">
            <a:spLocks noChangeArrowheads="1"/>
          </p:cNvSpPr>
          <p:nvPr/>
        </p:nvSpPr>
        <p:spPr bwMode="auto">
          <a:xfrm>
            <a:off x="441325" y="33051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Taste</a:t>
            </a:r>
          </a:p>
        </p:txBody>
      </p:sp>
      <p:sp>
        <p:nvSpPr>
          <p:cNvPr id="81946" name="Text Box 24"/>
          <p:cNvSpPr txBox="1">
            <a:spLocks noChangeArrowheads="1"/>
          </p:cNvSpPr>
          <p:nvPr/>
        </p:nvSpPr>
        <p:spPr bwMode="auto">
          <a:xfrm>
            <a:off x="441325" y="437197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Seeds</a:t>
            </a:r>
          </a:p>
        </p:txBody>
      </p:sp>
      <p:sp>
        <p:nvSpPr>
          <p:cNvPr id="81947" name="Text Box 25"/>
          <p:cNvSpPr txBox="1">
            <a:spLocks noChangeArrowheads="1"/>
          </p:cNvSpPr>
          <p:nvPr/>
        </p:nvSpPr>
        <p:spPr bwMode="auto">
          <a:xfrm>
            <a:off x="441325" y="5438775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Skin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844675"/>
            <a:ext cx="7772400" cy="4114800"/>
          </a:xfrm>
        </p:spPr>
        <p:txBody>
          <a:bodyPr/>
          <a:lstStyle/>
          <a:p>
            <a:pPr marL="419100" indent="-382588">
              <a:lnSpc>
                <a:spcPct val="90000"/>
              </a:lnSpc>
            </a:pPr>
            <a:r>
              <a:rPr lang="en-US" altLang="zh-CN" sz="2800" smtClean="0">
                <a:ea typeface="华文新魏" pitchFamily="2" charset="-122"/>
              </a:rPr>
              <a:t>How do we change the weights for pear?</a:t>
            </a:r>
          </a:p>
        </p:txBody>
      </p:sp>
      <p:sp>
        <p:nvSpPr>
          <p:cNvPr id="82948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2949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graphicFrame>
        <p:nvGraphicFramePr>
          <p:cNvPr id="82988" name="Group 44"/>
          <p:cNvGraphicFramePr>
            <a:graphicFrameLocks noGrp="1"/>
          </p:cNvGraphicFramePr>
          <p:nvPr/>
        </p:nvGraphicFramePr>
        <p:xfrm>
          <a:off x="1066800" y="2743200"/>
          <a:ext cx="7105650" cy="2286000"/>
        </p:xfrm>
        <a:graphic>
          <a:graphicData uri="http://schemas.openxmlformats.org/drawingml/2006/table">
            <a:tbl>
              <a:tblPr/>
              <a:tblGrid>
                <a:gridCol w="1420813"/>
                <a:gridCol w="1420812"/>
                <a:gridCol w="1422400"/>
                <a:gridCol w="1420813"/>
                <a:gridCol w="1420812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Feature: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Learning rate: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(teacher - output):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Input: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∆w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taste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seeds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skin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1484313"/>
            <a:ext cx="8229600" cy="4910137"/>
          </a:xfrm>
        </p:spPr>
        <p:txBody>
          <a:bodyPr/>
          <a:lstStyle/>
          <a:p>
            <a:pPr marL="419100" indent="-382588">
              <a:buFont typeface="Wingdings" pitchFamily="2" charset="2"/>
              <a:buNone/>
            </a:pPr>
            <a:endParaRPr lang="en-US" altLang="zh-CN" smtClean="0">
              <a:ea typeface="华文新魏" pitchFamily="2" charset="-122"/>
            </a:endParaRPr>
          </a:p>
          <a:p>
            <a:pPr marL="419100" indent="-382588">
              <a:buFont typeface="Wingdings" pitchFamily="2" charset="2"/>
              <a:buNone/>
            </a:pPr>
            <a:r>
              <a:rPr lang="en-US" altLang="zh-CN" sz="2800" smtClean="0">
                <a:ea typeface="华文新魏" pitchFamily="2" charset="-122"/>
              </a:rPr>
              <a:t>Here it is with the adjusted weights:</a:t>
            </a:r>
          </a:p>
        </p:txBody>
      </p:sp>
      <p:sp>
        <p:nvSpPr>
          <p:cNvPr id="83972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3973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3974" name="Oval 4"/>
          <p:cNvSpPr>
            <a:spLocks noChangeArrowheads="1"/>
          </p:cNvSpPr>
          <p:nvPr/>
        </p:nvSpPr>
        <p:spPr bwMode="auto">
          <a:xfrm>
            <a:off x="2589213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3975" name="Oval 5"/>
          <p:cNvSpPr>
            <a:spLocks noChangeArrowheads="1"/>
          </p:cNvSpPr>
          <p:nvPr/>
        </p:nvSpPr>
        <p:spPr bwMode="auto">
          <a:xfrm>
            <a:off x="2587625" y="52863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3976" name="Oval 6"/>
          <p:cNvSpPr>
            <a:spLocks noChangeArrowheads="1"/>
          </p:cNvSpPr>
          <p:nvPr/>
        </p:nvSpPr>
        <p:spPr bwMode="auto">
          <a:xfrm>
            <a:off x="4568825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3977" name="Line 7"/>
          <p:cNvSpPr>
            <a:spLocks noChangeShapeType="1"/>
          </p:cNvSpPr>
          <p:nvPr/>
        </p:nvSpPr>
        <p:spPr bwMode="auto">
          <a:xfrm>
            <a:off x="3349625" y="36099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8"/>
          <p:cNvSpPr>
            <a:spLocks noChangeShapeType="1"/>
          </p:cNvSpPr>
          <p:nvPr/>
        </p:nvSpPr>
        <p:spPr bwMode="auto">
          <a:xfrm flipV="1">
            <a:off x="3349625" y="48291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9"/>
          <p:cNvSpPr>
            <a:spLocks noChangeShapeType="1"/>
          </p:cNvSpPr>
          <p:nvPr/>
        </p:nvSpPr>
        <p:spPr bwMode="auto">
          <a:xfrm>
            <a:off x="33496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0"/>
          <p:cNvSpPr>
            <a:spLocks noChangeShapeType="1"/>
          </p:cNvSpPr>
          <p:nvPr/>
        </p:nvSpPr>
        <p:spPr bwMode="auto">
          <a:xfrm>
            <a:off x="53308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Text Box 11"/>
          <p:cNvSpPr txBox="1">
            <a:spLocks noChangeArrowheads="1"/>
          </p:cNvSpPr>
          <p:nvPr/>
        </p:nvSpPr>
        <p:spPr bwMode="auto">
          <a:xfrm>
            <a:off x="4416425" y="4981575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If ∑ &gt; 0.4 </a:t>
            </a:r>
          </a:p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then fire</a:t>
            </a:r>
          </a:p>
        </p:txBody>
      </p:sp>
      <p:sp>
        <p:nvSpPr>
          <p:cNvPr id="83982" name="Text Box 12"/>
          <p:cNvSpPr txBox="1">
            <a:spLocks noChangeArrowheads="1"/>
          </p:cNvSpPr>
          <p:nvPr/>
        </p:nvSpPr>
        <p:spPr bwMode="auto">
          <a:xfrm>
            <a:off x="3867150" y="34290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0.50</a:t>
            </a:r>
          </a:p>
        </p:txBody>
      </p:sp>
      <p:sp>
        <p:nvSpPr>
          <p:cNvPr id="83983" name="Text Box 13"/>
          <p:cNvSpPr txBox="1">
            <a:spLocks noChangeArrowheads="1"/>
          </p:cNvSpPr>
          <p:nvPr/>
        </p:nvSpPr>
        <p:spPr bwMode="auto">
          <a:xfrm>
            <a:off x="3486150" y="4114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83984" name="Text Box 14"/>
          <p:cNvSpPr txBox="1">
            <a:spLocks noChangeArrowheads="1"/>
          </p:cNvSpPr>
          <p:nvPr/>
        </p:nvSpPr>
        <p:spPr bwMode="auto">
          <a:xfrm>
            <a:off x="3333750" y="4876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83985" name="Text Box 15"/>
          <p:cNvSpPr txBox="1">
            <a:spLocks noChangeArrowheads="1"/>
          </p:cNvSpPr>
          <p:nvPr/>
        </p:nvSpPr>
        <p:spPr bwMode="auto">
          <a:xfrm>
            <a:off x="1627188" y="27432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Input</a:t>
            </a:r>
          </a:p>
        </p:txBody>
      </p:sp>
      <p:sp>
        <p:nvSpPr>
          <p:cNvPr id="83986" name="Rectangle 16"/>
          <p:cNvSpPr>
            <a:spLocks noChangeArrowheads="1"/>
          </p:cNvSpPr>
          <p:nvPr/>
        </p:nvSpPr>
        <p:spPr bwMode="auto">
          <a:xfrm>
            <a:off x="1601788" y="32385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3987" name="Rectangle 17"/>
          <p:cNvSpPr>
            <a:spLocks noChangeArrowheads="1"/>
          </p:cNvSpPr>
          <p:nvPr/>
        </p:nvSpPr>
        <p:spPr bwMode="auto">
          <a:xfrm>
            <a:off x="1600200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3988" name="Rectangle 18"/>
          <p:cNvSpPr>
            <a:spLocks noChangeArrowheads="1"/>
          </p:cNvSpPr>
          <p:nvPr/>
        </p:nvSpPr>
        <p:spPr bwMode="auto">
          <a:xfrm>
            <a:off x="1600200" y="54006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3989" name="Rectangle 19"/>
          <p:cNvSpPr>
            <a:spLocks noChangeArrowheads="1"/>
          </p:cNvSpPr>
          <p:nvPr/>
        </p:nvSpPr>
        <p:spPr bwMode="auto">
          <a:xfrm>
            <a:off x="6550025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3990" name="Text Box 20"/>
          <p:cNvSpPr txBox="1">
            <a:spLocks noChangeArrowheads="1"/>
          </p:cNvSpPr>
          <p:nvPr/>
        </p:nvSpPr>
        <p:spPr bwMode="auto">
          <a:xfrm>
            <a:off x="6459538" y="37719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Output</a:t>
            </a:r>
          </a:p>
        </p:txBody>
      </p:sp>
      <p:sp>
        <p:nvSpPr>
          <p:cNvPr id="83991" name="Text Box 21"/>
          <p:cNvSpPr txBox="1">
            <a:spLocks noChangeArrowheads="1"/>
          </p:cNvSpPr>
          <p:nvPr/>
        </p:nvSpPr>
        <p:spPr bwMode="auto">
          <a:xfrm>
            <a:off x="2955925" y="3248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3992" name="Oval 22"/>
          <p:cNvSpPr>
            <a:spLocks noChangeArrowheads="1"/>
          </p:cNvSpPr>
          <p:nvPr/>
        </p:nvSpPr>
        <p:spPr bwMode="auto">
          <a:xfrm>
            <a:off x="2590800" y="3124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3993" name="Text Box 23"/>
          <p:cNvSpPr txBox="1">
            <a:spLocks noChangeArrowheads="1"/>
          </p:cNvSpPr>
          <p:nvPr/>
        </p:nvSpPr>
        <p:spPr bwMode="auto">
          <a:xfrm>
            <a:off x="441325" y="33051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Taste</a:t>
            </a:r>
          </a:p>
        </p:txBody>
      </p:sp>
      <p:sp>
        <p:nvSpPr>
          <p:cNvPr id="83994" name="Text Box 24"/>
          <p:cNvSpPr txBox="1">
            <a:spLocks noChangeArrowheads="1"/>
          </p:cNvSpPr>
          <p:nvPr/>
        </p:nvSpPr>
        <p:spPr bwMode="auto">
          <a:xfrm>
            <a:off x="441325" y="437197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Seeds</a:t>
            </a:r>
          </a:p>
        </p:txBody>
      </p:sp>
      <p:sp>
        <p:nvSpPr>
          <p:cNvPr id="83995" name="Text Box 25"/>
          <p:cNvSpPr txBox="1">
            <a:spLocks noChangeArrowheads="1"/>
          </p:cNvSpPr>
          <p:nvPr/>
        </p:nvSpPr>
        <p:spPr bwMode="auto">
          <a:xfrm>
            <a:off x="441325" y="5438775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Skin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1341438"/>
            <a:ext cx="8229600" cy="4910137"/>
          </a:xfrm>
        </p:spPr>
        <p:txBody>
          <a:bodyPr/>
          <a:lstStyle/>
          <a:p>
            <a:pPr marL="419100" indent="-382588">
              <a:buFont typeface="Wingdings" pitchFamily="2" charset="2"/>
              <a:buNone/>
            </a:pPr>
            <a:endParaRPr lang="en-US" altLang="zh-CN" smtClean="0">
              <a:ea typeface="华文新魏" pitchFamily="2" charset="-122"/>
            </a:endParaRPr>
          </a:p>
          <a:p>
            <a:pPr marL="419100" indent="-382588">
              <a:buFont typeface="Wingdings" pitchFamily="2" charset="2"/>
              <a:buNone/>
            </a:pPr>
            <a:r>
              <a:rPr lang="en-US" altLang="zh-CN" sz="2800" smtClean="0">
                <a:ea typeface="华文新魏" pitchFamily="2" charset="-122"/>
              </a:rPr>
              <a:t>Show it a lemon:</a:t>
            </a:r>
          </a:p>
        </p:txBody>
      </p:sp>
      <p:sp>
        <p:nvSpPr>
          <p:cNvPr id="84996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4997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4998" name="Oval 4"/>
          <p:cNvSpPr>
            <a:spLocks noChangeArrowheads="1"/>
          </p:cNvSpPr>
          <p:nvPr/>
        </p:nvSpPr>
        <p:spPr bwMode="auto">
          <a:xfrm>
            <a:off x="2589213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84999" name="Oval 5"/>
          <p:cNvSpPr>
            <a:spLocks noChangeArrowheads="1"/>
          </p:cNvSpPr>
          <p:nvPr/>
        </p:nvSpPr>
        <p:spPr bwMode="auto">
          <a:xfrm>
            <a:off x="2587625" y="52863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85000" name="Oval 6"/>
          <p:cNvSpPr>
            <a:spLocks noChangeArrowheads="1"/>
          </p:cNvSpPr>
          <p:nvPr/>
        </p:nvSpPr>
        <p:spPr bwMode="auto">
          <a:xfrm>
            <a:off x="4568825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85001" name="Line 7"/>
          <p:cNvSpPr>
            <a:spLocks noChangeShapeType="1"/>
          </p:cNvSpPr>
          <p:nvPr/>
        </p:nvSpPr>
        <p:spPr bwMode="auto">
          <a:xfrm>
            <a:off x="3349625" y="36099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Line 8"/>
          <p:cNvSpPr>
            <a:spLocks noChangeShapeType="1"/>
          </p:cNvSpPr>
          <p:nvPr/>
        </p:nvSpPr>
        <p:spPr bwMode="auto">
          <a:xfrm flipV="1">
            <a:off x="3349625" y="48291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Line 9"/>
          <p:cNvSpPr>
            <a:spLocks noChangeShapeType="1"/>
          </p:cNvSpPr>
          <p:nvPr/>
        </p:nvSpPr>
        <p:spPr bwMode="auto">
          <a:xfrm>
            <a:off x="33496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Line 10"/>
          <p:cNvSpPr>
            <a:spLocks noChangeShapeType="1"/>
          </p:cNvSpPr>
          <p:nvPr/>
        </p:nvSpPr>
        <p:spPr bwMode="auto">
          <a:xfrm>
            <a:off x="53308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Text Box 11"/>
          <p:cNvSpPr txBox="1">
            <a:spLocks noChangeArrowheads="1"/>
          </p:cNvSpPr>
          <p:nvPr/>
        </p:nvSpPr>
        <p:spPr bwMode="auto">
          <a:xfrm>
            <a:off x="4416425" y="4981575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If ∑ &gt; 0.4 </a:t>
            </a:r>
          </a:p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then fire</a:t>
            </a:r>
          </a:p>
        </p:txBody>
      </p:sp>
      <p:sp>
        <p:nvSpPr>
          <p:cNvPr id="85006" name="Text Box 12"/>
          <p:cNvSpPr txBox="1">
            <a:spLocks noChangeArrowheads="1"/>
          </p:cNvSpPr>
          <p:nvPr/>
        </p:nvSpPr>
        <p:spPr bwMode="auto">
          <a:xfrm>
            <a:off x="3867150" y="34290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0.50</a:t>
            </a:r>
          </a:p>
        </p:txBody>
      </p:sp>
      <p:sp>
        <p:nvSpPr>
          <p:cNvPr id="85007" name="Text Box 13"/>
          <p:cNvSpPr txBox="1">
            <a:spLocks noChangeArrowheads="1"/>
          </p:cNvSpPr>
          <p:nvPr/>
        </p:nvSpPr>
        <p:spPr bwMode="auto">
          <a:xfrm>
            <a:off x="3486150" y="4114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85008" name="Text Box 14"/>
          <p:cNvSpPr txBox="1">
            <a:spLocks noChangeArrowheads="1"/>
          </p:cNvSpPr>
          <p:nvPr/>
        </p:nvSpPr>
        <p:spPr bwMode="auto">
          <a:xfrm>
            <a:off x="3333750" y="4876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85009" name="Text Box 15"/>
          <p:cNvSpPr txBox="1">
            <a:spLocks noChangeArrowheads="1"/>
          </p:cNvSpPr>
          <p:nvPr/>
        </p:nvSpPr>
        <p:spPr bwMode="auto">
          <a:xfrm>
            <a:off x="1627188" y="27432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Input</a:t>
            </a:r>
          </a:p>
        </p:txBody>
      </p:sp>
      <p:sp>
        <p:nvSpPr>
          <p:cNvPr id="85010" name="Rectangle 16"/>
          <p:cNvSpPr>
            <a:spLocks noChangeArrowheads="1"/>
          </p:cNvSpPr>
          <p:nvPr/>
        </p:nvSpPr>
        <p:spPr bwMode="auto">
          <a:xfrm>
            <a:off x="1601788" y="32385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85011" name="Rectangle 17"/>
          <p:cNvSpPr>
            <a:spLocks noChangeArrowheads="1"/>
          </p:cNvSpPr>
          <p:nvPr/>
        </p:nvSpPr>
        <p:spPr bwMode="auto">
          <a:xfrm>
            <a:off x="1600200" y="43434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85012" name="Rectangle 18"/>
          <p:cNvSpPr>
            <a:spLocks noChangeArrowheads="1"/>
          </p:cNvSpPr>
          <p:nvPr/>
        </p:nvSpPr>
        <p:spPr bwMode="auto">
          <a:xfrm>
            <a:off x="1600200" y="54006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85013" name="Rectangle 19"/>
          <p:cNvSpPr>
            <a:spLocks noChangeArrowheads="1"/>
          </p:cNvSpPr>
          <p:nvPr/>
        </p:nvSpPr>
        <p:spPr bwMode="auto">
          <a:xfrm>
            <a:off x="6550025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85014" name="Text Box 20"/>
          <p:cNvSpPr txBox="1">
            <a:spLocks noChangeArrowheads="1"/>
          </p:cNvSpPr>
          <p:nvPr/>
        </p:nvSpPr>
        <p:spPr bwMode="auto">
          <a:xfrm>
            <a:off x="6459538" y="37719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Output</a:t>
            </a:r>
          </a:p>
        </p:txBody>
      </p:sp>
      <p:sp>
        <p:nvSpPr>
          <p:cNvPr id="85015" name="Text Box 21"/>
          <p:cNvSpPr txBox="1">
            <a:spLocks noChangeArrowheads="1"/>
          </p:cNvSpPr>
          <p:nvPr/>
        </p:nvSpPr>
        <p:spPr bwMode="auto">
          <a:xfrm>
            <a:off x="2955925" y="3248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5016" name="Oval 22"/>
          <p:cNvSpPr>
            <a:spLocks noChangeArrowheads="1"/>
          </p:cNvSpPr>
          <p:nvPr/>
        </p:nvSpPr>
        <p:spPr bwMode="auto">
          <a:xfrm>
            <a:off x="2590800" y="3124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85017" name="Text Box 23"/>
          <p:cNvSpPr txBox="1">
            <a:spLocks noChangeArrowheads="1"/>
          </p:cNvSpPr>
          <p:nvPr/>
        </p:nvSpPr>
        <p:spPr bwMode="auto">
          <a:xfrm>
            <a:off x="441325" y="33051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Taste</a:t>
            </a:r>
          </a:p>
        </p:txBody>
      </p:sp>
      <p:sp>
        <p:nvSpPr>
          <p:cNvPr id="85018" name="Text Box 24"/>
          <p:cNvSpPr txBox="1">
            <a:spLocks noChangeArrowheads="1"/>
          </p:cNvSpPr>
          <p:nvPr/>
        </p:nvSpPr>
        <p:spPr bwMode="auto">
          <a:xfrm>
            <a:off x="441325" y="437197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Seeds</a:t>
            </a:r>
          </a:p>
        </p:txBody>
      </p:sp>
      <p:sp>
        <p:nvSpPr>
          <p:cNvPr id="85019" name="Text Box 25"/>
          <p:cNvSpPr txBox="1">
            <a:spLocks noChangeArrowheads="1"/>
          </p:cNvSpPr>
          <p:nvPr/>
        </p:nvSpPr>
        <p:spPr bwMode="auto">
          <a:xfrm>
            <a:off x="441325" y="5438775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Skin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288" y="1844675"/>
            <a:ext cx="7772400" cy="4114800"/>
          </a:xfrm>
        </p:spPr>
        <p:txBody>
          <a:bodyPr/>
          <a:lstStyle/>
          <a:p>
            <a:pPr marL="419100" indent="-382588">
              <a:lnSpc>
                <a:spcPct val="90000"/>
              </a:lnSpc>
            </a:pPr>
            <a:r>
              <a:rPr lang="en-US" altLang="zh-CN" smtClean="0">
                <a:ea typeface="华文新魏" pitchFamily="2" charset="-122"/>
              </a:rPr>
              <a:t>How do we change the weights for lemon?</a:t>
            </a:r>
          </a:p>
        </p:txBody>
      </p:sp>
      <p:sp>
        <p:nvSpPr>
          <p:cNvPr id="86020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6021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graphicFrame>
        <p:nvGraphicFramePr>
          <p:cNvPr id="86057" name="Group 41"/>
          <p:cNvGraphicFramePr>
            <a:graphicFrameLocks noGrp="1"/>
          </p:cNvGraphicFramePr>
          <p:nvPr/>
        </p:nvGraphicFramePr>
        <p:xfrm>
          <a:off x="755650" y="3068638"/>
          <a:ext cx="7129463" cy="2042160"/>
        </p:xfrm>
        <a:graphic>
          <a:graphicData uri="http://schemas.openxmlformats.org/drawingml/2006/table">
            <a:tbl>
              <a:tblPr/>
              <a:tblGrid>
                <a:gridCol w="1425575"/>
                <a:gridCol w="1320800"/>
                <a:gridCol w="1646238"/>
                <a:gridCol w="1311275"/>
                <a:gridCol w="142557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Feature: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Learning rate: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(teacher - output):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Input: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∆w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taste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seeds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skin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88640"/>
            <a:ext cx="7777162" cy="941388"/>
          </a:xfrm>
        </p:spPr>
        <p:txBody>
          <a:bodyPr anchor="ctr"/>
          <a:lstStyle/>
          <a:p>
            <a:pPr eaLnBrk="1" hangingPunct="1"/>
            <a: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  <a:t>What is Pattern </a:t>
            </a:r>
            <a:r>
              <a:rPr lang="en-US" altLang="zh-CN" sz="4000" b="1" dirty="0" err="1" smtClean="0">
                <a:solidFill>
                  <a:srgbClr val="800000"/>
                </a:solidFill>
                <a:ea typeface="宋体" pitchFamily="2" charset="-122"/>
              </a:rPr>
              <a:t>Recogntion</a:t>
            </a:r>
            <a: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  <a:t>?</a:t>
            </a: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8353425" cy="1565275"/>
          </a:xfrm>
          <a:solidFill>
            <a:schemeClr val="bg1"/>
          </a:solidFill>
        </p:spPr>
        <p:txBody>
          <a:bodyPr/>
          <a:lstStyle/>
          <a:p>
            <a:pPr marL="446088" indent="-446088" eaLnBrk="1" hangingPunct="1">
              <a:lnSpc>
                <a:spcPct val="90000"/>
              </a:lnSpc>
              <a:buClr>
                <a:srgbClr val="376092"/>
              </a:buClr>
              <a:buSzPct val="75000"/>
              <a:buFont typeface="Wingdings" pitchFamily="2" charset="2"/>
              <a:buChar char="u"/>
            </a:pPr>
            <a:r>
              <a:rPr lang="en-US" altLang="zh-CN" sz="2400" dirty="0" smtClean="0">
                <a:ea typeface="宋体" pitchFamily="2" charset="-122"/>
              </a:rPr>
              <a:t>Training data: set of sample pairs (x, y).</a:t>
            </a:r>
          </a:p>
          <a:p>
            <a:pPr marL="446088" indent="-446088" eaLnBrk="1" hangingPunct="1">
              <a:lnSpc>
                <a:spcPct val="90000"/>
              </a:lnSpc>
              <a:buClr>
                <a:srgbClr val="376092"/>
              </a:buClr>
              <a:buSzPct val="75000"/>
              <a:buFont typeface="Wingdings" pitchFamily="2" charset="2"/>
              <a:buChar char="u"/>
            </a:pPr>
            <a:r>
              <a:rPr lang="en-US" altLang="zh-CN" sz="2400" dirty="0" smtClean="0">
                <a:ea typeface="宋体" pitchFamily="2" charset="-122"/>
              </a:rPr>
              <a:t>Network (model, classifier) adjusts its connection weights according to the errors between target  and network output</a:t>
            </a:r>
          </a:p>
        </p:txBody>
      </p:sp>
      <p:sp>
        <p:nvSpPr>
          <p:cNvPr id="6148" name="Rectangle 12"/>
          <p:cNvSpPr>
            <a:spLocks noChangeArrowheads="1"/>
          </p:cNvSpPr>
          <p:nvPr/>
        </p:nvSpPr>
        <p:spPr bwMode="auto">
          <a:xfrm>
            <a:off x="3302000" y="2859088"/>
            <a:ext cx="1576388" cy="706437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itchFamily="34" charset="0"/>
                <a:ea typeface="宋体" pitchFamily="2" charset="-122"/>
              </a:rPr>
              <a:t>target</a:t>
            </a:r>
          </a:p>
          <a:p>
            <a:pPr algn="ctr"/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(teacher)</a:t>
            </a:r>
          </a:p>
        </p:txBody>
      </p:sp>
      <p:sp>
        <p:nvSpPr>
          <p:cNvPr id="6149" name="Rectangle 13"/>
          <p:cNvSpPr>
            <a:spLocks noChangeArrowheads="1"/>
          </p:cNvSpPr>
          <p:nvPr/>
        </p:nvSpPr>
        <p:spPr bwMode="auto">
          <a:xfrm>
            <a:off x="3302000" y="4476750"/>
            <a:ext cx="1576388" cy="70643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Calibri" pitchFamily="34" charset="0"/>
                <a:ea typeface="宋体" pitchFamily="2" charset="-122"/>
              </a:rPr>
              <a:t>Neural network</a:t>
            </a:r>
          </a:p>
        </p:txBody>
      </p:sp>
      <p:sp>
        <p:nvSpPr>
          <p:cNvPr id="6150" name="Oval 14"/>
          <p:cNvSpPr>
            <a:spLocks noChangeArrowheads="1"/>
          </p:cNvSpPr>
          <p:nvPr/>
        </p:nvSpPr>
        <p:spPr bwMode="auto">
          <a:xfrm>
            <a:off x="5768975" y="4292600"/>
            <a:ext cx="1411288" cy="1093788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itchFamily="34" charset="0"/>
                <a:ea typeface="宋体" pitchFamily="2" charset="-122"/>
              </a:rPr>
              <a:t>comparison</a:t>
            </a:r>
          </a:p>
        </p:txBody>
      </p:sp>
      <p:cxnSp>
        <p:nvCxnSpPr>
          <p:cNvPr id="6151" name="AutoShape 15"/>
          <p:cNvCxnSpPr>
            <a:cxnSpLocks noChangeShapeType="1"/>
            <a:stCxn id="6149" idx="3"/>
            <a:endCxn id="6150" idx="2"/>
          </p:cNvCxnSpPr>
          <p:nvPr/>
        </p:nvCxnSpPr>
        <p:spPr bwMode="auto">
          <a:xfrm>
            <a:off x="4878388" y="4830763"/>
            <a:ext cx="890587" cy="952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6152" name="AutoShape 16"/>
          <p:cNvCxnSpPr>
            <a:cxnSpLocks noChangeShapeType="1"/>
            <a:stCxn id="6148" idx="3"/>
            <a:endCxn id="6150" idx="0"/>
          </p:cNvCxnSpPr>
          <p:nvPr/>
        </p:nvCxnSpPr>
        <p:spPr bwMode="auto">
          <a:xfrm>
            <a:off x="4878388" y="3213100"/>
            <a:ext cx="1597025" cy="1079500"/>
          </a:xfrm>
          <a:prstGeom prst="bentConnector2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</p:spPr>
      </p:cxnSp>
      <p:sp>
        <p:nvSpPr>
          <p:cNvPr id="6153" name="Rectangle 17"/>
          <p:cNvSpPr>
            <a:spLocks noChangeArrowheads="1"/>
          </p:cNvSpPr>
          <p:nvPr/>
        </p:nvSpPr>
        <p:spPr bwMode="auto">
          <a:xfrm>
            <a:off x="1204913" y="4437063"/>
            <a:ext cx="1404937" cy="74612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itchFamily="34" charset="0"/>
                <a:ea typeface="宋体" pitchFamily="2" charset="-122"/>
              </a:rPr>
              <a:t>environment</a:t>
            </a:r>
          </a:p>
        </p:txBody>
      </p:sp>
      <p:cxnSp>
        <p:nvCxnSpPr>
          <p:cNvPr id="6154" name="AutoShape 18"/>
          <p:cNvCxnSpPr>
            <a:cxnSpLocks noChangeShapeType="1"/>
            <a:stCxn id="6153" idx="3"/>
            <a:endCxn id="6149" idx="1"/>
          </p:cNvCxnSpPr>
          <p:nvPr/>
        </p:nvCxnSpPr>
        <p:spPr bwMode="auto">
          <a:xfrm>
            <a:off x="2609850" y="4810125"/>
            <a:ext cx="692150" cy="20638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6155" name="AutoShape 19"/>
          <p:cNvCxnSpPr>
            <a:cxnSpLocks noChangeShapeType="1"/>
            <a:stCxn id="6153" idx="0"/>
            <a:endCxn id="6148" idx="1"/>
          </p:cNvCxnSpPr>
          <p:nvPr/>
        </p:nvCxnSpPr>
        <p:spPr bwMode="auto">
          <a:xfrm rot="-5400000">
            <a:off x="1993106" y="3128169"/>
            <a:ext cx="1223963" cy="1393825"/>
          </a:xfrm>
          <a:prstGeom prst="bentConnector2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</p:spPr>
      </p:cxnSp>
      <p:cxnSp>
        <p:nvCxnSpPr>
          <p:cNvPr id="6156" name="AutoShape 20"/>
          <p:cNvCxnSpPr>
            <a:cxnSpLocks noChangeShapeType="1"/>
            <a:stCxn id="6149" idx="2"/>
            <a:endCxn id="6150" idx="4"/>
          </p:cNvCxnSpPr>
          <p:nvPr/>
        </p:nvCxnSpPr>
        <p:spPr bwMode="auto">
          <a:xfrm rot="16200000" flipH="1">
            <a:off x="5181601" y="4092575"/>
            <a:ext cx="203200" cy="2384425"/>
          </a:xfrm>
          <a:prstGeom prst="bentConnector3">
            <a:avLst>
              <a:gd name="adj1" fmla="val 211718"/>
            </a:avLst>
          </a:prstGeom>
          <a:noFill/>
          <a:ln w="9525">
            <a:solidFill>
              <a:schemeClr val="accent2"/>
            </a:solidFill>
            <a:miter lim="800000"/>
            <a:headEnd type="triangle" w="med" len="med"/>
            <a:tailEnd/>
          </a:ln>
        </p:spPr>
      </p:cxnSp>
      <p:sp>
        <p:nvSpPr>
          <p:cNvPr id="6157" name="Text Box 21"/>
          <p:cNvSpPr txBox="1">
            <a:spLocks noChangeArrowheads="1"/>
          </p:cNvSpPr>
          <p:nvPr/>
        </p:nvSpPr>
        <p:spPr bwMode="auto">
          <a:xfrm>
            <a:off x="4837113" y="4227513"/>
            <a:ext cx="1149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Real output</a:t>
            </a:r>
          </a:p>
        </p:txBody>
      </p:sp>
      <p:sp>
        <p:nvSpPr>
          <p:cNvPr id="6158" name="Text Box 22"/>
          <p:cNvSpPr txBox="1">
            <a:spLocks noChangeArrowheads="1"/>
          </p:cNvSpPr>
          <p:nvPr/>
        </p:nvSpPr>
        <p:spPr bwMode="auto">
          <a:xfrm>
            <a:off x="2662238" y="4395788"/>
            <a:ext cx="617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input</a:t>
            </a:r>
          </a:p>
        </p:txBody>
      </p:sp>
      <p:sp>
        <p:nvSpPr>
          <p:cNvPr id="6159" name="Text Box 23"/>
          <p:cNvSpPr txBox="1">
            <a:spLocks noChangeArrowheads="1"/>
          </p:cNvSpPr>
          <p:nvPr/>
        </p:nvSpPr>
        <p:spPr bwMode="auto">
          <a:xfrm>
            <a:off x="5135563" y="3243263"/>
            <a:ext cx="1354345" cy="2975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Expected 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output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160" name="Text Box 24"/>
          <p:cNvSpPr txBox="1">
            <a:spLocks noChangeArrowheads="1"/>
          </p:cNvSpPr>
          <p:nvPr/>
        </p:nvSpPr>
        <p:spPr bwMode="auto">
          <a:xfrm>
            <a:off x="4583113" y="5332413"/>
            <a:ext cx="11223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宋体" pitchFamily="2" charset="-122"/>
              </a:rPr>
              <a:t>Error signal</a:t>
            </a:r>
          </a:p>
        </p:txBody>
      </p:sp>
      <p:sp>
        <p:nvSpPr>
          <p:cNvPr id="6161" name="Text Box 25"/>
          <p:cNvSpPr txBox="1">
            <a:spLocks noChangeArrowheads="1"/>
          </p:cNvSpPr>
          <p:nvPr/>
        </p:nvSpPr>
        <p:spPr bwMode="auto">
          <a:xfrm>
            <a:off x="2613025" y="5195888"/>
            <a:ext cx="50526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x(n)</a:t>
            </a:r>
          </a:p>
        </p:txBody>
      </p:sp>
      <p:sp>
        <p:nvSpPr>
          <p:cNvPr id="6162" name="Text Box 26"/>
          <p:cNvSpPr txBox="1">
            <a:spLocks noChangeArrowheads="1"/>
          </p:cNvSpPr>
          <p:nvPr/>
        </p:nvSpPr>
        <p:spPr bwMode="auto">
          <a:xfrm>
            <a:off x="5268913" y="2787650"/>
            <a:ext cx="453970" cy="2975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y(n)</a:t>
            </a:r>
          </a:p>
        </p:txBody>
      </p:sp>
      <p:sp>
        <p:nvSpPr>
          <p:cNvPr id="6163" name="Text Box 27"/>
          <p:cNvSpPr txBox="1">
            <a:spLocks noChangeArrowheads="1"/>
          </p:cNvSpPr>
          <p:nvPr/>
        </p:nvSpPr>
        <p:spPr bwMode="auto">
          <a:xfrm>
            <a:off x="5053013" y="4876800"/>
            <a:ext cx="52770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o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(n)</a:t>
            </a:r>
          </a:p>
        </p:txBody>
      </p:sp>
      <p:sp>
        <p:nvSpPr>
          <p:cNvPr id="6164" name="Text Box 28"/>
          <p:cNvSpPr txBox="1">
            <a:spLocks noChangeArrowheads="1"/>
          </p:cNvSpPr>
          <p:nvPr/>
        </p:nvSpPr>
        <p:spPr bwMode="auto">
          <a:xfrm>
            <a:off x="4765675" y="5740400"/>
            <a:ext cx="5159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e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(n)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50825" y="6092825"/>
            <a:ext cx="7274299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ahoma" pitchFamily="34" charset="0"/>
                <a:ea typeface="宋体" pitchFamily="2" charset="-122"/>
              </a:rPr>
              <a:t>Supervised learning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is mainly </a:t>
            </a:r>
            <a:r>
              <a:rPr lang="en-US" altLang="zh-CN" sz="2800" dirty="0" smtClean="0">
                <a:latin typeface="Tahoma" pitchFamily="34" charset="0"/>
                <a:ea typeface="宋体" pitchFamily="2" charset="-122"/>
              </a:rPr>
              <a:t>applied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in classification/prediction.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650" y="1989138"/>
            <a:ext cx="7772400" cy="4114800"/>
          </a:xfrm>
        </p:spPr>
        <p:txBody>
          <a:bodyPr/>
          <a:lstStyle/>
          <a:p>
            <a:pPr marL="419100" indent="-382588">
              <a:buFont typeface="Wingdings" pitchFamily="2" charset="2"/>
              <a:buNone/>
            </a:pPr>
            <a:r>
              <a:rPr lang="en-US" altLang="zh-CN" sz="2800" smtClean="0">
                <a:ea typeface="华文新魏" pitchFamily="2" charset="-122"/>
              </a:rPr>
              <a:t>Here it is with the adjusted weights:</a:t>
            </a:r>
          </a:p>
        </p:txBody>
      </p:sp>
      <p:sp>
        <p:nvSpPr>
          <p:cNvPr id="87044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7045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7046" name="Oval 4"/>
          <p:cNvSpPr>
            <a:spLocks noChangeArrowheads="1"/>
          </p:cNvSpPr>
          <p:nvPr/>
        </p:nvSpPr>
        <p:spPr bwMode="auto">
          <a:xfrm>
            <a:off x="2589213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7047" name="Oval 5"/>
          <p:cNvSpPr>
            <a:spLocks noChangeArrowheads="1"/>
          </p:cNvSpPr>
          <p:nvPr/>
        </p:nvSpPr>
        <p:spPr bwMode="auto">
          <a:xfrm>
            <a:off x="2587625" y="52863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7048" name="Oval 6"/>
          <p:cNvSpPr>
            <a:spLocks noChangeArrowheads="1"/>
          </p:cNvSpPr>
          <p:nvPr/>
        </p:nvSpPr>
        <p:spPr bwMode="auto">
          <a:xfrm>
            <a:off x="4568825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7049" name="Line 7"/>
          <p:cNvSpPr>
            <a:spLocks noChangeShapeType="1"/>
          </p:cNvSpPr>
          <p:nvPr/>
        </p:nvSpPr>
        <p:spPr bwMode="auto">
          <a:xfrm>
            <a:off x="3349625" y="36099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Line 8"/>
          <p:cNvSpPr>
            <a:spLocks noChangeShapeType="1"/>
          </p:cNvSpPr>
          <p:nvPr/>
        </p:nvSpPr>
        <p:spPr bwMode="auto">
          <a:xfrm flipV="1">
            <a:off x="3349625" y="48291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9"/>
          <p:cNvSpPr>
            <a:spLocks noChangeShapeType="1"/>
          </p:cNvSpPr>
          <p:nvPr/>
        </p:nvSpPr>
        <p:spPr bwMode="auto">
          <a:xfrm>
            <a:off x="33496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0"/>
          <p:cNvSpPr>
            <a:spLocks noChangeShapeType="1"/>
          </p:cNvSpPr>
          <p:nvPr/>
        </p:nvSpPr>
        <p:spPr bwMode="auto">
          <a:xfrm>
            <a:off x="53308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Text Box 11"/>
          <p:cNvSpPr txBox="1">
            <a:spLocks noChangeArrowheads="1"/>
          </p:cNvSpPr>
          <p:nvPr/>
        </p:nvSpPr>
        <p:spPr bwMode="auto">
          <a:xfrm>
            <a:off x="4416425" y="4981575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If ∑ &gt; 0.4 </a:t>
            </a:r>
          </a:p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then fire</a:t>
            </a:r>
          </a:p>
        </p:txBody>
      </p:sp>
      <p:sp>
        <p:nvSpPr>
          <p:cNvPr id="87054" name="Text Box 12"/>
          <p:cNvSpPr txBox="1">
            <a:spLocks noChangeArrowheads="1"/>
          </p:cNvSpPr>
          <p:nvPr/>
        </p:nvSpPr>
        <p:spPr bwMode="auto">
          <a:xfrm>
            <a:off x="3867150" y="34290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0.50</a:t>
            </a:r>
          </a:p>
        </p:txBody>
      </p:sp>
      <p:sp>
        <p:nvSpPr>
          <p:cNvPr id="87055" name="Text Box 13"/>
          <p:cNvSpPr txBox="1">
            <a:spLocks noChangeArrowheads="1"/>
          </p:cNvSpPr>
          <p:nvPr/>
        </p:nvSpPr>
        <p:spPr bwMode="auto">
          <a:xfrm>
            <a:off x="3486150" y="4114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87056" name="Text Box 14"/>
          <p:cNvSpPr txBox="1">
            <a:spLocks noChangeArrowheads="1"/>
          </p:cNvSpPr>
          <p:nvPr/>
        </p:nvSpPr>
        <p:spPr bwMode="auto">
          <a:xfrm>
            <a:off x="3333750" y="4876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87057" name="Text Box 15"/>
          <p:cNvSpPr txBox="1">
            <a:spLocks noChangeArrowheads="1"/>
          </p:cNvSpPr>
          <p:nvPr/>
        </p:nvSpPr>
        <p:spPr bwMode="auto">
          <a:xfrm>
            <a:off x="1627188" y="27432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Input</a:t>
            </a:r>
          </a:p>
        </p:txBody>
      </p:sp>
      <p:sp>
        <p:nvSpPr>
          <p:cNvPr id="87058" name="Rectangle 16"/>
          <p:cNvSpPr>
            <a:spLocks noChangeArrowheads="1"/>
          </p:cNvSpPr>
          <p:nvPr/>
        </p:nvSpPr>
        <p:spPr bwMode="auto">
          <a:xfrm>
            <a:off x="1601788" y="32385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7059" name="Rectangle 17"/>
          <p:cNvSpPr>
            <a:spLocks noChangeArrowheads="1"/>
          </p:cNvSpPr>
          <p:nvPr/>
        </p:nvSpPr>
        <p:spPr bwMode="auto">
          <a:xfrm>
            <a:off x="1600200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7060" name="Rectangle 18"/>
          <p:cNvSpPr>
            <a:spLocks noChangeArrowheads="1"/>
          </p:cNvSpPr>
          <p:nvPr/>
        </p:nvSpPr>
        <p:spPr bwMode="auto">
          <a:xfrm>
            <a:off x="1600200" y="54006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7061" name="Rectangle 19"/>
          <p:cNvSpPr>
            <a:spLocks noChangeArrowheads="1"/>
          </p:cNvSpPr>
          <p:nvPr/>
        </p:nvSpPr>
        <p:spPr bwMode="auto">
          <a:xfrm>
            <a:off x="6550025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7062" name="Text Box 20"/>
          <p:cNvSpPr txBox="1">
            <a:spLocks noChangeArrowheads="1"/>
          </p:cNvSpPr>
          <p:nvPr/>
        </p:nvSpPr>
        <p:spPr bwMode="auto">
          <a:xfrm>
            <a:off x="6459538" y="37719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Output</a:t>
            </a:r>
          </a:p>
        </p:txBody>
      </p:sp>
      <p:sp>
        <p:nvSpPr>
          <p:cNvPr id="87063" name="Text Box 21"/>
          <p:cNvSpPr txBox="1">
            <a:spLocks noChangeArrowheads="1"/>
          </p:cNvSpPr>
          <p:nvPr/>
        </p:nvSpPr>
        <p:spPr bwMode="auto">
          <a:xfrm>
            <a:off x="2955925" y="3248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7064" name="Oval 22"/>
          <p:cNvSpPr>
            <a:spLocks noChangeArrowheads="1"/>
          </p:cNvSpPr>
          <p:nvPr/>
        </p:nvSpPr>
        <p:spPr bwMode="auto">
          <a:xfrm>
            <a:off x="2590800" y="3124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7065" name="Text Box 23"/>
          <p:cNvSpPr txBox="1">
            <a:spLocks noChangeArrowheads="1"/>
          </p:cNvSpPr>
          <p:nvPr/>
        </p:nvSpPr>
        <p:spPr bwMode="auto">
          <a:xfrm>
            <a:off x="441325" y="33051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Taste</a:t>
            </a:r>
          </a:p>
        </p:txBody>
      </p:sp>
      <p:sp>
        <p:nvSpPr>
          <p:cNvPr id="87066" name="Text Box 24"/>
          <p:cNvSpPr txBox="1">
            <a:spLocks noChangeArrowheads="1"/>
          </p:cNvSpPr>
          <p:nvPr/>
        </p:nvSpPr>
        <p:spPr bwMode="auto">
          <a:xfrm>
            <a:off x="441325" y="437197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Seeds</a:t>
            </a:r>
          </a:p>
        </p:txBody>
      </p:sp>
      <p:sp>
        <p:nvSpPr>
          <p:cNvPr id="87067" name="Text Box 25"/>
          <p:cNvSpPr txBox="1">
            <a:spLocks noChangeArrowheads="1"/>
          </p:cNvSpPr>
          <p:nvPr/>
        </p:nvSpPr>
        <p:spPr bwMode="auto">
          <a:xfrm>
            <a:off x="441325" y="5438775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Skin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419100" indent="-382588">
              <a:buFont typeface="Wingdings" pitchFamily="2" charset="2"/>
              <a:buNone/>
            </a:pPr>
            <a:r>
              <a:rPr lang="en-US" altLang="zh-CN" smtClean="0">
                <a:ea typeface="华文新魏" pitchFamily="2" charset="-122"/>
              </a:rPr>
              <a:t>Show it a strawberry:</a:t>
            </a:r>
          </a:p>
        </p:txBody>
      </p:sp>
      <p:sp>
        <p:nvSpPr>
          <p:cNvPr id="88068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8069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8070" name="Oval 4"/>
          <p:cNvSpPr>
            <a:spLocks noChangeArrowheads="1"/>
          </p:cNvSpPr>
          <p:nvPr/>
        </p:nvSpPr>
        <p:spPr bwMode="auto">
          <a:xfrm>
            <a:off x="2589213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8071" name="Oval 5"/>
          <p:cNvSpPr>
            <a:spLocks noChangeArrowheads="1"/>
          </p:cNvSpPr>
          <p:nvPr/>
        </p:nvSpPr>
        <p:spPr bwMode="auto">
          <a:xfrm>
            <a:off x="2587625" y="52863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8072" name="Oval 6"/>
          <p:cNvSpPr>
            <a:spLocks noChangeArrowheads="1"/>
          </p:cNvSpPr>
          <p:nvPr/>
        </p:nvSpPr>
        <p:spPr bwMode="auto">
          <a:xfrm>
            <a:off x="4568825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8073" name="Line 7"/>
          <p:cNvSpPr>
            <a:spLocks noChangeShapeType="1"/>
          </p:cNvSpPr>
          <p:nvPr/>
        </p:nvSpPr>
        <p:spPr bwMode="auto">
          <a:xfrm>
            <a:off x="3349625" y="36099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Line 8"/>
          <p:cNvSpPr>
            <a:spLocks noChangeShapeType="1"/>
          </p:cNvSpPr>
          <p:nvPr/>
        </p:nvSpPr>
        <p:spPr bwMode="auto">
          <a:xfrm flipV="1">
            <a:off x="3349625" y="48291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Line 9"/>
          <p:cNvSpPr>
            <a:spLocks noChangeShapeType="1"/>
          </p:cNvSpPr>
          <p:nvPr/>
        </p:nvSpPr>
        <p:spPr bwMode="auto">
          <a:xfrm>
            <a:off x="33496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Line 10"/>
          <p:cNvSpPr>
            <a:spLocks noChangeShapeType="1"/>
          </p:cNvSpPr>
          <p:nvPr/>
        </p:nvSpPr>
        <p:spPr bwMode="auto">
          <a:xfrm>
            <a:off x="53308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Text Box 11"/>
          <p:cNvSpPr txBox="1">
            <a:spLocks noChangeArrowheads="1"/>
          </p:cNvSpPr>
          <p:nvPr/>
        </p:nvSpPr>
        <p:spPr bwMode="auto">
          <a:xfrm>
            <a:off x="4416425" y="4981575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If ∑ &gt; 0.4 </a:t>
            </a:r>
          </a:p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then fire</a:t>
            </a:r>
          </a:p>
        </p:txBody>
      </p:sp>
      <p:sp>
        <p:nvSpPr>
          <p:cNvPr id="88078" name="Text Box 12"/>
          <p:cNvSpPr txBox="1">
            <a:spLocks noChangeArrowheads="1"/>
          </p:cNvSpPr>
          <p:nvPr/>
        </p:nvSpPr>
        <p:spPr bwMode="auto">
          <a:xfrm>
            <a:off x="3867150" y="34290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0.50</a:t>
            </a:r>
          </a:p>
        </p:txBody>
      </p:sp>
      <p:sp>
        <p:nvSpPr>
          <p:cNvPr id="88079" name="Text Box 13"/>
          <p:cNvSpPr txBox="1">
            <a:spLocks noChangeArrowheads="1"/>
          </p:cNvSpPr>
          <p:nvPr/>
        </p:nvSpPr>
        <p:spPr bwMode="auto">
          <a:xfrm>
            <a:off x="3486150" y="4114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88080" name="Text Box 14"/>
          <p:cNvSpPr txBox="1">
            <a:spLocks noChangeArrowheads="1"/>
          </p:cNvSpPr>
          <p:nvPr/>
        </p:nvSpPr>
        <p:spPr bwMode="auto">
          <a:xfrm>
            <a:off x="3333750" y="4876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88081" name="Text Box 15"/>
          <p:cNvSpPr txBox="1">
            <a:spLocks noChangeArrowheads="1"/>
          </p:cNvSpPr>
          <p:nvPr/>
        </p:nvSpPr>
        <p:spPr bwMode="auto">
          <a:xfrm>
            <a:off x="1627188" y="27432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Input</a:t>
            </a:r>
          </a:p>
        </p:txBody>
      </p:sp>
      <p:sp>
        <p:nvSpPr>
          <p:cNvPr id="88082" name="Rectangle 16"/>
          <p:cNvSpPr>
            <a:spLocks noChangeArrowheads="1"/>
          </p:cNvSpPr>
          <p:nvPr/>
        </p:nvSpPr>
        <p:spPr bwMode="auto">
          <a:xfrm>
            <a:off x="1601788" y="32385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8083" name="Rectangle 17"/>
          <p:cNvSpPr>
            <a:spLocks noChangeArrowheads="1"/>
          </p:cNvSpPr>
          <p:nvPr/>
        </p:nvSpPr>
        <p:spPr bwMode="auto">
          <a:xfrm>
            <a:off x="1600200" y="43434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8084" name="Rectangle 18"/>
          <p:cNvSpPr>
            <a:spLocks noChangeArrowheads="1"/>
          </p:cNvSpPr>
          <p:nvPr/>
        </p:nvSpPr>
        <p:spPr bwMode="auto">
          <a:xfrm>
            <a:off x="1600200" y="54006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8085" name="Rectangle 19"/>
          <p:cNvSpPr>
            <a:spLocks noChangeArrowheads="1"/>
          </p:cNvSpPr>
          <p:nvPr/>
        </p:nvSpPr>
        <p:spPr bwMode="auto">
          <a:xfrm>
            <a:off x="6550025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8086" name="Text Box 20"/>
          <p:cNvSpPr txBox="1">
            <a:spLocks noChangeArrowheads="1"/>
          </p:cNvSpPr>
          <p:nvPr/>
        </p:nvSpPr>
        <p:spPr bwMode="auto">
          <a:xfrm>
            <a:off x="6459538" y="37719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Output</a:t>
            </a:r>
          </a:p>
        </p:txBody>
      </p:sp>
      <p:sp>
        <p:nvSpPr>
          <p:cNvPr id="88087" name="Text Box 21"/>
          <p:cNvSpPr txBox="1">
            <a:spLocks noChangeArrowheads="1"/>
          </p:cNvSpPr>
          <p:nvPr/>
        </p:nvSpPr>
        <p:spPr bwMode="auto">
          <a:xfrm>
            <a:off x="2955925" y="3248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8088" name="Oval 22"/>
          <p:cNvSpPr>
            <a:spLocks noChangeArrowheads="1"/>
          </p:cNvSpPr>
          <p:nvPr/>
        </p:nvSpPr>
        <p:spPr bwMode="auto">
          <a:xfrm>
            <a:off x="2590800" y="3124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8089" name="Text Box 23"/>
          <p:cNvSpPr txBox="1">
            <a:spLocks noChangeArrowheads="1"/>
          </p:cNvSpPr>
          <p:nvPr/>
        </p:nvSpPr>
        <p:spPr bwMode="auto">
          <a:xfrm>
            <a:off x="441325" y="33051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Taste</a:t>
            </a:r>
          </a:p>
        </p:txBody>
      </p:sp>
      <p:sp>
        <p:nvSpPr>
          <p:cNvPr id="88090" name="Text Box 24"/>
          <p:cNvSpPr txBox="1">
            <a:spLocks noChangeArrowheads="1"/>
          </p:cNvSpPr>
          <p:nvPr/>
        </p:nvSpPr>
        <p:spPr bwMode="auto">
          <a:xfrm>
            <a:off x="441325" y="437197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Seeds</a:t>
            </a:r>
          </a:p>
        </p:txBody>
      </p:sp>
      <p:sp>
        <p:nvSpPr>
          <p:cNvPr id="88091" name="Text Box 25"/>
          <p:cNvSpPr txBox="1">
            <a:spLocks noChangeArrowheads="1"/>
          </p:cNvSpPr>
          <p:nvPr/>
        </p:nvSpPr>
        <p:spPr bwMode="auto">
          <a:xfrm>
            <a:off x="441325" y="5438775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Skin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333375"/>
            <a:ext cx="7793038" cy="1462088"/>
          </a:xfrm>
        </p:spPr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844675"/>
            <a:ext cx="7772400" cy="4114800"/>
          </a:xfrm>
        </p:spPr>
        <p:txBody>
          <a:bodyPr/>
          <a:lstStyle/>
          <a:p>
            <a:pPr marL="419100" indent="-382588">
              <a:lnSpc>
                <a:spcPct val="90000"/>
              </a:lnSpc>
            </a:pPr>
            <a:r>
              <a:rPr lang="en-US" altLang="zh-CN" sz="2800" smtClean="0">
                <a:ea typeface="华文新魏" pitchFamily="2" charset="-122"/>
              </a:rPr>
              <a:t>How do we change the weights for strawberry?</a:t>
            </a:r>
          </a:p>
        </p:txBody>
      </p:sp>
      <p:sp>
        <p:nvSpPr>
          <p:cNvPr id="89092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9093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graphicFrame>
        <p:nvGraphicFramePr>
          <p:cNvPr id="89132" name="Group 44"/>
          <p:cNvGraphicFramePr>
            <a:graphicFrameLocks noGrp="1"/>
          </p:cNvGraphicFramePr>
          <p:nvPr/>
        </p:nvGraphicFramePr>
        <p:xfrm>
          <a:off x="1042988" y="2924175"/>
          <a:ext cx="6858000" cy="23193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Feature: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Learning rate: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(teacher - output):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Input: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∆w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taste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seeds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skin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288" y="1341438"/>
            <a:ext cx="8229600" cy="4910137"/>
          </a:xfrm>
        </p:spPr>
        <p:txBody>
          <a:bodyPr/>
          <a:lstStyle/>
          <a:p>
            <a:pPr marL="419100" indent="-382588">
              <a:buFont typeface="Wingdings" pitchFamily="2" charset="2"/>
              <a:buNone/>
            </a:pPr>
            <a:endParaRPr lang="en-US" altLang="zh-CN" smtClean="0">
              <a:ea typeface="华文新魏" pitchFamily="2" charset="-122"/>
            </a:endParaRPr>
          </a:p>
          <a:p>
            <a:pPr marL="419100" indent="-382588">
              <a:buFont typeface="Wingdings" pitchFamily="2" charset="2"/>
              <a:buNone/>
            </a:pPr>
            <a:r>
              <a:rPr lang="en-US" altLang="zh-CN" smtClean="0">
                <a:ea typeface="华文新魏" pitchFamily="2" charset="-122"/>
              </a:rPr>
              <a:t>Here it is with the adjusted weights:</a:t>
            </a:r>
          </a:p>
        </p:txBody>
      </p:sp>
      <p:sp>
        <p:nvSpPr>
          <p:cNvPr id="90116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0117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0118" name="Oval 4"/>
          <p:cNvSpPr>
            <a:spLocks noChangeArrowheads="1"/>
          </p:cNvSpPr>
          <p:nvPr/>
        </p:nvSpPr>
        <p:spPr bwMode="auto">
          <a:xfrm>
            <a:off x="2589213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0119" name="Oval 5"/>
          <p:cNvSpPr>
            <a:spLocks noChangeArrowheads="1"/>
          </p:cNvSpPr>
          <p:nvPr/>
        </p:nvSpPr>
        <p:spPr bwMode="auto">
          <a:xfrm>
            <a:off x="2587625" y="52863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0120" name="Oval 6"/>
          <p:cNvSpPr>
            <a:spLocks noChangeArrowheads="1"/>
          </p:cNvSpPr>
          <p:nvPr/>
        </p:nvSpPr>
        <p:spPr bwMode="auto">
          <a:xfrm>
            <a:off x="4568825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0121" name="Line 7"/>
          <p:cNvSpPr>
            <a:spLocks noChangeShapeType="1"/>
          </p:cNvSpPr>
          <p:nvPr/>
        </p:nvSpPr>
        <p:spPr bwMode="auto">
          <a:xfrm>
            <a:off x="3349625" y="36099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Line 8"/>
          <p:cNvSpPr>
            <a:spLocks noChangeShapeType="1"/>
          </p:cNvSpPr>
          <p:nvPr/>
        </p:nvSpPr>
        <p:spPr bwMode="auto">
          <a:xfrm flipV="1">
            <a:off x="3349625" y="48291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Line 9"/>
          <p:cNvSpPr>
            <a:spLocks noChangeShapeType="1"/>
          </p:cNvSpPr>
          <p:nvPr/>
        </p:nvSpPr>
        <p:spPr bwMode="auto">
          <a:xfrm>
            <a:off x="33496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10"/>
          <p:cNvSpPr>
            <a:spLocks noChangeShapeType="1"/>
          </p:cNvSpPr>
          <p:nvPr/>
        </p:nvSpPr>
        <p:spPr bwMode="auto">
          <a:xfrm>
            <a:off x="53308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Text Box 11"/>
          <p:cNvSpPr txBox="1">
            <a:spLocks noChangeArrowheads="1"/>
          </p:cNvSpPr>
          <p:nvPr/>
        </p:nvSpPr>
        <p:spPr bwMode="auto">
          <a:xfrm>
            <a:off x="4416425" y="4981575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If ∑ &gt; 0.4 </a:t>
            </a:r>
          </a:p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then fire</a:t>
            </a:r>
          </a:p>
        </p:txBody>
      </p:sp>
      <p:sp>
        <p:nvSpPr>
          <p:cNvPr id="90126" name="Text Box 12"/>
          <p:cNvSpPr txBox="1">
            <a:spLocks noChangeArrowheads="1"/>
          </p:cNvSpPr>
          <p:nvPr/>
        </p:nvSpPr>
        <p:spPr bwMode="auto">
          <a:xfrm>
            <a:off x="3867150" y="34290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0.50</a:t>
            </a:r>
          </a:p>
        </p:txBody>
      </p:sp>
      <p:sp>
        <p:nvSpPr>
          <p:cNvPr id="90127" name="Text Box 13"/>
          <p:cNvSpPr txBox="1">
            <a:spLocks noChangeArrowheads="1"/>
          </p:cNvSpPr>
          <p:nvPr/>
        </p:nvSpPr>
        <p:spPr bwMode="auto">
          <a:xfrm>
            <a:off x="3486150" y="4114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90128" name="Text Box 14"/>
          <p:cNvSpPr txBox="1">
            <a:spLocks noChangeArrowheads="1"/>
          </p:cNvSpPr>
          <p:nvPr/>
        </p:nvSpPr>
        <p:spPr bwMode="auto">
          <a:xfrm>
            <a:off x="3333750" y="4876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90129" name="Text Box 15"/>
          <p:cNvSpPr txBox="1">
            <a:spLocks noChangeArrowheads="1"/>
          </p:cNvSpPr>
          <p:nvPr/>
        </p:nvSpPr>
        <p:spPr bwMode="auto">
          <a:xfrm>
            <a:off x="1627188" y="27432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Input</a:t>
            </a:r>
          </a:p>
        </p:txBody>
      </p:sp>
      <p:sp>
        <p:nvSpPr>
          <p:cNvPr id="90130" name="Rectangle 16"/>
          <p:cNvSpPr>
            <a:spLocks noChangeArrowheads="1"/>
          </p:cNvSpPr>
          <p:nvPr/>
        </p:nvSpPr>
        <p:spPr bwMode="auto">
          <a:xfrm>
            <a:off x="1601788" y="32385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0131" name="Rectangle 17"/>
          <p:cNvSpPr>
            <a:spLocks noChangeArrowheads="1"/>
          </p:cNvSpPr>
          <p:nvPr/>
        </p:nvSpPr>
        <p:spPr bwMode="auto">
          <a:xfrm>
            <a:off x="1600200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0132" name="Rectangle 18"/>
          <p:cNvSpPr>
            <a:spLocks noChangeArrowheads="1"/>
          </p:cNvSpPr>
          <p:nvPr/>
        </p:nvSpPr>
        <p:spPr bwMode="auto">
          <a:xfrm>
            <a:off x="1600200" y="54006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0133" name="Rectangle 19"/>
          <p:cNvSpPr>
            <a:spLocks noChangeArrowheads="1"/>
          </p:cNvSpPr>
          <p:nvPr/>
        </p:nvSpPr>
        <p:spPr bwMode="auto">
          <a:xfrm>
            <a:off x="6550025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0134" name="Text Box 20"/>
          <p:cNvSpPr txBox="1">
            <a:spLocks noChangeArrowheads="1"/>
          </p:cNvSpPr>
          <p:nvPr/>
        </p:nvSpPr>
        <p:spPr bwMode="auto">
          <a:xfrm>
            <a:off x="6459538" y="37719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Output</a:t>
            </a:r>
          </a:p>
        </p:txBody>
      </p:sp>
      <p:sp>
        <p:nvSpPr>
          <p:cNvPr id="90135" name="Text Box 21"/>
          <p:cNvSpPr txBox="1">
            <a:spLocks noChangeArrowheads="1"/>
          </p:cNvSpPr>
          <p:nvPr/>
        </p:nvSpPr>
        <p:spPr bwMode="auto">
          <a:xfrm>
            <a:off x="2955925" y="3248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0136" name="Oval 22"/>
          <p:cNvSpPr>
            <a:spLocks noChangeArrowheads="1"/>
          </p:cNvSpPr>
          <p:nvPr/>
        </p:nvSpPr>
        <p:spPr bwMode="auto">
          <a:xfrm>
            <a:off x="2590800" y="3124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0137" name="Text Box 23"/>
          <p:cNvSpPr txBox="1">
            <a:spLocks noChangeArrowheads="1"/>
          </p:cNvSpPr>
          <p:nvPr/>
        </p:nvSpPr>
        <p:spPr bwMode="auto">
          <a:xfrm>
            <a:off x="441325" y="33051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Taste</a:t>
            </a:r>
          </a:p>
        </p:txBody>
      </p:sp>
      <p:sp>
        <p:nvSpPr>
          <p:cNvPr id="90138" name="Text Box 24"/>
          <p:cNvSpPr txBox="1">
            <a:spLocks noChangeArrowheads="1"/>
          </p:cNvSpPr>
          <p:nvPr/>
        </p:nvSpPr>
        <p:spPr bwMode="auto">
          <a:xfrm>
            <a:off x="441325" y="437197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Seeds</a:t>
            </a:r>
          </a:p>
        </p:txBody>
      </p:sp>
      <p:sp>
        <p:nvSpPr>
          <p:cNvPr id="90139" name="Text Box 25"/>
          <p:cNvSpPr txBox="1">
            <a:spLocks noChangeArrowheads="1"/>
          </p:cNvSpPr>
          <p:nvPr/>
        </p:nvSpPr>
        <p:spPr bwMode="auto">
          <a:xfrm>
            <a:off x="441325" y="5438775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Skin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76250"/>
            <a:ext cx="7793038" cy="1462088"/>
          </a:xfrm>
        </p:spPr>
        <p:txBody>
          <a:bodyPr lIns="45720" rIns="45720" anchor="ctr"/>
          <a:lstStyle/>
          <a:p>
            <a:r>
              <a:rPr lang="en-US" altLang="zh-CN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628775"/>
            <a:ext cx="7772400" cy="4114800"/>
          </a:xfrm>
        </p:spPr>
        <p:txBody>
          <a:bodyPr/>
          <a:lstStyle/>
          <a:p>
            <a:pPr marL="419100" indent="-382588">
              <a:buFont typeface="Wingdings" pitchFamily="2" charset="2"/>
              <a:buNone/>
            </a:pPr>
            <a:endParaRPr lang="en-US" altLang="zh-CN" smtClean="0">
              <a:ea typeface="华文新魏" pitchFamily="2" charset="-122"/>
            </a:endParaRPr>
          </a:p>
          <a:p>
            <a:pPr marL="419100" indent="-382588">
              <a:buFont typeface="Wingdings" pitchFamily="2" charset="2"/>
              <a:buNone/>
            </a:pPr>
            <a:r>
              <a:rPr lang="en-US" altLang="zh-CN" smtClean="0">
                <a:ea typeface="华文新魏" pitchFamily="2" charset="-122"/>
              </a:rPr>
              <a:t>Show it a green apple:</a:t>
            </a:r>
          </a:p>
        </p:txBody>
      </p:sp>
      <p:sp>
        <p:nvSpPr>
          <p:cNvPr id="91140" name="Date Placeholder 3"/>
          <p:cNvSpPr txBox="1">
            <a:spLocks noGrp="1"/>
          </p:cNvSpPr>
          <p:nvPr/>
        </p:nvSpPr>
        <p:spPr bwMode="auto">
          <a:xfrm>
            <a:off x="457200" y="64214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1141" name="Footer Placeholder 4"/>
          <p:cNvSpPr txBox="1">
            <a:spLocks noGrp="1"/>
          </p:cNvSpPr>
          <p:nvPr/>
        </p:nvSpPr>
        <p:spPr bwMode="auto">
          <a:xfrm>
            <a:off x="3124200" y="642143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zh-CN" altLang="en-US" sz="1000">
              <a:solidFill>
                <a:srgbClr val="9B9A9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1142" name="Oval 4"/>
          <p:cNvSpPr>
            <a:spLocks noChangeArrowheads="1"/>
          </p:cNvSpPr>
          <p:nvPr/>
        </p:nvSpPr>
        <p:spPr bwMode="auto">
          <a:xfrm>
            <a:off x="2589213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91143" name="Oval 5"/>
          <p:cNvSpPr>
            <a:spLocks noChangeArrowheads="1"/>
          </p:cNvSpPr>
          <p:nvPr/>
        </p:nvSpPr>
        <p:spPr bwMode="auto">
          <a:xfrm>
            <a:off x="2587625" y="52863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91144" name="Oval 6"/>
          <p:cNvSpPr>
            <a:spLocks noChangeArrowheads="1"/>
          </p:cNvSpPr>
          <p:nvPr/>
        </p:nvSpPr>
        <p:spPr bwMode="auto">
          <a:xfrm>
            <a:off x="4568825" y="4219575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91145" name="Line 7"/>
          <p:cNvSpPr>
            <a:spLocks noChangeShapeType="1"/>
          </p:cNvSpPr>
          <p:nvPr/>
        </p:nvSpPr>
        <p:spPr bwMode="auto">
          <a:xfrm>
            <a:off x="3349625" y="36099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Line 8"/>
          <p:cNvSpPr>
            <a:spLocks noChangeShapeType="1"/>
          </p:cNvSpPr>
          <p:nvPr/>
        </p:nvSpPr>
        <p:spPr bwMode="auto">
          <a:xfrm flipV="1">
            <a:off x="3349625" y="48291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Line 9"/>
          <p:cNvSpPr>
            <a:spLocks noChangeShapeType="1"/>
          </p:cNvSpPr>
          <p:nvPr/>
        </p:nvSpPr>
        <p:spPr bwMode="auto">
          <a:xfrm>
            <a:off x="33496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Line 10"/>
          <p:cNvSpPr>
            <a:spLocks noChangeShapeType="1"/>
          </p:cNvSpPr>
          <p:nvPr/>
        </p:nvSpPr>
        <p:spPr bwMode="auto">
          <a:xfrm>
            <a:off x="5330825" y="46005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Text Box 11"/>
          <p:cNvSpPr txBox="1">
            <a:spLocks noChangeArrowheads="1"/>
          </p:cNvSpPr>
          <p:nvPr/>
        </p:nvSpPr>
        <p:spPr bwMode="auto">
          <a:xfrm>
            <a:off x="4416425" y="4981575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If ∑ &gt; 0.4 </a:t>
            </a:r>
          </a:p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then fire</a:t>
            </a:r>
          </a:p>
        </p:txBody>
      </p:sp>
      <p:sp>
        <p:nvSpPr>
          <p:cNvPr id="91150" name="Text Box 12"/>
          <p:cNvSpPr txBox="1">
            <a:spLocks noChangeArrowheads="1"/>
          </p:cNvSpPr>
          <p:nvPr/>
        </p:nvSpPr>
        <p:spPr bwMode="auto">
          <a:xfrm>
            <a:off x="3867150" y="34290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0.50</a:t>
            </a:r>
          </a:p>
        </p:txBody>
      </p:sp>
      <p:sp>
        <p:nvSpPr>
          <p:cNvPr id="91151" name="Text Box 13"/>
          <p:cNvSpPr txBox="1">
            <a:spLocks noChangeArrowheads="1"/>
          </p:cNvSpPr>
          <p:nvPr/>
        </p:nvSpPr>
        <p:spPr bwMode="auto">
          <a:xfrm>
            <a:off x="3486150" y="4114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91152" name="Text Box 14"/>
          <p:cNvSpPr txBox="1">
            <a:spLocks noChangeArrowheads="1"/>
          </p:cNvSpPr>
          <p:nvPr/>
        </p:nvSpPr>
        <p:spPr bwMode="auto">
          <a:xfrm>
            <a:off x="3333750" y="4876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0.25</a:t>
            </a:r>
          </a:p>
        </p:txBody>
      </p:sp>
      <p:sp>
        <p:nvSpPr>
          <p:cNvPr id="91153" name="Text Box 15"/>
          <p:cNvSpPr txBox="1">
            <a:spLocks noChangeArrowheads="1"/>
          </p:cNvSpPr>
          <p:nvPr/>
        </p:nvSpPr>
        <p:spPr bwMode="auto">
          <a:xfrm>
            <a:off x="1627188" y="27432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Input</a:t>
            </a:r>
          </a:p>
        </p:txBody>
      </p:sp>
      <p:sp>
        <p:nvSpPr>
          <p:cNvPr id="91154" name="Rectangle 16"/>
          <p:cNvSpPr>
            <a:spLocks noChangeArrowheads="1"/>
          </p:cNvSpPr>
          <p:nvPr/>
        </p:nvSpPr>
        <p:spPr bwMode="auto">
          <a:xfrm>
            <a:off x="1601788" y="32385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91155" name="Rectangle 17"/>
          <p:cNvSpPr>
            <a:spLocks noChangeArrowheads="1"/>
          </p:cNvSpPr>
          <p:nvPr/>
        </p:nvSpPr>
        <p:spPr bwMode="auto">
          <a:xfrm>
            <a:off x="1600200" y="43434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91156" name="Rectangle 18"/>
          <p:cNvSpPr>
            <a:spLocks noChangeArrowheads="1"/>
          </p:cNvSpPr>
          <p:nvPr/>
        </p:nvSpPr>
        <p:spPr bwMode="auto">
          <a:xfrm>
            <a:off x="1600200" y="54006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91157" name="Rectangle 19"/>
          <p:cNvSpPr>
            <a:spLocks noChangeArrowheads="1"/>
          </p:cNvSpPr>
          <p:nvPr/>
        </p:nvSpPr>
        <p:spPr bwMode="auto">
          <a:xfrm>
            <a:off x="6550025" y="433387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91158" name="Text Box 20"/>
          <p:cNvSpPr txBox="1">
            <a:spLocks noChangeArrowheads="1"/>
          </p:cNvSpPr>
          <p:nvPr/>
        </p:nvSpPr>
        <p:spPr bwMode="auto">
          <a:xfrm>
            <a:off x="6459538" y="37719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Output</a:t>
            </a:r>
          </a:p>
        </p:txBody>
      </p:sp>
      <p:sp>
        <p:nvSpPr>
          <p:cNvPr id="91159" name="Text Box 21"/>
          <p:cNvSpPr txBox="1">
            <a:spLocks noChangeArrowheads="1"/>
          </p:cNvSpPr>
          <p:nvPr/>
        </p:nvSpPr>
        <p:spPr bwMode="auto">
          <a:xfrm>
            <a:off x="2955925" y="3248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1160" name="Oval 22"/>
          <p:cNvSpPr>
            <a:spLocks noChangeArrowheads="1"/>
          </p:cNvSpPr>
          <p:nvPr/>
        </p:nvSpPr>
        <p:spPr bwMode="auto">
          <a:xfrm>
            <a:off x="2590800" y="3124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91161" name="Text Box 23"/>
          <p:cNvSpPr txBox="1">
            <a:spLocks noChangeArrowheads="1"/>
          </p:cNvSpPr>
          <p:nvPr/>
        </p:nvSpPr>
        <p:spPr bwMode="auto">
          <a:xfrm>
            <a:off x="441325" y="33051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Taste</a:t>
            </a:r>
          </a:p>
        </p:txBody>
      </p:sp>
      <p:sp>
        <p:nvSpPr>
          <p:cNvPr id="91162" name="Text Box 24"/>
          <p:cNvSpPr txBox="1">
            <a:spLocks noChangeArrowheads="1"/>
          </p:cNvSpPr>
          <p:nvPr/>
        </p:nvSpPr>
        <p:spPr bwMode="auto">
          <a:xfrm>
            <a:off x="441325" y="437197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Seeds</a:t>
            </a:r>
          </a:p>
        </p:txBody>
      </p:sp>
      <p:sp>
        <p:nvSpPr>
          <p:cNvPr id="91163" name="Text Box 25"/>
          <p:cNvSpPr txBox="1">
            <a:spLocks noChangeArrowheads="1"/>
          </p:cNvSpPr>
          <p:nvPr/>
        </p:nvSpPr>
        <p:spPr bwMode="auto">
          <a:xfrm>
            <a:off x="441325" y="5438775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Arial" pitchFamily="34" charset="0"/>
                <a:ea typeface="MS PGothic" pitchFamily="34" charset="-128"/>
              </a:rPr>
              <a:t>Skin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88913"/>
            <a:ext cx="7559675" cy="88265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800000"/>
                </a:solidFill>
                <a:ea typeface="宋体" pitchFamily="2" charset="-122"/>
              </a:rPr>
              <a:t>Examples (1)</a:t>
            </a:r>
            <a:br>
              <a:rPr lang="en-US" altLang="zh-CN" sz="4000" b="1" smtClean="0">
                <a:solidFill>
                  <a:srgbClr val="800000"/>
                </a:solidFill>
                <a:ea typeface="宋体" pitchFamily="2" charset="-122"/>
              </a:rPr>
            </a:br>
            <a:r>
              <a:rPr lang="en-US" altLang="zh-CN" sz="2400" b="1" smtClean="0">
                <a:solidFill>
                  <a:srgbClr val="800000"/>
                </a:solidFill>
                <a:ea typeface="宋体" pitchFamily="2" charset="-122"/>
              </a:rPr>
              <a:t>signature identification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79388" y="2852738"/>
            <a:ext cx="2881312" cy="1989137"/>
            <a:chOff x="2245" y="3067"/>
            <a:chExt cx="1815" cy="1253"/>
          </a:xfrm>
        </p:grpSpPr>
        <p:pic>
          <p:nvPicPr>
            <p:cNvPr id="7189" name="Picture 11" descr="cf-001-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45" y="3067"/>
              <a:ext cx="1043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7190" name="Picture 16" descr="c-001-0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6" y="3249"/>
              <a:ext cx="1271" cy="5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7191" name="Picture 17" descr="c-001-0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72" y="3385"/>
              <a:ext cx="1134" cy="5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7192" name="Picture 18" descr="c-001-0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08" y="3551"/>
              <a:ext cx="1225" cy="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7193" name="Picture 19" descr="c-001-0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44" y="3733"/>
              <a:ext cx="1316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7172" name="Rectangle 21"/>
          <p:cNvSpPr>
            <a:spLocks noChangeArrowheads="1"/>
          </p:cNvSpPr>
          <p:nvPr/>
        </p:nvSpPr>
        <p:spPr bwMode="auto">
          <a:xfrm>
            <a:off x="4211638" y="3429000"/>
            <a:ext cx="1800225" cy="5762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Tahoma" pitchFamily="34" charset="0"/>
                <a:ea typeface="宋体" pitchFamily="2" charset="-122"/>
              </a:rPr>
              <a:t>classifier</a:t>
            </a:r>
          </a:p>
        </p:txBody>
      </p:sp>
      <p:sp>
        <p:nvSpPr>
          <p:cNvPr id="7173" name="AutoShape 22"/>
          <p:cNvSpPr>
            <a:spLocks noChangeArrowheads="1"/>
          </p:cNvSpPr>
          <p:nvPr/>
        </p:nvSpPr>
        <p:spPr bwMode="auto">
          <a:xfrm>
            <a:off x="3132138" y="3500438"/>
            <a:ext cx="1008062" cy="485775"/>
          </a:xfrm>
          <a:prstGeom prst="rightArrow">
            <a:avLst>
              <a:gd name="adj1" fmla="val 50000"/>
              <a:gd name="adj2" fmla="val 5187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74" name="Text Box 23"/>
          <p:cNvSpPr txBox="1">
            <a:spLocks noChangeArrowheads="1"/>
          </p:cNvSpPr>
          <p:nvPr/>
        </p:nvSpPr>
        <p:spPr bwMode="auto">
          <a:xfrm>
            <a:off x="2268538" y="2781300"/>
            <a:ext cx="166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zh-CN" sz="1800" b="1">
                <a:solidFill>
                  <a:schemeClr val="hlink"/>
                </a:solidFill>
                <a:latin typeface="Tahoma" pitchFamily="34" charset="0"/>
                <a:ea typeface="宋体" pitchFamily="2" charset="-122"/>
              </a:rPr>
              <a:t>training data</a:t>
            </a:r>
            <a:endParaRPr lang="en-US" altLang="zh-CN" sz="1800" b="1">
              <a:solidFill>
                <a:schemeClr val="hlink"/>
              </a:solidFill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7175" name="Picture 31" descr="cf-001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5373688"/>
            <a:ext cx="1728788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6" name="Text Box 33"/>
          <p:cNvSpPr txBox="1">
            <a:spLocks noChangeArrowheads="1"/>
          </p:cNvSpPr>
          <p:nvPr/>
        </p:nvSpPr>
        <p:spPr bwMode="auto">
          <a:xfrm>
            <a:off x="179388" y="5157788"/>
            <a:ext cx="1273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zh-CN" sz="1800" b="1">
                <a:solidFill>
                  <a:schemeClr val="hlink"/>
                </a:solidFill>
                <a:latin typeface="Tahoma" pitchFamily="34" charset="0"/>
                <a:ea typeface="宋体" pitchFamily="2" charset="-122"/>
              </a:rPr>
              <a:t>new </a:t>
            </a:r>
          </a:p>
          <a:p>
            <a:r>
              <a:rPr lang="en-AU" altLang="zh-CN" sz="1800" b="1">
                <a:solidFill>
                  <a:schemeClr val="hlink"/>
                </a:solidFill>
                <a:latin typeface="Tahoma" pitchFamily="34" charset="0"/>
                <a:ea typeface="宋体" pitchFamily="2" charset="-122"/>
              </a:rPr>
              <a:t>signature</a:t>
            </a:r>
            <a:endParaRPr lang="en-US" altLang="zh-CN" sz="1800" b="1">
              <a:solidFill>
                <a:schemeClr val="hlink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77" name="Rectangle 34"/>
          <p:cNvSpPr>
            <a:spLocks noChangeArrowheads="1"/>
          </p:cNvSpPr>
          <p:nvPr/>
        </p:nvSpPr>
        <p:spPr bwMode="auto">
          <a:xfrm>
            <a:off x="4211638" y="5373688"/>
            <a:ext cx="1584325" cy="7921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Tahoma" pitchFamily="34" charset="0"/>
                <a:ea typeface="宋体" pitchFamily="2" charset="-122"/>
              </a:rPr>
              <a:t>classifier</a:t>
            </a:r>
          </a:p>
        </p:txBody>
      </p:sp>
      <p:sp>
        <p:nvSpPr>
          <p:cNvPr id="7178" name="AutoShape 36"/>
          <p:cNvSpPr>
            <a:spLocks noChangeArrowheads="1"/>
          </p:cNvSpPr>
          <p:nvPr/>
        </p:nvSpPr>
        <p:spPr bwMode="auto">
          <a:xfrm>
            <a:off x="3203575" y="558958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79" name="Text Box 37"/>
          <p:cNvSpPr txBox="1">
            <a:spLocks noChangeArrowheads="1"/>
          </p:cNvSpPr>
          <p:nvPr/>
        </p:nvSpPr>
        <p:spPr bwMode="auto">
          <a:xfrm>
            <a:off x="5795963" y="5157788"/>
            <a:ext cx="1668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AU" altLang="zh-CN" sz="1800">
                <a:latin typeface="Tahoma" pitchFamily="34" charset="0"/>
                <a:ea typeface="宋体" pitchFamily="2" charset="-122"/>
              </a:rPr>
              <a:t>true signature </a:t>
            </a:r>
          </a:p>
          <a:p>
            <a:pPr algn="ctr"/>
            <a:r>
              <a:rPr lang="en-AU" altLang="zh-CN" sz="1800">
                <a:latin typeface="Tahoma" pitchFamily="34" charset="0"/>
                <a:ea typeface="宋体" pitchFamily="2" charset="-122"/>
              </a:rPr>
              <a:t>or forgery?</a:t>
            </a:r>
            <a:endParaRPr lang="en-US" altLang="zh-CN" sz="180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7180" name="Picture 4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1412875"/>
            <a:ext cx="17287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4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7050" y="1557338"/>
            <a:ext cx="1871663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43" descr="8250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55875" y="1628775"/>
            <a:ext cx="952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3" name="AutoShape 44"/>
          <p:cNvSpPr>
            <a:spLocks noChangeArrowheads="1"/>
          </p:cNvSpPr>
          <p:nvPr/>
        </p:nvSpPr>
        <p:spPr bwMode="auto">
          <a:xfrm>
            <a:off x="2051050" y="1700213"/>
            <a:ext cx="433388" cy="4333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84" name="Rectangle 45"/>
          <p:cNvSpPr>
            <a:spLocks noChangeArrowheads="1"/>
          </p:cNvSpPr>
          <p:nvPr/>
        </p:nvSpPr>
        <p:spPr bwMode="auto">
          <a:xfrm>
            <a:off x="4211638" y="1484313"/>
            <a:ext cx="1943100" cy="9858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altLang="zh-CN" sz="1800" b="1">
                <a:latin typeface="Tahoma" pitchFamily="34" charset="0"/>
                <a:ea typeface="宋体" pitchFamily="2" charset="-122"/>
              </a:rPr>
              <a:t>Segmentation &amp;</a:t>
            </a:r>
          </a:p>
          <a:p>
            <a:pPr algn="ctr"/>
            <a:r>
              <a:rPr lang="en-AU" altLang="zh-CN" sz="1800" b="1">
                <a:latin typeface="Tahoma" pitchFamily="34" charset="0"/>
                <a:ea typeface="宋体" pitchFamily="2" charset="-122"/>
              </a:rPr>
              <a:t>Pre-processing</a:t>
            </a:r>
            <a:endParaRPr lang="en-US" altLang="zh-CN" sz="18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85" name="AutoShape 46"/>
          <p:cNvSpPr>
            <a:spLocks noChangeArrowheads="1"/>
          </p:cNvSpPr>
          <p:nvPr/>
        </p:nvSpPr>
        <p:spPr bwMode="auto">
          <a:xfrm>
            <a:off x="3563938" y="1700213"/>
            <a:ext cx="431800" cy="4333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86" name="AutoShape 47"/>
          <p:cNvSpPr>
            <a:spLocks noChangeArrowheads="1"/>
          </p:cNvSpPr>
          <p:nvPr/>
        </p:nvSpPr>
        <p:spPr bwMode="auto">
          <a:xfrm>
            <a:off x="6227763" y="1773238"/>
            <a:ext cx="503237" cy="485775"/>
          </a:xfrm>
          <a:prstGeom prst="rightArrow">
            <a:avLst>
              <a:gd name="adj1" fmla="val 50000"/>
              <a:gd name="adj2" fmla="val 2589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87" name="Text Box 24"/>
          <p:cNvSpPr txBox="1">
            <a:spLocks noChangeArrowheads="1"/>
          </p:cNvSpPr>
          <p:nvPr/>
        </p:nvSpPr>
        <p:spPr bwMode="auto">
          <a:xfrm>
            <a:off x="3327400" y="3948113"/>
            <a:ext cx="1087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ahoma" pitchFamily="34" charset="0"/>
                <a:ea typeface="宋体" pitchFamily="2" charset="-122"/>
              </a:rPr>
              <a:t>training</a:t>
            </a:r>
          </a:p>
        </p:txBody>
      </p:sp>
      <p:sp>
        <p:nvSpPr>
          <p:cNvPr id="7188" name="Line 25"/>
          <p:cNvSpPr>
            <a:spLocks noChangeShapeType="1"/>
          </p:cNvSpPr>
          <p:nvPr/>
        </p:nvSpPr>
        <p:spPr bwMode="auto">
          <a:xfrm>
            <a:off x="5795963" y="5805488"/>
            <a:ext cx="7921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17538"/>
            <a:ext cx="8675687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00000"/>
                </a:solidFill>
                <a:ea typeface="宋体" pitchFamily="2" charset="-122"/>
              </a:rPr>
              <a:t>Classification Examples</a:t>
            </a:r>
            <a:br>
              <a:rPr lang="en-US" altLang="zh-CN" b="1" smtClean="0">
                <a:solidFill>
                  <a:srgbClr val="800000"/>
                </a:solidFill>
                <a:ea typeface="宋体" pitchFamily="2" charset="-122"/>
              </a:rPr>
            </a:br>
            <a:r>
              <a:rPr lang="en-US" altLang="zh-CN" sz="3200" b="1" smtClean="0">
                <a:solidFill>
                  <a:srgbClr val="800000"/>
                </a:solidFill>
                <a:ea typeface="宋体" pitchFamily="2" charset="-122"/>
              </a:rPr>
              <a:t>Examples from Intelligent Transportation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7061200" cy="342741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Traffic sign recognition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Vehicle recognition</a:t>
            </a:r>
          </a:p>
        </p:txBody>
      </p:sp>
      <p:pic>
        <p:nvPicPr>
          <p:cNvPr id="8196" name="Picture 4" descr="u=1391773816,3289920390&amp;fm=5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576513"/>
            <a:ext cx="1152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 descr="20101118094733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2563813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 descr="2009081713332836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352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 descr="image064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8838" y="263525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 descr="2561127_143151045307_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5825" y="2565400"/>
            <a:ext cx="9366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jinling_39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475" y="2636838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20100524084151_000384_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4724400"/>
            <a:ext cx="151288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20100524075725_000392_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8175" y="4724400"/>
            <a:ext cx="136842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20100524090851_020195_A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19475" y="4652963"/>
            <a:ext cx="15843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 descr="20100526073936_000338_A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48263" y="4652963"/>
            <a:ext cx="1439862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Picture 14" descr="20100526081549_000476_A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04025" y="4652963"/>
            <a:ext cx="1512888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5" descr="20100524080241_000338_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0825" y="5734050"/>
            <a:ext cx="15113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8" name="Picture 16" descr="20100524074307_020382_A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35150" y="5734050"/>
            <a:ext cx="16573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9" name="Picture 17" descr="20100524075840_000117_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63938" y="5734050"/>
            <a:ext cx="144145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0" name="Picture 18" descr="20100525083626_000208_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076825" y="5661025"/>
            <a:ext cx="15113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1" name="Picture 19" descr="20100526081951_000325_A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732588" y="5645150"/>
            <a:ext cx="15843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800000"/>
                </a:solidFill>
                <a:ea typeface="宋体" pitchFamily="2" charset="-122"/>
              </a:rPr>
              <a:t>Classification Examples</a:t>
            </a:r>
          </a:p>
        </p:txBody>
      </p:sp>
      <p:pic>
        <p:nvPicPr>
          <p:cNvPr id="10243" name="Picture 3" descr="CL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565400"/>
            <a:ext cx="2363788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 descr="F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636838"/>
            <a:ext cx="2376488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 descr="MC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7763" y="2636838"/>
            <a:ext cx="237648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39750" y="551656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CLL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995738" y="55895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FL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877050" y="5661025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MCL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971600" y="1340768"/>
            <a:ext cx="395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altLang="zh-CN" sz="2400" b="1" dirty="0">
                <a:solidFill>
                  <a:srgbClr val="800000"/>
                </a:solidFill>
                <a:latin typeface="Tahoma" pitchFamily="34" charset="0"/>
                <a:ea typeface="宋体" pitchFamily="2" charset="-122"/>
              </a:rPr>
              <a:t>Lymphoma classification</a:t>
            </a:r>
            <a:endParaRPr lang="en-GB" altLang="zh-CN" sz="2400" dirty="0">
              <a:solidFill>
                <a:srgbClr val="8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51520" y="1731779"/>
            <a:ext cx="7197804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altLang="zh-CN" sz="3200" dirty="0" smtClean="0">
                <a:ea typeface="宋体" pitchFamily="2" charset="-122"/>
                <a:sym typeface="Symbol"/>
              </a:rPr>
              <a:t></a:t>
            </a:r>
            <a:r>
              <a:rPr lang="en-GB" altLang="zh-CN" sz="3200" dirty="0" smtClean="0">
                <a:ea typeface="宋体" pitchFamily="2" charset="-122"/>
              </a:rPr>
              <a:t>Malignant </a:t>
            </a:r>
            <a:r>
              <a:rPr lang="en-GB" altLang="zh-CN" sz="3200" dirty="0">
                <a:ea typeface="宋体" pitchFamily="2" charset="-122"/>
              </a:rPr>
              <a:t>lymphoma is a cancer affecting lymph nodes. </a:t>
            </a:r>
          </a:p>
          <a:p>
            <a:r>
              <a:rPr lang="en-GB" altLang="zh-CN" sz="3200" dirty="0" smtClean="0">
                <a:ea typeface="宋体" pitchFamily="2" charset="-122"/>
                <a:sym typeface="Symbol"/>
              </a:rPr>
              <a:t></a:t>
            </a:r>
            <a:r>
              <a:rPr lang="en-GB" altLang="zh-CN" sz="3200" dirty="0" smtClean="0">
                <a:ea typeface="宋体" pitchFamily="2" charset="-122"/>
              </a:rPr>
              <a:t>Three </a:t>
            </a:r>
            <a:r>
              <a:rPr lang="en-GB" altLang="zh-CN" sz="3200" dirty="0">
                <a:ea typeface="宋体" pitchFamily="2" charset="-122"/>
              </a:rPr>
              <a:t>types of malignant lymphoma are represented in the set: 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107950" y="5949950"/>
            <a:ext cx="343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 sz="1800">
                <a:ea typeface="宋体" pitchFamily="2" charset="-122"/>
              </a:rPr>
              <a:t>(chronic lymphocytic leukaemia)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635375" y="594995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 sz="1800">
                <a:ea typeface="宋体" pitchFamily="2" charset="-122"/>
              </a:rPr>
              <a:t>(follicular lymphoma)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227763" y="6021388"/>
            <a:ext cx="260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 sz="1800">
                <a:ea typeface="宋体" pitchFamily="2" charset="-122"/>
              </a:rPr>
              <a:t>(mantle cell lymphoma).</a:t>
            </a:r>
            <a:endParaRPr lang="en-US" altLang="zh-CN" sz="1800">
              <a:ea typeface="宋体" pitchFamily="2" charset="-122"/>
            </a:endParaRPr>
          </a:p>
        </p:txBody>
      </p:sp>
      <p:pic>
        <p:nvPicPr>
          <p:cNvPr id="10254" name="Picture 14" descr="CL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781300"/>
            <a:ext cx="2363787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5" name="Picture 15" descr="CL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2997200"/>
            <a:ext cx="2363787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6" name="Picture 16" descr="CL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141663"/>
            <a:ext cx="2363787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7" name="Picture 17" descr="F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475" y="2781300"/>
            <a:ext cx="2376488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8" name="Picture 18" descr="F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938" y="2997200"/>
            <a:ext cx="2376487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9" name="Picture 19" descr="F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8400" y="3141663"/>
            <a:ext cx="2376488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" name="Picture 20" descr="MC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788" y="2852738"/>
            <a:ext cx="237648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1" name="Picture 21" descr="MC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3663" y="2997200"/>
            <a:ext cx="2376487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2" name="Picture 22" descr="MC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125" y="3141663"/>
            <a:ext cx="2376488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00000"/>
                </a:solidFill>
                <a:ea typeface="宋体" pitchFamily="2" charset="-122"/>
              </a:rPr>
              <a:t>Perceptron (1958)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4508500"/>
            <a:ext cx="8135938" cy="1989138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There are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one layer of input units, and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one layer of output units.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	in the </a:t>
            </a:r>
            <a:r>
              <a:rPr lang="en-US" altLang="zh-CN" sz="2800" dirty="0" err="1" smtClean="0">
                <a:ea typeface="宋体" pitchFamily="2" charset="-122"/>
              </a:rPr>
              <a:t>perceptron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50825" y="2060575"/>
            <a:ext cx="4681538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The simplest architecture of </a:t>
            </a:r>
            <a:r>
              <a:rPr lang="en-US" altLang="zh-CN" sz="2800" dirty="0" err="1">
                <a:latin typeface="Tahoma" pitchFamily="34" charset="0"/>
                <a:ea typeface="宋体" pitchFamily="2" charset="-122"/>
              </a:rPr>
              <a:t>perceptron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 comprises two layers of </a:t>
            </a:r>
            <a:r>
              <a:rPr lang="en-US" altLang="zh-CN" sz="2800" dirty="0" err="1">
                <a:latin typeface="Tahoma" pitchFamily="34" charset="0"/>
                <a:ea typeface="宋体" pitchFamily="2" charset="-122"/>
              </a:rPr>
              <a:t>idealised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 “neurons”, which we shall call </a:t>
            </a:r>
            <a:r>
              <a:rPr lang="en-US" altLang="zh-CN" sz="2800" i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“units” of the network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.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19700" y="2478088"/>
            <a:ext cx="3906838" cy="2713912"/>
            <a:chOff x="5220072" y="2477493"/>
            <a:chExt cx="3907046" cy="2714951"/>
          </a:xfrm>
        </p:grpSpPr>
        <p:pic>
          <p:nvPicPr>
            <p:cNvPr id="4102" name="Picture 11" descr="http://www.nnwj.de/uploads/pics/1_2-perceptron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20072" y="2662159"/>
              <a:ext cx="3113618" cy="2335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7345165" y="3241971"/>
              <a:ext cx="1422400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Tahoma" pitchFamily="34" charset="0"/>
                  <a:ea typeface="宋体" pitchFamily="2" charset="-122"/>
                </a:rPr>
                <a:t>input layer</a:t>
              </a: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7096705" y="3671016"/>
              <a:ext cx="2030413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chemeClr val="hlink"/>
                  </a:solidFill>
                  <a:latin typeface="Tahoma" pitchFamily="34" charset="0"/>
                  <a:ea typeface="宋体" pitchFamily="2" charset="-122"/>
                </a:rPr>
                <a:t>adjustable layer</a:t>
              </a:r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7193865" y="4151533"/>
              <a:ext cx="1590675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Tahoma" pitchFamily="34" charset="0"/>
                  <a:ea typeface="宋体" pitchFamily="2" charset="-122"/>
                </a:rPr>
                <a:t>output layer</a:t>
              </a:r>
            </a:p>
          </p:txBody>
        </p:sp>
        <p:sp>
          <p:nvSpPr>
            <p:cNvPr id="4106" name="TextBox 15"/>
            <p:cNvSpPr txBox="1">
              <a:spLocks noChangeArrowheads="1"/>
            </p:cNvSpPr>
            <p:nvPr/>
          </p:nvSpPr>
          <p:spPr bwMode="auto">
            <a:xfrm>
              <a:off x="5657544" y="2477493"/>
              <a:ext cx="1338899" cy="3797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ea typeface="宋体" pitchFamily="2" charset="-122"/>
                </a:rPr>
                <a:t>Input values</a:t>
              </a:r>
              <a:endParaRPr lang="zh-CN" altLang="en-US" sz="2800" b="1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107" name="TextBox 16"/>
            <p:cNvSpPr txBox="1">
              <a:spLocks noChangeArrowheads="1"/>
            </p:cNvSpPr>
            <p:nvPr/>
          </p:nvSpPr>
          <p:spPr bwMode="auto">
            <a:xfrm>
              <a:off x="5580599" y="4812708"/>
              <a:ext cx="1478369" cy="3797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ea typeface="宋体" pitchFamily="2" charset="-122"/>
                </a:rPr>
                <a:t>output values</a:t>
              </a:r>
              <a:endParaRPr lang="zh-CN" altLang="en-US" sz="2800" b="1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"/>
            <a:ext cx="7793037" cy="10572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00000"/>
                </a:solidFill>
                <a:ea typeface="宋体" pitchFamily="2" charset="-122"/>
              </a:rPr>
              <a:t>Perceptron (1958)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3900488"/>
            <a:ext cx="8569325" cy="28797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The two layers are fully interconnected, </a:t>
            </a:r>
            <a:r>
              <a:rPr lang="en-US" altLang="zh-CN" sz="2400" i="1" smtClean="0">
                <a:ea typeface="宋体" pitchFamily="2" charset="-122"/>
              </a:rPr>
              <a:t>i.e.,</a:t>
            </a:r>
            <a:r>
              <a:rPr lang="en-US" altLang="zh-CN" sz="2400" smtClean="0">
                <a:ea typeface="宋体" pitchFamily="2" charset="-122"/>
              </a:rPr>
              <a:t> every input unit  is connected to every output unit.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Thus, </a:t>
            </a:r>
            <a:r>
              <a:rPr lang="en-US" altLang="zh-CN" sz="2400" i="1" smtClean="0">
                <a:solidFill>
                  <a:srgbClr val="3333FF"/>
                </a:solidFill>
                <a:ea typeface="宋体" pitchFamily="2" charset="-122"/>
              </a:rPr>
              <a:t>processing elements</a:t>
            </a:r>
            <a:r>
              <a:rPr lang="en-US" altLang="zh-CN" sz="2400" smtClean="0">
                <a:ea typeface="宋体" pitchFamily="2" charset="-122"/>
              </a:rPr>
              <a:t> of the perceptron are the </a:t>
            </a:r>
            <a:r>
              <a:rPr lang="en-US" altLang="zh-CN" sz="2400" b="1" i="1" smtClean="0">
                <a:solidFill>
                  <a:schemeClr val="tx2"/>
                </a:solidFill>
                <a:ea typeface="宋体" pitchFamily="2" charset="-122"/>
              </a:rPr>
              <a:t>abstract neurons</a:t>
            </a:r>
            <a:r>
              <a:rPr lang="en-US" altLang="zh-CN" sz="2400" b="1" smtClean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</a:rPr>
              <a:t>considered earlier.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Each processing element has the same input comprising total input layer, but individual outputs with individual connections and therefore different weights of connections.</a:t>
            </a:r>
            <a:endParaRPr lang="en-US" altLang="zh-CN" sz="2000" smtClean="0">
              <a:ea typeface="宋体" pitchFamily="2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339975" y="1216025"/>
            <a:ext cx="3906838" cy="2713913"/>
            <a:chOff x="5220072" y="2477493"/>
            <a:chExt cx="3907046" cy="2714951"/>
          </a:xfrm>
        </p:grpSpPr>
        <p:pic>
          <p:nvPicPr>
            <p:cNvPr id="5125" name="Picture 11" descr="http://www.nnwj.de/uploads/pics/1_2-perceptron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20072" y="2662159"/>
              <a:ext cx="3113618" cy="2335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6" name="Text Box 7"/>
            <p:cNvSpPr txBox="1">
              <a:spLocks noChangeArrowheads="1"/>
            </p:cNvSpPr>
            <p:nvPr/>
          </p:nvSpPr>
          <p:spPr bwMode="auto">
            <a:xfrm>
              <a:off x="7345165" y="3241971"/>
              <a:ext cx="1422400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Tahoma" pitchFamily="34" charset="0"/>
                  <a:ea typeface="宋体" pitchFamily="2" charset="-122"/>
                </a:rPr>
                <a:t>input layer</a:t>
              </a:r>
            </a:p>
          </p:txBody>
        </p:sp>
        <p:sp>
          <p:nvSpPr>
            <p:cNvPr id="5127" name="Text Box 8"/>
            <p:cNvSpPr txBox="1">
              <a:spLocks noChangeArrowheads="1"/>
            </p:cNvSpPr>
            <p:nvPr/>
          </p:nvSpPr>
          <p:spPr bwMode="auto">
            <a:xfrm>
              <a:off x="7096705" y="3671016"/>
              <a:ext cx="2030413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chemeClr val="hlink"/>
                  </a:solidFill>
                  <a:latin typeface="Tahoma" pitchFamily="34" charset="0"/>
                  <a:ea typeface="宋体" pitchFamily="2" charset="-122"/>
                </a:rPr>
                <a:t>adjustable layer</a:t>
              </a:r>
            </a:p>
          </p:txBody>
        </p:sp>
        <p:sp>
          <p:nvSpPr>
            <p:cNvPr id="5128" name="Text Box 9"/>
            <p:cNvSpPr txBox="1">
              <a:spLocks noChangeArrowheads="1"/>
            </p:cNvSpPr>
            <p:nvPr/>
          </p:nvSpPr>
          <p:spPr bwMode="auto">
            <a:xfrm>
              <a:off x="7193865" y="4151533"/>
              <a:ext cx="1590675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Tahoma" pitchFamily="34" charset="0"/>
                  <a:ea typeface="宋体" pitchFamily="2" charset="-122"/>
                </a:rPr>
                <a:t>output layer</a:t>
              </a:r>
            </a:p>
          </p:txBody>
        </p:sp>
        <p:sp>
          <p:nvSpPr>
            <p:cNvPr id="5129" name="TextBox 14"/>
            <p:cNvSpPr txBox="1">
              <a:spLocks noChangeArrowheads="1"/>
            </p:cNvSpPr>
            <p:nvPr/>
          </p:nvSpPr>
          <p:spPr bwMode="auto">
            <a:xfrm>
              <a:off x="5657544" y="2477493"/>
              <a:ext cx="1338899" cy="3797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ea typeface="宋体" pitchFamily="2" charset="-122"/>
                </a:rPr>
                <a:t>Input values</a:t>
              </a:r>
              <a:endParaRPr lang="zh-CN" altLang="en-US" sz="2800" b="1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5130" name="TextBox 15"/>
            <p:cNvSpPr txBox="1">
              <a:spLocks noChangeArrowheads="1"/>
            </p:cNvSpPr>
            <p:nvPr/>
          </p:nvSpPr>
          <p:spPr bwMode="auto">
            <a:xfrm>
              <a:off x="5580599" y="4812708"/>
              <a:ext cx="1478369" cy="3797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ea typeface="宋体" pitchFamily="2" charset="-122"/>
                </a:rPr>
                <a:t>output values</a:t>
              </a:r>
              <a:endParaRPr lang="zh-CN" altLang="en-US" sz="2800" b="1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26498</TotalTime>
  <Words>1899</Words>
  <Application>Microsoft Office PowerPoint</Application>
  <PresentationFormat>全屏显示(4:3)</PresentationFormat>
  <Paragraphs>543</Paragraphs>
  <Slides>44</Slides>
  <Notes>25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Blends</vt:lpstr>
      <vt:lpstr>Equation</vt:lpstr>
      <vt:lpstr>  Perceptron</vt:lpstr>
      <vt:lpstr>Outline</vt:lpstr>
      <vt:lpstr>Perceptron (1958)</vt:lpstr>
      <vt:lpstr>What is Pattern Recogntion?</vt:lpstr>
      <vt:lpstr>Examples (1) signature identification</vt:lpstr>
      <vt:lpstr>Classification Examples Examples from Intelligent Transportation</vt:lpstr>
      <vt:lpstr>Classification Examples</vt:lpstr>
      <vt:lpstr>Perceptron (1958)</vt:lpstr>
      <vt:lpstr>Perceptron (1958)</vt:lpstr>
      <vt:lpstr>Perceptron (1958)</vt:lpstr>
      <vt:lpstr>Perceptron (1958)</vt:lpstr>
      <vt:lpstr>Perceptron (1958)</vt:lpstr>
      <vt:lpstr>Perceptron (1958)</vt:lpstr>
      <vt:lpstr>Perceptron Training Example</vt:lpstr>
      <vt:lpstr>Perceptron Training</vt:lpstr>
      <vt:lpstr>Perceptron Training</vt:lpstr>
      <vt:lpstr>Perceptron Training</vt:lpstr>
      <vt:lpstr>Perceptron Updating of the Weights</vt:lpstr>
      <vt:lpstr>Perceptron Updating of the Weights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Bailing</dc:creator>
  <cp:lastModifiedBy>SuperMicro</cp:lastModifiedBy>
  <cp:revision>794</cp:revision>
  <dcterms:created xsi:type="dcterms:W3CDTF">1601-01-01T00:00:00Z</dcterms:created>
  <dcterms:modified xsi:type="dcterms:W3CDTF">2016-09-12T07:19:15Z</dcterms:modified>
</cp:coreProperties>
</file>