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5" r:id="rId1"/>
  </p:sldMasterIdLst>
  <p:notesMasterIdLst>
    <p:notesMasterId r:id="rId17"/>
  </p:notesMasterIdLst>
  <p:sldIdLst>
    <p:sldId id="478" r:id="rId2"/>
    <p:sldId id="579" r:id="rId3"/>
    <p:sldId id="581" r:id="rId4"/>
    <p:sldId id="609" r:id="rId5"/>
    <p:sldId id="583" r:id="rId6"/>
    <p:sldId id="585" r:id="rId7"/>
    <p:sldId id="589" r:id="rId8"/>
    <p:sldId id="598" r:id="rId9"/>
    <p:sldId id="586" r:id="rId10"/>
    <p:sldId id="588" r:id="rId11"/>
    <p:sldId id="584" r:id="rId12"/>
    <p:sldId id="587" r:id="rId13"/>
    <p:sldId id="577" r:id="rId14"/>
    <p:sldId id="599" r:id="rId15"/>
    <p:sldId id="602" r:id="rId16"/>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1pPr>
    <a:lvl2pPr marL="4572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2pPr>
    <a:lvl3pPr marL="9144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3pPr>
    <a:lvl4pPr marL="13716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4pPr>
    <a:lvl5pPr marL="1828800" algn="l" rtl="0" fontAlgn="base">
      <a:spcBef>
        <a:spcPct val="0"/>
      </a:spcBef>
      <a:spcAft>
        <a:spcPct val="0"/>
      </a:spcAft>
      <a:defRPr sz="2400" kern="1200" baseline="-25000">
        <a:solidFill>
          <a:schemeClr val="tx1"/>
        </a:solidFill>
        <a:latin typeface="Coronet" pitchFamily="66" charset="0"/>
        <a:ea typeface="宋体" pitchFamily="2" charset="-122"/>
        <a:cs typeface="Arial" charset="0"/>
      </a:defRPr>
    </a:lvl5pPr>
    <a:lvl6pPr marL="2286000" algn="l" defTabSz="914400" rtl="0" eaLnBrk="1" latinLnBrk="0" hangingPunct="1">
      <a:defRPr sz="2400" kern="1200" baseline="-25000">
        <a:solidFill>
          <a:schemeClr val="tx1"/>
        </a:solidFill>
        <a:latin typeface="Coronet" pitchFamily="66" charset="0"/>
        <a:ea typeface="宋体" pitchFamily="2" charset="-122"/>
        <a:cs typeface="Arial" charset="0"/>
      </a:defRPr>
    </a:lvl6pPr>
    <a:lvl7pPr marL="2743200" algn="l" defTabSz="914400" rtl="0" eaLnBrk="1" latinLnBrk="0" hangingPunct="1">
      <a:defRPr sz="2400" kern="1200" baseline="-25000">
        <a:solidFill>
          <a:schemeClr val="tx1"/>
        </a:solidFill>
        <a:latin typeface="Coronet" pitchFamily="66" charset="0"/>
        <a:ea typeface="宋体" pitchFamily="2" charset="-122"/>
        <a:cs typeface="Arial" charset="0"/>
      </a:defRPr>
    </a:lvl7pPr>
    <a:lvl8pPr marL="3200400" algn="l" defTabSz="914400" rtl="0" eaLnBrk="1" latinLnBrk="0" hangingPunct="1">
      <a:defRPr sz="2400" kern="1200" baseline="-25000">
        <a:solidFill>
          <a:schemeClr val="tx1"/>
        </a:solidFill>
        <a:latin typeface="Coronet" pitchFamily="66" charset="0"/>
        <a:ea typeface="宋体" pitchFamily="2" charset="-122"/>
        <a:cs typeface="Arial" charset="0"/>
      </a:defRPr>
    </a:lvl8pPr>
    <a:lvl9pPr marL="3657600" algn="l" defTabSz="914400" rtl="0" eaLnBrk="1" latinLnBrk="0" hangingPunct="1">
      <a:defRPr sz="2400" kern="1200" baseline="-25000">
        <a:solidFill>
          <a:schemeClr val="tx1"/>
        </a:solidFill>
        <a:latin typeface="Coronet" pitchFamily="66" charset="0"/>
        <a:ea typeface="宋体" pitchFamily="2"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CC"/>
    <a:srgbClr val="008000"/>
    <a:srgbClr val="CCFFFF"/>
    <a:srgbClr val="993366"/>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p:scale>
          <a:sx n="100" d="100"/>
          <a:sy n="100" d="100"/>
        </p:scale>
        <p:origin x="-576"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aseline="0">
                <a:latin typeface="Times New Roman" pitchFamily="18" charset="0"/>
                <a:ea typeface="+mn-ea"/>
                <a:cs typeface="+mn-cs"/>
              </a:defRPr>
            </a:lvl1pPr>
          </a:lstStyle>
          <a:p>
            <a:pPr>
              <a:defRPr/>
            </a:pPr>
            <a:endParaRPr lang="en-US" altLang="zh-CN"/>
          </a:p>
        </p:txBody>
      </p:sp>
      <p:sp>
        <p:nvSpPr>
          <p:cNvPr id="300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aseline="0">
                <a:latin typeface="Times New Roman" pitchFamily="18" charset="0"/>
                <a:ea typeface="+mn-ea"/>
                <a:cs typeface="+mn-cs"/>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0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aseline="0">
                <a:latin typeface="Times New Roman" pitchFamily="18" charset="0"/>
                <a:ea typeface="+mn-ea"/>
                <a:cs typeface="+mn-cs"/>
              </a:defRPr>
            </a:lvl1pPr>
          </a:lstStyle>
          <a:p>
            <a:pPr>
              <a:defRPr/>
            </a:pPr>
            <a:endParaRPr lang="en-US" altLang="zh-CN"/>
          </a:p>
        </p:txBody>
      </p:sp>
      <p:sp>
        <p:nvSpPr>
          <p:cNvPr id="300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aseline="0">
                <a:latin typeface="Times New Roman" pitchFamily="18" charset="0"/>
                <a:ea typeface="+mn-ea"/>
                <a:cs typeface="+mn-cs"/>
              </a:defRPr>
            </a:lvl1pPr>
          </a:lstStyle>
          <a:p>
            <a:pPr>
              <a:defRPr/>
            </a:pPr>
            <a:fld id="{BD4A8894-19C0-4D26-99BB-4F2B7E44628A}" type="slidenum">
              <a:rPr lang="zh-CN" altLang="en-US"/>
              <a:pPr>
                <a:defRPr/>
              </a:pPr>
              <a:t>‹#›</a:t>
            </a:fld>
            <a:endParaRPr lang="en-US" altLang="zh-CN"/>
          </a:p>
        </p:txBody>
      </p:sp>
    </p:spTree>
    <p:extLst>
      <p:ext uri="{BB962C8B-B14F-4D97-AF65-F5344CB8AC3E}">
        <p14:creationId xmlns:p14="http://schemas.microsoft.com/office/powerpoint/2010/main" val="2126899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eaLnBrk="1" hangingPunct="1"/>
              <a:endParaRPr lang="en-AU" altLang="en-US"/>
            </a:p>
          </p:txBody>
        </p:sp>
      </p:grpSp>
      <p:sp>
        <p:nvSpPr>
          <p:cNvPr id="160780" name="Rectangle 12"/>
          <p:cNvSpPr>
            <a:spLocks noGrp="1" noChangeArrowheads="1"/>
          </p:cNvSpPr>
          <p:nvPr>
            <p:ph type="ctrTitle"/>
          </p:nvPr>
        </p:nvSpPr>
        <p:spPr>
          <a:xfrm>
            <a:off x="990600" y="1676400"/>
            <a:ext cx="7772400" cy="1462088"/>
          </a:xfrm>
        </p:spPr>
        <p:txBody>
          <a:bodyPr/>
          <a:lstStyle>
            <a:lvl1pPr>
              <a:defRPr/>
            </a:lvl1pPr>
          </a:lstStyle>
          <a:p>
            <a:r>
              <a:rPr lang="en-US" altLang="zh-CN"/>
              <a:t>Click to edit Master title style</a:t>
            </a:r>
          </a:p>
        </p:txBody>
      </p:sp>
      <p:sp>
        <p:nvSpPr>
          <p:cNvPr id="1607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7EC1B204-74AE-431B-8A71-B9FC794754A1}" type="datetimeFigureOut">
              <a:rPr lang="zh-CN" altLang="en-US"/>
              <a:pPr>
                <a:defRPr/>
              </a:pPr>
              <a:t>2016/10/10</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4B2F2A9-EAE0-4C1E-BF76-D5D78D793B9B}" type="slidenum">
              <a:rPr lang="zh-CN" altLang="en-US"/>
              <a:pPr>
                <a:defRPr/>
              </a:pPr>
              <a:t>‹#›</a:t>
            </a:fld>
            <a:endParaRPr lang="en-US" altLang="zh-CN"/>
          </a:p>
        </p:txBody>
      </p:sp>
    </p:spTree>
    <p:extLst>
      <p:ext uri="{BB962C8B-B14F-4D97-AF65-F5344CB8AC3E}">
        <p14:creationId xmlns:p14="http://schemas.microsoft.com/office/powerpoint/2010/main" val="61780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1"/>
          <p:cNvSpPr>
            <a:spLocks noGrp="1" noChangeArrowheads="1"/>
          </p:cNvSpPr>
          <p:nvPr>
            <p:ph type="dt" sz="half" idx="10"/>
          </p:nvPr>
        </p:nvSpPr>
        <p:spPr>
          <a:ln/>
        </p:spPr>
        <p:txBody>
          <a:bodyPr/>
          <a:lstStyle>
            <a:lvl1pPr>
              <a:defRPr/>
            </a:lvl1pPr>
          </a:lstStyle>
          <a:p>
            <a:pPr>
              <a:defRPr/>
            </a:pPr>
            <a:fld id="{17A0C6DD-91B0-4C71-A998-B9838B9FC148}"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185F780-3BB7-4B06-A792-728C452B5051}" type="slidenum">
              <a:rPr lang="zh-CN" altLang="en-US"/>
              <a:pPr>
                <a:defRPr/>
              </a:pPr>
              <a:t>‹#›</a:t>
            </a:fld>
            <a:endParaRPr lang="en-US" altLang="zh-CN"/>
          </a:p>
        </p:txBody>
      </p:sp>
    </p:spTree>
    <p:extLst>
      <p:ext uri="{BB962C8B-B14F-4D97-AF65-F5344CB8AC3E}">
        <p14:creationId xmlns:p14="http://schemas.microsoft.com/office/powerpoint/2010/main" val="277041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1"/>
          <p:cNvSpPr>
            <a:spLocks noGrp="1" noChangeArrowheads="1"/>
          </p:cNvSpPr>
          <p:nvPr>
            <p:ph type="dt" sz="half" idx="10"/>
          </p:nvPr>
        </p:nvSpPr>
        <p:spPr>
          <a:ln/>
        </p:spPr>
        <p:txBody>
          <a:bodyPr/>
          <a:lstStyle>
            <a:lvl1pPr>
              <a:defRPr/>
            </a:lvl1pPr>
          </a:lstStyle>
          <a:p>
            <a:pPr>
              <a:defRPr/>
            </a:pPr>
            <a:fld id="{D34673B1-B26B-4E34-AFA0-95C7A1AA937F}"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AAE3FF9-D4AD-4443-819A-9B189535B548}" type="slidenum">
              <a:rPr lang="zh-CN" altLang="en-US"/>
              <a:pPr>
                <a:defRPr/>
              </a:pPr>
              <a:t>‹#›</a:t>
            </a:fld>
            <a:endParaRPr lang="en-US" altLang="zh-CN"/>
          </a:p>
        </p:txBody>
      </p:sp>
    </p:spTree>
    <p:extLst>
      <p:ext uri="{BB962C8B-B14F-4D97-AF65-F5344CB8AC3E}">
        <p14:creationId xmlns:p14="http://schemas.microsoft.com/office/powerpoint/2010/main" val="163484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11"/>
          <p:cNvSpPr>
            <a:spLocks noGrp="1" noChangeArrowheads="1"/>
          </p:cNvSpPr>
          <p:nvPr>
            <p:ph type="dt" sz="half" idx="10"/>
          </p:nvPr>
        </p:nvSpPr>
        <p:spPr>
          <a:ln/>
        </p:spPr>
        <p:txBody>
          <a:bodyPr/>
          <a:lstStyle>
            <a:lvl1pPr>
              <a:defRPr/>
            </a:lvl1pPr>
          </a:lstStyle>
          <a:p>
            <a:pPr>
              <a:defRPr/>
            </a:pPr>
            <a:fld id="{6D26FEA9-46CC-44C9-A454-8EB388EB330A}" type="datetimeFigureOut">
              <a:rPr lang="zh-CN" altLang="en-US"/>
              <a:pPr>
                <a:defRPr/>
              </a:pPr>
              <a:t>2016/10/10</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8325FD91-89BF-4261-B97B-0B888DB94D82}" type="slidenum">
              <a:rPr lang="zh-CN" altLang="en-US"/>
              <a:pPr>
                <a:defRPr/>
              </a:pPr>
              <a:t>‹#›</a:t>
            </a:fld>
            <a:endParaRPr lang="en-US" altLang="zh-CN"/>
          </a:p>
        </p:txBody>
      </p:sp>
    </p:spTree>
    <p:extLst>
      <p:ext uri="{BB962C8B-B14F-4D97-AF65-F5344CB8AC3E}">
        <p14:creationId xmlns:p14="http://schemas.microsoft.com/office/powerpoint/2010/main" val="219371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1"/>
          <p:cNvSpPr>
            <a:spLocks noGrp="1" noChangeArrowheads="1"/>
          </p:cNvSpPr>
          <p:nvPr>
            <p:ph type="dt" sz="half" idx="10"/>
          </p:nvPr>
        </p:nvSpPr>
        <p:spPr>
          <a:ln/>
        </p:spPr>
        <p:txBody>
          <a:bodyPr/>
          <a:lstStyle>
            <a:lvl1pPr>
              <a:defRPr/>
            </a:lvl1pPr>
          </a:lstStyle>
          <a:p>
            <a:pPr>
              <a:defRPr/>
            </a:pPr>
            <a:fld id="{3C1CD604-841B-45E3-A429-79047057DA6E}"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40F8145-0D29-438F-8F9B-1B78E71F7634}" type="slidenum">
              <a:rPr lang="zh-CN" altLang="en-US"/>
              <a:pPr>
                <a:defRPr/>
              </a:pPr>
              <a:t>‹#›</a:t>
            </a:fld>
            <a:endParaRPr lang="en-US" altLang="zh-CN"/>
          </a:p>
        </p:txBody>
      </p:sp>
    </p:spTree>
    <p:extLst>
      <p:ext uri="{BB962C8B-B14F-4D97-AF65-F5344CB8AC3E}">
        <p14:creationId xmlns:p14="http://schemas.microsoft.com/office/powerpoint/2010/main" val="3032519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E9A6B7F1-6701-4488-9969-74201DE89DFA}"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4149C93-4A91-4E65-95A7-13F87D4A375B}" type="slidenum">
              <a:rPr lang="zh-CN" altLang="en-US"/>
              <a:pPr>
                <a:defRPr/>
              </a:pPr>
              <a:t>‹#›</a:t>
            </a:fld>
            <a:endParaRPr lang="en-US" altLang="zh-CN"/>
          </a:p>
        </p:txBody>
      </p:sp>
    </p:spTree>
    <p:extLst>
      <p:ext uri="{BB962C8B-B14F-4D97-AF65-F5344CB8AC3E}">
        <p14:creationId xmlns:p14="http://schemas.microsoft.com/office/powerpoint/2010/main" val="7945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1"/>
          <p:cNvSpPr>
            <a:spLocks noGrp="1" noChangeArrowheads="1"/>
          </p:cNvSpPr>
          <p:nvPr>
            <p:ph type="dt" sz="half" idx="10"/>
          </p:nvPr>
        </p:nvSpPr>
        <p:spPr>
          <a:ln/>
        </p:spPr>
        <p:txBody>
          <a:bodyPr/>
          <a:lstStyle>
            <a:lvl1pPr>
              <a:defRPr/>
            </a:lvl1pPr>
          </a:lstStyle>
          <a:p>
            <a:pPr>
              <a:defRPr/>
            </a:pPr>
            <a:fld id="{335518E0-CF17-4C1A-82DD-985410E676A8}"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4714F22-748C-4B6F-BD8D-6F889D0EE123}" type="slidenum">
              <a:rPr lang="zh-CN" altLang="en-US"/>
              <a:pPr>
                <a:defRPr/>
              </a:pPr>
              <a:t>‹#›</a:t>
            </a:fld>
            <a:endParaRPr lang="en-US" altLang="zh-CN"/>
          </a:p>
        </p:txBody>
      </p:sp>
    </p:spTree>
    <p:extLst>
      <p:ext uri="{BB962C8B-B14F-4D97-AF65-F5344CB8AC3E}">
        <p14:creationId xmlns:p14="http://schemas.microsoft.com/office/powerpoint/2010/main" val="413222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F28FE4E7-7290-4067-B474-1C1FCD768340}" type="datetimeFigureOut">
              <a:rPr lang="zh-CN" altLang="en-US"/>
              <a:pPr>
                <a:defRPr/>
              </a:pPr>
              <a:t>2016/10/10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08216ED-4B59-4EDF-BB4F-1D6F4BD4485F}" type="slidenum">
              <a:rPr lang="zh-CN" altLang="en-US"/>
              <a:pPr>
                <a:defRPr/>
              </a:pPr>
              <a:t>‹#›</a:t>
            </a:fld>
            <a:endParaRPr lang="en-US" altLang="zh-CN"/>
          </a:p>
        </p:txBody>
      </p:sp>
    </p:spTree>
    <p:extLst>
      <p:ext uri="{BB962C8B-B14F-4D97-AF65-F5344CB8AC3E}">
        <p14:creationId xmlns:p14="http://schemas.microsoft.com/office/powerpoint/2010/main" val="268871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1"/>
          <p:cNvSpPr>
            <a:spLocks noGrp="1" noChangeArrowheads="1"/>
          </p:cNvSpPr>
          <p:nvPr>
            <p:ph type="dt" sz="half" idx="10"/>
          </p:nvPr>
        </p:nvSpPr>
        <p:spPr>
          <a:ln/>
        </p:spPr>
        <p:txBody>
          <a:bodyPr/>
          <a:lstStyle>
            <a:lvl1pPr>
              <a:defRPr/>
            </a:lvl1pPr>
          </a:lstStyle>
          <a:p>
            <a:pPr>
              <a:defRPr/>
            </a:pPr>
            <a:fld id="{77E0B1FB-0BC0-42E7-93EB-7DF2ADF58219}"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F7A3F16-3337-4148-9F80-B86F4167215A}" type="slidenum">
              <a:rPr lang="zh-CN" altLang="en-US"/>
              <a:pPr>
                <a:defRPr/>
              </a:pPr>
              <a:t>‹#›</a:t>
            </a:fld>
            <a:endParaRPr lang="en-US" altLang="zh-CN"/>
          </a:p>
        </p:txBody>
      </p:sp>
    </p:spTree>
    <p:extLst>
      <p:ext uri="{BB962C8B-B14F-4D97-AF65-F5344CB8AC3E}">
        <p14:creationId xmlns:p14="http://schemas.microsoft.com/office/powerpoint/2010/main" val="267112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1"/>
          <p:cNvSpPr>
            <a:spLocks noGrp="1" noChangeArrowheads="1"/>
          </p:cNvSpPr>
          <p:nvPr>
            <p:ph type="dt" sz="half" idx="10"/>
          </p:nvPr>
        </p:nvSpPr>
        <p:spPr>
          <a:ln/>
        </p:spPr>
        <p:txBody>
          <a:bodyPr/>
          <a:lstStyle>
            <a:lvl1pPr>
              <a:defRPr/>
            </a:lvl1pPr>
          </a:lstStyle>
          <a:p>
            <a:pPr>
              <a:defRPr/>
            </a:pPr>
            <a:fld id="{23C881DC-78BF-4447-B170-38345F80CFC2}" type="datetimeFigureOut">
              <a:rPr lang="zh-CN" altLang="en-US"/>
              <a:pPr>
                <a:defRPr/>
              </a:pPr>
              <a:t>2016/10/10</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DB922E59-9C32-4FD0-B4AB-F6BF566612F3}" type="slidenum">
              <a:rPr lang="zh-CN" altLang="en-US"/>
              <a:pPr>
                <a:defRPr/>
              </a:pPr>
              <a:t>‹#›</a:t>
            </a:fld>
            <a:endParaRPr lang="en-US" altLang="zh-CN"/>
          </a:p>
        </p:txBody>
      </p:sp>
    </p:spTree>
    <p:extLst>
      <p:ext uri="{BB962C8B-B14F-4D97-AF65-F5344CB8AC3E}">
        <p14:creationId xmlns:p14="http://schemas.microsoft.com/office/powerpoint/2010/main" val="286218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1"/>
          <p:cNvSpPr>
            <a:spLocks noGrp="1" noChangeArrowheads="1"/>
          </p:cNvSpPr>
          <p:nvPr>
            <p:ph type="dt" sz="half" idx="10"/>
          </p:nvPr>
        </p:nvSpPr>
        <p:spPr>
          <a:ln/>
        </p:spPr>
        <p:txBody>
          <a:bodyPr/>
          <a:lstStyle>
            <a:lvl1pPr>
              <a:defRPr/>
            </a:lvl1pPr>
          </a:lstStyle>
          <a:p>
            <a:pPr>
              <a:defRPr/>
            </a:pPr>
            <a:fld id="{C324F392-6D83-4DB4-9716-595D1A108CE2}" type="datetimeFigureOut">
              <a:rPr lang="zh-CN" altLang="en-US"/>
              <a:pPr>
                <a:defRPr/>
              </a:pPr>
              <a:t>2016/10/10</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F01E896-97AC-4918-B13C-D38E8F70F612}" type="slidenum">
              <a:rPr lang="zh-CN" altLang="en-US"/>
              <a:pPr>
                <a:defRPr/>
              </a:pPr>
              <a:t>‹#›</a:t>
            </a:fld>
            <a:endParaRPr lang="en-US" altLang="zh-CN"/>
          </a:p>
        </p:txBody>
      </p:sp>
    </p:spTree>
    <p:extLst>
      <p:ext uri="{BB962C8B-B14F-4D97-AF65-F5344CB8AC3E}">
        <p14:creationId xmlns:p14="http://schemas.microsoft.com/office/powerpoint/2010/main" val="353856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8AB63339-D561-4263-B71E-A9FFDCAF7217}" type="datetimeFigureOut">
              <a:rPr lang="zh-CN" altLang="en-US"/>
              <a:pPr>
                <a:defRPr/>
              </a:pPr>
              <a:t>2016/10/10</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F52A353-6FAA-47AD-831D-80F9A56EA469}" type="slidenum">
              <a:rPr lang="zh-CN" altLang="en-US"/>
              <a:pPr>
                <a:defRPr/>
              </a:pPr>
              <a:t>‹#›</a:t>
            </a:fld>
            <a:endParaRPr lang="en-US" altLang="zh-CN"/>
          </a:p>
        </p:txBody>
      </p:sp>
    </p:spTree>
    <p:extLst>
      <p:ext uri="{BB962C8B-B14F-4D97-AF65-F5344CB8AC3E}">
        <p14:creationId xmlns:p14="http://schemas.microsoft.com/office/powerpoint/2010/main" val="359004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A68BCBE-0431-4BB2-A869-320955ECE338}"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7FFCAC3-8369-45EE-B55F-6016259EFECE}" type="slidenum">
              <a:rPr lang="zh-CN" altLang="en-US"/>
              <a:pPr>
                <a:defRPr/>
              </a:pPr>
              <a:t>‹#›</a:t>
            </a:fld>
            <a:endParaRPr lang="en-US" altLang="zh-CN"/>
          </a:p>
        </p:txBody>
      </p:sp>
    </p:spTree>
    <p:extLst>
      <p:ext uri="{BB962C8B-B14F-4D97-AF65-F5344CB8AC3E}">
        <p14:creationId xmlns:p14="http://schemas.microsoft.com/office/powerpoint/2010/main" val="202327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E773217E-22C8-4AFC-9E32-7EF45EE55EC4}" type="datetimeFigureOut">
              <a:rPr lang="zh-CN" altLang="en-US"/>
              <a:pPr>
                <a:defRPr/>
              </a:pPr>
              <a:t>2016/10/10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F072890-24DC-412A-AFE6-E38EDB9FB5E9}" type="slidenum">
              <a:rPr lang="zh-CN" altLang="en-US"/>
              <a:pPr>
                <a:defRPr/>
              </a:pPr>
              <a:t>‹#›</a:t>
            </a:fld>
            <a:endParaRPr lang="en-US" altLang="zh-CN"/>
          </a:p>
        </p:txBody>
      </p:sp>
    </p:spTree>
    <p:extLst>
      <p:ext uri="{BB962C8B-B14F-4D97-AF65-F5344CB8AC3E}">
        <p14:creationId xmlns:p14="http://schemas.microsoft.com/office/powerpoint/2010/main" val="393502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Coronet" pitchFamily="66" charset="0"/>
                <a:ea typeface="宋体" pitchFamily="2" charset="-122"/>
              </a:defRPr>
            </a:lvl1pPr>
            <a:lvl2pPr marL="742950" indent="-285750" eaLnBrk="0" hangingPunct="0">
              <a:defRPr sz="2400" baseline="-25000">
                <a:solidFill>
                  <a:schemeClr val="tx1"/>
                </a:solidFill>
                <a:latin typeface="Coronet" pitchFamily="66" charset="0"/>
                <a:ea typeface="宋体" pitchFamily="2" charset="-122"/>
              </a:defRPr>
            </a:lvl2pPr>
            <a:lvl3pPr marL="1143000" indent="-228600" eaLnBrk="0" hangingPunct="0">
              <a:defRPr sz="2400" baseline="-25000">
                <a:solidFill>
                  <a:schemeClr val="tx1"/>
                </a:solidFill>
                <a:latin typeface="Coronet" pitchFamily="66" charset="0"/>
                <a:ea typeface="宋体" pitchFamily="2" charset="-122"/>
              </a:defRPr>
            </a:lvl3pPr>
            <a:lvl4pPr marL="1600200" indent="-228600" eaLnBrk="0" hangingPunct="0">
              <a:defRPr sz="2400" baseline="-25000">
                <a:solidFill>
                  <a:schemeClr val="tx1"/>
                </a:solidFill>
                <a:latin typeface="Coronet" pitchFamily="66" charset="0"/>
                <a:ea typeface="宋体" pitchFamily="2" charset="-122"/>
              </a:defRPr>
            </a:lvl4pPr>
            <a:lvl5pPr marL="2057400" indent="-228600" eaLnBrk="0" hangingPunct="0">
              <a:defRPr sz="2400" baseline="-25000">
                <a:solidFill>
                  <a:schemeClr val="tx1"/>
                </a:solidFill>
                <a:latin typeface="Coronet" pitchFamily="66"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Coronet" pitchFamily="66" charset="0"/>
                <a:ea typeface="宋体" pitchFamily="2" charset="-122"/>
              </a:defRPr>
            </a:lvl9pPr>
          </a:lstStyle>
          <a:p>
            <a:pPr algn="ctr" eaLnBrk="1" hangingPunct="1"/>
            <a:endParaRPr kumimoji="1" lang="zh-CN" altLang="en-US" baseline="0">
              <a:latin typeface="Tahoma"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97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aseline="0">
                <a:latin typeface="+mn-lt"/>
                <a:ea typeface="+mn-ea"/>
                <a:cs typeface="+mn-cs"/>
              </a:defRPr>
            </a:lvl1pPr>
          </a:lstStyle>
          <a:p>
            <a:pPr>
              <a:defRPr/>
            </a:pPr>
            <a:fld id="{4F9402CD-3877-45C0-92C8-72CAB2BC40A1}" type="datetimeFigureOut">
              <a:rPr lang="zh-CN" altLang="en-US"/>
              <a:pPr>
                <a:defRPr/>
              </a:pPr>
              <a:t>2016/10/10</a:t>
            </a:fld>
            <a:endParaRPr lang="en-US" altLang="zh-CN"/>
          </a:p>
        </p:txBody>
      </p:sp>
      <p:sp>
        <p:nvSpPr>
          <p:cNvPr id="1597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aseline="0">
                <a:latin typeface="+mn-lt"/>
                <a:ea typeface="+mn-ea"/>
                <a:cs typeface="+mn-cs"/>
              </a:defRPr>
            </a:lvl1pPr>
          </a:lstStyle>
          <a:p>
            <a:pPr>
              <a:defRPr/>
            </a:pPr>
            <a:endParaRPr lang="en-US" altLang="zh-CN"/>
          </a:p>
        </p:txBody>
      </p:sp>
      <p:sp>
        <p:nvSpPr>
          <p:cNvPr id="1597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aseline="0">
                <a:latin typeface="+mn-lt"/>
                <a:ea typeface="+mn-ea"/>
                <a:cs typeface="+mn-cs"/>
              </a:defRPr>
            </a:lvl1pPr>
          </a:lstStyle>
          <a:p>
            <a:pPr>
              <a:defRPr/>
            </a:pPr>
            <a:fld id="{1A1A0EB7-61D6-4B68-A978-E0127CC7DD4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1"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23850" y="1628775"/>
            <a:ext cx="8280400" cy="1800225"/>
          </a:xfrm>
        </p:spPr>
        <p:txBody>
          <a:bodyPr anchor="t">
            <a:normAutofit fontScale="90000"/>
          </a:bodyPr>
          <a:lstStyle/>
          <a:p>
            <a:pPr algn="ctr" eaLnBrk="1" hangingPunct="1">
              <a:defRPr/>
            </a:pPr>
            <a:r>
              <a:rPr lang="en-US" altLang="zh-CN" sz="4300" b="1" smtClean="0">
                <a:solidFill>
                  <a:srgbClr val="A50021"/>
                </a:solidFill>
              </a:rPr>
              <a:t/>
            </a:r>
            <a:br>
              <a:rPr lang="en-US" altLang="zh-CN" sz="4300" b="1" smtClean="0">
                <a:solidFill>
                  <a:srgbClr val="A50021"/>
                </a:solidFill>
              </a:rPr>
            </a:br>
            <a:r>
              <a:rPr lang="en-US" altLang="zh-CN" sz="4300" b="1" smtClean="0">
                <a:solidFill>
                  <a:srgbClr val="A50021"/>
                </a:solidFill>
              </a:rPr>
              <a:t> </a:t>
            </a:r>
            <a:r>
              <a:rPr lang="en-US" altLang="zh-CN" sz="4300" b="1" smtClean="0">
                <a:solidFill>
                  <a:srgbClr val="800000"/>
                </a:solidFill>
              </a:rPr>
              <a:t>Multiple Layer Perceptron (MLP)</a:t>
            </a:r>
          </a:p>
        </p:txBody>
      </p:sp>
      <p:sp>
        <p:nvSpPr>
          <p:cNvPr id="12291" name="Rectangle 3"/>
          <p:cNvSpPr>
            <a:spLocks noGrp="1" noChangeArrowheads="1"/>
          </p:cNvSpPr>
          <p:nvPr>
            <p:ph type="subTitle" idx="4294967295"/>
          </p:nvPr>
        </p:nvSpPr>
        <p:spPr>
          <a:xfrm>
            <a:off x="1476375" y="4365625"/>
            <a:ext cx="6045200" cy="1468438"/>
          </a:xfrm>
        </p:spPr>
        <p:txBody>
          <a:bodyPr/>
          <a:lstStyle/>
          <a:p>
            <a:pPr marL="0" indent="0" algn="ctr" eaLnBrk="1" hangingPunct="1">
              <a:buFont typeface="Wingdings" pitchFamily="2" charset="2"/>
              <a:buNone/>
            </a:pPr>
            <a:r>
              <a:rPr lang="en-US" altLang="zh-CN" sz="3500" smtClean="0"/>
              <a:t>Bailing Zhang</a:t>
            </a:r>
          </a:p>
          <a:p>
            <a:pPr marL="0" indent="0" algn="r" eaLnBrk="1" hangingPunct="1">
              <a:buFont typeface="Wingdings" pitchFamily="2" charset="2"/>
              <a:buNone/>
            </a:pPr>
            <a:endParaRPr lang="en-US" altLang="zh-CN" sz="3500" smtClean="0"/>
          </a:p>
        </p:txBody>
      </p:sp>
      <p:sp>
        <p:nvSpPr>
          <p:cNvPr id="12292" name="Text Box 4"/>
          <p:cNvSpPr txBox="1">
            <a:spLocks noChangeArrowheads="1"/>
          </p:cNvSpPr>
          <p:nvPr/>
        </p:nvSpPr>
        <p:spPr bwMode="auto">
          <a:xfrm>
            <a:off x="827584" y="836712"/>
            <a:ext cx="7488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baseline="0" dirty="0">
                <a:latin typeface="Arial" charset="0"/>
                <a:ea typeface="STXinwei" pitchFamily="2" charset="-122"/>
              </a:rPr>
              <a:t>CSE301 Bio-computation, </a:t>
            </a:r>
            <a:r>
              <a:rPr lang="en-US" altLang="zh-CN" sz="2400" baseline="0">
                <a:latin typeface="Arial" charset="0"/>
                <a:ea typeface="STXinwei" pitchFamily="2" charset="-122"/>
              </a:rPr>
              <a:t>Week </a:t>
            </a:r>
            <a:r>
              <a:rPr lang="en-US" altLang="zh-CN" sz="2400" baseline="0" dirty="0">
                <a:latin typeface="Arial" charset="0"/>
                <a:ea typeface="STXinwei" pitchFamily="2" charset="-122"/>
              </a:rPr>
              <a:t>5</a:t>
            </a:r>
            <a:r>
              <a:rPr lang="en-US" altLang="zh-CN" sz="2400" baseline="0" smtClean="0">
                <a:latin typeface="Arial" charset="0"/>
                <a:ea typeface="STXinwei" pitchFamily="2" charset="-122"/>
              </a:rPr>
              <a:t>, 2016</a:t>
            </a:r>
            <a:endParaRPr lang="en-US" altLang="zh-CN" sz="2400" baseline="0" dirty="0">
              <a:latin typeface="Arial" charset="0"/>
              <a:ea typeface="STXinwei"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http://bioinfo.cipf.es/wikigepas/_media/cross_valid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279" y="2996952"/>
            <a:ext cx="4469721" cy="374138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91791" y="1052736"/>
            <a:ext cx="8586489" cy="1938992"/>
          </a:xfrm>
          <a:prstGeom prst="rect">
            <a:avLst/>
          </a:prstGeom>
          <a:solidFill>
            <a:schemeClr val="bg1"/>
          </a:solidFill>
        </p:spPr>
        <p:txBody>
          <a:bodyPr wrap="square">
            <a:spAutoFit/>
          </a:bodyPr>
          <a:lstStyle/>
          <a:p>
            <a:pPr marL="342900" indent="-342900">
              <a:buFont typeface="Arial" pitchFamily="34" charset="0"/>
              <a:buChar char="•"/>
            </a:pPr>
            <a:r>
              <a:rPr lang="en-US" altLang="zh-CN" baseline="0" dirty="0">
                <a:latin typeface="Arial" pitchFamily="34" charset="0"/>
                <a:cs typeface="Arial" pitchFamily="34" charset="0"/>
              </a:rPr>
              <a:t>The advantage of this method over repeated random sub-sampling is that all observations are used for both training and validation, and each observation is used for validation exactly once. </a:t>
            </a:r>
            <a:endParaRPr lang="en-US" altLang="zh-CN" baseline="0" dirty="0" smtClean="0">
              <a:latin typeface="Arial" pitchFamily="34" charset="0"/>
              <a:cs typeface="Arial" pitchFamily="34" charset="0"/>
            </a:endParaRPr>
          </a:p>
          <a:p>
            <a:pPr marL="342900" indent="-342900">
              <a:buFont typeface="Arial" pitchFamily="34" charset="0"/>
              <a:buChar char="•"/>
            </a:pPr>
            <a:r>
              <a:rPr lang="en-US" altLang="zh-CN" baseline="0" dirty="0" smtClean="0">
                <a:latin typeface="Arial" pitchFamily="34" charset="0"/>
                <a:cs typeface="Arial" pitchFamily="34" charset="0"/>
              </a:rPr>
              <a:t>10-fold </a:t>
            </a:r>
            <a:r>
              <a:rPr lang="en-US" altLang="zh-CN" baseline="0" dirty="0">
                <a:latin typeface="Arial" pitchFamily="34" charset="0"/>
                <a:cs typeface="Arial" pitchFamily="34" charset="0"/>
              </a:rPr>
              <a:t>cross-validation is commonly used </a:t>
            </a:r>
            <a:endParaRPr lang="zh-CN" altLang="en-US" baseline="0" dirty="0">
              <a:latin typeface="Arial" pitchFamily="34" charset="0"/>
              <a:cs typeface="Arial" pitchFamily="34" charset="0"/>
            </a:endParaRPr>
          </a:p>
        </p:txBody>
      </p:sp>
      <p:sp>
        <p:nvSpPr>
          <p:cNvPr id="3" name="矩形 2"/>
          <p:cNvSpPr/>
          <p:nvPr/>
        </p:nvSpPr>
        <p:spPr>
          <a:xfrm>
            <a:off x="191369" y="260648"/>
            <a:ext cx="8898590" cy="830997"/>
          </a:xfrm>
          <a:prstGeom prst="rect">
            <a:avLst/>
          </a:prstGeom>
          <a:solidFill>
            <a:schemeClr val="bg1"/>
          </a:solidFill>
        </p:spPr>
        <p:txBody>
          <a:bodyPr wrap="none">
            <a:spAutoFit/>
          </a:bodyPr>
          <a:lstStyle/>
          <a:p>
            <a:pPr marL="342900" indent="-342900">
              <a:buFont typeface="Arial" pitchFamily="34" charset="0"/>
              <a:buChar char="•"/>
            </a:pPr>
            <a:r>
              <a:rPr lang="en-US" altLang="zh-CN" baseline="0" dirty="0">
                <a:latin typeface="Arial" pitchFamily="34" charset="0"/>
                <a:cs typeface="Arial" pitchFamily="34" charset="0"/>
              </a:rPr>
              <a:t>The </a:t>
            </a:r>
            <a:r>
              <a:rPr lang="en-US" altLang="zh-CN" i="1" baseline="0" dirty="0">
                <a:latin typeface="Arial" pitchFamily="34" charset="0"/>
                <a:cs typeface="Arial" pitchFamily="34" charset="0"/>
              </a:rPr>
              <a:t>K</a:t>
            </a:r>
            <a:r>
              <a:rPr lang="en-US" altLang="zh-CN" baseline="0" dirty="0">
                <a:latin typeface="Arial" pitchFamily="34" charset="0"/>
                <a:cs typeface="Arial" pitchFamily="34" charset="0"/>
              </a:rPr>
              <a:t> results from the folds then can be averaged to </a:t>
            </a:r>
            <a:r>
              <a:rPr lang="en-US" altLang="zh-CN" baseline="0" dirty="0" smtClean="0">
                <a:latin typeface="Arial" pitchFamily="34" charset="0"/>
                <a:cs typeface="Arial" pitchFamily="34" charset="0"/>
              </a:rPr>
              <a:t>produce</a:t>
            </a:r>
          </a:p>
          <a:p>
            <a:r>
              <a:rPr lang="en-US" altLang="zh-CN" baseline="0" dirty="0">
                <a:latin typeface="Arial" pitchFamily="34" charset="0"/>
                <a:cs typeface="Arial" pitchFamily="34" charset="0"/>
              </a:rPr>
              <a:t> </a:t>
            </a:r>
            <a:r>
              <a:rPr lang="en-US" altLang="zh-CN" baseline="0" dirty="0" smtClean="0">
                <a:latin typeface="Arial" pitchFamily="34" charset="0"/>
                <a:cs typeface="Arial" pitchFamily="34" charset="0"/>
              </a:rPr>
              <a:t>    </a:t>
            </a:r>
            <a:r>
              <a:rPr lang="en-US" altLang="zh-CN" baseline="0" dirty="0">
                <a:latin typeface="Arial" pitchFamily="34" charset="0"/>
                <a:cs typeface="Arial" pitchFamily="34" charset="0"/>
              </a:rPr>
              <a:t>a single estimation. </a:t>
            </a:r>
            <a:endParaRPr lang="zh-CN" altLang="en-US" baseline="0" dirty="0">
              <a:latin typeface="Arial" pitchFamily="34" charset="0"/>
              <a:cs typeface="Arial" pitchFamily="34" charset="0"/>
            </a:endParaRPr>
          </a:p>
        </p:txBody>
      </p:sp>
      <p:sp>
        <p:nvSpPr>
          <p:cNvPr id="4" name="矩形 3"/>
          <p:cNvSpPr/>
          <p:nvPr/>
        </p:nvSpPr>
        <p:spPr>
          <a:xfrm>
            <a:off x="191369" y="2996952"/>
            <a:ext cx="4533613" cy="830997"/>
          </a:xfrm>
          <a:prstGeom prst="rect">
            <a:avLst/>
          </a:prstGeom>
        </p:spPr>
        <p:txBody>
          <a:bodyPr wrap="none">
            <a:spAutoFit/>
          </a:bodyPr>
          <a:lstStyle/>
          <a:p>
            <a:pPr marL="342900" indent="-342900">
              <a:buFont typeface="Arial" pitchFamily="34" charset="0"/>
              <a:buChar char="•"/>
            </a:pPr>
            <a:r>
              <a:rPr lang="en-US" altLang="zh-CN" baseline="0" dirty="0">
                <a:latin typeface="Arial" pitchFamily="34" charset="0"/>
                <a:cs typeface="Arial" pitchFamily="34" charset="0"/>
              </a:rPr>
              <a:t>the true error is estimated as </a:t>
            </a:r>
            <a:endParaRPr lang="en-US" altLang="zh-CN" baseline="0" dirty="0" smtClean="0">
              <a:latin typeface="Arial" pitchFamily="34" charset="0"/>
              <a:cs typeface="Arial" pitchFamily="34" charset="0"/>
            </a:endParaRPr>
          </a:p>
          <a:p>
            <a:r>
              <a:rPr lang="en-US" altLang="zh-CN" baseline="0" dirty="0" smtClean="0">
                <a:latin typeface="Arial" pitchFamily="34" charset="0"/>
                <a:cs typeface="Arial" pitchFamily="34" charset="0"/>
              </a:rPr>
              <a:t>    the </a:t>
            </a:r>
            <a:r>
              <a:rPr lang="en-US" altLang="zh-CN" baseline="0" dirty="0">
                <a:latin typeface="Arial" pitchFamily="34" charset="0"/>
                <a:cs typeface="Arial" pitchFamily="34" charset="0"/>
              </a:rPr>
              <a:t>average error rate</a:t>
            </a:r>
            <a:endParaRPr lang="zh-CN" altLang="en-US" dirty="0">
              <a:latin typeface="Arial" pitchFamily="34" charset="0"/>
              <a:cs typeface="Arial" pitchFamily="34" charset="0"/>
            </a:endParaRPr>
          </a:p>
        </p:txBody>
      </p:sp>
      <p:pic>
        <p:nvPicPr>
          <p:cNvPr id="89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19389"/>
            <a:ext cx="1553674" cy="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1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059" y="188641"/>
            <a:ext cx="7803505" cy="1224135"/>
          </a:xfrm>
        </p:spPr>
        <p:txBody>
          <a:bodyPr/>
          <a:lstStyle/>
          <a:p>
            <a:r>
              <a:rPr lang="en-US" altLang="zh-CN" sz="4000" b="1" dirty="0" smtClean="0">
                <a:solidFill>
                  <a:srgbClr val="800000"/>
                </a:solidFill>
              </a:rPr>
              <a:t>Example</a:t>
            </a:r>
            <a:br>
              <a:rPr lang="en-US" altLang="zh-CN" sz="4000" b="1" dirty="0" smtClean="0">
                <a:solidFill>
                  <a:srgbClr val="800000"/>
                </a:solidFill>
              </a:rPr>
            </a:br>
            <a:r>
              <a:rPr lang="en-US" altLang="zh-CN" sz="4000" b="1" dirty="0" smtClean="0">
                <a:solidFill>
                  <a:srgbClr val="800000"/>
                </a:solidFill>
              </a:rPr>
              <a:t>10-fold cross-validation</a:t>
            </a:r>
            <a:endParaRPr lang="en-US" sz="4000" b="1" dirty="0">
              <a:solidFill>
                <a:srgbClr val="800000"/>
              </a:solidFill>
            </a:endParaRPr>
          </a:p>
        </p:txBody>
      </p:sp>
      <p:sp>
        <p:nvSpPr>
          <p:cNvPr id="3" name="Content Placeholder 2"/>
          <p:cNvSpPr>
            <a:spLocks noGrp="1"/>
          </p:cNvSpPr>
          <p:nvPr>
            <p:ph idx="1"/>
          </p:nvPr>
        </p:nvSpPr>
        <p:spPr/>
        <p:txBody>
          <a:bodyPr/>
          <a:lstStyle/>
          <a:p>
            <a:endParaRPr lang="en-US"/>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8246020"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006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703"/>
            <a:ext cx="7793037" cy="968871"/>
          </a:xfrm>
        </p:spPr>
        <p:txBody>
          <a:bodyPr/>
          <a:lstStyle/>
          <a:p>
            <a:r>
              <a:rPr lang="en-US" altLang="zh-CN" sz="3600" b="1" i="1" dirty="0" smtClean="0">
                <a:solidFill>
                  <a:srgbClr val="800000"/>
                </a:solidFill>
              </a:rPr>
              <a:t/>
            </a:r>
            <a:br>
              <a:rPr lang="en-US" altLang="zh-CN" sz="3600" b="1" i="1" dirty="0" smtClean="0">
                <a:solidFill>
                  <a:srgbClr val="800000"/>
                </a:solidFill>
              </a:rPr>
            </a:br>
            <a:r>
              <a:rPr lang="en-US" altLang="zh-CN" sz="3600" b="1" dirty="0" smtClean="0">
                <a:solidFill>
                  <a:srgbClr val="800000"/>
                </a:solidFill>
              </a:rPr>
              <a:t>Leave-one-out </a:t>
            </a:r>
            <a:r>
              <a:rPr lang="en-US" altLang="zh-CN" sz="3600" b="1" dirty="0">
                <a:solidFill>
                  <a:srgbClr val="800000"/>
                </a:solidFill>
              </a:rPr>
              <a:t>cross-validation</a:t>
            </a:r>
            <a:endParaRPr lang="zh-CN" altLang="en-US" sz="3600" dirty="0">
              <a:solidFill>
                <a:srgbClr val="800000"/>
              </a:solidFill>
            </a:endParaRPr>
          </a:p>
        </p:txBody>
      </p:sp>
      <p:sp>
        <p:nvSpPr>
          <p:cNvPr id="3" name="内容占位符 2"/>
          <p:cNvSpPr>
            <a:spLocks noGrp="1"/>
          </p:cNvSpPr>
          <p:nvPr>
            <p:ph idx="1"/>
          </p:nvPr>
        </p:nvSpPr>
        <p:spPr>
          <a:xfrm>
            <a:off x="179512" y="1124744"/>
            <a:ext cx="8712968" cy="3384376"/>
          </a:xfrm>
          <a:solidFill>
            <a:schemeClr val="bg1"/>
          </a:solidFill>
        </p:spPr>
        <p:txBody>
          <a:bodyPr/>
          <a:lstStyle/>
          <a:p>
            <a:r>
              <a:rPr lang="en-US" altLang="zh-CN" sz="2400" dirty="0"/>
              <a:t>leave-one-out cross-validation (</a:t>
            </a:r>
            <a:r>
              <a:rPr lang="en-US" altLang="zh-CN" sz="2400" b="1" dirty="0"/>
              <a:t>LOOCV</a:t>
            </a:r>
            <a:r>
              <a:rPr lang="en-US" altLang="zh-CN" sz="2400" dirty="0"/>
              <a:t>) involves </a:t>
            </a:r>
            <a:r>
              <a:rPr lang="en-US" altLang="zh-CN" sz="2400" b="1" dirty="0"/>
              <a:t>using a single observation from the original sample as the validation data, and the remaining observations as the training data. </a:t>
            </a:r>
            <a:endParaRPr lang="en-US" altLang="zh-CN" sz="2400" b="1" dirty="0" smtClean="0"/>
          </a:p>
          <a:p>
            <a:r>
              <a:rPr lang="en-US" altLang="zh-CN" sz="2400" dirty="0" smtClean="0"/>
              <a:t>This </a:t>
            </a:r>
            <a:r>
              <a:rPr lang="en-US" altLang="zh-CN" sz="2400" dirty="0"/>
              <a:t>is repeated such that each observation in the sample is used once as the validation data. </a:t>
            </a:r>
            <a:endParaRPr lang="en-US" altLang="zh-CN" sz="2400" dirty="0" smtClean="0"/>
          </a:p>
          <a:p>
            <a:r>
              <a:rPr lang="en-US" altLang="zh-CN" sz="2400" dirty="0" smtClean="0"/>
              <a:t>This </a:t>
            </a:r>
            <a:r>
              <a:rPr lang="en-US" altLang="zh-CN" sz="2400" dirty="0"/>
              <a:t>is the same as a </a:t>
            </a:r>
            <a:r>
              <a:rPr lang="en-US" altLang="zh-CN" sz="2400" i="1" dirty="0"/>
              <a:t>K</a:t>
            </a:r>
            <a:r>
              <a:rPr lang="en-US" altLang="zh-CN" sz="2400" dirty="0"/>
              <a:t>-fold cross-validation with </a:t>
            </a:r>
            <a:r>
              <a:rPr lang="en-US" altLang="zh-CN" sz="2400" i="1" dirty="0"/>
              <a:t>K</a:t>
            </a:r>
            <a:r>
              <a:rPr lang="en-US" altLang="zh-CN" sz="2400" dirty="0"/>
              <a:t> being equal to the number of observations in the original sample. </a:t>
            </a:r>
            <a:endParaRPr lang="en-US" altLang="zh-CN" sz="2400" dirty="0" smtClean="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83150"/>
            <a:ext cx="6336704" cy="24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11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504" y="-9525"/>
            <a:ext cx="9036496" cy="1062261"/>
          </a:xfrm>
        </p:spPr>
        <p:txBody>
          <a:bodyPr/>
          <a:lstStyle/>
          <a:p>
            <a:r>
              <a:rPr lang="en-US" altLang="zh-CN" sz="4000" b="1" dirty="0">
                <a:solidFill>
                  <a:srgbClr val="800000"/>
                </a:solidFill>
              </a:rPr>
              <a:t>Limitations </a:t>
            </a:r>
            <a:r>
              <a:rPr lang="en-US" altLang="zh-CN" sz="4000" b="1" dirty="0" smtClean="0">
                <a:solidFill>
                  <a:srgbClr val="800000"/>
                </a:solidFill>
              </a:rPr>
              <a:t>&amp; </a:t>
            </a:r>
            <a:r>
              <a:rPr lang="en-US" altLang="zh-CN" sz="4000" b="1" dirty="0" smtClean="0">
                <a:solidFill>
                  <a:srgbClr val="800000"/>
                </a:solidFill>
              </a:rPr>
              <a:t>Capabilities of MLP</a:t>
            </a:r>
            <a:endParaRPr lang="zh-CN" altLang="en-US" sz="4000" b="1" dirty="0" smtClean="0">
              <a:solidFill>
                <a:srgbClr val="800000"/>
              </a:solidFill>
            </a:endParaRPr>
          </a:p>
        </p:txBody>
      </p:sp>
      <p:sp>
        <p:nvSpPr>
          <p:cNvPr id="46083" name="Rectangle 3"/>
          <p:cNvSpPr>
            <a:spLocks noGrp="1" noChangeArrowheads="1"/>
          </p:cNvSpPr>
          <p:nvPr>
            <p:ph type="body" idx="1"/>
          </p:nvPr>
        </p:nvSpPr>
        <p:spPr>
          <a:xfrm>
            <a:off x="107504" y="1124744"/>
            <a:ext cx="8892480" cy="4114800"/>
          </a:xfrm>
          <a:solidFill>
            <a:schemeClr val="bg1"/>
          </a:solidFill>
        </p:spPr>
        <p:txBody>
          <a:bodyPr/>
          <a:lstStyle/>
          <a:p>
            <a:r>
              <a:rPr lang="en-US" altLang="zh-CN" sz="2400" dirty="0" smtClean="0"/>
              <a:t>MLPs </a:t>
            </a:r>
            <a:r>
              <a:rPr lang="en-US" altLang="zh-CN" sz="2400" dirty="0"/>
              <a:t>trained with backpropagation can perform function approximation and pattern classification </a:t>
            </a:r>
          </a:p>
          <a:p>
            <a:r>
              <a:rPr lang="en-US" altLang="zh-CN" sz="2400" dirty="0" smtClean="0"/>
              <a:t>Theoretically </a:t>
            </a:r>
            <a:r>
              <a:rPr lang="en-US" altLang="zh-CN" sz="2400" dirty="0"/>
              <a:t>they can </a:t>
            </a:r>
            <a:endParaRPr lang="en-US" altLang="zh-CN" sz="2400" dirty="0" smtClean="0"/>
          </a:p>
          <a:p>
            <a:pPr lvl="1">
              <a:buFont typeface="Wingdings" panose="05000000000000000000" pitchFamily="2" charset="2"/>
              <a:buChar char="l"/>
            </a:pPr>
            <a:r>
              <a:rPr lang="en-US" altLang="zh-CN" sz="2000" dirty="0" smtClean="0"/>
              <a:t>Perform </a:t>
            </a:r>
            <a:r>
              <a:rPr lang="en-US" altLang="zh-CN" sz="2000" dirty="0"/>
              <a:t>any linear and non-linear </a:t>
            </a:r>
            <a:r>
              <a:rPr lang="en-US" altLang="zh-CN" sz="2000" dirty="0" smtClean="0"/>
              <a:t>mapping</a:t>
            </a:r>
            <a:endParaRPr lang="en-US" altLang="zh-CN" sz="2000" dirty="0"/>
          </a:p>
          <a:p>
            <a:pPr lvl="1">
              <a:buFont typeface="Wingdings" panose="05000000000000000000" pitchFamily="2" charset="2"/>
              <a:buChar char="l"/>
            </a:pPr>
            <a:r>
              <a:rPr lang="en-US" altLang="zh-CN" sz="2000" dirty="0" smtClean="0"/>
              <a:t>Can </a:t>
            </a:r>
            <a:r>
              <a:rPr lang="en-US" altLang="zh-CN" sz="2000" dirty="0"/>
              <a:t>approximate any reasonable function arbitrary well </a:t>
            </a:r>
          </a:p>
          <a:p>
            <a:pPr lvl="1">
              <a:buFont typeface="Wingdings" panose="05000000000000000000" pitchFamily="2" charset="2"/>
              <a:buChar char="l"/>
            </a:pPr>
            <a:r>
              <a:rPr lang="en-US" altLang="zh-CN" sz="2000" dirty="0" smtClean="0"/>
              <a:t>=&gt; </a:t>
            </a:r>
            <a:r>
              <a:rPr lang="en-US" altLang="zh-CN" sz="2000" dirty="0"/>
              <a:t>are able to overcome the limitations of </a:t>
            </a:r>
            <a:r>
              <a:rPr lang="en-US" altLang="zh-CN" sz="2000" dirty="0" err="1" smtClean="0"/>
              <a:t>perceptrons</a:t>
            </a:r>
            <a:endParaRPr lang="en-US" altLang="zh-CN" sz="2000" dirty="0"/>
          </a:p>
          <a:p>
            <a:r>
              <a:rPr lang="en-US" altLang="zh-CN" sz="2400" dirty="0" smtClean="0"/>
              <a:t>In </a:t>
            </a:r>
            <a:r>
              <a:rPr lang="en-US" altLang="zh-CN" sz="2400" dirty="0"/>
              <a:t>practice: </a:t>
            </a:r>
          </a:p>
          <a:p>
            <a:pPr lvl="1">
              <a:buFont typeface="Wingdings" panose="05000000000000000000" pitchFamily="2" charset="2"/>
              <a:buChar char="l"/>
            </a:pPr>
            <a:r>
              <a:rPr lang="en-US" altLang="zh-CN" sz="2000" dirty="0" smtClean="0"/>
              <a:t>May </a:t>
            </a:r>
            <a:r>
              <a:rPr lang="en-US" altLang="zh-CN" sz="2000" dirty="0"/>
              <a:t>not always find a solution – can be trapped in a </a:t>
            </a:r>
            <a:r>
              <a:rPr lang="en-US" altLang="zh-CN" sz="2000" b="1" dirty="0">
                <a:solidFill>
                  <a:srgbClr val="FF0000"/>
                </a:solidFill>
              </a:rPr>
              <a:t>local minimum </a:t>
            </a:r>
          </a:p>
          <a:p>
            <a:pPr lvl="1">
              <a:buFont typeface="Wingdings" panose="05000000000000000000" pitchFamily="2" charset="2"/>
              <a:buChar char="l"/>
            </a:pPr>
            <a:r>
              <a:rPr lang="en-US" altLang="zh-CN" sz="2000" dirty="0" smtClean="0"/>
              <a:t>The </a:t>
            </a:r>
            <a:r>
              <a:rPr lang="en-US" altLang="zh-CN" sz="2000" dirty="0"/>
              <a:t>performance is sensitive to the starting conditions (initialization of weights) </a:t>
            </a:r>
          </a:p>
          <a:p>
            <a:pPr lvl="1">
              <a:buFont typeface="Wingdings" panose="05000000000000000000" pitchFamily="2" charset="2"/>
              <a:buChar char="l"/>
            </a:pPr>
            <a:r>
              <a:rPr lang="en-US" altLang="zh-CN" sz="2000" dirty="0" smtClean="0"/>
              <a:t>Sensitive </a:t>
            </a:r>
            <a:r>
              <a:rPr lang="en-US" altLang="zh-CN" sz="2000" dirty="0"/>
              <a:t>to the number of hidden layers and neurons </a:t>
            </a:r>
          </a:p>
          <a:p>
            <a:pPr lvl="1">
              <a:buFont typeface="Tahoma" panose="020B0604030504040204" pitchFamily="34" charset="0"/>
              <a:buChar char="̶"/>
            </a:pPr>
            <a:r>
              <a:rPr lang="en-US" altLang="zh-CN" sz="2000" dirty="0" smtClean="0"/>
              <a:t>Too </a:t>
            </a:r>
            <a:r>
              <a:rPr lang="en-US" altLang="zh-CN" sz="2000" dirty="0"/>
              <a:t>few neurons – </a:t>
            </a:r>
            <a:r>
              <a:rPr lang="en-US" altLang="zh-CN" sz="2000" dirty="0" err="1"/>
              <a:t>underfitting</a:t>
            </a:r>
            <a:r>
              <a:rPr lang="en-US" altLang="zh-CN" sz="2000" dirty="0"/>
              <a:t>, unable to learn what you want it to learn </a:t>
            </a:r>
          </a:p>
          <a:p>
            <a:pPr lvl="1">
              <a:buFont typeface="Tahoma" panose="020B0604030504040204" pitchFamily="34" charset="0"/>
              <a:buChar char="̶"/>
            </a:pPr>
            <a:r>
              <a:rPr lang="en-US" altLang="zh-CN" sz="2000" dirty="0" smtClean="0"/>
              <a:t>too </a:t>
            </a:r>
            <a:r>
              <a:rPr lang="en-US" altLang="zh-CN" sz="2000" dirty="0"/>
              <a:t>many – overfitting, learns slowly </a:t>
            </a:r>
          </a:p>
          <a:p>
            <a:pPr lvl="1">
              <a:buFont typeface="Tahoma" panose="020B0604030504040204" pitchFamily="34" charset="0"/>
              <a:buChar char="̶"/>
            </a:pPr>
            <a:r>
              <a:rPr lang="en-US" altLang="zh-CN" sz="2000" dirty="0" smtClean="0"/>
              <a:t>the </a:t>
            </a:r>
            <a:r>
              <a:rPr lang="en-US" altLang="zh-CN" sz="2000" dirty="0"/>
              <a:t>number of hidden layers and neurons are left to the designer</a:t>
            </a:r>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4883"/>
            <a:ext cx="8712968" cy="1462087"/>
          </a:xfrm>
        </p:spPr>
        <p:txBody>
          <a:bodyPr/>
          <a:lstStyle/>
          <a:p>
            <a:r>
              <a:rPr lang="en-US" altLang="zh-CN" sz="4000" b="1" dirty="0">
                <a:solidFill>
                  <a:srgbClr val="800000"/>
                </a:solidFill>
              </a:rPr>
              <a:t>Limitations </a:t>
            </a:r>
            <a:r>
              <a:rPr lang="en-US" altLang="zh-CN" sz="4000" b="1" dirty="0">
                <a:solidFill>
                  <a:srgbClr val="800000"/>
                </a:solidFill>
              </a:rPr>
              <a:t>&amp;</a:t>
            </a:r>
            <a:r>
              <a:rPr lang="en-US" altLang="zh-CN" sz="4000" b="1" dirty="0" smtClean="0">
                <a:solidFill>
                  <a:srgbClr val="800000"/>
                </a:solidFill>
              </a:rPr>
              <a:t> Capabilities of MLP</a:t>
            </a:r>
            <a:endParaRPr lang="zh-CN" altLang="en-US" sz="4000" dirty="0"/>
          </a:p>
        </p:txBody>
      </p:sp>
      <p:sp>
        <p:nvSpPr>
          <p:cNvPr id="3" name="内容占位符 2"/>
          <p:cNvSpPr>
            <a:spLocks noGrp="1"/>
          </p:cNvSpPr>
          <p:nvPr>
            <p:ph idx="1"/>
          </p:nvPr>
        </p:nvSpPr>
        <p:spPr>
          <a:xfrm>
            <a:off x="323528" y="1916832"/>
            <a:ext cx="8568952" cy="4114800"/>
          </a:xfrm>
        </p:spPr>
        <p:txBody>
          <a:bodyPr/>
          <a:lstStyle/>
          <a:p>
            <a:pPr>
              <a:buFont typeface="Wingdings" panose="05000000000000000000" pitchFamily="2" charset="2"/>
              <a:buChar char="l"/>
            </a:pPr>
            <a:r>
              <a:rPr lang="en-US" altLang="zh-CN" sz="2800" dirty="0" smtClean="0"/>
              <a:t>Sensitive </a:t>
            </a:r>
            <a:r>
              <a:rPr lang="en-US" altLang="zh-CN" sz="2800" dirty="0"/>
              <a:t>to the value of the learning rate </a:t>
            </a:r>
            <a:endParaRPr lang="en-US" altLang="zh-CN" sz="2800" dirty="0" smtClean="0"/>
          </a:p>
          <a:p>
            <a:pPr lvl="1">
              <a:buFont typeface="Tahoma" panose="020B0604030504040204" pitchFamily="34" charset="0"/>
              <a:buChar char="̶"/>
            </a:pPr>
            <a:r>
              <a:rPr lang="en-US" altLang="zh-CN" sz="2400" dirty="0" smtClean="0"/>
              <a:t>Too </a:t>
            </a:r>
            <a:r>
              <a:rPr lang="en-US" altLang="zh-CN" sz="2400" dirty="0"/>
              <a:t>small – slow learning </a:t>
            </a:r>
          </a:p>
          <a:p>
            <a:pPr lvl="1">
              <a:buFont typeface="Tahoma" panose="020B0604030504040204" pitchFamily="34" charset="0"/>
              <a:buChar char="̶"/>
            </a:pPr>
            <a:r>
              <a:rPr lang="en-US" altLang="zh-CN" sz="2400" dirty="0" smtClean="0"/>
              <a:t>Too </a:t>
            </a:r>
            <a:r>
              <a:rPr lang="en-US" altLang="zh-CN" sz="2400" dirty="0"/>
              <a:t>big – instability or poor performance </a:t>
            </a:r>
          </a:p>
          <a:p>
            <a:pPr>
              <a:buFont typeface="Wingdings" panose="05000000000000000000" pitchFamily="2" charset="2"/>
              <a:buChar char="l"/>
            </a:pPr>
            <a:r>
              <a:rPr lang="en-US" altLang="zh-CN" sz="2800" dirty="0" smtClean="0"/>
              <a:t>The </a:t>
            </a:r>
            <a:r>
              <a:rPr lang="en-US" altLang="zh-CN" sz="2800" dirty="0"/>
              <a:t>proper choices depends on the nature of examples </a:t>
            </a:r>
          </a:p>
          <a:p>
            <a:pPr>
              <a:buFont typeface="Wingdings" panose="05000000000000000000" pitchFamily="2" charset="2"/>
              <a:buChar char="l"/>
            </a:pPr>
            <a:r>
              <a:rPr lang="en-US" altLang="zh-CN" dirty="0" smtClean="0"/>
              <a:t>Trial </a:t>
            </a:r>
            <a:r>
              <a:rPr lang="en-US" altLang="zh-CN" dirty="0"/>
              <a:t>and error </a:t>
            </a:r>
          </a:p>
          <a:p>
            <a:pPr lvl="1">
              <a:buFont typeface="Wingdings" panose="05000000000000000000" pitchFamily="2" charset="2"/>
              <a:buChar char="l"/>
            </a:pPr>
            <a:r>
              <a:rPr lang="en-US" altLang="zh-CN" sz="2400" dirty="0" smtClean="0"/>
              <a:t>Refer </a:t>
            </a:r>
            <a:r>
              <a:rPr lang="en-US" altLang="zh-CN" sz="2400" dirty="0"/>
              <a:t>to the choices that have worked well in similar problems </a:t>
            </a:r>
            <a:endParaRPr lang="en-US" altLang="zh-CN" sz="2400" dirty="0" smtClean="0"/>
          </a:p>
          <a:p>
            <a:pPr lvl="1">
              <a:buFont typeface="Wingdings" panose="05000000000000000000" pitchFamily="2" charset="2"/>
              <a:buChar char="l"/>
            </a:pPr>
            <a:r>
              <a:rPr lang="en-US" altLang="zh-CN" sz="2400" dirty="0" smtClean="0"/>
              <a:t>successful applications </a:t>
            </a:r>
            <a:r>
              <a:rPr lang="en-US" altLang="zh-CN" sz="2400" dirty="0"/>
              <a:t>of NNs requires time and experience</a:t>
            </a:r>
            <a:endParaRPr lang="zh-CN" altLang="en-US" sz="2400" dirty="0"/>
          </a:p>
        </p:txBody>
      </p:sp>
    </p:spTree>
    <p:extLst>
      <p:ext uri="{BB962C8B-B14F-4D97-AF65-F5344CB8AC3E}">
        <p14:creationId xmlns:p14="http://schemas.microsoft.com/office/powerpoint/2010/main" val="302231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7665"/>
            <a:ext cx="7793037" cy="1296144"/>
          </a:xfrm>
        </p:spPr>
        <p:txBody>
          <a:bodyPr/>
          <a:lstStyle/>
          <a:p>
            <a:r>
              <a:rPr lang="en-US" altLang="zh-CN" sz="4000" b="1" dirty="0">
                <a:solidFill>
                  <a:srgbClr val="800000"/>
                </a:solidFill>
              </a:rPr>
              <a:t>Backpropagation </a:t>
            </a:r>
            <a:r>
              <a:rPr lang="en-US" altLang="zh-CN" sz="4000" b="1" dirty="0" smtClean="0">
                <a:solidFill>
                  <a:srgbClr val="800000"/>
                </a:solidFill>
              </a:rPr>
              <a:t>Summary</a:t>
            </a:r>
            <a:endParaRPr lang="zh-CN" altLang="en-US" sz="4000" b="1" dirty="0">
              <a:solidFill>
                <a:srgbClr val="800000"/>
              </a:solidFill>
            </a:endParaRPr>
          </a:p>
        </p:txBody>
      </p:sp>
      <p:sp>
        <p:nvSpPr>
          <p:cNvPr id="3" name="内容占位符 2"/>
          <p:cNvSpPr>
            <a:spLocks noGrp="1"/>
          </p:cNvSpPr>
          <p:nvPr>
            <p:ph idx="1"/>
          </p:nvPr>
        </p:nvSpPr>
        <p:spPr>
          <a:xfrm>
            <a:off x="251520" y="1556792"/>
            <a:ext cx="8712968" cy="4824536"/>
          </a:xfrm>
          <a:solidFill>
            <a:schemeClr val="bg1"/>
          </a:solidFill>
        </p:spPr>
        <p:txBody>
          <a:bodyPr/>
          <a:lstStyle/>
          <a:p>
            <a:r>
              <a:rPr lang="en-US" altLang="zh-CN" sz="2800" dirty="0" smtClean="0"/>
              <a:t>uses </a:t>
            </a:r>
            <a:r>
              <a:rPr lang="en-US" altLang="zh-CN" sz="2800" dirty="0"/>
              <a:t>approximate steepest descent algorithm for minimizing the mean square error </a:t>
            </a:r>
          </a:p>
          <a:p>
            <a:r>
              <a:rPr lang="en-US" altLang="zh-CN" sz="2800" dirty="0" smtClean="0"/>
              <a:t>Gradient </a:t>
            </a:r>
            <a:r>
              <a:rPr lang="en-US" altLang="zh-CN" sz="2800" dirty="0"/>
              <a:t>descent </a:t>
            </a:r>
          </a:p>
          <a:p>
            <a:r>
              <a:rPr lang="en-US" altLang="zh-CN" sz="2800" dirty="0" smtClean="0"/>
              <a:t>The </a:t>
            </a:r>
            <a:r>
              <a:rPr lang="en-US" altLang="zh-CN" sz="2800" dirty="0"/>
              <a:t>standard gradient descent is slow as it requires small learning rate for stable learning </a:t>
            </a:r>
          </a:p>
          <a:p>
            <a:r>
              <a:rPr lang="en-US" altLang="zh-CN" sz="2800" dirty="0" smtClean="0"/>
              <a:t>Gradient </a:t>
            </a:r>
            <a:r>
              <a:rPr lang="en-US" altLang="zh-CN" sz="2800" dirty="0"/>
              <a:t>descent with momentum is faster as it allows higher learning rate while maintaining stability </a:t>
            </a:r>
          </a:p>
          <a:p>
            <a:r>
              <a:rPr lang="en-US" altLang="zh-CN" sz="2800" dirty="0" smtClean="0"/>
              <a:t>There </a:t>
            </a:r>
            <a:r>
              <a:rPr lang="en-US" altLang="zh-CN" sz="2800" dirty="0"/>
              <a:t>are several variations of the backpropagation </a:t>
            </a:r>
            <a:r>
              <a:rPr lang="en-US" altLang="zh-CN" sz="2800" dirty="0" smtClean="0"/>
              <a:t>algorithm.</a:t>
            </a:r>
            <a:endParaRPr lang="zh-CN" altLang="en-US" sz="2800" dirty="0"/>
          </a:p>
        </p:txBody>
      </p:sp>
    </p:spTree>
    <p:extLst>
      <p:ext uri="{BB962C8B-B14F-4D97-AF65-F5344CB8AC3E}">
        <p14:creationId xmlns:p14="http://schemas.microsoft.com/office/powerpoint/2010/main" val="67907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b="1" smtClean="0">
                <a:solidFill>
                  <a:srgbClr val="800000"/>
                </a:solidFill>
              </a:rPr>
              <a:t>Outline</a:t>
            </a:r>
          </a:p>
        </p:txBody>
      </p:sp>
      <p:sp>
        <p:nvSpPr>
          <p:cNvPr id="13315" name="Rectangle 3"/>
          <p:cNvSpPr>
            <a:spLocks noGrp="1" noChangeArrowheads="1"/>
          </p:cNvSpPr>
          <p:nvPr>
            <p:ph type="body" idx="1"/>
          </p:nvPr>
        </p:nvSpPr>
        <p:spPr>
          <a:xfrm>
            <a:off x="468313" y="2060575"/>
            <a:ext cx="7772400" cy="4114800"/>
          </a:xfrm>
        </p:spPr>
        <p:txBody>
          <a:bodyPr/>
          <a:lstStyle/>
          <a:p>
            <a:r>
              <a:rPr lang="en-US" altLang="zh-CN" dirty="0" smtClean="0">
                <a:solidFill>
                  <a:srgbClr val="0000FF"/>
                </a:solidFill>
              </a:rPr>
              <a:t>Revision</a:t>
            </a:r>
          </a:p>
          <a:p>
            <a:r>
              <a:rPr lang="en-US" altLang="zh-CN" dirty="0" smtClean="0">
                <a:solidFill>
                  <a:srgbClr val="0000FF"/>
                </a:solidFill>
              </a:rPr>
              <a:t>BP learning with MLP: on-line </a:t>
            </a:r>
            <a:r>
              <a:rPr lang="en-US" altLang="zh-CN" i="1" dirty="0" smtClean="0">
                <a:solidFill>
                  <a:srgbClr val="0000FF"/>
                </a:solidFill>
              </a:rPr>
              <a:t>vs</a:t>
            </a:r>
            <a:r>
              <a:rPr lang="en-US" altLang="zh-CN" dirty="0" smtClean="0">
                <a:solidFill>
                  <a:srgbClr val="0000FF"/>
                </a:solidFill>
              </a:rPr>
              <a:t> batch</a:t>
            </a:r>
          </a:p>
          <a:p>
            <a:r>
              <a:rPr lang="en-US" altLang="zh-CN" dirty="0" smtClean="0"/>
              <a:t>Practical issues in MLP learning</a:t>
            </a:r>
          </a:p>
          <a:p>
            <a:r>
              <a:rPr lang="en-US" altLang="zh-CN" dirty="0" smtClean="0"/>
              <a:t>Example of calculation</a:t>
            </a:r>
          </a:p>
          <a:p>
            <a:r>
              <a:rPr lang="en-US" altLang="zh-CN" dirty="0" smtClean="0"/>
              <a:t>MLP from </a:t>
            </a:r>
            <a:r>
              <a:rPr lang="en-US" altLang="zh-CN" dirty="0" err="1" smtClean="0"/>
              <a:t>Matlab</a:t>
            </a:r>
            <a:r>
              <a:rPr lang="en-US" altLang="zh-CN" dirty="0" smtClean="0"/>
              <a:t>  Toolbox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87549" y="188640"/>
            <a:ext cx="8353425" cy="1052736"/>
          </a:xfrm>
        </p:spPr>
        <p:txBody>
          <a:bodyPr/>
          <a:lstStyle/>
          <a:p>
            <a:r>
              <a:rPr lang="en-US" altLang="ko-KR" sz="4000" b="1" dirty="0" smtClean="0">
                <a:solidFill>
                  <a:srgbClr val="800000"/>
                </a:solidFill>
                <a:ea typeface="Gulim" pitchFamily="34" charset="-127"/>
              </a:rPr>
              <a:t>Techniques to overcome </a:t>
            </a:r>
            <a:r>
              <a:rPr lang="en-US" altLang="ko-KR" sz="4000" b="1" dirty="0" err="1" smtClean="0">
                <a:solidFill>
                  <a:srgbClr val="800000"/>
                </a:solidFill>
                <a:ea typeface="Gulim" pitchFamily="34" charset="-127"/>
              </a:rPr>
              <a:t>overfitting</a:t>
            </a:r>
            <a:endParaRPr lang="en-US" altLang="zh-CN" sz="4000" dirty="0" smtClean="0"/>
          </a:p>
        </p:txBody>
      </p:sp>
      <p:sp>
        <p:nvSpPr>
          <p:cNvPr id="26627" name="Rectangle 3"/>
          <p:cNvSpPr>
            <a:spLocks noGrp="1" noChangeArrowheads="1"/>
          </p:cNvSpPr>
          <p:nvPr>
            <p:ph type="body" idx="1"/>
          </p:nvPr>
        </p:nvSpPr>
        <p:spPr>
          <a:xfrm>
            <a:off x="179512" y="1340768"/>
            <a:ext cx="8280400" cy="5400675"/>
          </a:xfrm>
          <a:solidFill>
            <a:schemeClr val="bg1"/>
          </a:solidFill>
        </p:spPr>
        <p:txBody>
          <a:bodyPr/>
          <a:lstStyle/>
          <a:p>
            <a:pPr>
              <a:lnSpc>
                <a:spcPct val="80000"/>
              </a:lnSpc>
            </a:pPr>
            <a:r>
              <a:rPr lang="en-US" altLang="ko-KR" sz="2400" b="1" i="1" dirty="0" smtClean="0">
                <a:solidFill>
                  <a:srgbClr val="0000FF"/>
                </a:solidFill>
                <a:ea typeface="Gulim" pitchFamily="34" charset="-127"/>
              </a:rPr>
              <a:t>Weight decay</a:t>
            </a:r>
            <a:r>
              <a:rPr lang="en-US" altLang="ko-KR" sz="2400" b="1" dirty="0" smtClean="0">
                <a:solidFill>
                  <a:srgbClr val="0000FF"/>
                </a:solidFill>
                <a:ea typeface="Gulim" pitchFamily="34" charset="-127"/>
              </a:rPr>
              <a:t> </a:t>
            </a:r>
            <a:r>
              <a:rPr lang="en-US" altLang="ko-KR" sz="2400" dirty="0" smtClean="0">
                <a:ea typeface="Gulim" pitchFamily="34" charset="-127"/>
              </a:rPr>
              <a:t>: </a:t>
            </a:r>
            <a:r>
              <a:rPr lang="en-US" altLang="ko-KR" sz="2400" b="1" dirty="0" smtClean="0">
                <a:ea typeface="Gulim" pitchFamily="34" charset="-127"/>
              </a:rPr>
              <a:t>Decrease</a:t>
            </a:r>
            <a:r>
              <a:rPr lang="en-US" altLang="ko-KR" sz="2400" dirty="0" smtClean="0">
                <a:ea typeface="Gulim" pitchFamily="34" charset="-127"/>
              </a:rPr>
              <a:t> each weight by some small factor during each iteration. </a:t>
            </a:r>
          </a:p>
          <a:p>
            <a:pPr>
              <a:lnSpc>
                <a:spcPct val="80000"/>
              </a:lnSpc>
            </a:pPr>
            <a:r>
              <a:rPr lang="en-US" altLang="ko-KR" sz="2400" dirty="0" smtClean="0">
                <a:ea typeface="Gulim" pitchFamily="34" charset="-127"/>
              </a:rPr>
              <a:t>The </a:t>
            </a:r>
            <a:r>
              <a:rPr lang="en-US" altLang="ko-KR" sz="2400" b="1" dirty="0" smtClean="0">
                <a:solidFill>
                  <a:srgbClr val="FF0000"/>
                </a:solidFill>
                <a:ea typeface="Gulim" pitchFamily="34" charset="-127"/>
              </a:rPr>
              <a:t>motivation</a:t>
            </a:r>
            <a:r>
              <a:rPr lang="en-US" altLang="zh-CN" sz="2400" dirty="0" smtClean="0">
                <a:ea typeface="Gulim" pitchFamily="34" charset="-127"/>
              </a:rPr>
              <a:t>: </a:t>
            </a:r>
            <a:r>
              <a:rPr lang="en-US" altLang="ko-KR" sz="2400" dirty="0" smtClean="0">
                <a:ea typeface="Gulim" pitchFamily="34" charset="-127"/>
              </a:rPr>
              <a:t>to keep weight values small.</a:t>
            </a:r>
          </a:p>
          <a:p>
            <a:r>
              <a:rPr lang="en-US" sz="2400" dirty="0"/>
              <a:t>Add penalty term to the error function</a:t>
            </a:r>
          </a:p>
          <a:p>
            <a:pPr marL="0" indent="0">
              <a:buNone/>
            </a:pPr>
            <a:r>
              <a:rPr lang="en-US" sz="2400" dirty="0"/>
              <a:t> Penalizes large weights to reduce variance</a:t>
            </a:r>
          </a:p>
          <a:p>
            <a:pPr marL="0" indent="0">
              <a:buNone/>
            </a:pPr>
            <a:r>
              <a:rPr lang="en-US" sz="2400" dirty="0"/>
              <a:t> Standard weight decay </a:t>
            </a:r>
            <a:r>
              <a:rPr lang="en-US" sz="2400" dirty="0" smtClean="0"/>
              <a:t>equation</a:t>
            </a:r>
          </a:p>
          <a:p>
            <a:pPr marL="0" indent="0">
              <a:buNone/>
            </a:pPr>
            <a:endParaRPr lang="en-US" sz="2400" dirty="0"/>
          </a:p>
          <a:p>
            <a:pPr marL="0" indent="0">
              <a:buNone/>
            </a:pPr>
            <a:endParaRPr lang="en-US" sz="2400" dirty="0" smtClean="0"/>
          </a:p>
          <a:p>
            <a:pPr marL="0" indent="0">
              <a:buNone/>
            </a:pPr>
            <a:r>
              <a:rPr lang="en-US" sz="2400" dirty="0" smtClean="0"/>
              <a:t>    </a:t>
            </a:r>
            <a:r>
              <a:rPr lang="en-US" sz="2400" dirty="0" err="1" smtClean="0"/>
              <a:t>Matlab</a:t>
            </a:r>
            <a:r>
              <a:rPr lang="en-US" sz="2400" dirty="0" smtClean="0"/>
              <a:t> implementation</a:t>
            </a:r>
          </a:p>
          <a:p>
            <a:pPr marL="0" indent="0">
              <a:buNone/>
            </a:pPr>
            <a:endParaRPr lang="en-US" sz="2400" dirty="0" smtClean="0"/>
          </a:p>
          <a:p>
            <a:pPr marL="0" indent="0">
              <a:buNone/>
            </a:pPr>
            <a:endParaRPr lang="en-US" altLang="ko-KR" sz="2400" dirty="0" smtClean="0">
              <a:ea typeface="Gulim" pitchFamily="34" charset="-127"/>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88300606"/>
              </p:ext>
            </p:extLst>
          </p:nvPr>
        </p:nvGraphicFramePr>
        <p:xfrm>
          <a:off x="2483768" y="3789040"/>
          <a:ext cx="3820214" cy="576064"/>
        </p:xfrm>
        <a:graphic>
          <a:graphicData uri="http://schemas.openxmlformats.org/presentationml/2006/ole">
            <mc:AlternateContent xmlns:mc="http://schemas.openxmlformats.org/markup-compatibility/2006">
              <mc:Choice xmlns:v="urn:schemas-microsoft-com:vml" Requires="v">
                <p:oleObj spid="_x0000_s88111" name="Equation" r:id="rId3" imgW="1600200" imgH="241200" progId="Equation.3">
                  <p:embed/>
                </p:oleObj>
              </mc:Choice>
              <mc:Fallback>
                <p:oleObj name="Equation" r:id="rId3" imgW="1600200" imgH="2412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789040"/>
                        <a:ext cx="382021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24808925"/>
              </p:ext>
            </p:extLst>
          </p:nvPr>
        </p:nvGraphicFramePr>
        <p:xfrm>
          <a:off x="2699792" y="5157192"/>
          <a:ext cx="3909006" cy="1440160"/>
        </p:xfrm>
        <a:graphic>
          <a:graphicData uri="http://schemas.openxmlformats.org/presentationml/2006/ole">
            <mc:AlternateContent xmlns:mc="http://schemas.openxmlformats.org/markup-compatibility/2006">
              <mc:Choice xmlns:v="urn:schemas-microsoft-com:vml" Requires="v">
                <p:oleObj spid="_x0000_s88112" name="Equation" r:id="rId5" imgW="1930320" imgH="711000" progId="Equation.3">
                  <p:embed/>
                </p:oleObj>
              </mc:Choice>
              <mc:Fallback>
                <p:oleObj name="Equation" r:id="rId5" imgW="1930320" imgH="7110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5157192"/>
                        <a:ext cx="3909006" cy="1440160"/>
                      </a:xfrm>
                      <a:prstGeom prst="rect">
                        <a:avLst/>
                      </a:prstGeom>
                      <a:noFill/>
                      <a:extLst/>
                    </p:spPr>
                  </p:pic>
                </p:oleObj>
              </mc:Fallback>
            </mc:AlternateContent>
          </a:graphicData>
        </a:graphic>
      </p:graphicFrame>
      <p:sp>
        <p:nvSpPr>
          <p:cNvPr id="2" name="矩形标注 1"/>
          <p:cNvSpPr/>
          <p:nvPr/>
        </p:nvSpPr>
        <p:spPr>
          <a:xfrm>
            <a:off x="7380312" y="3284984"/>
            <a:ext cx="1584176" cy="531640"/>
          </a:xfrm>
          <a:prstGeom prst="wedgeRectCallout">
            <a:avLst>
              <a:gd name="adj1" fmla="val -127257"/>
              <a:gd name="adj2" fmla="val 9373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rgbClr val="800000"/>
                </a:solidFill>
              </a:rPr>
              <a:t>penalises</a:t>
            </a:r>
            <a:r>
              <a:rPr lang="en-US" altLang="zh-CN" b="1" dirty="0">
                <a:solidFill>
                  <a:srgbClr val="800000"/>
                </a:solidFill>
              </a:rPr>
              <a:t> large </a:t>
            </a:r>
            <a:r>
              <a:rPr lang="en-US" altLang="zh-CN" b="1" dirty="0" smtClean="0">
                <a:solidFill>
                  <a:srgbClr val="800000"/>
                </a:solidFill>
              </a:rPr>
              <a:t>weights</a:t>
            </a:r>
          </a:p>
          <a:p>
            <a:r>
              <a:rPr lang="en-US" altLang="zh-CN" b="1" dirty="0" smtClean="0">
                <a:solidFill>
                  <a:srgbClr val="800000"/>
                </a:solidFill>
              </a:rPr>
              <a:t> </a:t>
            </a:r>
            <a:endParaRPr lang="zh-CN" altLang="en-US" b="1" dirty="0">
              <a:solidFill>
                <a:srgbClr val="8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793037" cy="910431"/>
          </a:xfrm>
        </p:spPr>
        <p:txBody>
          <a:bodyPr/>
          <a:lstStyle/>
          <a:p>
            <a:r>
              <a:rPr lang="en-US" altLang="ko-KR" sz="4000" b="1" dirty="0" smtClean="0">
                <a:solidFill>
                  <a:srgbClr val="800000"/>
                </a:solidFill>
                <a:ea typeface="Gulim" pitchFamily="34" charset="-127"/>
              </a:rPr>
              <a:t>More on Weight </a:t>
            </a:r>
            <a:r>
              <a:rPr lang="en-US" altLang="ko-KR" sz="4000" b="1" dirty="0">
                <a:solidFill>
                  <a:srgbClr val="800000"/>
                </a:solidFill>
                <a:ea typeface="Gulim" pitchFamily="34" charset="-127"/>
              </a:rPr>
              <a:t>decay</a:t>
            </a:r>
            <a:endParaRPr lang="zh-CN" altLang="en-US" sz="4000" dirty="0">
              <a:solidFill>
                <a:srgbClr val="800000"/>
              </a:solidFill>
            </a:endParaRPr>
          </a:p>
        </p:txBody>
      </p:sp>
      <p:sp>
        <p:nvSpPr>
          <p:cNvPr id="3" name="内容占位符 2"/>
          <p:cNvSpPr>
            <a:spLocks noGrp="1"/>
          </p:cNvSpPr>
          <p:nvPr>
            <p:ph idx="1"/>
          </p:nvPr>
        </p:nvSpPr>
        <p:spPr>
          <a:xfrm>
            <a:off x="323528" y="1700808"/>
            <a:ext cx="8568952" cy="4824536"/>
          </a:xfrm>
        </p:spPr>
        <p:txBody>
          <a:bodyPr/>
          <a:lstStyle/>
          <a:p>
            <a:r>
              <a:rPr lang="en-US" altLang="zh-CN" sz="2400" dirty="0"/>
              <a:t>weight decay penalty term causes the weights to </a:t>
            </a:r>
            <a:r>
              <a:rPr lang="en-US" altLang="zh-CN" sz="2400" dirty="0" smtClean="0"/>
              <a:t>converge to </a:t>
            </a:r>
            <a:r>
              <a:rPr lang="en-US" altLang="zh-CN" sz="2400" dirty="0"/>
              <a:t>smaller absolute values than they </a:t>
            </a:r>
            <a:r>
              <a:rPr lang="en-US" altLang="zh-CN" sz="2400" dirty="0" smtClean="0"/>
              <a:t>otherwise would</a:t>
            </a:r>
            <a:r>
              <a:rPr lang="en-US" altLang="zh-CN" sz="2400" dirty="0"/>
              <a:t>. </a:t>
            </a:r>
          </a:p>
          <a:p>
            <a:r>
              <a:rPr lang="en-US" altLang="zh-CN" sz="2400" dirty="0">
                <a:solidFill>
                  <a:srgbClr val="0000FF"/>
                </a:solidFill>
              </a:rPr>
              <a:t>Large weights can hurt </a:t>
            </a:r>
            <a:r>
              <a:rPr lang="en-US" altLang="zh-CN" sz="2400" dirty="0" err="1">
                <a:solidFill>
                  <a:srgbClr val="0000FF"/>
                </a:solidFill>
              </a:rPr>
              <a:t>generalisation</a:t>
            </a:r>
            <a:r>
              <a:rPr lang="en-US" altLang="zh-CN" sz="2400" dirty="0">
                <a:solidFill>
                  <a:srgbClr val="0000FF"/>
                </a:solidFill>
              </a:rPr>
              <a:t> in </a:t>
            </a:r>
            <a:r>
              <a:rPr lang="en-US" altLang="zh-CN" sz="2400" dirty="0" smtClean="0">
                <a:solidFill>
                  <a:srgbClr val="0000FF"/>
                </a:solidFill>
              </a:rPr>
              <a:t>two different </a:t>
            </a:r>
            <a:r>
              <a:rPr lang="en-US" altLang="zh-CN" sz="2400" dirty="0">
                <a:solidFill>
                  <a:srgbClr val="0000FF"/>
                </a:solidFill>
              </a:rPr>
              <a:t>ways. </a:t>
            </a:r>
          </a:p>
          <a:p>
            <a:pPr lvl="1"/>
            <a:r>
              <a:rPr lang="en-US" altLang="zh-CN" sz="2000" dirty="0"/>
              <a:t>Excessively large weights leading to hidden units can cause the output function to be </a:t>
            </a:r>
            <a:r>
              <a:rPr lang="en-US" altLang="zh-CN" sz="2000" dirty="0" smtClean="0"/>
              <a:t>too rough</a:t>
            </a:r>
            <a:r>
              <a:rPr lang="en-US" altLang="zh-CN" sz="2000" dirty="0"/>
              <a:t>, possibly with near discontinuities. </a:t>
            </a:r>
          </a:p>
          <a:p>
            <a:pPr lvl="1"/>
            <a:r>
              <a:rPr lang="en-US" altLang="zh-CN" sz="2000" dirty="0"/>
              <a:t>Excessively large weights leading to output units can cause wild outputs far beyond the range of the data if the output </a:t>
            </a:r>
            <a:r>
              <a:rPr lang="en-US" altLang="zh-CN" sz="2000" dirty="0" smtClean="0"/>
              <a:t> activation </a:t>
            </a:r>
            <a:r>
              <a:rPr lang="en-US" altLang="zh-CN" sz="2000" dirty="0"/>
              <a:t>function is not bounded to the same range as the data. </a:t>
            </a:r>
          </a:p>
          <a:p>
            <a:r>
              <a:rPr lang="en-US" altLang="zh-CN" sz="2400" dirty="0"/>
              <a:t>The main risk with large weights is that the non-linear node outputs could be in one of </a:t>
            </a:r>
            <a:r>
              <a:rPr lang="en-US" altLang="zh-CN" sz="2400" dirty="0" smtClean="0"/>
              <a:t>the flat </a:t>
            </a:r>
            <a:r>
              <a:rPr lang="en-US" altLang="zh-CN" sz="2400" dirty="0"/>
              <a:t>parts of the transfer function, where the derivative is zero. In such case the learning is </a:t>
            </a:r>
            <a:r>
              <a:rPr lang="en-US" altLang="zh-CN" sz="2400" dirty="0" smtClean="0"/>
              <a:t>irreversibly stopped. </a:t>
            </a:r>
            <a:endParaRPr lang="zh-CN" altLang="en-US" sz="2400" dirty="0"/>
          </a:p>
        </p:txBody>
      </p:sp>
    </p:spTree>
    <p:extLst>
      <p:ext uri="{BB962C8B-B14F-4D97-AF65-F5344CB8AC3E}">
        <p14:creationId xmlns:p14="http://schemas.microsoft.com/office/powerpoint/2010/main" val="22837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7504" y="-99392"/>
            <a:ext cx="8353425" cy="1124744"/>
          </a:xfrm>
        </p:spPr>
        <p:txBody>
          <a:bodyPr/>
          <a:lstStyle/>
          <a:p>
            <a:r>
              <a:rPr lang="en-US" altLang="ko-KR" sz="3600" b="1" dirty="0" smtClean="0">
                <a:solidFill>
                  <a:srgbClr val="800000"/>
                </a:solidFill>
                <a:ea typeface="Gulim" pitchFamily="34" charset="-127"/>
              </a:rPr>
              <a:t>Techniques to overcome </a:t>
            </a:r>
            <a:r>
              <a:rPr lang="en-US" altLang="ko-KR" sz="3600" b="1" dirty="0" err="1" smtClean="0">
                <a:solidFill>
                  <a:srgbClr val="800000"/>
                </a:solidFill>
                <a:ea typeface="Gulim" pitchFamily="34" charset="-127"/>
              </a:rPr>
              <a:t>overfitting</a:t>
            </a:r>
            <a:endParaRPr lang="en-US" altLang="zh-CN" dirty="0" smtClean="0"/>
          </a:p>
        </p:txBody>
      </p:sp>
      <p:sp>
        <p:nvSpPr>
          <p:cNvPr id="26627" name="Rectangle 3"/>
          <p:cNvSpPr>
            <a:spLocks noGrp="1" noChangeArrowheads="1"/>
          </p:cNvSpPr>
          <p:nvPr>
            <p:ph type="body" idx="1"/>
          </p:nvPr>
        </p:nvSpPr>
        <p:spPr>
          <a:xfrm>
            <a:off x="107504" y="1196752"/>
            <a:ext cx="8568952" cy="5328592"/>
          </a:xfrm>
          <a:solidFill>
            <a:schemeClr val="bg1"/>
          </a:solidFill>
        </p:spPr>
        <p:txBody>
          <a:bodyPr/>
          <a:lstStyle/>
          <a:p>
            <a:pPr>
              <a:spcBef>
                <a:spcPts val="0"/>
              </a:spcBef>
            </a:pPr>
            <a:r>
              <a:rPr lang="en-US" altLang="ko-KR" sz="2400" b="1" dirty="0" smtClean="0">
                <a:solidFill>
                  <a:srgbClr val="0000FF"/>
                </a:solidFill>
                <a:ea typeface="Gulim" pitchFamily="34" charset="-127"/>
              </a:rPr>
              <a:t>Cross-validation: </a:t>
            </a:r>
            <a:r>
              <a:rPr lang="en-US" altLang="ko-KR" sz="2400" dirty="0" smtClean="0">
                <a:ea typeface="Gulim" pitchFamily="34" charset="-127"/>
              </a:rPr>
              <a:t>a set of </a:t>
            </a:r>
            <a:r>
              <a:rPr lang="en-US" altLang="ko-KR" sz="2400" b="1" dirty="0" smtClean="0">
                <a:ea typeface="Gulim" pitchFamily="34" charset="-127"/>
              </a:rPr>
              <a:t>validation data</a:t>
            </a:r>
            <a:r>
              <a:rPr lang="en-US" altLang="ko-KR" sz="2400" dirty="0" smtClean="0">
                <a:ea typeface="Gulim" pitchFamily="34" charset="-127"/>
              </a:rPr>
              <a:t> in addition to the training data. </a:t>
            </a:r>
          </a:p>
          <a:p>
            <a:pPr>
              <a:spcBef>
                <a:spcPts val="0"/>
              </a:spcBef>
            </a:pPr>
            <a:r>
              <a:rPr lang="en-US" altLang="ko-KR" sz="2400" dirty="0" smtClean="0">
                <a:ea typeface="Gulim" pitchFamily="34" charset="-127"/>
              </a:rPr>
              <a:t>The algorithm </a:t>
            </a:r>
            <a:r>
              <a:rPr lang="en-US" altLang="ko-KR" sz="2400" b="1" dirty="0" smtClean="0">
                <a:solidFill>
                  <a:srgbClr val="FF0000"/>
                </a:solidFill>
                <a:ea typeface="Gulim" pitchFamily="34" charset="-127"/>
              </a:rPr>
              <a:t>monitors</a:t>
            </a:r>
            <a:r>
              <a:rPr lang="en-US" altLang="ko-KR" sz="2400" dirty="0" smtClean="0">
                <a:ea typeface="Gulim" pitchFamily="34" charset="-127"/>
              </a:rPr>
              <a:t> the error w.r.t. this validation data while using the training set to drive the gradient descent search.</a:t>
            </a:r>
          </a:p>
          <a:p>
            <a:pPr lvl="1">
              <a:spcBef>
                <a:spcPts val="0"/>
              </a:spcBef>
              <a:buSzPct val="80000"/>
              <a:buFont typeface="Tahoma" panose="020B0604030504040204" pitchFamily="34" charset="0"/>
              <a:buChar char="̶"/>
            </a:pPr>
            <a:r>
              <a:rPr lang="en-US" altLang="ko-KR" sz="2400" dirty="0" smtClean="0">
                <a:ea typeface="Gulim" pitchFamily="34" charset="-127"/>
              </a:rPr>
              <a:t>How many weight-tuning iterations should the algorithm perform? It should use the number of iterations that produces the </a:t>
            </a:r>
            <a:r>
              <a:rPr lang="en-US" altLang="ko-KR" sz="2400" u="sng" dirty="0" smtClean="0">
                <a:ea typeface="Gulim" pitchFamily="34" charset="-127"/>
              </a:rPr>
              <a:t>lowest</a:t>
            </a:r>
            <a:r>
              <a:rPr lang="en-US" altLang="ko-KR" sz="2400" dirty="0" smtClean="0">
                <a:ea typeface="Gulim" pitchFamily="34" charset="-127"/>
              </a:rPr>
              <a:t> error over the validation set.</a:t>
            </a:r>
          </a:p>
          <a:p>
            <a:pPr lvl="1">
              <a:spcBef>
                <a:spcPts val="0"/>
              </a:spcBef>
              <a:buSzPct val="80000"/>
              <a:buFont typeface="Tahoma" panose="020B0604030504040204" pitchFamily="34" charset="0"/>
              <a:buChar char="̶"/>
            </a:pPr>
            <a:r>
              <a:rPr lang="en-US" altLang="ko-KR" sz="2400" dirty="0" smtClean="0">
                <a:ea typeface="Gulim" pitchFamily="34" charset="-127"/>
              </a:rPr>
              <a:t>Two copies of the weights are kept: one copy for training and a separate copy of the best weights thus far, </a:t>
            </a:r>
            <a:r>
              <a:rPr lang="en-US" altLang="ko-KR" sz="2400" dirty="0" smtClean="0">
                <a:solidFill>
                  <a:srgbClr val="008000"/>
                </a:solidFill>
                <a:ea typeface="Gulim" pitchFamily="34" charset="-127"/>
              </a:rPr>
              <a:t>measured by their error over the </a:t>
            </a:r>
            <a:r>
              <a:rPr lang="en-US" altLang="ko-KR" sz="2400" u="sng" dirty="0" smtClean="0">
                <a:solidFill>
                  <a:srgbClr val="008000"/>
                </a:solidFill>
                <a:ea typeface="Gulim" pitchFamily="34" charset="-127"/>
              </a:rPr>
              <a:t>validation set</a:t>
            </a:r>
            <a:r>
              <a:rPr lang="en-US" altLang="ko-KR" sz="2400" dirty="0" smtClean="0">
                <a:solidFill>
                  <a:srgbClr val="008000"/>
                </a:solidFill>
                <a:ea typeface="Gulim" pitchFamily="34" charset="-127"/>
              </a:rPr>
              <a:t>.</a:t>
            </a:r>
          </a:p>
          <a:p>
            <a:pPr lvl="1">
              <a:spcBef>
                <a:spcPts val="0"/>
              </a:spcBef>
              <a:buSzPct val="80000"/>
              <a:buFont typeface="Tahoma" panose="020B0604030504040204" pitchFamily="34" charset="0"/>
              <a:buChar char="̶"/>
            </a:pPr>
            <a:r>
              <a:rPr lang="en-US" altLang="zh-CN" sz="2400" dirty="0" smtClean="0"/>
              <a:t>Once the trained weights reach a higher error over the validation set than the stored weights, training is terminated and the stored weights are returned.</a:t>
            </a:r>
          </a:p>
        </p:txBody>
      </p:sp>
    </p:spTree>
    <p:extLst>
      <p:ext uri="{BB962C8B-B14F-4D97-AF65-F5344CB8AC3E}">
        <p14:creationId xmlns:p14="http://schemas.microsoft.com/office/powerpoint/2010/main" val="10466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793037" cy="1462087"/>
          </a:xfrm>
        </p:spPr>
        <p:txBody>
          <a:bodyPr/>
          <a:lstStyle/>
          <a:p>
            <a:r>
              <a:rPr lang="en-US" altLang="zh-CN" sz="2400" b="1" dirty="0"/>
              <a:t>Common types of </a:t>
            </a:r>
            <a:r>
              <a:rPr lang="en-US" altLang="zh-CN" sz="2400" b="1" dirty="0" smtClean="0"/>
              <a:t>cross-validation</a:t>
            </a:r>
            <a:br>
              <a:rPr lang="en-US" altLang="zh-CN" sz="2400" b="1" dirty="0" smtClean="0"/>
            </a:br>
            <a:r>
              <a:rPr lang="en-US" altLang="zh-CN" sz="3600" b="1" dirty="0">
                <a:solidFill>
                  <a:srgbClr val="800000"/>
                </a:solidFill>
              </a:rPr>
              <a:t>Repeated random sub-sampling validation </a:t>
            </a:r>
            <a:r>
              <a:rPr lang="en-US" altLang="zh-CN" sz="3600" b="1" dirty="0" smtClean="0">
                <a:solidFill>
                  <a:srgbClr val="800000"/>
                </a:solidFill>
              </a:rPr>
              <a:t>(Holdout validation)</a:t>
            </a:r>
            <a:endParaRPr lang="zh-CN" altLang="en-US" sz="3600" dirty="0">
              <a:solidFill>
                <a:srgbClr val="800000"/>
              </a:solidFill>
            </a:endParaRPr>
          </a:p>
        </p:txBody>
      </p:sp>
      <p:sp>
        <p:nvSpPr>
          <p:cNvPr id="3" name="内容占位符 2"/>
          <p:cNvSpPr>
            <a:spLocks noGrp="1"/>
          </p:cNvSpPr>
          <p:nvPr>
            <p:ph idx="1"/>
          </p:nvPr>
        </p:nvSpPr>
        <p:spPr>
          <a:xfrm>
            <a:off x="251520" y="1772816"/>
            <a:ext cx="8604448" cy="4752528"/>
          </a:xfrm>
        </p:spPr>
        <p:txBody>
          <a:bodyPr/>
          <a:lstStyle/>
          <a:p>
            <a:r>
              <a:rPr lang="en-US" altLang="zh-CN" sz="2400" dirty="0"/>
              <a:t>This method </a:t>
            </a:r>
            <a:r>
              <a:rPr lang="en-US" altLang="zh-CN" sz="2400" dirty="0" smtClean="0"/>
              <a:t>randomly </a:t>
            </a:r>
            <a:r>
              <a:rPr lang="en-US" altLang="zh-CN" sz="2400" dirty="0"/>
              <a:t>splits the dataset into training and validation data. </a:t>
            </a:r>
            <a:endParaRPr lang="en-US" altLang="zh-CN" sz="2400" dirty="0" smtClean="0"/>
          </a:p>
          <a:p>
            <a:pPr lvl="1"/>
            <a:r>
              <a:rPr lang="en-US" altLang="zh-CN" sz="2400" dirty="0" smtClean="0"/>
              <a:t>For </a:t>
            </a:r>
            <a:r>
              <a:rPr lang="en-US" altLang="zh-CN" sz="2400" dirty="0"/>
              <a:t>each such split, the model is fit to the training data, and predictive accuracy is assessed using the validation data. The results are then averaged over the splits. </a:t>
            </a:r>
            <a:endParaRPr lang="en-US" altLang="zh-CN" sz="2400" dirty="0" smtClean="0"/>
          </a:p>
          <a:p>
            <a:r>
              <a:rPr lang="en-US" altLang="zh-CN" sz="2400" b="1" dirty="0" smtClean="0">
                <a:latin typeface="Arial" pitchFamily="34" charset="0"/>
                <a:cs typeface="Arial" pitchFamily="34" charset="0"/>
              </a:rPr>
              <a:t>A </a:t>
            </a:r>
            <a:r>
              <a:rPr lang="en-US" altLang="zh-CN" sz="2400" b="1" dirty="0">
                <a:latin typeface="Arial" pitchFamily="34" charset="0"/>
                <a:cs typeface="Arial" pitchFamily="34" charset="0"/>
              </a:rPr>
              <a:t>typical application the holdout method is determining a stopping point for the back propagation error</a:t>
            </a:r>
            <a:endParaRPr lang="zh-CN" altLang="en-US" sz="2400" dirty="0">
              <a:latin typeface="Arial" pitchFamily="34" charset="0"/>
              <a:cs typeface="Arial" pitchFamily="34" charset="0"/>
            </a:endParaRPr>
          </a:p>
          <a:p>
            <a:pPr lvl="1"/>
            <a:endParaRPr lang="en-US" altLang="zh-CN" sz="2000" dirty="0" smtClean="0"/>
          </a:p>
          <a:p>
            <a:pPr lvl="1"/>
            <a:endParaRPr lang="en-US" altLang="zh-CN" sz="2000" dirty="0" smtClean="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556881"/>
            <a:ext cx="5256584" cy="2301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05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800000"/>
                </a:solidFill>
              </a:rPr>
              <a:t>Holdout validation</a:t>
            </a:r>
            <a:endParaRPr lang="zh-CN" altLang="en-US" dirty="0"/>
          </a:p>
        </p:txBody>
      </p:sp>
      <p:sp>
        <p:nvSpPr>
          <p:cNvPr id="3" name="内容占位符 2"/>
          <p:cNvSpPr>
            <a:spLocks noGrp="1"/>
          </p:cNvSpPr>
          <p:nvPr>
            <p:ph idx="1"/>
          </p:nvPr>
        </p:nvSpPr>
        <p:spPr>
          <a:xfrm>
            <a:off x="179512" y="1916832"/>
            <a:ext cx="8856984" cy="4114800"/>
          </a:xfrm>
        </p:spPr>
        <p:txBody>
          <a:bodyPr/>
          <a:lstStyle/>
          <a:p>
            <a:r>
              <a:rPr lang="en-US" altLang="zh-CN" sz="2800" dirty="0"/>
              <a:t>The advantage of this method (over </a:t>
            </a:r>
            <a:r>
              <a:rPr lang="en-US" altLang="zh-CN" sz="2800" i="1" dirty="0"/>
              <a:t>k</a:t>
            </a:r>
            <a:r>
              <a:rPr lang="en-US" altLang="zh-CN" sz="2800" dirty="0"/>
              <a:t>-fold cross validation) is that the proportion of the training/validation split is not dependent on the number of iterations (folds). </a:t>
            </a:r>
          </a:p>
          <a:p>
            <a:r>
              <a:rPr lang="en-US" altLang="zh-CN" sz="2800" dirty="0"/>
              <a:t>The disadvantage of this method is that some observations may never be selected in the validation subsample, whereas others may be selected more than once. In other words, validation subsets may overlap.</a:t>
            </a:r>
            <a:endParaRPr lang="zh-CN" altLang="en-US" sz="2800" dirty="0"/>
          </a:p>
          <a:p>
            <a:endParaRPr lang="zh-CN" altLang="en-US" dirty="0"/>
          </a:p>
        </p:txBody>
      </p:sp>
    </p:spTree>
    <p:extLst>
      <p:ext uri="{BB962C8B-B14F-4D97-AF65-F5344CB8AC3E}">
        <p14:creationId xmlns:p14="http://schemas.microsoft.com/office/powerpoint/2010/main" val="4096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800000"/>
                </a:solidFill>
              </a:rPr>
              <a:t>Further on Holdout </a:t>
            </a:r>
            <a:r>
              <a:rPr lang="en-US" altLang="zh-CN" sz="4000" b="1" dirty="0">
                <a:solidFill>
                  <a:srgbClr val="800000"/>
                </a:solidFill>
              </a:rPr>
              <a:t>validation</a:t>
            </a:r>
            <a:endParaRPr lang="zh-CN" altLang="en-US" sz="4000" dirty="0"/>
          </a:p>
        </p:txBody>
      </p:sp>
      <p:sp>
        <p:nvSpPr>
          <p:cNvPr id="3" name="内容占位符 2"/>
          <p:cNvSpPr>
            <a:spLocks noGrp="1"/>
          </p:cNvSpPr>
          <p:nvPr>
            <p:ph idx="1"/>
          </p:nvPr>
        </p:nvSpPr>
        <p:spPr>
          <a:xfrm>
            <a:off x="251520" y="1772816"/>
            <a:ext cx="8892480" cy="4752528"/>
          </a:xfrm>
        </p:spPr>
        <p:txBody>
          <a:bodyPr/>
          <a:lstStyle/>
          <a:p>
            <a:r>
              <a:rPr lang="en-US" altLang="zh-CN" sz="2800" dirty="0"/>
              <a:t>Problems with the validation set approach – small data sets </a:t>
            </a:r>
          </a:p>
          <a:p>
            <a:pPr lvl="1"/>
            <a:r>
              <a:rPr lang="en-US" altLang="zh-CN" sz="2400" dirty="0" smtClean="0"/>
              <a:t>Not </a:t>
            </a:r>
            <a:r>
              <a:rPr lang="en-US" altLang="zh-CN" sz="2400" dirty="0"/>
              <a:t>enough data may be available to provide a validation set </a:t>
            </a:r>
          </a:p>
          <a:p>
            <a:pPr lvl="1"/>
            <a:r>
              <a:rPr lang="en-US" altLang="zh-CN" sz="2400" dirty="0" smtClean="0">
                <a:solidFill>
                  <a:srgbClr val="0000FF"/>
                </a:solidFill>
              </a:rPr>
              <a:t>Overfitting </a:t>
            </a:r>
            <a:r>
              <a:rPr lang="en-US" altLang="zh-CN" sz="2400" dirty="0">
                <a:solidFill>
                  <a:srgbClr val="0000FF"/>
                </a:solidFill>
              </a:rPr>
              <a:t>is most severe for small data </a:t>
            </a:r>
            <a:r>
              <a:rPr lang="en-US" altLang="zh-CN" sz="2400" dirty="0" smtClean="0">
                <a:solidFill>
                  <a:srgbClr val="0000FF"/>
                </a:solidFill>
              </a:rPr>
              <a:t>sets! </a:t>
            </a:r>
            <a:endParaRPr lang="en-US" altLang="zh-CN" sz="2400" dirty="0">
              <a:solidFill>
                <a:srgbClr val="0000FF"/>
              </a:solidFill>
            </a:endParaRPr>
          </a:p>
          <a:p>
            <a:r>
              <a:rPr lang="en-US" altLang="zh-CN" sz="2800" dirty="0" smtClean="0"/>
              <a:t>K-fold </a:t>
            </a:r>
            <a:r>
              <a:rPr lang="en-US" altLang="zh-CN" sz="2800" dirty="0"/>
              <a:t>cross validation may be used </a:t>
            </a:r>
          </a:p>
          <a:p>
            <a:pPr lvl="1"/>
            <a:r>
              <a:rPr lang="en-US" altLang="zh-CN" sz="2400" dirty="0" smtClean="0"/>
              <a:t>Perform </a:t>
            </a:r>
            <a:r>
              <a:rPr lang="en-US" altLang="zh-CN" sz="2400" dirty="0"/>
              <a:t>k fold cross validation </a:t>
            </a:r>
          </a:p>
          <a:p>
            <a:pPr lvl="1"/>
            <a:r>
              <a:rPr lang="en-US" altLang="zh-CN" sz="2000" dirty="0" smtClean="0"/>
              <a:t>Each </a:t>
            </a:r>
            <a:r>
              <a:rPr lang="en-US" altLang="zh-CN" sz="2000" dirty="0"/>
              <a:t>time determine the number of epochs ep that result in best performance on the respective test partition </a:t>
            </a:r>
          </a:p>
          <a:p>
            <a:pPr lvl="1"/>
            <a:r>
              <a:rPr lang="en-US" altLang="zh-CN" sz="2000" dirty="0" smtClean="0"/>
              <a:t>Calculate </a:t>
            </a:r>
            <a:r>
              <a:rPr lang="en-US" altLang="zh-CN" sz="2000" dirty="0"/>
              <a:t>the mean of ep, </a:t>
            </a:r>
            <a:r>
              <a:rPr lang="en-US" altLang="zh-CN" sz="2000" dirty="0" err="1"/>
              <a:t>ep_mean</a:t>
            </a:r>
            <a:r>
              <a:rPr lang="en-US" altLang="zh-CN" sz="2000" dirty="0"/>
              <a:t> </a:t>
            </a:r>
          </a:p>
          <a:p>
            <a:pPr lvl="1"/>
            <a:r>
              <a:rPr lang="en-US" altLang="zh-CN" sz="2000" dirty="0" smtClean="0"/>
              <a:t>Final </a:t>
            </a:r>
            <a:r>
              <a:rPr lang="en-US" altLang="zh-CN" sz="2000" dirty="0"/>
              <a:t>run: train the network on all examples for </a:t>
            </a:r>
            <a:r>
              <a:rPr lang="en-US" altLang="zh-CN" sz="2000" dirty="0" err="1"/>
              <a:t>ep_mean</a:t>
            </a:r>
            <a:r>
              <a:rPr lang="en-US" altLang="zh-CN" sz="2000" dirty="0"/>
              <a:t> epochs</a:t>
            </a:r>
            <a:endParaRPr lang="zh-CN" altLang="en-US" sz="2000" dirty="0"/>
          </a:p>
        </p:txBody>
      </p:sp>
    </p:spTree>
    <p:extLst>
      <p:ext uri="{BB962C8B-B14F-4D97-AF65-F5344CB8AC3E}">
        <p14:creationId xmlns:p14="http://schemas.microsoft.com/office/powerpoint/2010/main" val="210553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8892480" cy="5040560"/>
          </a:xfrm>
          <a:solidFill>
            <a:schemeClr val="bg1"/>
          </a:solidFill>
        </p:spPr>
        <p:txBody>
          <a:bodyPr/>
          <a:lstStyle/>
          <a:p>
            <a:r>
              <a:rPr lang="en-US" altLang="zh-CN" sz="2400" dirty="0"/>
              <a:t>In </a:t>
            </a:r>
            <a:r>
              <a:rPr lang="en-US" altLang="zh-CN" sz="2400" i="1" dirty="0"/>
              <a:t>K</a:t>
            </a:r>
            <a:r>
              <a:rPr lang="en-US" altLang="zh-CN" sz="2400" dirty="0"/>
              <a:t>-fold cross-validation, the original sample is randomly partitioned into </a:t>
            </a:r>
            <a:r>
              <a:rPr lang="en-US" altLang="zh-CN" sz="2400" i="1" dirty="0"/>
              <a:t>K</a:t>
            </a:r>
            <a:r>
              <a:rPr lang="en-US" altLang="zh-CN" sz="2400" dirty="0"/>
              <a:t> subsamples. Of the </a:t>
            </a:r>
            <a:r>
              <a:rPr lang="en-US" altLang="zh-CN" sz="2400" i="1" dirty="0"/>
              <a:t>K </a:t>
            </a:r>
            <a:r>
              <a:rPr lang="en-US" altLang="zh-CN" sz="2400" dirty="0"/>
              <a:t>subsamples, a single subsample is retained as the validation data for testing the model, and the </a:t>
            </a:r>
            <a:r>
              <a:rPr lang="en-US" altLang="zh-CN" sz="2400" dirty="0" smtClean="0"/>
              <a:t>remaining </a:t>
            </a:r>
            <a:r>
              <a:rPr lang="en-US" altLang="zh-CN" sz="2400" i="1" dirty="0" smtClean="0"/>
              <a:t>K</a:t>
            </a:r>
            <a:r>
              <a:rPr lang="en-US" altLang="zh-CN" sz="2400" dirty="0" smtClean="0"/>
              <a:t> </a:t>
            </a:r>
            <a:r>
              <a:rPr lang="en-US" altLang="zh-CN" sz="2400" dirty="0"/>
              <a:t>− 1 subsamples are used as training data. </a:t>
            </a:r>
            <a:endParaRPr lang="en-US" altLang="zh-CN" sz="2400" dirty="0" smtClean="0"/>
          </a:p>
          <a:p>
            <a:r>
              <a:rPr lang="en-US" altLang="zh-CN" sz="2400" b="1" dirty="0" smtClean="0"/>
              <a:t>The </a:t>
            </a:r>
            <a:r>
              <a:rPr lang="en-US" altLang="zh-CN" sz="2400" b="1" dirty="0"/>
              <a:t>cross-validation process is then repeated </a:t>
            </a:r>
            <a:r>
              <a:rPr lang="en-US" altLang="zh-CN" sz="2400" b="1" i="1" dirty="0"/>
              <a:t>K</a:t>
            </a:r>
            <a:r>
              <a:rPr lang="en-US" altLang="zh-CN" sz="2400" b="1" dirty="0"/>
              <a:t> times (</a:t>
            </a:r>
            <a:r>
              <a:rPr lang="en-US" altLang="zh-CN" sz="2400" b="1" dirty="0" err="1"/>
              <a:t>the</a:t>
            </a:r>
            <a:r>
              <a:rPr lang="en-US" altLang="zh-CN" sz="2400" b="1" i="1" dirty="0" err="1"/>
              <a:t>folds</a:t>
            </a:r>
            <a:r>
              <a:rPr lang="en-US" altLang="zh-CN" sz="2400" b="1" dirty="0"/>
              <a:t>), with each of the </a:t>
            </a:r>
            <a:r>
              <a:rPr lang="en-US" altLang="zh-CN" sz="2400" b="1" i="1" dirty="0"/>
              <a:t>K</a:t>
            </a:r>
            <a:r>
              <a:rPr lang="en-US" altLang="zh-CN" sz="2400" b="1" dirty="0"/>
              <a:t> subsamples used exactly once as the validation data.</a:t>
            </a:r>
            <a:r>
              <a:rPr lang="en-US" altLang="zh-CN" sz="2400" dirty="0"/>
              <a:t> </a:t>
            </a:r>
            <a:endParaRPr lang="en-US" altLang="zh-CN" sz="2400" dirty="0" smtClean="0"/>
          </a:p>
        </p:txBody>
      </p:sp>
      <p:sp>
        <p:nvSpPr>
          <p:cNvPr id="4" name="标题 1"/>
          <p:cNvSpPr>
            <a:spLocks noGrp="1"/>
          </p:cNvSpPr>
          <p:nvPr>
            <p:ph type="title"/>
          </p:nvPr>
        </p:nvSpPr>
        <p:spPr>
          <a:xfrm>
            <a:off x="467544" y="6127"/>
            <a:ext cx="8208912" cy="1196752"/>
          </a:xfrm>
        </p:spPr>
        <p:txBody>
          <a:bodyPr/>
          <a:lstStyle/>
          <a:p>
            <a:r>
              <a:rPr lang="en-US" altLang="zh-CN" sz="4000" b="1" dirty="0" smtClean="0">
                <a:solidFill>
                  <a:srgbClr val="800000"/>
                </a:solidFill>
              </a:rPr>
              <a:t>More on k-fold </a:t>
            </a:r>
            <a:r>
              <a:rPr lang="en-US" altLang="zh-CN" sz="4000" b="1" dirty="0">
                <a:solidFill>
                  <a:srgbClr val="800000"/>
                </a:solidFill>
              </a:rPr>
              <a:t>cross-validation</a:t>
            </a:r>
            <a:endParaRPr lang="zh-CN" altLang="en-US" sz="4000" dirty="0">
              <a:solidFill>
                <a:srgbClr val="800000"/>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365104"/>
            <a:ext cx="6597054"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063291"/>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29305</TotalTime>
  <Words>984</Words>
  <Application>Microsoft Office PowerPoint</Application>
  <PresentationFormat>全屏显示(4:3)</PresentationFormat>
  <Paragraphs>89</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Blends</vt:lpstr>
      <vt:lpstr>Equation</vt:lpstr>
      <vt:lpstr>  Multiple Layer Perceptron (MLP)</vt:lpstr>
      <vt:lpstr>Outline</vt:lpstr>
      <vt:lpstr>Techniques to overcome overfitting</vt:lpstr>
      <vt:lpstr>More on Weight decay</vt:lpstr>
      <vt:lpstr>Techniques to overcome overfitting</vt:lpstr>
      <vt:lpstr>Common types of cross-validation Repeated random sub-sampling validation (Holdout validation)</vt:lpstr>
      <vt:lpstr>Holdout validation</vt:lpstr>
      <vt:lpstr>Further on Holdout validation</vt:lpstr>
      <vt:lpstr>More on k-fold cross-validation</vt:lpstr>
      <vt:lpstr>PowerPoint 演示文稿</vt:lpstr>
      <vt:lpstr>Example 10-fold cross-validation</vt:lpstr>
      <vt:lpstr> Leave-one-out cross-validation</vt:lpstr>
      <vt:lpstr>Limitations &amp; Capabilities of MLP</vt:lpstr>
      <vt:lpstr>Limitations &amp; Capabilities of MLP</vt:lpstr>
      <vt:lpstr>Backpropagation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Bailing</dc:creator>
  <cp:lastModifiedBy>SuperMicro</cp:lastModifiedBy>
  <cp:revision>826</cp:revision>
  <dcterms:created xsi:type="dcterms:W3CDTF">1601-01-01T00:00:00Z</dcterms:created>
  <dcterms:modified xsi:type="dcterms:W3CDTF">2016-10-11T06:35:25Z</dcterms:modified>
</cp:coreProperties>
</file>