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0" r:id="rId3"/>
    <p:sldId id="258" r:id="rId4"/>
    <p:sldId id="261" r:id="rId5"/>
    <p:sldId id="278" r:id="rId6"/>
    <p:sldId id="262" r:id="rId7"/>
    <p:sldId id="263" r:id="rId8"/>
    <p:sldId id="264" r:id="rId9"/>
    <p:sldId id="265" r:id="rId10"/>
    <p:sldId id="266" r:id="rId11"/>
    <p:sldId id="279" r:id="rId12"/>
    <p:sldId id="267" r:id="rId13"/>
    <p:sldId id="275" r:id="rId14"/>
    <p:sldId id="268" r:id="rId15"/>
    <p:sldId id="280" r:id="rId16"/>
    <p:sldId id="269" r:id="rId17"/>
    <p:sldId id="270" r:id="rId18"/>
    <p:sldId id="281" r:id="rId19"/>
    <p:sldId id="271" r:id="rId20"/>
    <p:sldId id="276" r:id="rId21"/>
    <p:sldId id="272" r:id="rId22"/>
    <p:sldId id="277" r:id="rId23"/>
    <p:sldId id="273" r:id="rId24"/>
    <p:sldId id="274"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0651F-C208-4DE4-98BE-E69F9091EB45}" type="datetimeFigureOut">
              <a:rPr lang="en-GB" smtClean="0"/>
              <a:t>28/01/2019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BA6DF-7D1F-4A47-8E22-ECFECB3987A2}" type="slidenum">
              <a:rPr lang="en-GB" smtClean="0"/>
              <a:t>‹#›</a:t>
            </a:fld>
            <a:endParaRPr lang="en-GB" dirty="0"/>
          </a:p>
        </p:txBody>
      </p:sp>
    </p:spTree>
    <p:extLst>
      <p:ext uri="{BB962C8B-B14F-4D97-AF65-F5344CB8AC3E}">
        <p14:creationId xmlns:p14="http://schemas.microsoft.com/office/powerpoint/2010/main" val="34204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FBA6DF-7D1F-4A47-8E22-ECFECB3987A2}" type="slidenum">
              <a:rPr lang="en-GB" smtClean="0"/>
              <a:t>7</a:t>
            </a:fld>
            <a:endParaRPr lang="en-GB" dirty="0"/>
          </a:p>
        </p:txBody>
      </p:sp>
    </p:spTree>
    <p:extLst>
      <p:ext uri="{BB962C8B-B14F-4D97-AF65-F5344CB8AC3E}">
        <p14:creationId xmlns:p14="http://schemas.microsoft.com/office/powerpoint/2010/main" val="19910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FBA6DF-7D1F-4A47-8E22-ECFECB3987A2}" type="slidenum">
              <a:rPr lang="en-GB" smtClean="0"/>
              <a:t>22</a:t>
            </a:fld>
            <a:endParaRPr lang="en-GB" dirty="0"/>
          </a:p>
        </p:txBody>
      </p:sp>
    </p:spTree>
    <p:extLst>
      <p:ext uri="{BB962C8B-B14F-4D97-AF65-F5344CB8AC3E}">
        <p14:creationId xmlns:p14="http://schemas.microsoft.com/office/powerpoint/2010/main" val="399326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C789-CB74-43F9-B093-8155D6FC70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5E75E8-FA14-40B3-B0EB-F04CC9B1F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3D6155D-F1FC-493B-B1D9-F4EEBF9781F5}"/>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F8F301F6-0D35-445B-9E61-D557CAC4211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CD015BA-30F3-446E-8141-16DFC2A0CD8A}"/>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416218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E65-71D8-4F61-BD6E-B06B2EA186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9DD978-6C2E-4364-A907-74C1870CFB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6D3A9-B6AF-4D82-8EB4-E5136B69F893}"/>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49D627BC-74A2-4C08-BA85-188D723F310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7B132C7-E2B3-402F-B1A6-7E7A730AB72A}"/>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315099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E9AC66-2CD9-416F-927D-EB61A03850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222C37-AAF3-4D9E-A149-B082526074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8F690F-BAAB-4118-B5A7-BFE1BFDF0F87}"/>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C60C63B9-6C7C-48DC-91FC-934C91B7B7D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AD171C2-4A90-4C18-9B7D-4DF42FF754F4}"/>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264299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C8C6-BE8C-4E5A-8BF0-6A72B58A91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E90B8D-457A-4976-B209-823896E741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3B3AF8-1F25-41FF-8812-12134DBBA7E3}"/>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0B09642E-2276-48A9-BE77-4E8944BE28F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6754954-FC96-4CCF-AC85-9C62B23442D8}"/>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217033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0FDD-00C8-4E67-AADE-E4B67CF77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A76C78-0390-4E2D-AC19-E33E315FE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9BA7BC-10C4-4C8B-AFE0-F96A5FCB9380}"/>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92C468E0-1521-4508-A376-22CB6FDD42D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8F6703E-C694-4B26-857E-F39EB5436763}"/>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346486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637D-3C85-4687-93A4-B2FCB34E96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5503C0-9B7A-4B31-8272-AD7E86DE34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552FE8-2C58-4C60-A054-80320AD124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41450B-433F-4CAD-BE9A-FDC3AF4DF9C3}"/>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6" name="Footer Placeholder 5">
            <a:extLst>
              <a:ext uri="{FF2B5EF4-FFF2-40B4-BE49-F238E27FC236}">
                <a16:creationId xmlns:a16="http://schemas.microsoft.com/office/drawing/2014/main" id="{FE96F2AB-40AE-48FC-9CBC-D1B8843C5D1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3247253-715B-4EF0-94D1-DFC5AE6C8D7B}"/>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22869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1132-4A7A-4F55-8BF3-0D53A74C0A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AE9389-CC31-4682-A2CE-B787FC25A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C68402-37CF-428C-9686-554376977F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E32299-E087-4FA8-B9BA-7556DB1E6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2BA580-B4AB-4BDA-8C8C-73D88B0E34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E20809-4A92-41DB-A9FB-23A77F951638}"/>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8" name="Footer Placeholder 7">
            <a:extLst>
              <a:ext uri="{FF2B5EF4-FFF2-40B4-BE49-F238E27FC236}">
                <a16:creationId xmlns:a16="http://schemas.microsoft.com/office/drawing/2014/main" id="{B6C6049E-5A58-4694-87CC-AF042409628B}"/>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C1955BC0-8A0C-4962-AB85-1CA323411E1C}"/>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190062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8F79-A600-4A5F-86E8-949CF6813E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439D1A-4DB7-49A5-8270-D059DDC2C1AE}"/>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4" name="Footer Placeholder 3">
            <a:extLst>
              <a:ext uri="{FF2B5EF4-FFF2-40B4-BE49-F238E27FC236}">
                <a16:creationId xmlns:a16="http://schemas.microsoft.com/office/drawing/2014/main" id="{6AA84951-8709-4BCB-9D23-28EE1F7377B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8882537-CC2B-4412-8C0F-580DEF62D67E}"/>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277246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E9D0D-D7C1-4D8E-A79B-CF0D6A8A1114}"/>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3" name="Footer Placeholder 2">
            <a:extLst>
              <a:ext uri="{FF2B5EF4-FFF2-40B4-BE49-F238E27FC236}">
                <a16:creationId xmlns:a16="http://schemas.microsoft.com/office/drawing/2014/main" id="{5E7B741A-F038-4210-8224-591EBB6BA52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445F02B-0495-4233-B5FF-837378E38248}"/>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221667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6CC0-E27F-4A48-806B-ABBFDDBD1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E58D22-494A-4C33-88F4-E7F00DB09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B612995-5ED5-4ACB-8A0C-118E6D3A8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E7475-897D-440E-82CE-B0693DA1D581}"/>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6" name="Footer Placeholder 5">
            <a:extLst>
              <a:ext uri="{FF2B5EF4-FFF2-40B4-BE49-F238E27FC236}">
                <a16:creationId xmlns:a16="http://schemas.microsoft.com/office/drawing/2014/main" id="{5F4FB52C-0223-4EFF-B034-31CE452D6D1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20C74B-5D29-4AFF-81A0-A35BACEAEDE2}"/>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417991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F365-3C31-4365-9493-AC5778D9F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569CC2-049F-44DF-9966-45FD69673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8722BC9D-0B19-4AFD-9639-CAD3AFC85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1A73D2-896F-403D-A432-8020A1674740}"/>
              </a:ext>
            </a:extLst>
          </p:cNvPr>
          <p:cNvSpPr>
            <a:spLocks noGrp="1"/>
          </p:cNvSpPr>
          <p:nvPr>
            <p:ph type="dt" sz="half" idx="10"/>
          </p:nvPr>
        </p:nvSpPr>
        <p:spPr/>
        <p:txBody>
          <a:bodyPr/>
          <a:lstStyle/>
          <a:p>
            <a:fld id="{A6BDF5A6-342D-4220-AC8E-CAD7BD0B0761}" type="datetimeFigureOut">
              <a:rPr lang="en-GB" smtClean="0"/>
              <a:t>28/01/2019</a:t>
            </a:fld>
            <a:endParaRPr lang="en-GB" dirty="0"/>
          </a:p>
        </p:txBody>
      </p:sp>
      <p:sp>
        <p:nvSpPr>
          <p:cNvPr id="6" name="Footer Placeholder 5">
            <a:extLst>
              <a:ext uri="{FF2B5EF4-FFF2-40B4-BE49-F238E27FC236}">
                <a16:creationId xmlns:a16="http://schemas.microsoft.com/office/drawing/2014/main" id="{8B7A073C-5F0A-4598-BC5D-3595485B1C5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91DF944-B3EC-4303-BB98-106A4CADD26A}"/>
              </a:ext>
            </a:extLst>
          </p:cNvPr>
          <p:cNvSpPr>
            <a:spLocks noGrp="1"/>
          </p:cNvSpPr>
          <p:nvPr>
            <p:ph type="sldNum" sz="quarter" idx="12"/>
          </p:nvPr>
        </p:nvSpPr>
        <p:spPr/>
        <p:txBody>
          <a:bodyPr/>
          <a:lstStyle/>
          <a:p>
            <a:fld id="{EAE530CB-AA2D-4979-A4D4-5193F331D2D2}" type="slidenum">
              <a:rPr lang="en-GB" smtClean="0"/>
              <a:t>‹#›</a:t>
            </a:fld>
            <a:endParaRPr lang="en-GB" dirty="0"/>
          </a:p>
        </p:txBody>
      </p:sp>
    </p:spTree>
    <p:extLst>
      <p:ext uri="{BB962C8B-B14F-4D97-AF65-F5344CB8AC3E}">
        <p14:creationId xmlns:p14="http://schemas.microsoft.com/office/powerpoint/2010/main" val="891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E587F-D281-40E0-94A5-8F3BD2B9A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41665D-6D55-4C2A-AE5B-A1CCA8451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1C556E-347A-42B1-928A-615EB32A2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DF5A6-342D-4220-AC8E-CAD7BD0B0761}" type="datetimeFigureOut">
              <a:rPr lang="en-GB" smtClean="0"/>
              <a:t>28/01/2019</a:t>
            </a:fld>
            <a:endParaRPr lang="en-GB" dirty="0"/>
          </a:p>
        </p:txBody>
      </p:sp>
      <p:sp>
        <p:nvSpPr>
          <p:cNvPr id="5" name="Footer Placeholder 4">
            <a:extLst>
              <a:ext uri="{FF2B5EF4-FFF2-40B4-BE49-F238E27FC236}">
                <a16:creationId xmlns:a16="http://schemas.microsoft.com/office/drawing/2014/main" id="{219EA145-8823-4BB0-BCCD-914A75A168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6A0E7D43-3EC4-4DCE-952E-FCE6C6D0A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530CB-AA2D-4979-A4D4-5193F331D2D2}" type="slidenum">
              <a:rPr lang="en-GB" smtClean="0"/>
              <a:t>‹#›</a:t>
            </a:fld>
            <a:endParaRPr lang="en-GB" dirty="0"/>
          </a:p>
        </p:txBody>
      </p:sp>
    </p:spTree>
    <p:extLst>
      <p:ext uri="{BB962C8B-B14F-4D97-AF65-F5344CB8AC3E}">
        <p14:creationId xmlns:p14="http://schemas.microsoft.com/office/powerpoint/2010/main" val="1673193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liademy.com/opensciencemooc" TargetMode="External"/><Relationship Id="rId2" Type="http://schemas.openxmlformats.org/officeDocument/2006/relationships/hyperlink" Target="http://www.opensciencemooc.eu/"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hyperlink" Target="https://profiles.impactstory.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hyperlink" Target="https://publons.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hyperlink" Target="https://osf.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OpenScienceMOOC" TargetMode="External"/><Relationship Id="rId1" Type="http://schemas.openxmlformats.org/officeDocument/2006/relationships/slideLayout" Target="../slideLayouts/slideLayout2.xml"/><Relationship Id="rId5" Type="http://schemas.openxmlformats.org/officeDocument/2006/relationships/hyperlink" Target="http://www.opensciencemooc.eu/" TargetMode="External"/><Relationship Id="rId4" Type="http://schemas.openxmlformats.org/officeDocument/2006/relationships/hyperlink" Target="https://github.com/OpenScienceMOOC/Module-1-Open-Principles/tree/master/content_development"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opensciencemooc.eu/"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pen-science-mooc-invite.herokuapp.com/" TargetMode="External"/><Relationship Id="rId7" Type="http://schemas.openxmlformats.org/officeDocument/2006/relationships/hyperlink" Target="https://www.facebook.com/OpenScienceMOOC" TargetMode="External"/><Relationship Id="rId2" Type="http://schemas.openxmlformats.org/officeDocument/2006/relationships/hyperlink" Target="https://osmooc.herokuapp.com/" TargetMode="External"/><Relationship Id="rId1" Type="http://schemas.openxmlformats.org/officeDocument/2006/relationships/slideLayout" Target="../slideLayouts/slideLayout2.xml"/><Relationship Id="rId6" Type="http://schemas.openxmlformats.org/officeDocument/2006/relationships/hyperlink" Target="https://opensciencemooc.eu/contact/" TargetMode="External"/><Relationship Id="rId5" Type="http://schemas.openxmlformats.org/officeDocument/2006/relationships/hyperlink" Target="mailto:info@opensciencemooc.eu" TargetMode="External"/><Relationship Id="rId4" Type="http://schemas.openxmlformats.org/officeDocument/2006/relationships/hyperlink" Target="https://twitter.com/OpenScienceMOOC"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opensciencemooc.e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opensciencemooc.eu/"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opensciencemooc.e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4051" y="2851728"/>
            <a:ext cx="10543898" cy="2961951"/>
          </a:xfrm>
        </p:spPr>
        <p:txBody>
          <a:bodyPr>
            <a:normAutofit/>
          </a:bodyPr>
          <a:lstStyle/>
          <a:p>
            <a:r>
              <a:rPr lang="en-GB" b="1" dirty="0"/>
              <a:t>How to use Open Science to become more visible and amplify your work</a:t>
            </a:r>
          </a:p>
        </p:txBody>
      </p:sp>
      <p:sp>
        <p:nvSpPr>
          <p:cNvPr id="9" name="Rectangle 8">
            <a:extLst>
              <a:ext uri="{FF2B5EF4-FFF2-40B4-BE49-F238E27FC236}">
                <a16:creationId xmlns:a16="http://schemas.microsoft.com/office/drawing/2014/main" id="{F1316A74-A835-40FF-862B-F80175228985}"/>
              </a:ext>
            </a:extLst>
          </p:cNvPr>
          <p:cNvSpPr/>
          <p:nvPr/>
        </p:nvSpPr>
        <p:spPr>
          <a:xfrm>
            <a:off x="312740" y="5813679"/>
            <a:ext cx="3858877" cy="923330"/>
          </a:xfrm>
          <a:prstGeom prst="rect">
            <a:avLst/>
          </a:prstGeom>
        </p:spPr>
        <p:txBody>
          <a:bodyPr wrap="none">
            <a:spAutoFit/>
          </a:bodyPr>
          <a:lstStyle/>
          <a:p>
            <a:r>
              <a:rPr lang="en-GB" dirty="0">
                <a:hlinkClick r:id="rId2"/>
              </a:rPr>
              <a:t>www.opensciencemooc.eu</a:t>
            </a:r>
            <a:endParaRPr lang="en-GB" dirty="0"/>
          </a:p>
          <a:p>
            <a:r>
              <a:rPr lang="en-GB" dirty="0">
                <a:hlinkClick r:id="rId3"/>
              </a:rPr>
              <a:t>www.eliademy.com/opensciencemooc</a:t>
            </a:r>
            <a:r>
              <a:rPr lang="en-GB" dirty="0"/>
              <a:t> </a:t>
            </a:r>
          </a:p>
          <a:p>
            <a:r>
              <a:rPr lang="en-GB" dirty="0"/>
              <a:t>@OpenScienceMOOC</a:t>
            </a:r>
          </a:p>
        </p:txBody>
      </p:sp>
      <p:pic>
        <p:nvPicPr>
          <p:cNvPr id="11" name="Picture 10">
            <a:extLst>
              <a:ext uri="{FF2B5EF4-FFF2-40B4-BE49-F238E27FC236}">
                <a16:creationId xmlns:a16="http://schemas.microsoft.com/office/drawing/2014/main" id="{EE150946-D822-4172-8BCF-320A7BB3DAC5}"/>
              </a:ext>
            </a:extLst>
          </p:cNvPr>
          <p:cNvPicPr>
            <a:picLocks noChangeAspect="1"/>
          </p:cNvPicPr>
          <p:nvPr/>
        </p:nvPicPr>
        <p:blipFill>
          <a:blip r:embed="rId4">
            <a:lum/>
            <a:alphaModFix/>
          </a:blip>
          <a:srcRect/>
          <a:stretch>
            <a:fillRect/>
          </a:stretch>
        </p:blipFill>
        <p:spPr>
          <a:xfrm>
            <a:off x="3755736" y="339814"/>
            <a:ext cx="4165954" cy="2595025"/>
          </a:xfrm>
          <a:prstGeom prst="rect">
            <a:avLst/>
          </a:prstGeom>
          <a:noFill/>
          <a:ln>
            <a:noFill/>
          </a:ln>
        </p:spPr>
      </p:pic>
      <p:pic>
        <p:nvPicPr>
          <p:cNvPr id="2050" name="Picture 2" descr="Image result for cc zero logo">
            <a:extLst>
              <a:ext uri="{FF2B5EF4-FFF2-40B4-BE49-F238E27FC236}">
                <a16:creationId xmlns:a16="http://schemas.microsoft.com/office/drawing/2014/main" id="{70625127-CE04-458E-9A52-F2DF855C2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3518" y="5980895"/>
            <a:ext cx="1670962" cy="58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2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D168-A3A5-4FF5-9519-43F379285D22}"/>
              </a:ext>
            </a:extLst>
          </p:cNvPr>
          <p:cNvSpPr>
            <a:spLocks noGrp="1"/>
          </p:cNvSpPr>
          <p:nvPr>
            <p:ph type="title"/>
          </p:nvPr>
        </p:nvSpPr>
        <p:spPr/>
        <p:txBody>
          <a:bodyPr/>
          <a:lstStyle/>
          <a:p>
            <a:r>
              <a:rPr lang="en-GB" dirty="0"/>
              <a:t>Direct import of published works</a:t>
            </a:r>
          </a:p>
        </p:txBody>
      </p:sp>
      <p:sp>
        <p:nvSpPr>
          <p:cNvPr id="3" name="Content Placeholder 2">
            <a:extLst>
              <a:ext uri="{FF2B5EF4-FFF2-40B4-BE49-F238E27FC236}">
                <a16:creationId xmlns:a16="http://schemas.microsoft.com/office/drawing/2014/main" id="{C8465EB9-FCAA-4CAD-B1EA-FCA8977EEB7F}"/>
              </a:ext>
            </a:extLst>
          </p:cNvPr>
          <p:cNvSpPr>
            <a:spLocks noGrp="1"/>
          </p:cNvSpPr>
          <p:nvPr>
            <p:ph idx="1"/>
          </p:nvPr>
        </p:nvSpPr>
        <p:spPr/>
        <p:txBody>
          <a:bodyPr>
            <a:normAutofit fontScale="92500" lnSpcReduction="20000"/>
          </a:bodyPr>
          <a:lstStyle/>
          <a:p>
            <a:pPr algn="just"/>
            <a:r>
              <a:rPr lang="en-GB" dirty="0"/>
              <a:t>Click the Search and link option.</a:t>
            </a:r>
          </a:p>
          <a:p>
            <a:pPr algn="just"/>
            <a:r>
              <a:rPr lang="en-GB" dirty="0"/>
              <a:t>Define the work type and geographical area. Each time you select one of these, it w ill change the organization options available for you.</a:t>
            </a:r>
          </a:p>
          <a:p>
            <a:pPr algn="just"/>
            <a:r>
              <a:rPr lang="en-GB" dirty="0"/>
              <a:t>Each time you click one of the options, it will take you to the 'oauth' authorization page. Here, make sure only to authorize sources that you trust (which is basically all options) to help keep your data safe.</a:t>
            </a:r>
          </a:p>
          <a:p>
            <a:pPr algn="just"/>
            <a:r>
              <a:rPr lang="en-GB" dirty="0"/>
              <a:t>After authorizing, you w ill be taken to the relevant search page for whichever organization you chose (e.g., CrossRef), automatically populated with a search result for your name.</a:t>
            </a:r>
          </a:p>
          <a:p>
            <a:pPr algn="just"/>
            <a:r>
              <a:rPr lang="en-GB" dirty="0"/>
              <a:t>Now you can simple select which works you want to be added to your own personal profile.</a:t>
            </a:r>
          </a:p>
          <a:p>
            <a:pPr algn="just"/>
            <a:r>
              <a:rPr lang="en-GB" dirty="0"/>
              <a:t>Repeat as needed for each organization until you are happy.</a:t>
            </a:r>
          </a:p>
        </p:txBody>
      </p:sp>
      <p:sp>
        <p:nvSpPr>
          <p:cNvPr id="4" name="Rectangle 3">
            <a:extLst>
              <a:ext uri="{FF2B5EF4-FFF2-40B4-BE49-F238E27FC236}">
                <a16:creationId xmlns:a16="http://schemas.microsoft.com/office/drawing/2014/main" id="{5B8CAE9E-933A-4B61-A799-43975EFCB972}"/>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13B0F0E1-7CA5-44B5-9A78-1D2039FED00F}"/>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94254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mpactstory logo">
            <a:extLst>
              <a:ext uri="{FF2B5EF4-FFF2-40B4-BE49-F238E27FC236}">
                <a16:creationId xmlns:a16="http://schemas.microsoft.com/office/drawing/2014/main" id="{385019EC-7189-40F5-ACCD-ADD034562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443163"/>
            <a:ext cx="8905875"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0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5C88-485C-4D11-BA2C-9E1D6A095688}"/>
              </a:ext>
            </a:extLst>
          </p:cNvPr>
          <p:cNvSpPr>
            <a:spLocks noGrp="1"/>
          </p:cNvSpPr>
          <p:nvPr>
            <p:ph type="title"/>
          </p:nvPr>
        </p:nvSpPr>
        <p:spPr/>
        <p:txBody>
          <a:bodyPr/>
          <a:lstStyle/>
          <a:p>
            <a:r>
              <a:rPr lang="en-GB" dirty="0"/>
              <a:t>Create your own Impact Story</a:t>
            </a:r>
          </a:p>
        </p:txBody>
      </p:sp>
      <p:sp>
        <p:nvSpPr>
          <p:cNvPr id="3" name="Content Placeholder 2">
            <a:extLst>
              <a:ext uri="{FF2B5EF4-FFF2-40B4-BE49-F238E27FC236}">
                <a16:creationId xmlns:a16="http://schemas.microsoft.com/office/drawing/2014/main" id="{3FC1955F-3632-427B-ADD1-97A68A91C8E4}"/>
              </a:ext>
            </a:extLst>
          </p:cNvPr>
          <p:cNvSpPr>
            <a:spLocks noGrp="1"/>
          </p:cNvSpPr>
          <p:nvPr>
            <p:ph idx="1"/>
          </p:nvPr>
        </p:nvSpPr>
        <p:spPr>
          <a:xfrm>
            <a:off x="838200" y="1825625"/>
            <a:ext cx="10515600" cy="4667250"/>
          </a:xfrm>
        </p:spPr>
        <p:txBody>
          <a:bodyPr>
            <a:normAutofit fontScale="92500" lnSpcReduction="20000"/>
          </a:bodyPr>
          <a:lstStyle/>
          <a:p>
            <a:pPr algn="just"/>
            <a:r>
              <a:rPr lang="en-GB" dirty="0"/>
              <a:t>ImpactStory is a non-profit dedicated to making scholarly research more open, accessible, and reusable. It helps to provide a fun and lightweight profile that integrates social media mentions, badges, and more with your ORCID record.</a:t>
            </a:r>
          </a:p>
          <a:p>
            <a:pPr algn="just"/>
            <a:r>
              <a:rPr lang="en-GB" dirty="0"/>
              <a:t>Head on over the ImpactStory website. Here, you can join for free using Twitter. If you don't have a Twitter account yet, no worries.</a:t>
            </a:r>
          </a:p>
          <a:p>
            <a:pPr lvl="1" algn="just"/>
            <a:r>
              <a:rPr lang="en-GB" dirty="0">
                <a:hlinkClick r:id="rId2"/>
              </a:rPr>
              <a:t>https://profiles.impactstory.org/</a:t>
            </a:r>
            <a:r>
              <a:rPr lang="en-GB" dirty="0"/>
              <a:t> </a:t>
            </a:r>
          </a:p>
          <a:p>
            <a:pPr algn="just"/>
            <a:r>
              <a:rPr lang="en-GB" dirty="0"/>
              <a:t>After logging in with Twitter, you can link it directly and authorise ImpactStory to use your ORCID profile that you just created in the settings. That's pretty much it!</a:t>
            </a:r>
          </a:p>
          <a:p>
            <a:pPr algn="just"/>
            <a:r>
              <a:rPr lang="en-GB" dirty="0"/>
              <a:t>In the future, you can make sure your profile is up to date in the ImpactStory settings by syncing data from ORCID. It does this automatically, but you can manually update it too, for example whenever you publish a new paper.</a:t>
            </a:r>
          </a:p>
        </p:txBody>
      </p:sp>
      <p:sp>
        <p:nvSpPr>
          <p:cNvPr id="4" name="Rectangle 3">
            <a:extLst>
              <a:ext uri="{FF2B5EF4-FFF2-40B4-BE49-F238E27FC236}">
                <a16:creationId xmlns:a16="http://schemas.microsoft.com/office/drawing/2014/main" id="{9C8D90D4-98BF-4BE0-B170-FDAC715B3C1E}"/>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5" name="Rectangle 4">
            <a:extLst>
              <a:ext uri="{FF2B5EF4-FFF2-40B4-BE49-F238E27FC236}">
                <a16:creationId xmlns:a16="http://schemas.microsoft.com/office/drawing/2014/main" id="{C3D6AEBA-AA9B-45F0-89C2-7329D6A714C0}"/>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397099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278AF7-568F-46DE-BCFD-BBF4A1B27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15" y="831418"/>
            <a:ext cx="11667167" cy="5000215"/>
          </a:xfrm>
          <a:prstGeom prst="rect">
            <a:avLst/>
          </a:prstGeom>
        </p:spPr>
      </p:pic>
      <p:sp>
        <p:nvSpPr>
          <p:cNvPr id="4" name="Rectangle 3">
            <a:extLst>
              <a:ext uri="{FF2B5EF4-FFF2-40B4-BE49-F238E27FC236}">
                <a16:creationId xmlns:a16="http://schemas.microsoft.com/office/drawing/2014/main" id="{D88E593A-F189-43B4-96C5-AE9BCED27C50}"/>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5" name="Rectangle 4">
            <a:extLst>
              <a:ext uri="{FF2B5EF4-FFF2-40B4-BE49-F238E27FC236}">
                <a16:creationId xmlns:a16="http://schemas.microsoft.com/office/drawing/2014/main" id="{D1D0804E-FE74-446C-B62C-DB1E9B5C8BD6}"/>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101030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8EF1-A731-45E7-8C75-F9DD3284121D}"/>
              </a:ext>
            </a:extLst>
          </p:cNvPr>
          <p:cNvSpPr>
            <a:spLocks noGrp="1"/>
          </p:cNvSpPr>
          <p:nvPr>
            <p:ph type="title"/>
          </p:nvPr>
        </p:nvSpPr>
        <p:spPr/>
        <p:txBody>
          <a:bodyPr/>
          <a:lstStyle/>
          <a:p>
            <a:r>
              <a:rPr lang="en-GB" dirty="0"/>
              <a:t>Understanding your own ImpactStory profile</a:t>
            </a:r>
          </a:p>
        </p:txBody>
      </p:sp>
      <p:sp>
        <p:nvSpPr>
          <p:cNvPr id="3" name="Content Placeholder 2">
            <a:extLst>
              <a:ext uri="{FF2B5EF4-FFF2-40B4-BE49-F238E27FC236}">
                <a16:creationId xmlns:a16="http://schemas.microsoft.com/office/drawing/2014/main" id="{FC19BADF-8D1D-4DF7-B6A3-F037F57565B7}"/>
              </a:ext>
            </a:extLst>
          </p:cNvPr>
          <p:cNvSpPr>
            <a:spLocks noGrp="1"/>
          </p:cNvSpPr>
          <p:nvPr>
            <p:ph idx="1"/>
          </p:nvPr>
        </p:nvSpPr>
        <p:spPr>
          <a:xfrm>
            <a:off x="838200" y="1693111"/>
            <a:ext cx="10515600" cy="4799764"/>
          </a:xfrm>
        </p:spPr>
        <p:txBody>
          <a:bodyPr>
            <a:normAutofit lnSpcReduction="10000"/>
          </a:bodyPr>
          <a:lstStyle/>
          <a:p>
            <a:pPr algn="just"/>
            <a:r>
              <a:rPr lang="en-GB" b="1" dirty="0"/>
              <a:t>Overview</a:t>
            </a:r>
            <a:r>
              <a:rPr lang="en-GB" dirty="0"/>
              <a:t> - The main page that summarises the over three sections.</a:t>
            </a:r>
          </a:p>
          <a:p>
            <a:pPr algn="just"/>
            <a:r>
              <a:rPr lang="en-GB" b="1" dirty="0"/>
              <a:t>Achievements</a:t>
            </a:r>
            <a:r>
              <a:rPr lang="en-GB" dirty="0"/>
              <a:t> - Your badges! These document your success story, including great things like how many of your papers are Open Access, how many are included in Wikipedia, the geographic reach of your work, and, err, whether or not your work has been tweeted by someone named Richard. </a:t>
            </a:r>
          </a:p>
          <a:p>
            <a:pPr lvl="1" algn="just"/>
            <a:r>
              <a:rPr lang="en-GB" dirty="0"/>
              <a:t>Proceed with caution..</a:t>
            </a:r>
          </a:p>
          <a:p>
            <a:pPr algn="just"/>
            <a:r>
              <a:rPr lang="en-GB" b="1" dirty="0"/>
              <a:t>Timeline</a:t>
            </a:r>
            <a:r>
              <a:rPr lang="en-GB" dirty="0"/>
              <a:t> - Regular updates on how and who has been sharing your work across a variety of social platforms, including Twitter, Facebook, Google Plus, blogs, and Wikipedia.</a:t>
            </a:r>
          </a:p>
          <a:p>
            <a:pPr algn="just"/>
            <a:r>
              <a:rPr lang="en-GB" b="1" dirty="0"/>
              <a:t>Publications</a:t>
            </a:r>
            <a:r>
              <a:rPr lang="en-GB" dirty="0"/>
              <a:t> - Based on your publication list from ORCID, with details on all the social media shares for each item.</a:t>
            </a:r>
          </a:p>
        </p:txBody>
      </p:sp>
      <p:sp>
        <p:nvSpPr>
          <p:cNvPr id="4" name="Rectangle 3">
            <a:extLst>
              <a:ext uri="{FF2B5EF4-FFF2-40B4-BE49-F238E27FC236}">
                <a16:creationId xmlns:a16="http://schemas.microsoft.com/office/drawing/2014/main" id="{3FE76032-632D-4C2C-910F-5D0B2B0F946F}"/>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1235C905-A4FF-4BA2-B58E-C13DCB52504C}"/>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0927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B54E3-38B6-442B-9C28-023F01408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514475"/>
            <a:ext cx="9525000" cy="3829050"/>
          </a:xfrm>
          <a:prstGeom prst="rect">
            <a:avLst/>
          </a:prstGeom>
        </p:spPr>
      </p:pic>
    </p:spTree>
    <p:extLst>
      <p:ext uri="{BB962C8B-B14F-4D97-AF65-F5344CB8AC3E}">
        <p14:creationId xmlns:p14="http://schemas.microsoft.com/office/powerpoint/2010/main" val="257313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A1C3-C467-445C-B6C0-87F87EBF697F}"/>
              </a:ext>
            </a:extLst>
          </p:cNvPr>
          <p:cNvSpPr>
            <a:spLocks noGrp="1"/>
          </p:cNvSpPr>
          <p:nvPr>
            <p:ph type="title"/>
          </p:nvPr>
        </p:nvSpPr>
        <p:spPr/>
        <p:txBody>
          <a:bodyPr/>
          <a:lstStyle/>
          <a:p>
            <a:r>
              <a:rPr lang="en-GB" dirty="0"/>
              <a:t>Build your peer reviewer profile with Publons</a:t>
            </a:r>
          </a:p>
        </p:txBody>
      </p:sp>
      <p:sp>
        <p:nvSpPr>
          <p:cNvPr id="3" name="Content Placeholder 2">
            <a:extLst>
              <a:ext uri="{FF2B5EF4-FFF2-40B4-BE49-F238E27FC236}">
                <a16:creationId xmlns:a16="http://schemas.microsoft.com/office/drawing/2014/main" id="{137BE453-23E7-4D3E-8D09-1FCDE7C9A96E}"/>
              </a:ext>
            </a:extLst>
          </p:cNvPr>
          <p:cNvSpPr>
            <a:spLocks noGrp="1"/>
          </p:cNvSpPr>
          <p:nvPr>
            <p:ph idx="1"/>
          </p:nvPr>
        </p:nvSpPr>
        <p:spPr/>
        <p:txBody>
          <a:bodyPr>
            <a:normAutofit/>
          </a:bodyPr>
          <a:lstStyle/>
          <a:p>
            <a:pPr algn="just"/>
            <a:r>
              <a:rPr lang="en-GB" dirty="0"/>
              <a:t>Publons is a platform for researchers to track, verify, and show case their reviewing and editorial contributions for academic journals. </a:t>
            </a:r>
          </a:p>
          <a:p>
            <a:pPr lvl="1" algn="just"/>
            <a:r>
              <a:rPr lang="en-GB" dirty="0">
                <a:hlinkClick r:id="rId2"/>
              </a:rPr>
              <a:t>https://publons.com/</a:t>
            </a:r>
            <a:r>
              <a:rPr lang="en-GB" dirty="0"/>
              <a:t> </a:t>
            </a:r>
          </a:p>
          <a:p>
            <a:pPr algn="just"/>
            <a:r>
              <a:rPr lang="en-GB" dirty="0"/>
              <a:t>It also has the Publons Academy, designed to help with training early-career researchers with peer review.</a:t>
            </a:r>
          </a:p>
          <a:p>
            <a:pPr algn="just"/>
            <a:r>
              <a:rPr lang="en-GB" dirty="0"/>
              <a:t>In 2017, Publons was acquired by Clarivate Analytics, the company which includes products such as Web of Science (and the impact factor), EndNote, and ScholarOne. </a:t>
            </a:r>
          </a:p>
          <a:p>
            <a:pPr lvl="1" algn="just"/>
            <a:r>
              <a:rPr lang="en-GB" dirty="0"/>
              <a:t>At this stage, some of you might not wish to have a profile with this company for various reasons.</a:t>
            </a:r>
          </a:p>
        </p:txBody>
      </p:sp>
      <p:sp>
        <p:nvSpPr>
          <p:cNvPr id="4" name="Rectangle 3">
            <a:extLst>
              <a:ext uri="{FF2B5EF4-FFF2-40B4-BE49-F238E27FC236}">
                <a16:creationId xmlns:a16="http://schemas.microsoft.com/office/drawing/2014/main" id="{200F0BF7-E437-4C7F-B41A-C00905ED54B8}"/>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5" name="Rectangle 4">
            <a:extLst>
              <a:ext uri="{FF2B5EF4-FFF2-40B4-BE49-F238E27FC236}">
                <a16:creationId xmlns:a16="http://schemas.microsoft.com/office/drawing/2014/main" id="{9EF4ECC6-49C1-4CB0-864B-95D97E70D96E}"/>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143807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06B4-22AB-483D-BAD9-D16335C9D84D}"/>
              </a:ext>
            </a:extLst>
          </p:cNvPr>
          <p:cNvSpPr>
            <a:spLocks noGrp="1"/>
          </p:cNvSpPr>
          <p:nvPr>
            <p:ph type="title"/>
          </p:nvPr>
        </p:nvSpPr>
        <p:spPr/>
        <p:txBody>
          <a:bodyPr/>
          <a:lstStyle/>
          <a:p>
            <a:r>
              <a:rPr lang="en-GB" dirty="0"/>
              <a:t>Import your publication record from ORCID</a:t>
            </a:r>
          </a:p>
        </p:txBody>
      </p:sp>
      <p:sp>
        <p:nvSpPr>
          <p:cNvPr id="3" name="Content Placeholder 2">
            <a:extLst>
              <a:ext uri="{FF2B5EF4-FFF2-40B4-BE49-F238E27FC236}">
                <a16:creationId xmlns:a16="http://schemas.microsoft.com/office/drawing/2014/main" id="{707E718B-0672-443F-8FCC-4535339F03D0}"/>
              </a:ext>
            </a:extLst>
          </p:cNvPr>
          <p:cNvSpPr>
            <a:spLocks noGrp="1"/>
          </p:cNvSpPr>
          <p:nvPr>
            <p:ph idx="1"/>
          </p:nvPr>
        </p:nvSpPr>
        <p:spPr>
          <a:xfrm>
            <a:off x="838200" y="1825625"/>
            <a:ext cx="4060828" cy="4351338"/>
          </a:xfrm>
        </p:spPr>
        <p:txBody>
          <a:bodyPr/>
          <a:lstStyle/>
          <a:p>
            <a:pPr algn="just"/>
            <a:r>
              <a:rPr lang="en-GB" dirty="0"/>
              <a:t>To do this step, simply click 'Publication records' on the left hand side, and then 'Import from ORCID' to populate your publication profile.</a:t>
            </a:r>
          </a:p>
          <a:p>
            <a:pPr algn="just"/>
            <a:r>
              <a:rPr lang="de-DE" dirty="0"/>
              <a:t>D</a:t>
            </a:r>
            <a:r>
              <a:rPr lang="en-GB" dirty="0"/>
              <a:t>isplays citations, Altmetric score, and review status alongside all articles.</a:t>
            </a:r>
          </a:p>
        </p:txBody>
      </p:sp>
      <p:pic>
        <p:nvPicPr>
          <p:cNvPr id="5" name="Picture 4">
            <a:extLst>
              <a:ext uri="{FF2B5EF4-FFF2-40B4-BE49-F238E27FC236}">
                <a16:creationId xmlns:a16="http://schemas.microsoft.com/office/drawing/2014/main" id="{B03071A6-1896-4F9C-A78E-C9E1D6D93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28" y="1467395"/>
            <a:ext cx="7292972" cy="4709568"/>
          </a:xfrm>
          <a:prstGeom prst="rect">
            <a:avLst/>
          </a:prstGeom>
        </p:spPr>
      </p:pic>
      <p:sp>
        <p:nvSpPr>
          <p:cNvPr id="6" name="Rectangle 5">
            <a:extLst>
              <a:ext uri="{FF2B5EF4-FFF2-40B4-BE49-F238E27FC236}">
                <a16:creationId xmlns:a16="http://schemas.microsoft.com/office/drawing/2014/main" id="{F6AD694B-48B0-49D2-A157-68DB6D6ABE54}"/>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7" name="Rectangle 6">
            <a:extLst>
              <a:ext uri="{FF2B5EF4-FFF2-40B4-BE49-F238E27FC236}">
                <a16:creationId xmlns:a16="http://schemas.microsoft.com/office/drawing/2014/main" id="{AC9AD58D-2FFF-44DF-82E7-D9D7434A73D2}"/>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65040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814BD-2F4E-4B15-A89A-629330173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481" y="690465"/>
            <a:ext cx="9241038" cy="5775649"/>
          </a:xfrm>
          <a:prstGeom prst="rect">
            <a:avLst/>
          </a:prstGeom>
        </p:spPr>
      </p:pic>
    </p:spTree>
    <p:extLst>
      <p:ext uri="{BB962C8B-B14F-4D97-AF65-F5344CB8AC3E}">
        <p14:creationId xmlns:p14="http://schemas.microsoft.com/office/powerpoint/2010/main" val="344646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1933-5FAE-4F3F-BE09-29C065D678A8}"/>
              </a:ext>
            </a:extLst>
          </p:cNvPr>
          <p:cNvSpPr>
            <a:spLocks noGrp="1"/>
          </p:cNvSpPr>
          <p:nvPr>
            <p:ph type="title"/>
          </p:nvPr>
        </p:nvSpPr>
        <p:spPr/>
        <p:txBody>
          <a:bodyPr/>
          <a:lstStyle/>
          <a:p>
            <a:r>
              <a:rPr lang="en-GB" dirty="0"/>
              <a:t>Opening up your research with the Open Science Framework</a:t>
            </a:r>
          </a:p>
        </p:txBody>
      </p:sp>
      <p:sp>
        <p:nvSpPr>
          <p:cNvPr id="3" name="Content Placeholder 2">
            <a:extLst>
              <a:ext uri="{FF2B5EF4-FFF2-40B4-BE49-F238E27FC236}">
                <a16:creationId xmlns:a16="http://schemas.microsoft.com/office/drawing/2014/main" id="{3154ECDD-8116-4E20-92B7-33F749631AF9}"/>
              </a:ext>
            </a:extLst>
          </p:cNvPr>
          <p:cNvSpPr>
            <a:spLocks noGrp="1"/>
          </p:cNvSpPr>
          <p:nvPr>
            <p:ph idx="1"/>
          </p:nvPr>
        </p:nvSpPr>
        <p:spPr/>
        <p:txBody>
          <a:bodyPr/>
          <a:lstStyle/>
          <a:p>
            <a:pPr algn="just"/>
            <a:r>
              <a:rPr lang="en-GB" dirty="0"/>
              <a:t>Head to the Open Science Framework homepage, and click 'Sign up’.</a:t>
            </a:r>
          </a:p>
          <a:p>
            <a:pPr lvl="1" algn="just"/>
            <a:r>
              <a:rPr lang="en-GB" dirty="0">
                <a:hlinkClick r:id="rId2"/>
              </a:rPr>
              <a:t>https://osf.io/</a:t>
            </a:r>
            <a:r>
              <a:rPr lang="en-GB" dirty="0"/>
              <a:t> </a:t>
            </a:r>
          </a:p>
          <a:p>
            <a:pPr algn="just"/>
            <a:r>
              <a:rPr lang="en-GB" dirty="0"/>
              <a:t>Again, you should have a chance here to sign in or sign up using your ORCID profile, or through an institutional profile. </a:t>
            </a:r>
          </a:p>
          <a:p>
            <a:pPr algn="just"/>
            <a:r>
              <a:rPr lang="en-GB" dirty="0"/>
              <a:t>Once logged in, you w ill be taken to your dashboard, which contains a rolling list of the various projects integrated with your OSF profile.</a:t>
            </a:r>
          </a:p>
          <a:p>
            <a:pPr algn="just"/>
            <a:r>
              <a:rPr lang="en-GB" dirty="0"/>
              <a:t>Of course, if you have only just set up your account this will be blank for now.</a:t>
            </a:r>
          </a:p>
        </p:txBody>
      </p:sp>
      <p:sp>
        <p:nvSpPr>
          <p:cNvPr id="4" name="Rectangle 3">
            <a:extLst>
              <a:ext uri="{FF2B5EF4-FFF2-40B4-BE49-F238E27FC236}">
                <a16:creationId xmlns:a16="http://schemas.microsoft.com/office/drawing/2014/main" id="{4B03E598-11B9-4450-B3D1-7A50020744D8}"/>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5" name="Rectangle 4">
            <a:extLst>
              <a:ext uri="{FF2B5EF4-FFF2-40B4-BE49-F238E27FC236}">
                <a16:creationId xmlns:a16="http://schemas.microsoft.com/office/drawing/2014/main" id="{E1B336F8-2F11-4DD2-A65E-32BCDA45D48C}"/>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404946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DA78-0EB4-422E-9D6F-7B489056FC66}"/>
              </a:ext>
            </a:extLst>
          </p:cNvPr>
          <p:cNvSpPr>
            <a:spLocks noGrp="1"/>
          </p:cNvSpPr>
          <p:nvPr>
            <p:ph type="title"/>
          </p:nvPr>
        </p:nvSpPr>
        <p:spPr/>
        <p:txBody>
          <a:bodyPr/>
          <a:lstStyle/>
          <a:p>
            <a:r>
              <a:rPr lang="en-GB" dirty="0"/>
              <a:t>This is all online! </a:t>
            </a:r>
          </a:p>
        </p:txBody>
      </p:sp>
      <p:sp>
        <p:nvSpPr>
          <p:cNvPr id="3" name="Content Placeholder 2">
            <a:extLst>
              <a:ext uri="{FF2B5EF4-FFF2-40B4-BE49-F238E27FC236}">
                <a16:creationId xmlns:a16="http://schemas.microsoft.com/office/drawing/2014/main" id="{77C5619D-1582-495F-9FB6-01BE04A11350}"/>
              </a:ext>
            </a:extLst>
          </p:cNvPr>
          <p:cNvSpPr>
            <a:spLocks noGrp="1"/>
          </p:cNvSpPr>
          <p:nvPr>
            <p:ph idx="1"/>
          </p:nvPr>
        </p:nvSpPr>
        <p:spPr>
          <a:xfrm>
            <a:off x="838200" y="1825625"/>
            <a:ext cx="6197082" cy="4667250"/>
          </a:xfrm>
        </p:spPr>
        <p:txBody>
          <a:bodyPr>
            <a:normAutofit/>
          </a:bodyPr>
          <a:lstStyle/>
          <a:p>
            <a:pPr algn="just"/>
            <a:r>
              <a:rPr lang="en-GB" dirty="0"/>
              <a:t>Navigate to </a:t>
            </a:r>
          </a:p>
          <a:p>
            <a:pPr marL="0" indent="0" algn="just">
              <a:buNone/>
            </a:pPr>
            <a:r>
              <a:rPr lang="en-GB" dirty="0">
                <a:hlinkClick r:id="rId2"/>
              </a:rPr>
              <a:t>https://github.com/OpenScienceMOOC</a:t>
            </a:r>
            <a:r>
              <a:rPr lang="en-GB" dirty="0"/>
              <a:t> </a:t>
            </a:r>
          </a:p>
          <a:p>
            <a:pPr algn="just"/>
            <a:r>
              <a:rPr lang="en-GB" dirty="0"/>
              <a:t>Go to Module 1, Open Principles</a:t>
            </a:r>
          </a:p>
          <a:p>
            <a:pPr algn="just"/>
            <a:r>
              <a:rPr lang="en-GB" dirty="0"/>
              <a:t>Find the content development folder</a:t>
            </a:r>
          </a:p>
          <a:p>
            <a:pPr algn="just"/>
            <a:r>
              <a:rPr lang="en-GB" dirty="0"/>
              <a:t>Locate Task 2 – available in markdown, as a PDF, or in iPython notebook format</a:t>
            </a:r>
          </a:p>
        </p:txBody>
      </p:sp>
      <p:pic>
        <p:nvPicPr>
          <p:cNvPr id="5" name="Picture 4">
            <a:extLst>
              <a:ext uri="{FF2B5EF4-FFF2-40B4-BE49-F238E27FC236}">
                <a16:creationId xmlns:a16="http://schemas.microsoft.com/office/drawing/2014/main" id="{5C76E6E6-974B-420E-8156-518F86CFC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747" y="1825625"/>
            <a:ext cx="4703095" cy="2929987"/>
          </a:xfrm>
          <a:prstGeom prst="rect">
            <a:avLst/>
          </a:prstGeom>
        </p:spPr>
      </p:pic>
      <p:sp>
        <p:nvSpPr>
          <p:cNvPr id="6" name="Rectangle 5">
            <a:extLst>
              <a:ext uri="{FF2B5EF4-FFF2-40B4-BE49-F238E27FC236}">
                <a16:creationId xmlns:a16="http://schemas.microsoft.com/office/drawing/2014/main" id="{882662E2-E743-43EC-90D4-30F07D7439D8}"/>
              </a:ext>
            </a:extLst>
          </p:cNvPr>
          <p:cNvSpPr/>
          <p:nvPr/>
        </p:nvSpPr>
        <p:spPr>
          <a:xfrm>
            <a:off x="1403480" y="5281841"/>
            <a:ext cx="11263604" cy="369332"/>
          </a:xfrm>
          <a:prstGeom prst="rect">
            <a:avLst/>
          </a:prstGeom>
        </p:spPr>
        <p:txBody>
          <a:bodyPr wrap="square">
            <a:spAutoFit/>
          </a:bodyPr>
          <a:lstStyle/>
          <a:p>
            <a:r>
              <a:rPr lang="en-GB" dirty="0">
                <a:hlinkClick r:id="rId4"/>
              </a:rPr>
              <a:t>https://github.com/OpenScienceMOOC/Module-1-Open-Principles/tree/master/content_development</a:t>
            </a:r>
            <a:r>
              <a:rPr lang="en-GB" dirty="0"/>
              <a:t> </a:t>
            </a:r>
          </a:p>
        </p:txBody>
      </p:sp>
      <p:sp>
        <p:nvSpPr>
          <p:cNvPr id="7" name="Rectangle 6">
            <a:extLst>
              <a:ext uri="{FF2B5EF4-FFF2-40B4-BE49-F238E27FC236}">
                <a16:creationId xmlns:a16="http://schemas.microsoft.com/office/drawing/2014/main" id="{A294A086-E868-4B07-B2E3-681B24FFC966}"/>
              </a:ext>
            </a:extLst>
          </p:cNvPr>
          <p:cNvSpPr/>
          <p:nvPr/>
        </p:nvSpPr>
        <p:spPr>
          <a:xfrm>
            <a:off x="9235560" y="6308209"/>
            <a:ext cx="2717282" cy="369332"/>
          </a:xfrm>
          <a:prstGeom prst="rect">
            <a:avLst/>
          </a:prstGeom>
        </p:spPr>
        <p:txBody>
          <a:bodyPr wrap="none">
            <a:spAutoFit/>
          </a:bodyPr>
          <a:lstStyle/>
          <a:p>
            <a:r>
              <a:rPr lang="en-GB" dirty="0">
                <a:hlinkClick r:id="rId5"/>
              </a:rPr>
              <a:t>www.opensciencemooc.eu</a:t>
            </a:r>
            <a:endParaRPr lang="en-GB" dirty="0"/>
          </a:p>
        </p:txBody>
      </p:sp>
      <p:sp>
        <p:nvSpPr>
          <p:cNvPr id="8" name="Rectangle 7">
            <a:extLst>
              <a:ext uri="{FF2B5EF4-FFF2-40B4-BE49-F238E27FC236}">
                <a16:creationId xmlns:a16="http://schemas.microsoft.com/office/drawing/2014/main" id="{43671A00-203E-479A-9C02-13F89866642D}"/>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38454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C17EE7-4845-4405-9E4B-7C8D1FBCE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82" y="1925301"/>
            <a:ext cx="10341236" cy="3520745"/>
          </a:xfrm>
          <a:prstGeom prst="rect">
            <a:avLst/>
          </a:prstGeom>
        </p:spPr>
      </p:pic>
      <p:sp>
        <p:nvSpPr>
          <p:cNvPr id="4" name="Rectangle 3">
            <a:extLst>
              <a:ext uri="{FF2B5EF4-FFF2-40B4-BE49-F238E27FC236}">
                <a16:creationId xmlns:a16="http://schemas.microsoft.com/office/drawing/2014/main" id="{F376E0BA-EF4B-4C7B-91CC-058E47852094}"/>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5" name="Rectangle 4">
            <a:extLst>
              <a:ext uri="{FF2B5EF4-FFF2-40B4-BE49-F238E27FC236}">
                <a16:creationId xmlns:a16="http://schemas.microsoft.com/office/drawing/2014/main" id="{E531CD39-586A-4AEA-BEFE-49C7B1288BB6}"/>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95507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E126-6917-40AE-9D21-DB4A9F5A6E67}"/>
              </a:ext>
            </a:extLst>
          </p:cNvPr>
          <p:cNvSpPr>
            <a:spLocks noGrp="1"/>
          </p:cNvSpPr>
          <p:nvPr>
            <p:ph type="title"/>
          </p:nvPr>
        </p:nvSpPr>
        <p:spPr/>
        <p:txBody>
          <a:bodyPr/>
          <a:lstStyle/>
          <a:p>
            <a:r>
              <a:rPr lang="en-GB" dirty="0"/>
              <a:t>OSF features</a:t>
            </a:r>
          </a:p>
        </p:txBody>
      </p:sp>
      <p:sp>
        <p:nvSpPr>
          <p:cNvPr id="3" name="Content Placeholder 2">
            <a:extLst>
              <a:ext uri="{FF2B5EF4-FFF2-40B4-BE49-F238E27FC236}">
                <a16:creationId xmlns:a16="http://schemas.microsoft.com/office/drawing/2014/main" id="{4DC9FC07-0A58-4287-BB70-C93379AF66ED}"/>
              </a:ext>
            </a:extLst>
          </p:cNvPr>
          <p:cNvSpPr>
            <a:spLocks noGrp="1"/>
          </p:cNvSpPr>
          <p:nvPr>
            <p:ph idx="1"/>
          </p:nvPr>
        </p:nvSpPr>
        <p:spPr/>
        <p:txBody>
          <a:bodyPr>
            <a:normAutofit/>
          </a:bodyPr>
          <a:lstStyle/>
          <a:p>
            <a:pPr algn="just"/>
            <a:r>
              <a:rPr lang="en-GB" dirty="0">
                <a:solidFill>
                  <a:srgbClr val="4078C1"/>
                </a:solidFill>
              </a:rPr>
              <a:t>OSF Registries </a:t>
            </a:r>
            <a:r>
              <a:rPr lang="en-GB" dirty="0">
                <a:solidFill>
                  <a:srgbClr val="333333"/>
                </a:solidFill>
              </a:rPr>
              <a:t>- Which includes more than 270,000 registrations, which you can learn more about </a:t>
            </a:r>
            <a:r>
              <a:rPr lang="en-GB" dirty="0">
                <a:solidFill>
                  <a:srgbClr val="4078C1"/>
                </a:solidFill>
              </a:rPr>
              <a:t>here</a:t>
            </a:r>
            <a:r>
              <a:rPr lang="en-GB" dirty="0">
                <a:solidFill>
                  <a:srgbClr val="333333"/>
                </a:solidFill>
              </a:rPr>
              <a:t>.</a:t>
            </a:r>
          </a:p>
          <a:p>
            <a:pPr algn="just"/>
            <a:r>
              <a:rPr lang="en-GB" dirty="0">
                <a:solidFill>
                  <a:srgbClr val="4078C1"/>
                </a:solidFill>
              </a:rPr>
              <a:t>OSF Meetings </a:t>
            </a:r>
            <a:r>
              <a:rPr lang="en-GB" dirty="0">
                <a:solidFill>
                  <a:srgbClr val="333333"/>
                </a:solidFill>
              </a:rPr>
              <a:t>- A place where conference organisers can arrange a free poster and presentation sharing service for their events.</a:t>
            </a:r>
          </a:p>
          <a:p>
            <a:pPr algn="just"/>
            <a:r>
              <a:rPr lang="en-GB" dirty="0">
                <a:solidFill>
                  <a:srgbClr val="4078C1"/>
                </a:solidFill>
              </a:rPr>
              <a:t>OSF Institutions </a:t>
            </a:r>
            <a:r>
              <a:rPr lang="en-GB" dirty="0">
                <a:solidFill>
                  <a:srgbClr val="333333"/>
                </a:solidFill>
              </a:rPr>
              <a:t>- Basically the OSF, but operating at the institutional level to increase transparency, collaboration, and visibility of research.</a:t>
            </a:r>
          </a:p>
          <a:p>
            <a:pPr algn="just"/>
            <a:r>
              <a:rPr lang="en-GB" dirty="0">
                <a:solidFill>
                  <a:srgbClr val="4078C1"/>
                </a:solidFill>
              </a:rPr>
              <a:t>OSF Preprints </a:t>
            </a:r>
            <a:r>
              <a:rPr lang="en-GB" dirty="0">
                <a:solidFill>
                  <a:srgbClr val="333333"/>
                </a:solidFill>
              </a:rPr>
              <a:t>- A searchable database of more than 2 million preprints, across more than 20 OSF-branded and community-governed platforms.</a:t>
            </a:r>
            <a:endParaRPr lang="en-GB" dirty="0"/>
          </a:p>
        </p:txBody>
      </p:sp>
      <p:sp>
        <p:nvSpPr>
          <p:cNvPr id="4" name="Rectangle 3">
            <a:extLst>
              <a:ext uri="{FF2B5EF4-FFF2-40B4-BE49-F238E27FC236}">
                <a16:creationId xmlns:a16="http://schemas.microsoft.com/office/drawing/2014/main" id="{501CCCAC-927D-4801-ABD6-0283DAB4271B}"/>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8E26514A-4019-4FCD-B176-B35BDAD18289}"/>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50812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19A40-B358-4055-9093-FBC23AA34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68" y="1333318"/>
            <a:ext cx="10425063" cy="4191363"/>
          </a:xfrm>
          <a:prstGeom prst="rect">
            <a:avLst/>
          </a:prstGeom>
        </p:spPr>
      </p:pic>
      <p:sp>
        <p:nvSpPr>
          <p:cNvPr id="4" name="Rectangle 3">
            <a:extLst>
              <a:ext uri="{FF2B5EF4-FFF2-40B4-BE49-F238E27FC236}">
                <a16:creationId xmlns:a16="http://schemas.microsoft.com/office/drawing/2014/main" id="{ABE6886D-D78D-4C9B-AF56-F4C2669F85AF}"/>
              </a:ext>
            </a:extLst>
          </p:cNvPr>
          <p:cNvSpPr/>
          <p:nvPr/>
        </p:nvSpPr>
        <p:spPr>
          <a:xfrm>
            <a:off x="9235560" y="6308209"/>
            <a:ext cx="2717282" cy="369332"/>
          </a:xfrm>
          <a:prstGeom prst="rect">
            <a:avLst/>
          </a:prstGeom>
        </p:spPr>
        <p:txBody>
          <a:bodyPr wrap="none">
            <a:spAutoFit/>
          </a:bodyPr>
          <a:lstStyle/>
          <a:p>
            <a:r>
              <a:rPr lang="en-GB" dirty="0">
                <a:hlinkClick r:id="rId4"/>
              </a:rPr>
              <a:t>www.opensciencemooc.eu</a:t>
            </a:r>
            <a:endParaRPr lang="en-GB" dirty="0"/>
          </a:p>
        </p:txBody>
      </p:sp>
      <p:sp>
        <p:nvSpPr>
          <p:cNvPr id="5" name="Rectangle 4">
            <a:extLst>
              <a:ext uri="{FF2B5EF4-FFF2-40B4-BE49-F238E27FC236}">
                <a16:creationId xmlns:a16="http://schemas.microsoft.com/office/drawing/2014/main" id="{9FD33FFE-0823-4E7D-A5BE-F21C51F0166F}"/>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3230092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4CC4-023F-4464-899B-4C1C9C41DF3E}"/>
              </a:ext>
            </a:extLst>
          </p:cNvPr>
          <p:cNvSpPr>
            <a:spLocks noGrp="1"/>
          </p:cNvSpPr>
          <p:nvPr>
            <p:ph type="title"/>
          </p:nvPr>
        </p:nvSpPr>
        <p:spPr/>
        <p:txBody>
          <a:bodyPr/>
          <a:lstStyle/>
          <a:p>
            <a:r>
              <a:rPr lang="en-GB" dirty="0"/>
              <a:t>Checklist for this workshop</a:t>
            </a:r>
          </a:p>
        </p:txBody>
      </p:sp>
      <p:sp>
        <p:nvSpPr>
          <p:cNvPr id="3" name="Content Placeholder 2">
            <a:extLst>
              <a:ext uri="{FF2B5EF4-FFF2-40B4-BE49-F238E27FC236}">
                <a16:creationId xmlns:a16="http://schemas.microsoft.com/office/drawing/2014/main" id="{DD3706C5-B4EB-4E70-8D19-E28075905837}"/>
              </a:ext>
            </a:extLst>
          </p:cNvPr>
          <p:cNvSpPr>
            <a:spLocks noGrp="1"/>
          </p:cNvSpPr>
          <p:nvPr>
            <p:ph idx="1"/>
          </p:nvPr>
        </p:nvSpPr>
        <p:spPr>
          <a:xfrm>
            <a:off x="838200" y="1825625"/>
            <a:ext cx="10515600" cy="4667250"/>
          </a:xfrm>
        </p:spPr>
        <p:txBody>
          <a:bodyPr>
            <a:normAutofit/>
          </a:bodyPr>
          <a:lstStyle/>
          <a:p>
            <a:pPr algn="just"/>
            <a:r>
              <a:rPr lang="en-GB" dirty="0"/>
              <a:t>So hopefully now you have the basics elements of your personalised, online researcher profile completed. This provides a great way to show case your work, increase and track your research impact, and receive appropriate credit for all of this.</a:t>
            </a:r>
          </a:p>
          <a:p>
            <a:pPr algn="just"/>
            <a:r>
              <a:rPr lang="en-GB" dirty="0"/>
              <a:t>Just to make sure, now you should have:</a:t>
            </a:r>
          </a:p>
          <a:p>
            <a:pPr lvl="1" algn="just"/>
            <a:r>
              <a:rPr lang="en-GB" dirty="0"/>
              <a:t>A personal ORCID profile, with any publications associated with this.</a:t>
            </a:r>
          </a:p>
          <a:p>
            <a:pPr lvl="1" algn="just"/>
            <a:r>
              <a:rPr lang="en-GB" dirty="0"/>
              <a:t>An ImpactStory profile to help track and show case the social attention that your research gets.</a:t>
            </a:r>
          </a:p>
          <a:p>
            <a:pPr lvl="1" algn="just"/>
            <a:r>
              <a:rPr lang="en-GB" dirty="0"/>
              <a:t>An Open Science Framework profile, to begin openly collaborating and managing your research.</a:t>
            </a:r>
          </a:p>
          <a:p>
            <a:pPr lvl="1" algn="just"/>
            <a:r>
              <a:rPr lang="en-GB" dirty="0"/>
              <a:t>And optionally, a Publons profile, to track your peer review record.</a:t>
            </a:r>
          </a:p>
        </p:txBody>
      </p:sp>
      <p:sp>
        <p:nvSpPr>
          <p:cNvPr id="4" name="Rectangle 3">
            <a:extLst>
              <a:ext uri="{FF2B5EF4-FFF2-40B4-BE49-F238E27FC236}">
                <a16:creationId xmlns:a16="http://schemas.microsoft.com/office/drawing/2014/main" id="{76052D28-562A-497A-932C-72DB80CC3244}"/>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81578843-AB68-4814-9AD7-F0E3224A211F}"/>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4209494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64D8-39F0-40C8-A5A5-5C153D2F9588}"/>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7F45E847-45F7-4119-8673-68A1BDCFBA34}"/>
              </a:ext>
            </a:extLst>
          </p:cNvPr>
          <p:cNvSpPr>
            <a:spLocks noGrp="1"/>
          </p:cNvSpPr>
          <p:nvPr>
            <p:ph idx="1"/>
          </p:nvPr>
        </p:nvSpPr>
        <p:spPr>
          <a:xfrm>
            <a:off x="838200" y="1640959"/>
            <a:ext cx="10515600" cy="4667250"/>
          </a:xfrm>
        </p:spPr>
        <p:txBody>
          <a:bodyPr>
            <a:normAutofit lnSpcReduction="10000"/>
          </a:bodyPr>
          <a:lstStyle/>
          <a:p>
            <a:pPr algn="just"/>
            <a:r>
              <a:rPr lang="en-GB" dirty="0"/>
              <a:t>From here on, much of this will be automatically populated as your work progresses. </a:t>
            </a:r>
          </a:p>
          <a:p>
            <a:pPr algn="just"/>
            <a:r>
              <a:rPr lang="en-GB" dirty="0"/>
              <a:t>But some advice is to check your ImpactStory regularly, to see who is sharing your work and in what context, and to make sure that as much of your research is openly available (e.g., code, articles, data) via the Open Science Framework as possible. </a:t>
            </a:r>
          </a:p>
          <a:p>
            <a:pPr algn="just"/>
            <a:r>
              <a:rPr lang="en-GB" dirty="0"/>
              <a:t>Finally, if you created a Publons profile, make sure to update this as you review new articles in the future to keep track of this important work.</a:t>
            </a:r>
          </a:p>
          <a:p>
            <a:pPr algn="just"/>
            <a:r>
              <a:rPr lang="en-GB" dirty="0"/>
              <a:t>How you develop your own digital research profile in the future will be down to each individual, but hopefully this is enough for now to give you a good boost!</a:t>
            </a:r>
          </a:p>
        </p:txBody>
      </p:sp>
      <p:sp>
        <p:nvSpPr>
          <p:cNvPr id="4" name="Rectangle 3">
            <a:extLst>
              <a:ext uri="{FF2B5EF4-FFF2-40B4-BE49-F238E27FC236}">
                <a16:creationId xmlns:a16="http://schemas.microsoft.com/office/drawing/2014/main" id="{009FDD60-30CC-43A5-BB87-422E139D8F3C}"/>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AD78CE01-0877-451F-84EF-FDD2F922C1C5}"/>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394579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CD8F-2872-459F-9091-F36BD5AC197E}"/>
              </a:ext>
            </a:extLst>
          </p:cNvPr>
          <p:cNvSpPr>
            <a:spLocks noGrp="1"/>
          </p:cNvSpPr>
          <p:nvPr>
            <p:ph type="title"/>
          </p:nvPr>
        </p:nvSpPr>
        <p:spPr/>
        <p:txBody>
          <a:bodyPr/>
          <a:lstStyle/>
          <a:p>
            <a:r>
              <a:rPr lang="en-GB" dirty="0"/>
              <a:t>Thanks! How to stay in touch:</a:t>
            </a:r>
          </a:p>
        </p:txBody>
      </p:sp>
      <p:sp>
        <p:nvSpPr>
          <p:cNvPr id="3" name="Content Placeholder 2">
            <a:extLst>
              <a:ext uri="{FF2B5EF4-FFF2-40B4-BE49-F238E27FC236}">
                <a16:creationId xmlns:a16="http://schemas.microsoft.com/office/drawing/2014/main" id="{F7B423BD-4022-4170-984D-BECB881DE939}"/>
              </a:ext>
            </a:extLst>
          </p:cNvPr>
          <p:cNvSpPr>
            <a:spLocks noGrp="1"/>
          </p:cNvSpPr>
          <p:nvPr>
            <p:ph idx="1"/>
          </p:nvPr>
        </p:nvSpPr>
        <p:spPr/>
        <p:txBody>
          <a:bodyPr/>
          <a:lstStyle/>
          <a:p>
            <a:r>
              <a:rPr lang="en-GB" dirty="0"/>
              <a:t>Join our open Slack channel: </a:t>
            </a:r>
            <a:r>
              <a:rPr lang="en-GB" dirty="0">
                <a:hlinkClick r:id="rId2"/>
              </a:rPr>
              <a:t>https://osmooc.herokuapp.com/</a:t>
            </a:r>
            <a:r>
              <a:rPr lang="en-GB" dirty="0"/>
              <a:t> </a:t>
            </a:r>
          </a:p>
          <a:p>
            <a:r>
              <a:rPr lang="en-GB" dirty="0"/>
              <a:t>Join our open GitHub team: </a:t>
            </a:r>
            <a:r>
              <a:rPr lang="en-GB" dirty="0">
                <a:hlinkClick r:id="rId3"/>
              </a:rPr>
              <a:t>https://open-science-mooc-invite.herokuapp.com/</a:t>
            </a:r>
            <a:r>
              <a:rPr lang="en-GB" dirty="0"/>
              <a:t> </a:t>
            </a:r>
          </a:p>
          <a:p>
            <a:r>
              <a:rPr lang="en-GB" dirty="0"/>
              <a:t>Follow us on Twitter: </a:t>
            </a:r>
            <a:r>
              <a:rPr lang="en-GB" dirty="0">
                <a:hlinkClick r:id="rId4"/>
              </a:rPr>
              <a:t>@OpenScienceMOOC </a:t>
            </a:r>
            <a:endParaRPr lang="en-GB" dirty="0"/>
          </a:p>
          <a:p>
            <a:r>
              <a:rPr lang="en-GB" dirty="0"/>
              <a:t>Email: </a:t>
            </a:r>
            <a:r>
              <a:rPr lang="en-GB" dirty="0">
                <a:hlinkClick r:id="rId5"/>
              </a:rPr>
              <a:t>info@opensciencemooc.eu</a:t>
            </a:r>
            <a:endParaRPr lang="en-GB" dirty="0"/>
          </a:p>
          <a:p>
            <a:r>
              <a:rPr lang="en-GB" dirty="0"/>
              <a:t>Join our mailing list: </a:t>
            </a:r>
            <a:r>
              <a:rPr lang="en-GB" dirty="0">
                <a:hlinkClick r:id="rId6"/>
              </a:rPr>
              <a:t>https://opensciencemooc.eu/contact/</a:t>
            </a:r>
            <a:r>
              <a:rPr lang="en-GB" dirty="0"/>
              <a:t> </a:t>
            </a:r>
          </a:p>
          <a:p>
            <a:r>
              <a:rPr lang="en-GB" dirty="0"/>
              <a:t>Join us on Facebook: </a:t>
            </a:r>
            <a:r>
              <a:rPr lang="en-GB" dirty="0">
                <a:hlinkClick r:id="rId7"/>
              </a:rPr>
              <a:t>https://www.facebook.com/OpenScienceMOOC</a:t>
            </a:r>
            <a:r>
              <a:rPr lang="en-GB" dirty="0"/>
              <a:t> </a:t>
            </a:r>
          </a:p>
          <a:p>
            <a:endParaRPr lang="en-GB" dirty="0"/>
          </a:p>
        </p:txBody>
      </p:sp>
    </p:spTree>
    <p:extLst>
      <p:ext uri="{BB962C8B-B14F-4D97-AF65-F5344CB8AC3E}">
        <p14:creationId xmlns:p14="http://schemas.microsoft.com/office/powerpoint/2010/main" val="424861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7659-4E50-4238-A597-3DAA39235F6C}"/>
              </a:ext>
            </a:extLst>
          </p:cNvPr>
          <p:cNvSpPr>
            <a:spLocks noGrp="1"/>
          </p:cNvSpPr>
          <p:nvPr>
            <p:ph type="title"/>
          </p:nvPr>
        </p:nvSpPr>
        <p:spPr/>
        <p:txBody>
          <a:bodyPr/>
          <a:lstStyle/>
          <a:p>
            <a:r>
              <a:rPr lang="en-GB" dirty="0"/>
              <a:t>Developing your digital researcher profile</a:t>
            </a:r>
          </a:p>
        </p:txBody>
      </p:sp>
      <p:sp>
        <p:nvSpPr>
          <p:cNvPr id="3" name="Content Placeholder 2">
            <a:extLst>
              <a:ext uri="{FF2B5EF4-FFF2-40B4-BE49-F238E27FC236}">
                <a16:creationId xmlns:a16="http://schemas.microsoft.com/office/drawing/2014/main" id="{C3C35972-3C0E-4FD6-B242-B0C0B1B141E1}"/>
              </a:ext>
            </a:extLst>
          </p:cNvPr>
          <p:cNvSpPr>
            <a:spLocks noGrp="1"/>
          </p:cNvSpPr>
          <p:nvPr>
            <p:ph idx="1"/>
          </p:nvPr>
        </p:nvSpPr>
        <p:spPr>
          <a:xfrm>
            <a:off x="838200" y="1690688"/>
            <a:ext cx="5257800" cy="4351338"/>
          </a:xfrm>
        </p:spPr>
        <p:txBody>
          <a:bodyPr/>
          <a:lstStyle/>
          <a:p>
            <a:pPr algn="just"/>
            <a:r>
              <a:rPr lang="en-GB" dirty="0"/>
              <a:t>This task is designed for researchers who want to help to build their online profile while helping to amplify their work. </a:t>
            </a:r>
            <a:br>
              <a:rPr lang="en-GB" dirty="0"/>
            </a:br>
            <a:endParaRPr lang="en-GB" dirty="0"/>
          </a:p>
          <a:p>
            <a:pPr algn="just"/>
            <a:r>
              <a:rPr lang="en-GB" dirty="0"/>
              <a:t>Think of this task like a way of creating an online CV for showcasing your research.</a:t>
            </a:r>
          </a:p>
        </p:txBody>
      </p:sp>
      <p:pic>
        <p:nvPicPr>
          <p:cNvPr id="4" name="Picture 3">
            <a:extLst>
              <a:ext uri="{FF2B5EF4-FFF2-40B4-BE49-F238E27FC236}">
                <a16:creationId xmlns:a16="http://schemas.microsoft.com/office/drawing/2014/main" id="{93397D2C-850B-4CA1-AA5D-C728ED70D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915" y="1544654"/>
            <a:ext cx="4223969" cy="3768691"/>
          </a:xfrm>
          <a:prstGeom prst="rect">
            <a:avLst/>
          </a:prstGeom>
        </p:spPr>
      </p:pic>
      <p:sp>
        <p:nvSpPr>
          <p:cNvPr id="5" name="Rectangle 4">
            <a:extLst>
              <a:ext uri="{FF2B5EF4-FFF2-40B4-BE49-F238E27FC236}">
                <a16:creationId xmlns:a16="http://schemas.microsoft.com/office/drawing/2014/main" id="{915F7F6A-9AF3-4BE5-8019-9B1AE32ABFE0}"/>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6" name="Rectangle 5">
            <a:extLst>
              <a:ext uri="{FF2B5EF4-FFF2-40B4-BE49-F238E27FC236}">
                <a16:creationId xmlns:a16="http://schemas.microsoft.com/office/drawing/2014/main" id="{23E75338-4BC1-4774-AD20-659CBF5A5263}"/>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45961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EA1C-B977-48C9-BD28-F1C8FBEA160C}"/>
              </a:ext>
            </a:extLst>
          </p:cNvPr>
          <p:cNvSpPr>
            <a:spLocks noGrp="1"/>
          </p:cNvSpPr>
          <p:nvPr>
            <p:ph type="title"/>
          </p:nvPr>
        </p:nvSpPr>
        <p:spPr/>
        <p:txBody>
          <a:bodyPr/>
          <a:lstStyle/>
          <a:p>
            <a:r>
              <a:rPr lang="en-GB" dirty="0"/>
              <a:t>The four platforms of the open apocalypse</a:t>
            </a:r>
          </a:p>
        </p:txBody>
      </p:sp>
      <p:sp>
        <p:nvSpPr>
          <p:cNvPr id="3" name="Content Placeholder 2">
            <a:extLst>
              <a:ext uri="{FF2B5EF4-FFF2-40B4-BE49-F238E27FC236}">
                <a16:creationId xmlns:a16="http://schemas.microsoft.com/office/drawing/2014/main" id="{C20F4B30-06F9-4834-B897-8E8E9671AE87}"/>
              </a:ext>
            </a:extLst>
          </p:cNvPr>
          <p:cNvSpPr>
            <a:spLocks noGrp="1"/>
          </p:cNvSpPr>
          <p:nvPr>
            <p:ph idx="1"/>
          </p:nvPr>
        </p:nvSpPr>
        <p:spPr/>
        <p:txBody>
          <a:bodyPr>
            <a:noAutofit/>
          </a:bodyPr>
          <a:lstStyle/>
          <a:p>
            <a:pPr algn="just"/>
            <a:r>
              <a:rPr lang="en-GB" sz="3200" dirty="0">
                <a:solidFill>
                  <a:srgbClr val="4078C1"/>
                </a:solidFill>
              </a:rPr>
              <a:t>ORCID </a:t>
            </a:r>
            <a:endParaRPr lang="en-GB" sz="3200" dirty="0">
              <a:solidFill>
                <a:srgbClr val="333333"/>
              </a:solidFill>
            </a:endParaRPr>
          </a:p>
          <a:p>
            <a:pPr lvl="1" algn="just"/>
            <a:r>
              <a:rPr lang="en-GB" sz="2800" dirty="0">
                <a:solidFill>
                  <a:srgbClr val="333333"/>
                </a:solidFill>
              </a:rPr>
              <a:t>A persistent identifier for you and your research.</a:t>
            </a:r>
          </a:p>
          <a:p>
            <a:pPr algn="just"/>
            <a:r>
              <a:rPr lang="en-GB" sz="3200" dirty="0">
                <a:solidFill>
                  <a:srgbClr val="4078C1"/>
                </a:solidFill>
              </a:rPr>
              <a:t>ImpactStory </a:t>
            </a:r>
            <a:endParaRPr lang="en-GB" sz="3200" dirty="0">
              <a:solidFill>
                <a:srgbClr val="333333"/>
              </a:solidFill>
            </a:endParaRPr>
          </a:p>
          <a:p>
            <a:pPr lvl="1" algn="just"/>
            <a:r>
              <a:rPr lang="en-GB" sz="2800" dirty="0">
                <a:solidFill>
                  <a:srgbClr val="333333"/>
                </a:solidFill>
              </a:rPr>
              <a:t>A place to document how your research has been shared and re-used online.</a:t>
            </a:r>
          </a:p>
          <a:p>
            <a:pPr algn="just"/>
            <a:r>
              <a:rPr lang="en-GB" sz="3200" dirty="0">
                <a:solidFill>
                  <a:srgbClr val="4078C1"/>
                </a:solidFill>
              </a:rPr>
              <a:t>Publons </a:t>
            </a:r>
            <a:endParaRPr lang="en-GB" sz="3200" dirty="0">
              <a:solidFill>
                <a:srgbClr val="333333"/>
              </a:solidFill>
            </a:endParaRPr>
          </a:p>
          <a:p>
            <a:pPr lvl="1" algn="just"/>
            <a:r>
              <a:rPr lang="en-GB" sz="2800" dirty="0">
                <a:solidFill>
                  <a:srgbClr val="333333"/>
                </a:solidFill>
              </a:rPr>
              <a:t>A place to document your peer review activities.</a:t>
            </a:r>
          </a:p>
          <a:p>
            <a:pPr algn="just"/>
            <a:r>
              <a:rPr lang="en-GB" sz="3200" dirty="0">
                <a:solidFill>
                  <a:srgbClr val="4078C1"/>
                </a:solidFill>
              </a:rPr>
              <a:t>Open Science Framework</a:t>
            </a:r>
            <a:r>
              <a:rPr lang="en-GB" sz="3200" dirty="0">
                <a:solidFill>
                  <a:srgbClr val="333333"/>
                </a:solidFill>
              </a:rPr>
              <a:t> </a:t>
            </a:r>
          </a:p>
          <a:p>
            <a:pPr lvl="1" algn="just"/>
            <a:r>
              <a:rPr lang="en-GB" sz="2800" dirty="0">
                <a:solidFill>
                  <a:srgbClr val="333333"/>
                </a:solidFill>
              </a:rPr>
              <a:t>A place to openly collaborate on your research.</a:t>
            </a:r>
            <a:endParaRPr lang="en-GB" sz="2800" dirty="0"/>
          </a:p>
        </p:txBody>
      </p:sp>
      <p:sp>
        <p:nvSpPr>
          <p:cNvPr id="4" name="Rectangle 3">
            <a:extLst>
              <a:ext uri="{FF2B5EF4-FFF2-40B4-BE49-F238E27FC236}">
                <a16:creationId xmlns:a16="http://schemas.microsoft.com/office/drawing/2014/main" id="{4F6D51E2-FE92-4CA3-ABED-7468177D9ACC}"/>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B7CA06F2-2F33-4C18-A4C2-C1393B3F140F}"/>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160953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C1252-F3B2-4115-92C1-4DFE02D369EA}"/>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B123EB53-71A8-4FEE-8F1E-292E0AA3D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45" y="-89418"/>
            <a:ext cx="11258939" cy="7036836"/>
          </a:xfrm>
          <a:prstGeom prst="rect">
            <a:avLst/>
          </a:prstGeom>
        </p:spPr>
      </p:pic>
    </p:spTree>
    <p:extLst>
      <p:ext uri="{BB962C8B-B14F-4D97-AF65-F5344CB8AC3E}">
        <p14:creationId xmlns:p14="http://schemas.microsoft.com/office/powerpoint/2010/main" val="73025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1ACD-9D31-4BF2-A067-1C77BC53C681}"/>
              </a:ext>
            </a:extLst>
          </p:cNvPr>
          <p:cNvSpPr>
            <a:spLocks noGrp="1"/>
          </p:cNvSpPr>
          <p:nvPr>
            <p:ph type="title"/>
          </p:nvPr>
        </p:nvSpPr>
        <p:spPr/>
        <p:txBody>
          <a:bodyPr/>
          <a:lstStyle/>
          <a:p>
            <a:r>
              <a:rPr lang="en-GB" dirty="0"/>
              <a:t>Getting your ORCID account</a:t>
            </a:r>
          </a:p>
        </p:txBody>
      </p:sp>
      <p:sp>
        <p:nvSpPr>
          <p:cNvPr id="3" name="Content Placeholder 2">
            <a:extLst>
              <a:ext uri="{FF2B5EF4-FFF2-40B4-BE49-F238E27FC236}">
                <a16:creationId xmlns:a16="http://schemas.microsoft.com/office/drawing/2014/main" id="{3F71AB83-61CE-49A4-A810-1DB8CD5FC33C}"/>
              </a:ext>
            </a:extLst>
          </p:cNvPr>
          <p:cNvSpPr>
            <a:spLocks noGrp="1"/>
          </p:cNvSpPr>
          <p:nvPr>
            <p:ph idx="1"/>
          </p:nvPr>
        </p:nvSpPr>
        <p:spPr>
          <a:xfrm>
            <a:off x="838200" y="1825625"/>
            <a:ext cx="10515600" cy="4351338"/>
          </a:xfrm>
        </p:spPr>
        <p:txBody>
          <a:bodyPr/>
          <a:lstStyle/>
          <a:p>
            <a:pPr algn="just"/>
            <a:r>
              <a:rPr lang="en-GB" dirty="0"/>
              <a:t>ORCID stands for 'Open Researcher and Contributor ID’. </a:t>
            </a:r>
          </a:p>
          <a:p>
            <a:pPr algn="just"/>
            <a:r>
              <a:rPr lang="en-GB" dirty="0"/>
              <a:t>It provides you with a persistent digital identifier that distinguishes you from every other researcher. </a:t>
            </a:r>
          </a:p>
          <a:p>
            <a:pPr algn="just"/>
            <a:r>
              <a:rPr lang="en-GB" dirty="0"/>
              <a:t>It also neatly integrates with key research workflows such as manuscript and grant submission, supports automated linkages between you and your professional activities ensuring that your work is recognized. </a:t>
            </a:r>
          </a:p>
          <a:p>
            <a:pPr algn="just"/>
            <a:r>
              <a:rPr lang="en-GB" dirty="0"/>
              <a:t>Many journals now require you to have an ORCID profile when submitting manuscripts for publication.</a:t>
            </a:r>
          </a:p>
        </p:txBody>
      </p:sp>
      <p:sp>
        <p:nvSpPr>
          <p:cNvPr id="6" name="Rectangle 5">
            <a:extLst>
              <a:ext uri="{FF2B5EF4-FFF2-40B4-BE49-F238E27FC236}">
                <a16:creationId xmlns:a16="http://schemas.microsoft.com/office/drawing/2014/main" id="{0AB90057-4A7E-45A7-B4F6-52FCDCA00081}"/>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7" name="Rectangle 6">
            <a:extLst>
              <a:ext uri="{FF2B5EF4-FFF2-40B4-BE49-F238E27FC236}">
                <a16:creationId xmlns:a16="http://schemas.microsoft.com/office/drawing/2014/main" id="{926417AD-169D-41A0-95CA-8B92727F076B}"/>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279072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E5B1-365B-4E6B-96C2-646DF93A1050}"/>
              </a:ext>
            </a:extLst>
          </p:cNvPr>
          <p:cNvSpPr>
            <a:spLocks noGrp="1"/>
          </p:cNvSpPr>
          <p:nvPr>
            <p:ph type="title"/>
          </p:nvPr>
        </p:nvSpPr>
        <p:spPr/>
        <p:txBody>
          <a:bodyPr/>
          <a:lstStyle/>
          <a:p>
            <a:r>
              <a:rPr lang="en-GB" dirty="0"/>
              <a:t>How to register for your ORCID account</a:t>
            </a:r>
          </a:p>
        </p:txBody>
      </p:sp>
      <p:sp>
        <p:nvSpPr>
          <p:cNvPr id="3" name="Content Placeholder 2">
            <a:extLst>
              <a:ext uri="{FF2B5EF4-FFF2-40B4-BE49-F238E27FC236}">
                <a16:creationId xmlns:a16="http://schemas.microsoft.com/office/drawing/2014/main" id="{844BDDD4-666E-46EF-8FF8-A04916058FBE}"/>
              </a:ext>
            </a:extLst>
          </p:cNvPr>
          <p:cNvSpPr>
            <a:spLocks noGrp="1"/>
          </p:cNvSpPr>
          <p:nvPr>
            <p:ph idx="1"/>
          </p:nvPr>
        </p:nvSpPr>
        <p:spPr/>
        <p:txBody>
          <a:bodyPr>
            <a:normAutofit lnSpcReduction="10000"/>
          </a:bodyPr>
          <a:lstStyle/>
          <a:p>
            <a:pPr algn="just"/>
            <a:r>
              <a:rPr lang="en-GB" dirty="0"/>
              <a:t>Go to the ORCID website and click the 'Register now' link.</a:t>
            </a:r>
          </a:p>
          <a:p>
            <a:pPr lvl="1" algn="just"/>
            <a:r>
              <a:rPr lang="en-GB" dirty="0">
                <a:hlinkClick r:id="rId3"/>
              </a:rPr>
              <a:t>https://orcid.org/</a:t>
            </a:r>
            <a:r>
              <a:rPr lang="en-GB" dirty="0"/>
              <a:t> </a:t>
            </a:r>
          </a:p>
          <a:p>
            <a:pPr algn="just"/>
            <a:r>
              <a:rPr lang="en-GB" dirty="0"/>
              <a:t>Enter your name, email address, and password.</a:t>
            </a:r>
          </a:p>
          <a:p>
            <a:pPr algn="just"/>
            <a:r>
              <a:rPr lang="en-GB" dirty="0"/>
              <a:t>Choose your visibility settings. You can change these for each item in your ORCID profile later if needed.</a:t>
            </a:r>
          </a:p>
          <a:p>
            <a:pPr algn="just"/>
            <a:r>
              <a:rPr lang="en-GB" b="1" dirty="0"/>
              <a:t>Register</a:t>
            </a:r>
            <a:r>
              <a:rPr lang="en-GB" dirty="0"/>
              <a:t>.</a:t>
            </a:r>
          </a:p>
          <a:p>
            <a:pPr algn="just"/>
            <a:r>
              <a:rPr lang="en-GB" dirty="0"/>
              <a:t>That's it! Congratulations, you now have a unique and permanent ID for your research profile! </a:t>
            </a:r>
          </a:p>
          <a:p>
            <a:pPr algn="just"/>
            <a:r>
              <a:rPr lang="en-GB" dirty="0"/>
              <a:t>Throughout your research workflow, you'll notice ORCID coming up more and more, and now you will be well prepared for when it does.</a:t>
            </a:r>
          </a:p>
        </p:txBody>
      </p:sp>
      <p:sp>
        <p:nvSpPr>
          <p:cNvPr id="6" name="Rectangle 5">
            <a:extLst>
              <a:ext uri="{FF2B5EF4-FFF2-40B4-BE49-F238E27FC236}">
                <a16:creationId xmlns:a16="http://schemas.microsoft.com/office/drawing/2014/main" id="{02C87CFC-B0AE-4523-906E-B576DB3A9C30}"/>
              </a:ext>
            </a:extLst>
          </p:cNvPr>
          <p:cNvSpPr/>
          <p:nvPr/>
        </p:nvSpPr>
        <p:spPr>
          <a:xfrm>
            <a:off x="9235560" y="6308209"/>
            <a:ext cx="2717282" cy="369332"/>
          </a:xfrm>
          <a:prstGeom prst="rect">
            <a:avLst/>
          </a:prstGeom>
        </p:spPr>
        <p:txBody>
          <a:bodyPr wrap="none">
            <a:spAutoFit/>
          </a:bodyPr>
          <a:lstStyle/>
          <a:p>
            <a:r>
              <a:rPr lang="en-GB" dirty="0">
                <a:hlinkClick r:id="rId4"/>
              </a:rPr>
              <a:t>www.opensciencemooc.eu</a:t>
            </a:r>
            <a:endParaRPr lang="en-GB" dirty="0"/>
          </a:p>
        </p:txBody>
      </p:sp>
      <p:sp>
        <p:nvSpPr>
          <p:cNvPr id="7" name="Rectangle 6">
            <a:extLst>
              <a:ext uri="{FF2B5EF4-FFF2-40B4-BE49-F238E27FC236}">
                <a16:creationId xmlns:a16="http://schemas.microsoft.com/office/drawing/2014/main" id="{83F97AC6-458E-4335-8AD7-B2301F27CCDC}"/>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18646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2A56-7775-4DED-910F-54E0745FF106}"/>
              </a:ext>
            </a:extLst>
          </p:cNvPr>
          <p:cNvSpPr>
            <a:spLocks noGrp="1"/>
          </p:cNvSpPr>
          <p:nvPr>
            <p:ph type="title"/>
          </p:nvPr>
        </p:nvSpPr>
        <p:spPr/>
        <p:txBody>
          <a:bodyPr/>
          <a:lstStyle/>
          <a:p>
            <a:r>
              <a:rPr lang="en-GB" dirty="0"/>
              <a:t>Populating your ORCID profile</a:t>
            </a:r>
          </a:p>
        </p:txBody>
      </p:sp>
      <p:sp>
        <p:nvSpPr>
          <p:cNvPr id="3" name="Content Placeholder 2">
            <a:extLst>
              <a:ext uri="{FF2B5EF4-FFF2-40B4-BE49-F238E27FC236}">
                <a16:creationId xmlns:a16="http://schemas.microsoft.com/office/drawing/2014/main" id="{6837E7D3-90A1-4A79-B125-728C6AF079E8}"/>
              </a:ext>
            </a:extLst>
          </p:cNvPr>
          <p:cNvSpPr>
            <a:spLocks noGrp="1"/>
          </p:cNvSpPr>
          <p:nvPr>
            <p:ph idx="1"/>
          </p:nvPr>
        </p:nvSpPr>
        <p:spPr>
          <a:xfrm>
            <a:off x="838200" y="1825625"/>
            <a:ext cx="10515600" cy="4351338"/>
          </a:xfrm>
        </p:spPr>
        <p:txBody>
          <a:bodyPr/>
          <a:lstStyle/>
          <a:p>
            <a:pPr algn="just"/>
            <a:r>
              <a:rPr lang="en-GB" dirty="0"/>
              <a:t>OK, so now you have your ORCID profile, it's time to add some content to it! </a:t>
            </a:r>
          </a:p>
          <a:p>
            <a:pPr algn="just"/>
            <a:r>
              <a:rPr lang="en-GB" dirty="0"/>
              <a:t>There are several key areas here:</a:t>
            </a:r>
          </a:p>
          <a:p>
            <a:pPr lvl="1" algn="just"/>
            <a:r>
              <a:rPr lang="en-GB" dirty="0"/>
              <a:t>Education</a:t>
            </a:r>
          </a:p>
          <a:p>
            <a:pPr lvl="1" algn="just"/>
            <a:r>
              <a:rPr lang="en-GB" dirty="0"/>
              <a:t>Employment</a:t>
            </a:r>
          </a:p>
          <a:p>
            <a:pPr lvl="1" algn="just"/>
            <a:r>
              <a:rPr lang="en-GB" dirty="0"/>
              <a:t>Funding</a:t>
            </a:r>
          </a:p>
          <a:p>
            <a:pPr lvl="1" algn="just"/>
            <a:r>
              <a:rPr lang="en-GB" dirty="0"/>
              <a:t>Works </a:t>
            </a:r>
          </a:p>
          <a:p>
            <a:pPr lvl="2" algn="just"/>
            <a:r>
              <a:rPr lang="en-GB" dirty="0"/>
              <a:t>e.g., papers, posters</a:t>
            </a:r>
          </a:p>
          <a:p>
            <a:pPr lvl="1" algn="just"/>
            <a:r>
              <a:rPr lang="en-GB" dirty="0"/>
              <a:t>Peer reviews</a:t>
            </a:r>
          </a:p>
        </p:txBody>
      </p:sp>
      <p:pic>
        <p:nvPicPr>
          <p:cNvPr id="7" name="Picture 6">
            <a:extLst>
              <a:ext uri="{FF2B5EF4-FFF2-40B4-BE49-F238E27FC236}">
                <a16:creationId xmlns:a16="http://schemas.microsoft.com/office/drawing/2014/main" id="{891B1C90-16EC-4EDD-9BB9-27B18D70D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878" y="3348151"/>
            <a:ext cx="6988146" cy="2568163"/>
          </a:xfrm>
          <a:prstGeom prst="rect">
            <a:avLst/>
          </a:prstGeom>
        </p:spPr>
      </p:pic>
      <p:sp>
        <p:nvSpPr>
          <p:cNvPr id="8" name="Rectangle 7">
            <a:extLst>
              <a:ext uri="{FF2B5EF4-FFF2-40B4-BE49-F238E27FC236}">
                <a16:creationId xmlns:a16="http://schemas.microsoft.com/office/drawing/2014/main" id="{B30235E0-DF24-44F8-BD04-746323484FDA}"/>
              </a:ext>
            </a:extLst>
          </p:cNvPr>
          <p:cNvSpPr/>
          <p:nvPr/>
        </p:nvSpPr>
        <p:spPr>
          <a:xfrm>
            <a:off x="9235560" y="6308209"/>
            <a:ext cx="2717282" cy="369332"/>
          </a:xfrm>
          <a:prstGeom prst="rect">
            <a:avLst/>
          </a:prstGeom>
        </p:spPr>
        <p:txBody>
          <a:bodyPr wrap="none">
            <a:spAutoFit/>
          </a:bodyPr>
          <a:lstStyle/>
          <a:p>
            <a:r>
              <a:rPr lang="en-GB" dirty="0">
                <a:hlinkClick r:id="rId3"/>
              </a:rPr>
              <a:t>www.opensciencemooc.eu</a:t>
            </a:r>
            <a:endParaRPr lang="en-GB" dirty="0"/>
          </a:p>
        </p:txBody>
      </p:sp>
      <p:sp>
        <p:nvSpPr>
          <p:cNvPr id="9" name="Rectangle 8">
            <a:extLst>
              <a:ext uri="{FF2B5EF4-FFF2-40B4-BE49-F238E27FC236}">
                <a16:creationId xmlns:a16="http://schemas.microsoft.com/office/drawing/2014/main" id="{795A5731-ED47-464D-8B68-03702BCBECD7}"/>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378754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2EBB-EAB1-460B-B7D6-9FEB45DE7DDC}"/>
              </a:ext>
            </a:extLst>
          </p:cNvPr>
          <p:cNvSpPr>
            <a:spLocks noGrp="1"/>
          </p:cNvSpPr>
          <p:nvPr>
            <p:ph type="title"/>
          </p:nvPr>
        </p:nvSpPr>
        <p:spPr/>
        <p:txBody>
          <a:bodyPr/>
          <a:lstStyle/>
          <a:p>
            <a:r>
              <a:rPr lang="en-GB" dirty="0"/>
              <a:t>Populating your ORCID profile</a:t>
            </a:r>
          </a:p>
        </p:txBody>
      </p:sp>
      <p:sp>
        <p:nvSpPr>
          <p:cNvPr id="3" name="Content Placeholder 2">
            <a:extLst>
              <a:ext uri="{FF2B5EF4-FFF2-40B4-BE49-F238E27FC236}">
                <a16:creationId xmlns:a16="http://schemas.microsoft.com/office/drawing/2014/main" id="{AE3D6B63-5C95-4470-B081-40538409BD47}"/>
              </a:ext>
            </a:extLst>
          </p:cNvPr>
          <p:cNvSpPr>
            <a:spLocks noGrp="1"/>
          </p:cNvSpPr>
          <p:nvPr>
            <p:ph idx="1"/>
          </p:nvPr>
        </p:nvSpPr>
        <p:spPr/>
        <p:txBody>
          <a:bodyPr>
            <a:normAutofit fontScale="92500" lnSpcReduction="10000"/>
          </a:bodyPr>
          <a:lstStyle/>
          <a:p>
            <a:pPr algn="just"/>
            <a:r>
              <a:rPr lang="en-GB" dirty="0"/>
              <a:t>The great advantage that ORCID has here is that this information can be ported into other systems, so stops you having to enter the same data over and over again across different platforms. </a:t>
            </a:r>
          </a:p>
          <a:p>
            <a:pPr algn="just"/>
            <a:r>
              <a:rPr lang="en-GB" dirty="0"/>
              <a:t>Here, you can also enter information such as your country of residence, keywords, your website, emails, and other IDs that you might have. It's a good idea here to enter a nice, simple, but comprehensive and professional biography.</a:t>
            </a:r>
          </a:p>
          <a:p>
            <a:pPr algn="just"/>
            <a:r>
              <a:rPr lang="en-GB" dirty="0"/>
              <a:t>For now , there are three ways to help add scholarly works to your ORCID record.</a:t>
            </a:r>
          </a:p>
          <a:p>
            <a:pPr lvl="1" algn="just"/>
            <a:r>
              <a:rPr lang="en-GB" dirty="0"/>
              <a:t>Direct import from other systems;</a:t>
            </a:r>
          </a:p>
          <a:p>
            <a:pPr lvl="1" algn="just"/>
            <a:r>
              <a:rPr lang="en-GB" dirty="0"/>
              <a:t>Import/export via BibTeX; and</a:t>
            </a:r>
          </a:p>
          <a:p>
            <a:pPr lvl="1" algn="just"/>
            <a:r>
              <a:rPr lang="en-GB" dirty="0"/>
              <a:t>Manual addition.</a:t>
            </a:r>
          </a:p>
        </p:txBody>
      </p:sp>
      <p:sp>
        <p:nvSpPr>
          <p:cNvPr id="4" name="Rectangle 3">
            <a:extLst>
              <a:ext uri="{FF2B5EF4-FFF2-40B4-BE49-F238E27FC236}">
                <a16:creationId xmlns:a16="http://schemas.microsoft.com/office/drawing/2014/main" id="{AC99F81F-78CF-4B72-BB36-D0D46451CDC2}"/>
              </a:ext>
            </a:extLst>
          </p:cNvPr>
          <p:cNvSpPr/>
          <p:nvPr/>
        </p:nvSpPr>
        <p:spPr>
          <a:xfrm>
            <a:off x="9235560" y="6308209"/>
            <a:ext cx="2717282" cy="369332"/>
          </a:xfrm>
          <a:prstGeom prst="rect">
            <a:avLst/>
          </a:prstGeom>
        </p:spPr>
        <p:txBody>
          <a:bodyPr wrap="none">
            <a:spAutoFit/>
          </a:bodyPr>
          <a:lstStyle/>
          <a:p>
            <a:r>
              <a:rPr lang="en-GB" dirty="0">
                <a:hlinkClick r:id="rId2"/>
              </a:rPr>
              <a:t>www.opensciencemooc.eu</a:t>
            </a:r>
            <a:endParaRPr lang="en-GB" dirty="0"/>
          </a:p>
        </p:txBody>
      </p:sp>
      <p:sp>
        <p:nvSpPr>
          <p:cNvPr id="5" name="Rectangle 4">
            <a:extLst>
              <a:ext uri="{FF2B5EF4-FFF2-40B4-BE49-F238E27FC236}">
                <a16:creationId xmlns:a16="http://schemas.microsoft.com/office/drawing/2014/main" id="{990E5A50-CC3A-4E89-996D-846D2027BB4C}"/>
              </a:ext>
            </a:extLst>
          </p:cNvPr>
          <p:cNvSpPr/>
          <p:nvPr/>
        </p:nvSpPr>
        <p:spPr>
          <a:xfrm>
            <a:off x="286026" y="6308209"/>
            <a:ext cx="2234907" cy="369332"/>
          </a:xfrm>
          <a:prstGeom prst="rect">
            <a:avLst/>
          </a:prstGeom>
        </p:spPr>
        <p:txBody>
          <a:bodyPr wrap="none">
            <a:spAutoFit/>
          </a:bodyPr>
          <a:lstStyle/>
          <a:p>
            <a:r>
              <a:rPr lang="en-GB" dirty="0"/>
              <a:t>@OpenScienceMOOC</a:t>
            </a:r>
          </a:p>
        </p:txBody>
      </p:sp>
    </p:spTree>
    <p:extLst>
      <p:ext uri="{BB962C8B-B14F-4D97-AF65-F5344CB8AC3E}">
        <p14:creationId xmlns:p14="http://schemas.microsoft.com/office/powerpoint/2010/main" val="873117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1752</Words>
  <Application>Microsoft Office PowerPoint</Application>
  <PresentationFormat>Widescreen</PresentationFormat>
  <Paragraphs>150</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How to use Open Science to become more visible and amplify your work</vt:lpstr>
      <vt:lpstr>This is all online! </vt:lpstr>
      <vt:lpstr>Developing your digital researcher profile</vt:lpstr>
      <vt:lpstr>The four platforms of the open apocalypse</vt:lpstr>
      <vt:lpstr>PowerPoint Presentation</vt:lpstr>
      <vt:lpstr>Getting your ORCID account</vt:lpstr>
      <vt:lpstr>How to register for your ORCID account</vt:lpstr>
      <vt:lpstr>Populating your ORCID profile</vt:lpstr>
      <vt:lpstr>Populating your ORCID profile</vt:lpstr>
      <vt:lpstr>Direct import of published works</vt:lpstr>
      <vt:lpstr>PowerPoint Presentation</vt:lpstr>
      <vt:lpstr>Create your own Impact Story</vt:lpstr>
      <vt:lpstr>PowerPoint Presentation</vt:lpstr>
      <vt:lpstr>Understanding your own ImpactStory profile</vt:lpstr>
      <vt:lpstr>PowerPoint Presentation</vt:lpstr>
      <vt:lpstr>Build your peer reviewer profile with Publons</vt:lpstr>
      <vt:lpstr>Import your publication record from ORCID</vt:lpstr>
      <vt:lpstr>PowerPoint Presentation</vt:lpstr>
      <vt:lpstr>Opening up your research with the Open Science Framework</vt:lpstr>
      <vt:lpstr>PowerPoint Presentation</vt:lpstr>
      <vt:lpstr>OSF features</vt:lpstr>
      <vt:lpstr>PowerPoint Presentation</vt:lpstr>
      <vt:lpstr>Checklist for this workshop</vt:lpstr>
      <vt:lpstr>Next steps?</vt:lpstr>
      <vt:lpstr>Thanks! How to stay in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open science to become more visible and amplify your work</dc:title>
  <dc:creator>jon tennant</dc:creator>
  <cp:lastModifiedBy>jon tennant</cp:lastModifiedBy>
  <cp:revision>87</cp:revision>
  <dcterms:created xsi:type="dcterms:W3CDTF">2019-01-28T09:57:36Z</dcterms:created>
  <dcterms:modified xsi:type="dcterms:W3CDTF">2019-01-28T16:44:42Z</dcterms:modified>
</cp:coreProperties>
</file>