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9" r:id="rId3"/>
    <p:sldId id="271" r:id="rId4"/>
    <p:sldId id="272" r:id="rId5"/>
    <p:sldId id="273" r:id="rId6"/>
    <p:sldId id="268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7" autoAdjust="0"/>
    <p:restoredTop sz="90022" autoAdjust="0"/>
  </p:normalViewPr>
  <p:slideViewPr>
    <p:cSldViewPr snapToGrid="0">
      <p:cViewPr varScale="1">
        <p:scale>
          <a:sx n="105" d="100"/>
          <a:sy n="105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2648-F309-4FB8-BF6A-6BBDB74DACC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9A6E9-8834-4042-9308-9F0C064D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Some</a:t>
            </a:r>
            <a:r>
              <a:rPr lang="en-US" baseline="0" dirty="0" smtClean="0"/>
              <a:t> </a:t>
            </a:r>
            <a:r>
              <a:rPr lang="en-US" baseline="0" dirty="0" smtClean="0"/>
              <a:t>instances of ‘informed consent process’ have a ‘patient admission process’ as a part. E.g., plasma donation centers</a:t>
            </a:r>
            <a:r>
              <a:rPr lang="en-US" baseline="0" dirty="0" smtClean="0"/>
              <a:t>.  Classes not in our ontology: medical procedure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not in our ontology: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storing</a:t>
            </a:r>
            <a:r>
              <a:rPr lang="en-US" baseline="0" dirty="0" smtClean="0"/>
              <a:t>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administrative staff </a:t>
            </a:r>
            <a:r>
              <a:rPr lang="en-US" baseline="0" dirty="0" smtClean="0"/>
              <a:t>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patient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admission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in our</a:t>
            </a:r>
            <a:r>
              <a:rPr lang="en-US" baseline="0" dirty="0" smtClean="0"/>
              <a:t> ontology: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Health and Human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A6E9-8834-4042-9308-9F0C064DBA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5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F56-CA74-424C-A0A9-3DC0FA5FD45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1913-E408-4009-8CCD-DCEA44D5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654739" y="248326"/>
            <a:ext cx="911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Macro-level Representation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944513" y="3643502"/>
            <a:ext cx="1082604" cy="9865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patient admission process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3048108" y="3643502"/>
            <a:ext cx="1082604" cy="9865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5108324" y="3643502"/>
            <a:ext cx="1082604" cy="9865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medical procedure </a:t>
            </a:r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7168540" y="3689058"/>
            <a:ext cx="1582269" cy="8954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research </a:t>
            </a:r>
            <a:r>
              <a:rPr lang="en-US" sz="1400" dirty="0" smtClean="0"/>
              <a:t>investigation with secondary use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59" idx="6"/>
            <a:endCxn id="60" idx="2"/>
          </p:cNvCxnSpPr>
          <p:nvPr/>
        </p:nvCxnSpPr>
        <p:spPr>
          <a:xfrm>
            <a:off x="2027117" y="4136770"/>
            <a:ext cx="102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0" idx="6"/>
            <a:endCxn id="61" idx="2"/>
          </p:cNvCxnSpPr>
          <p:nvPr/>
        </p:nvCxnSpPr>
        <p:spPr>
          <a:xfrm>
            <a:off x="4130712" y="4136770"/>
            <a:ext cx="977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1" idx="6"/>
            <a:endCxn id="63" idx="2"/>
          </p:cNvCxnSpPr>
          <p:nvPr/>
        </p:nvCxnSpPr>
        <p:spPr>
          <a:xfrm>
            <a:off x="6190928" y="4136770"/>
            <a:ext cx="977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7164" y="3797990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receded by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10895799" y="500220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189071" y="50022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52" name="Oval 51"/>
          <p:cNvSpPr/>
          <p:nvPr/>
        </p:nvSpPr>
        <p:spPr>
          <a:xfrm>
            <a:off x="10910124" y="892775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1203396" y="910046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3007" y="3795926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preceded by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66602" y="3797990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preceded by</a:t>
            </a:r>
          </a:p>
        </p:txBody>
      </p:sp>
      <p:sp>
        <p:nvSpPr>
          <p:cNvPr id="33" name="Oval 32"/>
          <p:cNvSpPr/>
          <p:nvPr/>
        </p:nvSpPr>
        <p:spPr>
          <a:xfrm>
            <a:off x="944513" y="2187631"/>
            <a:ext cx="1082604" cy="9865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patient admission process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3048108" y="2190402"/>
            <a:ext cx="1082604" cy="9863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108325" y="2132308"/>
            <a:ext cx="1082604" cy="9880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medical procedure </a:t>
            </a:r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9583136" y="2253377"/>
            <a:ext cx="1312663" cy="7459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research investigation</a:t>
            </a:r>
          </a:p>
        </p:txBody>
      </p:sp>
      <p:sp>
        <p:nvSpPr>
          <p:cNvPr id="37" name="Oval 36"/>
          <p:cNvSpPr/>
          <p:nvPr/>
        </p:nvSpPr>
        <p:spPr>
          <a:xfrm>
            <a:off x="7168540" y="2211830"/>
            <a:ext cx="1582269" cy="8290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research </a:t>
            </a:r>
            <a:r>
              <a:rPr lang="en-US" sz="1400" dirty="0" smtClean="0"/>
              <a:t>investigation with secondary use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59" idx="0"/>
            <a:endCxn id="33" idx="4"/>
          </p:cNvCxnSpPr>
          <p:nvPr/>
        </p:nvCxnSpPr>
        <p:spPr>
          <a:xfrm flipV="1">
            <a:off x="1485815" y="3174167"/>
            <a:ext cx="0" cy="46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1" idx="0"/>
            <a:endCxn id="35" idx="4"/>
          </p:cNvCxnSpPr>
          <p:nvPr/>
        </p:nvCxnSpPr>
        <p:spPr>
          <a:xfrm flipV="1">
            <a:off x="5649626" y="3120405"/>
            <a:ext cx="1" cy="52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6" idx="2"/>
          </p:cNvCxnSpPr>
          <p:nvPr/>
        </p:nvCxnSpPr>
        <p:spPr>
          <a:xfrm>
            <a:off x="8750809" y="2626356"/>
            <a:ext cx="832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0" idx="0"/>
            <a:endCxn id="34" idx="4"/>
          </p:cNvCxnSpPr>
          <p:nvPr/>
        </p:nvCxnSpPr>
        <p:spPr>
          <a:xfrm flipV="1">
            <a:off x="3589410" y="3176796"/>
            <a:ext cx="0" cy="46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0405" y="3182165"/>
            <a:ext cx="986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994582" y="2373122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 a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1852" y="3152194"/>
            <a:ext cx="986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619518" y="3166804"/>
            <a:ext cx="986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cxnSp>
        <p:nvCxnSpPr>
          <p:cNvPr id="114" name="Straight Arrow Connector 113"/>
          <p:cNvCxnSpPr>
            <a:stCxn id="63" idx="0"/>
            <a:endCxn id="37" idx="4"/>
          </p:cNvCxnSpPr>
          <p:nvPr/>
        </p:nvCxnSpPr>
        <p:spPr>
          <a:xfrm flipV="1">
            <a:off x="7959675" y="3040882"/>
            <a:ext cx="0" cy="64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004690" y="3148966"/>
            <a:ext cx="986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03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654739" y="248326"/>
            <a:ext cx="911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 Admission Process (t</a:t>
            </a:r>
            <a:r>
              <a:rPr lang="en-US" sz="540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40173" y="5305322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human being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3240175" y="1705944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human being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5650524" y="3510667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institution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5650528" y="1705944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</a:t>
            </a:r>
          </a:p>
          <a:p>
            <a:pPr algn="ctr"/>
            <a:r>
              <a:rPr lang="en-US" sz="1400" dirty="0" smtClean="0"/>
              <a:t>power role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3240173" y="3505633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admission process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829749" y="3505632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patient role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660274" y="1708048"/>
            <a:ext cx="1479701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administrative staff role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1" idx="1"/>
            <a:endCxn id="27" idx="5"/>
          </p:cNvCxnSpPr>
          <p:nvPr/>
        </p:nvCxnSpPr>
        <p:spPr>
          <a:xfrm flipH="1" flipV="1">
            <a:off x="1779452" y="4048611"/>
            <a:ext cx="1623664" cy="134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2"/>
            <a:endCxn id="30" idx="6"/>
          </p:cNvCxnSpPr>
          <p:nvPr/>
        </p:nvCxnSpPr>
        <p:spPr>
          <a:xfrm flipH="1">
            <a:off x="2139975" y="2024014"/>
            <a:ext cx="1100200" cy="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4"/>
            <a:endCxn id="25" idx="1"/>
          </p:cNvCxnSpPr>
          <p:nvPr/>
        </p:nvCxnSpPr>
        <p:spPr>
          <a:xfrm>
            <a:off x="1400125" y="2344187"/>
            <a:ext cx="2002991" cy="125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75524" y="1807795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5" idx="2"/>
            <a:endCxn id="27" idx="6"/>
          </p:cNvCxnSpPr>
          <p:nvPr/>
        </p:nvCxnSpPr>
        <p:spPr>
          <a:xfrm flipH="1" flipV="1">
            <a:off x="1942395" y="3823702"/>
            <a:ext cx="12977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23505" y="4657890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159109" y="3579475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2375" y="3081505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realized in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22" idx="4"/>
            <a:endCxn id="25" idx="0"/>
          </p:cNvCxnSpPr>
          <p:nvPr/>
        </p:nvCxnSpPr>
        <p:spPr>
          <a:xfrm flipH="1">
            <a:off x="3796496" y="2342083"/>
            <a:ext cx="2" cy="11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0"/>
            <a:endCxn id="25" idx="4"/>
          </p:cNvCxnSpPr>
          <p:nvPr/>
        </p:nvCxnSpPr>
        <p:spPr>
          <a:xfrm flipV="1">
            <a:off x="3796496" y="4141772"/>
            <a:ext cx="0" cy="11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37099" y="2607541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807905" y="4652347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25" idx="7"/>
            <a:endCxn id="24" idx="3"/>
          </p:cNvCxnSpPr>
          <p:nvPr/>
        </p:nvCxnSpPr>
        <p:spPr>
          <a:xfrm flipV="1">
            <a:off x="4189876" y="2248923"/>
            <a:ext cx="1623595" cy="134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60306" y="260754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23" idx="0"/>
            <a:endCxn id="24" idx="4"/>
          </p:cNvCxnSpPr>
          <p:nvPr/>
        </p:nvCxnSpPr>
        <p:spPr>
          <a:xfrm flipV="1">
            <a:off x="6206847" y="2342083"/>
            <a:ext cx="4" cy="11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3" idx="2"/>
            <a:endCxn id="25" idx="6"/>
          </p:cNvCxnSpPr>
          <p:nvPr/>
        </p:nvCxnSpPr>
        <p:spPr>
          <a:xfrm flipH="1" flipV="1">
            <a:off x="4352819" y="3823703"/>
            <a:ext cx="1297705" cy="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60306" y="3592080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229968" y="3071926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sp>
        <p:nvSpPr>
          <p:cNvPr id="94" name="Oval 93"/>
          <p:cNvSpPr/>
          <p:nvPr/>
        </p:nvSpPr>
        <p:spPr>
          <a:xfrm>
            <a:off x="7862119" y="5305323"/>
            <a:ext cx="1510852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protected health information</a:t>
            </a:r>
            <a:endParaRPr lang="en-US" sz="1400" dirty="0"/>
          </a:p>
        </p:txBody>
      </p:sp>
      <p:sp>
        <p:nvSpPr>
          <p:cNvPr id="95" name="Oval 94"/>
          <p:cNvSpPr/>
          <p:nvPr/>
        </p:nvSpPr>
        <p:spPr>
          <a:xfrm>
            <a:off x="7963318" y="3505633"/>
            <a:ext cx="1288965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storing information</a:t>
            </a:r>
            <a:endParaRPr lang="en-US" sz="1400" dirty="0"/>
          </a:p>
        </p:txBody>
      </p:sp>
      <p:cxnSp>
        <p:nvCxnSpPr>
          <p:cNvPr id="93" name="Straight Arrow Connector 92"/>
          <p:cNvCxnSpPr>
            <a:stCxn id="25" idx="5"/>
            <a:endCxn id="94" idx="1"/>
          </p:cNvCxnSpPr>
          <p:nvPr/>
        </p:nvCxnSpPr>
        <p:spPr>
          <a:xfrm>
            <a:off x="4189876" y="4048612"/>
            <a:ext cx="3893502" cy="134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4" idx="5"/>
            <a:endCxn id="95" idx="1"/>
          </p:cNvCxnSpPr>
          <p:nvPr/>
        </p:nvCxnSpPr>
        <p:spPr>
          <a:xfrm>
            <a:off x="6600231" y="2248923"/>
            <a:ext cx="1551852" cy="134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3" idx="6"/>
            <a:endCxn id="95" idx="2"/>
          </p:cNvCxnSpPr>
          <p:nvPr/>
        </p:nvCxnSpPr>
        <p:spPr>
          <a:xfrm flipV="1">
            <a:off x="6763170" y="3823703"/>
            <a:ext cx="1200148" cy="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4" idx="2"/>
            <a:endCxn id="21" idx="6"/>
          </p:cNvCxnSpPr>
          <p:nvPr/>
        </p:nvCxnSpPr>
        <p:spPr>
          <a:xfrm flipH="1" flipV="1">
            <a:off x="4352819" y="5623392"/>
            <a:ext cx="3509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41362" y="260754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permits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865801" y="3592079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60306" y="435558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56313" y="537496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about</a:t>
            </a:r>
            <a:endParaRPr lang="en-US" sz="1200" dirty="0"/>
          </a:p>
        </p:txBody>
      </p:sp>
      <p:sp>
        <p:nvSpPr>
          <p:cNvPr id="256" name="Oval 255"/>
          <p:cNvSpPr/>
          <p:nvPr/>
        </p:nvSpPr>
        <p:spPr>
          <a:xfrm>
            <a:off x="10154989" y="5305322"/>
            <a:ext cx="1510852" cy="6361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personally identifiable information</a:t>
            </a:r>
            <a:endParaRPr lang="en-US" sz="1400" dirty="0"/>
          </a:p>
        </p:txBody>
      </p:sp>
      <p:cxnSp>
        <p:nvCxnSpPr>
          <p:cNvPr id="257" name="Straight Arrow Connector 256"/>
          <p:cNvCxnSpPr>
            <a:stCxn id="94" idx="6"/>
            <a:endCxn id="256" idx="2"/>
          </p:cNvCxnSpPr>
          <p:nvPr/>
        </p:nvCxnSpPr>
        <p:spPr>
          <a:xfrm flipV="1">
            <a:off x="9372971" y="5623392"/>
            <a:ext cx="782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31959" y="5378803"/>
            <a:ext cx="87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instance of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10565095" y="542295"/>
            <a:ext cx="278947" cy="2598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10565095" y="180926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858367" y="18092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0858367" y="5595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defined class</a:t>
            </a:r>
          </a:p>
        </p:txBody>
      </p:sp>
      <p:sp>
        <p:nvSpPr>
          <p:cNvPr id="56" name="Oval 55"/>
          <p:cNvSpPr/>
          <p:nvPr/>
        </p:nvSpPr>
        <p:spPr>
          <a:xfrm>
            <a:off x="10565095" y="901837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858367" y="91910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58" name="Oval 57"/>
          <p:cNvSpPr/>
          <p:nvPr/>
        </p:nvSpPr>
        <p:spPr>
          <a:xfrm>
            <a:off x="829749" y="5303216"/>
            <a:ext cx="1112646" cy="6361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power role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207965" y="5378802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21" idx="2"/>
            <a:endCxn id="58" idx="6"/>
          </p:cNvCxnSpPr>
          <p:nvPr/>
        </p:nvCxnSpPr>
        <p:spPr>
          <a:xfrm flipH="1" flipV="1">
            <a:off x="1942395" y="5621286"/>
            <a:ext cx="1297778" cy="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66840" y="4351563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94" idx="0"/>
            <a:endCxn id="95" idx="4"/>
          </p:cNvCxnSpPr>
          <p:nvPr/>
        </p:nvCxnSpPr>
        <p:spPr>
          <a:xfrm flipH="1" flipV="1">
            <a:off x="8607801" y="4141772"/>
            <a:ext cx="9744" cy="11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1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654739" y="248326"/>
            <a:ext cx="911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Informed Consent Process (t</a:t>
            </a:r>
            <a:r>
              <a:rPr lang="en-US" sz="540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902643" y="1802927"/>
            <a:ext cx="926339" cy="529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3599222" y="3248518"/>
            <a:ext cx="981527" cy="689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902642" y="3260895"/>
            <a:ext cx="926339" cy="6968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power role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3487487" y="1802927"/>
            <a:ext cx="1210302" cy="529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role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82" idx="0"/>
            <a:endCxn id="27" idx="4"/>
          </p:cNvCxnSpPr>
          <p:nvPr/>
        </p:nvCxnSpPr>
        <p:spPr>
          <a:xfrm flipV="1">
            <a:off x="1365811" y="3957782"/>
            <a:ext cx="1" cy="135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6"/>
            <a:endCxn id="30" idx="2"/>
          </p:cNvCxnSpPr>
          <p:nvPr/>
        </p:nvCxnSpPr>
        <p:spPr>
          <a:xfrm>
            <a:off x="1828982" y="2067431"/>
            <a:ext cx="1658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  <a:endCxn id="25" idx="1"/>
          </p:cNvCxnSpPr>
          <p:nvPr/>
        </p:nvCxnSpPr>
        <p:spPr>
          <a:xfrm>
            <a:off x="1693323" y="2254464"/>
            <a:ext cx="2049640" cy="10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16883" y="1813540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82" idx="7"/>
            <a:endCxn id="25" idx="3"/>
          </p:cNvCxnSpPr>
          <p:nvPr/>
        </p:nvCxnSpPr>
        <p:spPr>
          <a:xfrm flipV="1">
            <a:off x="1693321" y="3837055"/>
            <a:ext cx="2049642" cy="154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4739" y="4467482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25" idx="0"/>
            <a:endCxn id="30" idx="4"/>
          </p:cNvCxnSpPr>
          <p:nvPr/>
        </p:nvCxnSpPr>
        <p:spPr>
          <a:xfrm flipV="1">
            <a:off x="4089986" y="2331935"/>
            <a:ext cx="2652" cy="91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03083" y="412896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378205" y="2593447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251789" y="241566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0" idx="0"/>
            <a:endCxn id="100" idx="4"/>
          </p:cNvCxnSpPr>
          <p:nvPr/>
        </p:nvCxnSpPr>
        <p:spPr>
          <a:xfrm flipV="1">
            <a:off x="6614651" y="3938032"/>
            <a:ext cx="0" cy="128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63930" y="2640717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sp>
        <p:nvSpPr>
          <p:cNvPr id="94" name="Oval 93"/>
          <p:cNvSpPr/>
          <p:nvPr/>
        </p:nvSpPr>
        <p:spPr>
          <a:xfrm>
            <a:off x="8193915" y="3263427"/>
            <a:ext cx="1214576" cy="6958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directive information entity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104" name="Straight Arrow Connector 103"/>
          <p:cNvCxnSpPr>
            <a:stCxn id="25" idx="5"/>
            <a:endCxn id="70" idx="1"/>
          </p:cNvCxnSpPr>
          <p:nvPr/>
        </p:nvCxnSpPr>
        <p:spPr>
          <a:xfrm>
            <a:off x="4437008" y="3837055"/>
            <a:ext cx="1843742" cy="14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0" idx="0"/>
            <a:endCxn id="30" idx="5"/>
          </p:cNvCxnSpPr>
          <p:nvPr/>
        </p:nvCxnSpPr>
        <p:spPr>
          <a:xfrm flipH="1" flipV="1">
            <a:off x="4520544" y="2254464"/>
            <a:ext cx="2094107" cy="10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70" idx="7"/>
            <a:endCxn id="94" idx="3"/>
          </p:cNvCxnSpPr>
          <p:nvPr/>
        </p:nvCxnSpPr>
        <p:spPr>
          <a:xfrm flipV="1">
            <a:off x="6948551" y="3857387"/>
            <a:ext cx="1423235" cy="146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007363" y="3263427"/>
            <a:ext cx="1214576" cy="674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directive information </a:t>
            </a:r>
            <a:r>
              <a:rPr lang="en-US" sz="1400" dirty="0" smtClean="0"/>
              <a:t>entity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cxnSp>
        <p:nvCxnSpPr>
          <p:cNvPr id="177" name="Straight Arrow Connector 176"/>
          <p:cNvCxnSpPr>
            <a:stCxn id="94" idx="1"/>
            <a:endCxn id="30" idx="5"/>
          </p:cNvCxnSpPr>
          <p:nvPr/>
        </p:nvCxnSpPr>
        <p:spPr>
          <a:xfrm flipH="1" flipV="1">
            <a:off x="4520544" y="2254464"/>
            <a:ext cx="3851242" cy="11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09229" y="2632875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sp>
        <p:nvSpPr>
          <p:cNvPr id="184" name="Oval 183"/>
          <p:cNvSpPr/>
          <p:nvPr/>
        </p:nvSpPr>
        <p:spPr>
          <a:xfrm>
            <a:off x="10565095" y="542295"/>
            <a:ext cx="278947" cy="2598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186" name="Oval 185"/>
          <p:cNvSpPr/>
          <p:nvPr/>
        </p:nvSpPr>
        <p:spPr>
          <a:xfrm>
            <a:off x="10565095" y="180926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0858367" y="18092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0858367" y="5595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defined class</a:t>
            </a:r>
          </a:p>
        </p:txBody>
      </p:sp>
      <p:sp>
        <p:nvSpPr>
          <p:cNvPr id="189" name="Oval 188"/>
          <p:cNvSpPr/>
          <p:nvPr/>
        </p:nvSpPr>
        <p:spPr>
          <a:xfrm>
            <a:off x="10565095" y="901837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0858367" y="91910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2504" y="419251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34648" y="468549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565216" y="469392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6832" y="3364404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realized in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27" idx="6"/>
            <a:endCxn id="25" idx="2"/>
          </p:cNvCxnSpPr>
          <p:nvPr/>
        </p:nvCxnSpPr>
        <p:spPr>
          <a:xfrm flipV="1">
            <a:off x="1828981" y="3593275"/>
            <a:ext cx="1770241" cy="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142444" y="5220348"/>
            <a:ext cx="944413" cy="689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</a:t>
            </a:r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902641" y="5311275"/>
            <a:ext cx="926339" cy="4867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6139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654739" y="248326"/>
            <a:ext cx="911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Medical Procedure (t</a:t>
            </a:r>
            <a:r>
              <a:rPr lang="en-US" sz="540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6022380" y="1794282"/>
            <a:ext cx="1156185" cy="5324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medical procedure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10433693" y="3364632"/>
            <a:ext cx="1095140" cy="5324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regulatory body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61" idx="0"/>
            <a:endCxn id="58" idx="4"/>
          </p:cNvCxnSpPr>
          <p:nvPr/>
        </p:nvCxnSpPr>
        <p:spPr>
          <a:xfrm flipH="1" flipV="1">
            <a:off x="10981263" y="3897078"/>
            <a:ext cx="13250" cy="119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15860" y="4685491"/>
            <a:ext cx="87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instance of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10537663" y="5093747"/>
            <a:ext cx="913700" cy="952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/>
              <a:t>Dept</a:t>
            </a:r>
            <a:r>
              <a:rPr lang="en-US" sz="1400" dirty="0" smtClean="0"/>
              <a:t> of Health &amp; Human Services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0565095" y="542295"/>
            <a:ext cx="278947" cy="2598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67" name="Oval 66"/>
          <p:cNvSpPr/>
          <p:nvPr/>
        </p:nvSpPr>
        <p:spPr>
          <a:xfrm>
            <a:off x="10565095" y="180926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58367" y="18092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10858367" y="5595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defined class</a:t>
            </a:r>
          </a:p>
        </p:txBody>
      </p:sp>
      <p:sp>
        <p:nvSpPr>
          <p:cNvPr id="72" name="Oval 71"/>
          <p:cNvSpPr/>
          <p:nvPr/>
        </p:nvSpPr>
        <p:spPr>
          <a:xfrm>
            <a:off x="10565095" y="901837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58367" y="91910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75" name="Oval 74"/>
          <p:cNvSpPr/>
          <p:nvPr/>
        </p:nvSpPr>
        <p:spPr>
          <a:xfrm>
            <a:off x="8159685" y="5350880"/>
            <a:ext cx="1283036" cy="4471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standing declaration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61" idx="2"/>
            <a:endCxn id="75" idx="6"/>
          </p:cNvCxnSpPr>
          <p:nvPr/>
        </p:nvCxnSpPr>
        <p:spPr>
          <a:xfrm flipH="1">
            <a:off x="9442721" y="5570094"/>
            <a:ext cx="1094942" cy="4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9655240" y="5165792"/>
            <a:ext cx="68691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75" idx="0"/>
            <a:endCxn id="109" idx="4"/>
          </p:cNvCxnSpPr>
          <p:nvPr/>
        </p:nvCxnSpPr>
        <p:spPr>
          <a:xfrm flipV="1">
            <a:off x="8801203" y="3959295"/>
            <a:ext cx="0" cy="13915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902643" y="1802927"/>
            <a:ext cx="926339" cy="529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6143985" y="5220524"/>
            <a:ext cx="941332" cy="68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</a:t>
            </a:r>
            <a:r>
              <a:rPr lang="en-US" sz="1400" dirty="0" smtClean="0"/>
              <a:t>consent form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3599222" y="3248518"/>
            <a:ext cx="981527" cy="689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sp>
        <p:nvSpPr>
          <p:cNvPr id="84" name="Oval 83"/>
          <p:cNvSpPr/>
          <p:nvPr/>
        </p:nvSpPr>
        <p:spPr>
          <a:xfrm>
            <a:off x="3487487" y="1802927"/>
            <a:ext cx="1210302" cy="529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permission role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stCxn id="130" idx="0"/>
            <a:endCxn id="135" idx="4"/>
          </p:cNvCxnSpPr>
          <p:nvPr/>
        </p:nvCxnSpPr>
        <p:spPr>
          <a:xfrm flipV="1">
            <a:off x="1365811" y="3957782"/>
            <a:ext cx="1" cy="135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6" idx="6"/>
            <a:endCxn id="84" idx="2"/>
          </p:cNvCxnSpPr>
          <p:nvPr/>
        </p:nvCxnSpPr>
        <p:spPr>
          <a:xfrm>
            <a:off x="1828982" y="2067431"/>
            <a:ext cx="1658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5"/>
            <a:endCxn id="76" idx="1"/>
          </p:cNvCxnSpPr>
          <p:nvPr/>
        </p:nvCxnSpPr>
        <p:spPr>
          <a:xfrm>
            <a:off x="1693323" y="2254464"/>
            <a:ext cx="2049640" cy="10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16883" y="1813540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130" idx="7"/>
            <a:endCxn id="76" idx="3"/>
          </p:cNvCxnSpPr>
          <p:nvPr/>
        </p:nvCxnSpPr>
        <p:spPr>
          <a:xfrm flipV="1">
            <a:off x="1693321" y="3837055"/>
            <a:ext cx="2049642" cy="154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4739" y="4467482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76" idx="0"/>
            <a:endCxn id="84" idx="4"/>
          </p:cNvCxnSpPr>
          <p:nvPr/>
        </p:nvCxnSpPr>
        <p:spPr>
          <a:xfrm flipV="1">
            <a:off x="4089986" y="2331935"/>
            <a:ext cx="2652" cy="91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03083" y="412896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251789" y="241566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66" idx="0"/>
            <a:endCxn id="116" idx="4"/>
          </p:cNvCxnSpPr>
          <p:nvPr/>
        </p:nvCxnSpPr>
        <p:spPr>
          <a:xfrm flipV="1">
            <a:off x="6614651" y="3938032"/>
            <a:ext cx="0" cy="1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63930" y="2640717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8193915" y="3263427"/>
            <a:ext cx="1214576" cy="6958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directive information entity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110" name="Straight Arrow Connector 109"/>
          <p:cNvCxnSpPr>
            <a:stCxn id="76" idx="5"/>
            <a:endCxn id="66" idx="1"/>
          </p:cNvCxnSpPr>
          <p:nvPr/>
        </p:nvCxnSpPr>
        <p:spPr>
          <a:xfrm>
            <a:off x="4437008" y="3837055"/>
            <a:ext cx="1844832" cy="148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6" idx="0"/>
            <a:endCxn id="84" idx="5"/>
          </p:cNvCxnSpPr>
          <p:nvPr/>
        </p:nvCxnSpPr>
        <p:spPr>
          <a:xfrm flipH="1" flipV="1">
            <a:off x="4520544" y="2254464"/>
            <a:ext cx="2094107" cy="10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6" idx="7"/>
            <a:endCxn id="109" idx="3"/>
          </p:cNvCxnSpPr>
          <p:nvPr/>
        </p:nvCxnSpPr>
        <p:spPr>
          <a:xfrm flipV="1">
            <a:off x="6947462" y="3857387"/>
            <a:ext cx="1424324" cy="146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007363" y="3263427"/>
            <a:ext cx="1214576" cy="674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directive information </a:t>
            </a:r>
            <a:r>
              <a:rPr lang="en-US" sz="1400" dirty="0" smtClean="0"/>
              <a:t>entity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cxnSp>
        <p:nvCxnSpPr>
          <p:cNvPr id="121" name="Straight Arrow Connector 120"/>
          <p:cNvCxnSpPr>
            <a:stCxn id="109" idx="1"/>
            <a:endCxn id="84" idx="5"/>
          </p:cNvCxnSpPr>
          <p:nvPr/>
        </p:nvCxnSpPr>
        <p:spPr>
          <a:xfrm flipH="1" flipV="1">
            <a:off x="4520544" y="2254464"/>
            <a:ext cx="3851242" cy="11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809229" y="2632875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cxnSp>
        <p:nvCxnSpPr>
          <p:cNvPr id="123" name="Straight Arrow Connector 122"/>
          <p:cNvCxnSpPr>
            <a:stCxn id="84" idx="6"/>
            <a:endCxn id="95" idx="2"/>
          </p:cNvCxnSpPr>
          <p:nvPr/>
        </p:nvCxnSpPr>
        <p:spPr>
          <a:xfrm flipV="1">
            <a:off x="4697789" y="2060505"/>
            <a:ext cx="1324591" cy="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914889" y="181353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permits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790920" y="4686039"/>
            <a:ext cx="87556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634648" y="468549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65216" y="469392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130" name="Oval 129"/>
          <p:cNvSpPr/>
          <p:nvPr/>
        </p:nvSpPr>
        <p:spPr>
          <a:xfrm>
            <a:off x="902641" y="5311275"/>
            <a:ext cx="926339" cy="4867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12504" y="419251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246832" y="3364404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realized in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stCxn id="135" idx="6"/>
          </p:cNvCxnSpPr>
          <p:nvPr/>
        </p:nvCxnSpPr>
        <p:spPr>
          <a:xfrm flipV="1">
            <a:off x="1828981" y="3593275"/>
            <a:ext cx="1770241" cy="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378205" y="2593447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902642" y="3260895"/>
            <a:ext cx="926339" cy="6968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power role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329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654739" y="248326"/>
            <a:ext cx="911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565095" y="542295"/>
            <a:ext cx="278947" cy="2598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4" name="Oval 53"/>
          <p:cNvSpPr/>
          <p:nvPr/>
        </p:nvSpPr>
        <p:spPr>
          <a:xfrm>
            <a:off x="10565095" y="180926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858367" y="18092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0858367" y="5595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defined class</a:t>
            </a:r>
          </a:p>
        </p:txBody>
      </p:sp>
      <p:sp>
        <p:nvSpPr>
          <p:cNvPr id="57" name="Oval 56"/>
          <p:cNvSpPr/>
          <p:nvPr/>
        </p:nvSpPr>
        <p:spPr>
          <a:xfrm>
            <a:off x="10565095" y="901837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858367" y="91910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71" name="Oval 70"/>
          <p:cNvSpPr/>
          <p:nvPr/>
        </p:nvSpPr>
        <p:spPr>
          <a:xfrm>
            <a:off x="10302341" y="3984413"/>
            <a:ext cx="1112051" cy="4647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regulatory body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stCxn id="75" idx="0"/>
            <a:endCxn id="71" idx="4"/>
          </p:cNvCxnSpPr>
          <p:nvPr/>
        </p:nvCxnSpPr>
        <p:spPr>
          <a:xfrm flipH="1" flipV="1">
            <a:off x="10858367" y="4449137"/>
            <a:ext cx="6265" cy="84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69589" y="4691758"/>
            <a:ext cx="87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instance of</a:t>
            </a:r>
            <a:endParaRPr lang="en-US" sz="1200" dirty="0"/>
          </a:p>
        </p:txBody>
      </p:sp>
      <p:sp>
        <p:nvSpPr>
          <p:cNvPr id="75" name="Oval 74"/>
          <p:cNvSpPr/>
          <p:nvPr/>
        </p:nvSpPr>
        <p:spPr>
          <a:xfrm>
            <a:off x="10111403" y="5297471"/>
            <a:ext cx="1506458" cy="5307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Institutional Review Board</a:t>
            </a:r>
            <a:endParaRPr lang="en-US" sz="1400" dirty="0"/>
          </a:p>
        </p:txBody>
      </p:sp>
      <p:sp>
        <p:nvSpPr>
          <p:cNvPr id="78" name="Oval 77"/>
          <p:cNvSpPr/>
          <p:nvPr/>
        </p:nvSpPr>
        <p:spPr>
          <a:xfrm>
            <a:off x="8325009" y="5256833"/>
            <a:ext cx="962564" cy="6153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review </a:t>
            </a:r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75" idx="2"/>
            <a:endCxn id="78" idx="6"/>
          </p:cNvCxnSpPr>
          <p:nvPr/>
        </p:nvCxnSpPr>
        <p:spPr>
          <a:xfrm flipH="1">
            <a:off x="9287573" y="5562830"/>
            <a:ext cx="823830" cy="16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TextBox 80"/>
          <p:cNvSpPr txBox="1"/>
          <p:nvPr/>
        </p:nvSpPr>
        <p:spPr>
          <a:xfrm>
            <a:off x="9418219" y="5224011"/>
            <a:ext cx="68691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0446779" y="1187295"/>
            <a:ext cx="17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 in our ontology yet</a:t>
            </a:r>
            <a:endParaRPr lang="en-US" sz="1200" dirty="0"/>
          </a:p>
        </p:txBody>
      </p:sp>
      <p:cxnSp>
        <p:nvCxnSpPr>
          <p:cNvPr id="160" name="Straight Arrow Connector 159"/>
          <p:cNvCxnSpPr>
            <a:stCxn id="78" idx="0"/>
            <a:endCxn id="186" idx="4"/>
          </p:cNvCxnSpPr>
          <p:nvPr/>
        </p:nvCxnSpPr>
        <p:spPr>
          <a:xfrm flipH="1" flipV="1">
            <a:off x="8801203" y="3959295"/>
            <a:ext cx="5088" cy="12975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8790920" y="4686039"/>
            <a:ext cx="87556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63" name="Oval 162"/>
          <p:cNvSpPr/>
          <p:nvPr/>
        </p:nvSpPr>
        <p:spPr>
          <a:xfrm>
            <a:off x="902643" y="1802927"/>
            <a:ext cx="926339" cy="529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66" name="Oval 165"/>
          <p:cNvSpPr/>
          <p:nvPr/>
        </p:nvSpPr>
        <p:spPr>
          <a:xfrm>
            <a:off x="3599222" y="3248518"/>
            <a:ext cx="981527" cy="689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sp>
        <p:nvSpPr>
          <p:cNvPr id="168" name="Oval 167"/>
          <p:cNvSpPr/>
          <p:nvPr/>
        </p:nvSpPr>
        <p:spPr>
          <a:xfrm>
            <a:off x="3487487" y="1802927"/>
            <a:ext cx="1210302" cy="529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permission role</a:t>
            </a:r>
            <a:endParaRPr lang="en-US" sz="1400" dirty="0"/>
          </a:p>
        </p:txBody>
      </p:sp>
      <p:cxnSp>
        <p:nvCxnSpPr>
          <p:cNvPr id="169" name="Straight Arrow Connector 168"/>
          <p:cNvCxnSpPr>
            <a:stCxn id="231" idx="0"/>
          </p:cNvCxnSpPr>
          <p:nvPr/>
        </p:nvCxnSpPr>
        <p:spPr>
          <a:xfrm flipV="1">
            <a:off x="1365811" y="3964575"/>
            <a:ext cx="8628" cy="134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3" idx="6"/>
            <a:endCxn id="168" idx="2"/>
          </p:cNvCxnSpPr>
          <p:nvPr/>
        </p:nvCxnSpPr>
        <p:spPr>
          <a:xfrm>
            <a:off x="1828982" y="2067431"/>
            <a:ext cx="1658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3" idx="5"/>
            <a:endCxn id="166" idx="1"/>
          </p:cNvCxnSpPr>
          <p:nvPr/>
        </p:nvCxnSpPr>
        <p:spPr>
          <a:xfrm>
            <a:off x="1693323" y="2254464"/>
            <a:ext cx="2049640" cy="10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316883" y="1813540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173" name="Straight Arrow Connector 172"/>
          <p:cNvCxnSpPr>
            <a:stCxn id="231" idx="7"/>
            <a:endCxn id="166" idx="3"/>
          </p:cNvCxnSpPr>
          <p:nvPr/>
        </p:nvCxnSpPr>
        <p:spPr>
          <a:xfrm flipV="1">
            <a:off x="1693321" y="3837055"/>
            <a:ext cx="2049642" cy="154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54739" y="4467482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175" name="Straight Arrow Connector 174"/>
          <p:cNvCxnSpPr>
            <a:stCxn id="166" idx="0"/>
            <a:endCxn id="168" idx="4"/>
          </p:cNvCxnSpPr>
          <p:nvPr/>
        </p:nvCxnSpPr>
        <p:spPr>
          <a:xfrm flipV="1">
            <a:off x="4089986" y="2331935"/>
            <a:ext cx="2652" cy="91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303083" y="412896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105031" y="2993246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51789" y="241566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763930" y="2640717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sp>
        <p:nvSpPr>
          <p:cNvPr id="186" name="Oval 185"/>
          <p:cNvSpPr/>
          <p:nvPr/>
        </p:nvSpPr>
        <p:spPr>
          <a:xfrm>
            <a:off x="8193915" y="3263427"/>
            <a:ext cx="1214576" cy="6958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directive information entity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188" name="Straight Arrow Connector 187"/>
          <p:cNvCxnSpPr>
            <a:stCxn id="192" idx="0"/>
            <a:endCxn id="168" idx="5"/>
          </p:cNvCxnSpPr>
          <p:nvPr/>
        </p:nvCxnSpPr>
        <p:spPr>
          <a:xfrm flipH="1" flipV="1">
            <a:off x="4520544" y="2254464"/>
            <a:ext cx="2094107" cy="10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007363" y="3263427"/>
            <a:ext cx="1214576" cy="674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directive information </a:t>
            </a:r>
            <a:r>
              <a:rPr lang="en-US" sz="1400" dirty="0" smtClean="0"/>
              <a:t>entity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cxnSp>
        <p:nvCxnSpPr>
          <p:cNvPr id="195" name="Straight Arrow Connector 194"/>
          <p:cNvCxnSpPr>
            <a:stCxn id="186" idx="1"/>
            <a:endCxn id="168" idx="5"/>
          </p:cNvCxnSpPr>
          <p:nvPr/>
        </p:nvCxnSpPr>
        <p:spPr>
          <a:xfrm flipH="1" flipV="1">
            <a:off x="4520544" y="2254464"/>
            <a:ext cx="3851242" cy="11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809229" y="2632875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cxnSp>
        <p:nvCxnSpPr>
          <p:cNvPr id="197" name="Straight Arrow Connector 196"/>
          <p:cNvCxnSpPr>
            <a:stCxn id="168" idx="6"/>
            <a:endCxn id="203" idx="2"/>
          </p:cNvCxnSpPr>
          <p:nvPr/>
        </p:nvCxnSpPr>
        <p:spPr>
          <a:xfrm>
            <a:off x="4697789" y="2067431"/>
            <a:ext cx="1205908" cy="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914889" y="181353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permits</a:t>
            </a:r>
            <a:endParaRPr lang="en-US" sz="1200" dirty="0"/>
          </a:p>
        </p:txBody>
      </p:sp>
      <p:sp>
        <p:nvSpPr>
          <p:cNvPr id="203" name="Oval 202"/>
          <p:cNvSpPr/>
          <p:nvPr/>
        </p:nvSpPr>
        <p:spPr>
          <a:xfrm>
            <a:off x="5903697" y="1791888"/>
            <a:ext cx="1391885" cy="5549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research investigation</a:t>
            </a:r>
            <a:endParaRPr lang="en-US" sz="1400" dirty="0"/>
          </a:p>
        </p:txBody>
      </p:sp>
      <p:cxnSp>
        <p:nvCxnSpPr>
          <p:cNvPr id="210" name="Straight Arrow Connector 209"/>
          <p:cNvCxnSpPr>
            <a:stCxn id="222" idx="0"/>
            <a:endCxn id="192" idx="4"/>
          </p:cNvCxnSpPr>
          <p:nvPr/>
        </p:nvCxnSpPr>
        <p:spPr>
          <a:xfrm flipV="1">
            <a:off x="6614651" y="3938032"/>
            <a:ext cx="0" cy="1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22" idx="7"/>
            <a:endCxn id="186" idx="3"/>
          </p:cNvCxnSpPr>
          <p:nvPr/>
        </p:nvCxnSpPr>
        <p:spPr>
          <a:xfrm flipV="1">
            <a:off x="6947462" y="3857387"/>
            <a:ext cx="1424324" cy="146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634648" y="468549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565216" y="469392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222" name="Oval 221"/>
          <p:cNvSpPr/>
          <p:nvPr/>
        </p:nvSpPr>
        <p:spPr>
          <a:xfrm>
            <a:off x="6143985" y="5220524"/>
            <a:ext cx="941332" cy="68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</a:t>
            </a:r>
            <a:r>
              <a:rPr lang="en-US" sz="1400" dirty="0" smtClean="0"/>
              <a:t>consent form</a:t>
            </a:r>
            <a:endParaRPr lang="en-US" sz="1400" dirty="0"/>
          </a:p>
        </p:txBody>
      </p:sp>
      <p:cxnSp>
        <p:nvCxnSpPr>
          <p:cNvPr id="223" name="Straight Arrow Connector 222"/>
          <p:cNvCxnSpPr>
            <a:endCxn id="222" idx="1"/>
          </p:cNvCxnSpPr>
          <p:nvPr/>
        </p:nvCxnSpPr>
        <p:spPr>
          <a:xfrm>
            <a:off x="4437008" y="3837055"/>
            <a:ext cx="1844832" cy="148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112504" y="419251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246832" y="3364404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realized in</a:t>
            </a:r>
            <a:endParaRPr lang="en-US" sz="1200" dirty="0"/>
          </a:p>
        </p:txBody>
      </p:sp>
      <p:cxnSp>
        <p:nvCxnSpPr>
          <p:cNvPr id="226" name="Straight Arrow Connector 225"/>
          <p:cNvCxnSpPr>
            <a:stCxn id="227" idx="6"/>
          </p:cNvCxnSpPr>
          <p:nvPr/>
        </p:nvCxnSpPr>
        <p:spPr>
          <a:xfrm flipV="1">
            <a:off x="1828981" y="3593275"/>
            <a:ext cx="1770241" cy="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902642" y="3260895"/>
            <a:ext cx="926339" cy="6968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power role</a:t>
            </a:r>
            <a:endParaRPr lang="en-US" sz="1400" dirty="0"/>
          </a:p>
        </p:txBody>
      </p:sp>
      <p:sp>
        <p:nvSpPr>
          <p:cNvPr id="231" name="Oval 230"/>
          <p:cNvSpPr/>
          <p:nvPr/>
        </p:nvSpPr>
        <p:spPr>
          <a:xfrm>
            <a:off x="902641" y="5311275"/>
            <a:ext cx="926339" cy="4867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3802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1032256" y="4161043"/>
            <a:ext cx="983388" cy="6967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6" idx="0"/>
            <a:endCxn id="56" idx="4"/>
          </p:cNvCxnSpPr>
          <p:nvPr/>
        </p:nvCxnSpPr>
        <p:spPr>
          <a:xfrm flipH="1" flipV="1">
            <a:off x="1519657" y="2387766"/>
            <a:ext cx="4293" cy="17732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1120635" y="1689617"/>
            <a:ext cx="798044" cy="6981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power role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46" idx="4"/>
            <a:endCxn id="85" idx="0"/>
          </p:cNvCxnSpPr>
          <p:nvPr/>
        </p:nvCxnSpPr>
        <p:spPr>
          <a:xfrm flipH="1">
            <a:off x="1513336" y="4857817"/>
            <a:ext cx="10614" cy="7825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Oval 84"/>
          <p:cNvSpPr/>
          <p:nvPr/>
        </p:nvSpPr>
        <p:spPr>
          <a:xfrm>
            <a:off x="1002169" y="5640366"/>
            <a:ext cx="1022334" cy="6967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form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11618" y="2923688"/>
            <a:ext cx="85953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203" idx="1"/>
            <a:endCxn id="56" idx="4"/>
          </p:cNvCxnSpPr>
          <p:nvPr/>
        </p:nvCxnSpPr>
        <p:spPr>
          <a:xfrm flipH="1" flipV="1">
            <a:off x="1519657" y="2387766"/>
            <a:ext cx="1957820" cy="33505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2224442" y="4946595"/>
            <a:ext cx="82541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34612" y="4952719"/>
            <a:ext cx="87556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>
          <a:xfrm>
            <a:off x="3221228" y="1770323"/>
            <a:ext cx="1150339" cy="5361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research </a:t>
            </a:r>
            <a:r>
              <a:rPr lang="en-US" sz="1400" dirty="0" smtClean="0"/>
              <a:t>institution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195660" y="1651009"/>
            <a:ext cx="759695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105" name="Straight Arrow Connector 104"/>
          <p:cNvCxnSpPr>
            <a:stCxn id="102" idx="2"/>
            <a:endCxn id="56" idx="6"/>
          </p:cNvCxnSpPr>
          <p:nvPr/>
        </p:nvCxnSpPr>
        <p:spPr>
          <a:xfrm flipH="1">
            <a:off x="1918679" y="2038382"/>
            <a:ext cx="1302549" cy="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0" name="Oval 149"/>
          <p:cNvSpPr/>
          <p:nvPr/>
        </p:nvSpPr>
        <p:spPr>
          <a:xfrm>
            <a:off x="6859748" y="5023552"/>
            <a:ext cx="1098095" cy="4438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regulatory body</a:t>
            </a:r>
            <a:endParaRPr lang="en-US" sz="1400" dirty="0"/>
          </a:p>
        </p:txBody>
      </p:sp>
      <p:cxnSp>
        <p:nvCxnSpPr>
          <p:cNvPr id="159" name="Straight Arrow Connector 158"/>
          <p:cNvCxnSpPr>
            <a:stCxn id="55" idx="2"/>
            <a:endCxn id="66" idx="6"/>
          </p:cNvCxnSpPr>
          <p:nvPr/>
        </p:nvCxnSpPr>
        <p:spPr>
          <a:xfrm flipH="1" flipV="1">
            <a:off x="9072987" y="3445674"/>
            <a:ext cx="1068219" cy="4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1" name="Straight Arrow Connector 160"/>
          <p:cNvCxnSpPr>
            <a:stCxn id="56" idx="5"/>
            <a:endCxn id="70" idx="1"/>
          </p:cNvCxnSpPr>
          <p:nvPr/>
        </p:nvCxnSpPr>
        <p:spPr>
          <a:xfrm>
            <a:off x="1801808" y="2285524"/>
            <a:ext cx="1507663" cy="960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2120390" y="2894952"/>
            <a:ext cx="821956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realized in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006567" y="2366359"/>
            <a:ext cx="1069652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5526071" y="5724085"/>
            <a:ext cx="1164502" cy="5262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standing declaration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5523689" y="1769917"/>
            <a:ext cx="1164160" cy="537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research </a:t>
            </a:r>
            <a:r>
              <a:rPr lang="en-US" sz="1400" dirty="0" smtClean="0"/>
              <a:t>institution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6" name="Straight Arrow Connector 5"/>
          <p:cNvCxnSpPr>
            <a:stCxn id="150" idx="3"/>
            <a:endCxn id="44" idx="7"/>
          </p:cNvCxnSpPr>
          <p:nvPr/>
        </p:nvCxnSpPr>
        <p:spPr>
          <a:xfrm flipH="1">
            <a:off x="6520036" y="5402383"/>
            <a:ext cx="500524" cy="398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6083379" y="5359260"/>
            <a:ext cx="68691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3107780" y="3161519"/>
            <a:ext cx="1377235" cy="576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authorization process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102" idx="4"/>
            <a:endCxn id="70" idx="0"/>
          </p:cNvCxnSpPr>
          <p:nvPr/>
        </p:nvCxnSpPr>
        <p:spPr>
          <a:xfrm>
            <a:off x="3796398" y="2306440"/>
            <a:ext cx="0" cy="8550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Oval 88"/>
          <p:cNvSpPr/>
          <p:nvPr/>
        </p:nvSpPr>
        <p:spPr>
          <a:xfrm>
            <a:off x="5518657" y="3161520"/>
            <a:ext cx="1167177" cy="576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permission role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70" idx="6"/>
            <a:endCxn id="89" idx="2"/>
          </p:cNvCxnSpPr>
          <p:nvPr/>
        </p:nvCxnSpPr>
        <p:spPr>
          <a:xfrm>
            <a:off x="4485015" y="3449723"/>
            <a:ext cx="103364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4538093" y="3172650"/>
            <a:ext cx="85953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807866" y="3157471"/>
            <a:ext cx="665567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permits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89" idx="6"/>
            <a:endCxn id="66" idx="2"/>
          </p:cNvCxnSpPr>
          <p:nvPr/>
        </p:nvCxnSpPr>
        <p:spPr>
          <a:xfrm flipV="1">
            <a:off x="6685834" y="3445674"/>
            <a:ext cx="1017140" cy="4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TextBox 97"/>
          <p:cNvSpPr txBox="1"/>
          <p:nvPr/>
        </p:nvSpPr>
        <p:spPr>
          <a:xfrm>
            <a:off x="5424555" y="2388389"/>
            <a:ext cx="759695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45" idx="4"/>
            <a:endCxn id="89" idx="0"/>
          </p:cNvCxnSpPr>
          <p:nvPr/>
        </p:nvCxnSpPr>
        <p:spPr>
          <a:xfrm flipH="1">
            <a:off x="6102246" y="2307324"/>
            <a:ext cx="3523" cy="854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TextBox 100"/>
          <p:cNvSpPr txBox="1"/>
          <p:nvPr/>
        </p:nvSpPr>
        <p:spPr>
          <a:xfrm>
            <a:off x="4536860" y="3941718"/>
            <a:ext cx="82541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stCxn id="44" idx="2"/>
            <a:endCxn id="203" idx="6"/>
          </p:cNvCxnSpPr>
          <p:nvPr/>
        </p:nvCxnSpPr>
        <p:spPr>
          <a:xfrm flipH="1" flipV="1">
            <a:off x="4251606" y="5984646"/>
            <a:ext cx="1274465" cy="25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Oval 65"/>
          <p:cNvSpPr/>
          <p:nvPr/>
        </p:nvSpPr>
        <p:spPr>
          <a:xfrm>
            <a:off x="7702974" y="3096599"/>
            <a:ext cx="1370013" cy="6981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research investigation</a:t>
            </a:r>
            <a:endParaRPr lang="en-US" sz="1400" dirty="0"/>
          </a:p>
        </p:txBody>
      </p:sp>
      <p:sp>
        <p:nvSpPr>
          <p:cNvPr id="203" name="Oval 202"/>
          <p:cNvSpPr/>
          <p:nvPr/>
        </p:nvSpPr>
        <p:spPr>
          <a:xfrm>
            <a:off x="3344657" y="5636259"/>
            <a:ext cx="906949" cy="6967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broad consent protocol</a:t>
            </a:r>
            <a:endParaRPr lang="en-US" sz="1400" dirty="0"/>
          </a:p>
        </p:txBody>
      </p:sp>
      <p:cxnSp>
        <p:nvCxnSpPr>
          <p:cNvPr id="204" name="Straight Arrow Connector 203"/>
          <p:cNvCxnSpPr>
            <a:stCxn id="85" idx="6"/>
            <a:endCxn id="203" idx="2"/>
          </p:cNvCxnSpPr>
          <p:nvPr/>
        </p:nvCxnSpPr>
        <p:spPr>
          <a:xfrm flipV="1">
            <a:off x="2024503" y="5984646"/>
            <a:ext cx="1320154" cy="41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5" name="TextBox 234"/>
          <p:cNvSpPr txBox="1"/>
          <p:nvPr/>
        </p:nvSpPr>
        <p:spPr>
          <a:xfrm>
            <a:off x="2242247" y="5697787"/>
            <a:ext cx="692818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sp>
        <p:nvSpPr>
          <p:cNvPr id="238" name="Rectangle 237"/>
          <p:cNvSpPr/>
          <p:nvPr/>
        </p:nvSpPr>
        <p:spPr>
          <a:xfrm>
            <a:off x="654739" y="248326"/>
            <a:ext cx="94985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with Broad Consent (t</a:t>
            </a:r>
            <a:r>
              <a:rPr lang="en-US" sz="5400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545953" y="5697786"/>
            <a:ext cx="87556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cxnSp>
        <p:nvCxnSpPr>
          <p:cNvPr id="233" name="Straight Arrow Connector 232"/>
          <p:cNvCxnSpPr>
            <a:stCxn id="203" idx="7"/>
            <a:endCxn id="89" idx="3"/>
          </p:cNvCxnSpPr>
          <p:nvPr/>
        </p:nvCxnSpPr>
        <p:spPr>
          <a:xfrm flipV="1">
            <a:off x="4118786" y="3653514"/>
            <a:ext cx="1570800" cy="20847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Arrow Connector 267"/>
          <p:cNvCxnSpPr>
            <a:stCxn id="45" idx="5"/>
            <a:endCxn id="66" idx="1"/>
          </p:cNvCxnSpPr>
          <p:nvPr/>
        </p:nvCxnSpPr>
        <p:spPr>
          <a:xfrm>
            <a:off x="6517362" y="2228623"/>
            <a:ext cx="1386246" cy="9702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0" name="TextBox 269"/>
          <p:cNvSpPr txBox="1"/>
          <p:nvPr/>
        </p:nvSpPr>
        <p:spPr>
          <a:xfrm>
            <a:off x="9106325" y="3160497"/>
            <a:ext cx="1069652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55" name="Oval 54"/>
          <p:cNvSpPr/>
          <p:nvPr/>
        </p:nvSpPr>
        <p:spPr>
          <a:xfrm>
            <a:off x="10141206" y="3100466"/>
            <a:ext cx="1102974" cy="6985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biological specimen</a:t>
            </a:r>
            <a:endParaRPr lang="en-US" sz="1400" dirty="0"/>
          </a:p>
        </p:txBody>
      </p:sp>
      <p:cxnSp>
        <p:nvCxnSpPr>
          <p:cNvPr id="187" name="Straight Arrow Connector 186"/>
          <p:cNvCxnSpPr>
            <a:stCxn id="45" idx="3"/>
            <a:endCxn id="70" idx="7"/>
          </p:cNvCxnSpPr>
          <p:nvPr/>
        </p:nvCxnSpPr>
        <p:spPr>
          <a:xfrm flipH="1">
            <a:off x="4283324" y="2228623"/>
            <a:ext cx="1410852" cy="10173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0" name="TextBox 189"/>
          <p:cNvSpPr txBox="1"/>
          <p:nvPr/>
        </p:nvSpPr>
        <p:spPr>
          <a:xfrm>
            <a:off x="4175822" y="2366359"/>
            <a:ext cx="1069652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10186647" y="1689617"/>
            <a:ext cx="1002900" cy="6981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excess biological tissue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stCxn id="55" idx="0"/>
            <a:endCxn id="64" idx="4"/>
          </p:cNvCxnSpPr>
          <p:nvPr/>
        </p:nvCxnSpPr>
        <p:spPr>
          <a:xfrm flipH="1" flipV="1">
            <a:off x="10688097" y="2387766"/>
            <a:ext cx="4596" cy="7127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>
            <a:off x="9832598" y="2506681"/>
            <a:ext cx="87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instance of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10565095" y="542295"/>
            <a:ext cx="278947" cy="2598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10565095" y="180926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858367" y="18092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0858367" y="5595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defined class</a:t>
            </a:r>
          </a:p>
        </p:txBody>
      </p:sp>
      <p:sp>
        <p:nvSpPr>
          <p:cNvPr id="90" name="Oval 89"/>
          <p:cNvSpPr/>
          <p:nvPr/>
        </p:nvSpPr>
        <p:spPr>
          <a:xfrm>
            <a:off x="10565095" y="901837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858367" y="91910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100" name="Oval 99"/>
          <p:cNvSpPr/>
          <p:nvPr/>
        </p:nvSpPr>
        <p:spPr>
          <a:xfrm>
            <a:off x="10305728" y="5641279"/>
            <a:ext cx="773931" cy="6985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027843" y="494659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100" idx="0"/>
            <a:endCxn id="55" idx="4"/>
          </p:cNvCxnSpPr>
          <p:nvPr/>
        </p:nvCxnSpPr>
        <p:spPr>
          <a:xfrm flipH="1" flipV="1">
            <a:off x="10692693" y="3798981"/>
            <a:ext cx="1" cy="1842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Oval 113"/>
          <p:cNvSpPr/>
          <p:nvPr/>
        </p:nvSpPr>
        <p:spPr>
          <a:xfrm>
            <a:off x="3192092" y="4157900"/>
            <a:ext cx="1212079" cy="6967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directive information entity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771330" y="4954290"/>
            <a:ext cx="868764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of</a:t>
            </a:r>
            <a:endParaRPr lang="en-US" sz="1200" dirty="0"/>
          </a:p>
        </p:txBody>
      </p:sp>
      <p:cxnSp>
        <p:nvCxnSpPr>
          <p:cNvPr id="119" name="Straight Arrow Connector 118"/>
          <p:cNvCxnSpPr>
            <a:stCxn id="203" idx="0"/>
            <a:endCxn id="114" idx="4"/>
          </p:cNvCxnSpPr>
          <p:nvPr/>
        </p:nvCxnSpPr>
        <p:spPr>
          <a:xfrm flipV="1">
            <a:off x="3798132" y="4854674"/>
            <a:ext cx="0" cy="7815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5" name="TextBox 134"/>
          <p:cNvSpPr txBox="1"/>
          <p:nvPr/>
        </p:nvSpPr>
        <p:spPr>
          <a:xfrm>
            <a:off x="3050081" y="2394310"/>
            <a:ext cx="68691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71" name="Oval 70"/>
          <p:cNvSpPr/>
          <p:nvPr/>
        </p:nvSpPr>
        <p:spPr>
          <a:xfrm>
            <a:off x="8078625" y="5639100"/>
            <a:ext cx="861373" cy="6985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 power role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9268148" y="5697786"/>
            <a:ext cx="759695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100" idx="2"/>
            <a:endCxn id="71" idx="6"/>
          </p:cNvCxnSpPr>
          <p:nvPr/>
        </p:nvCxnSpPr>
        <p:spPr>
          <a:xfrm flipH="1" flipV="1">
            <a:off x="8939998" y="5988358"/>
            <a:ext cx="1365730" cy="21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6932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654739" y="248326"/>
            <a:ext cx="911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Informed Consent with Assent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Oval 81"/>
          <p:cNvSpPr/>
          <p:nvPr/>
        </p:nvSpPr>
        <p:spPr>
          <a:xfrm>
            <a:off x="2965152" y="3039678"/>
            <a:ext cx="925388" cy="5464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homo sapiens</a:t>
            </a:r>
            <a:r>
              <a:rPr lang="en-US" sz="1400" baseline="-25000" dirty="0" smtClean="0"/>
              <a:t>2</a:t>
            </a:r>
            <a:endParaRPr lang="en-US" sz="1400" baseline="-25000" dirty="0" smtClean="0"/>
          </a:p>
        </p:txBody>
      </p:sp>
      <p:sp>
        <p:nvSpPr>
          <p:cNvPr id="86" name="Oval 85"/>
          <p:cNvSpPr/>
          <p:nvPr/>
        </p:nvSpPr>
        <p:spPr>
          <a:xfrm>
            <a:off x="2945208" y="1828586"/>
            <a:ext cx="925388" cy="4898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homo </a:t>
            </a:r>
            <a:r>
              <a:rPr lang="en-US" sz="1400" dirty="0" smtClean="0"/>
              <a:t>sapiens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96" name="Oval 95"/>
          <p:cNvSpPr/>
          <p:nvPr/>
        </p:nvSpPr>
        <p:spPr>
          <a:xfrm>
            <a:off x="7923161" y="2934298"/>
            <a:ext cx="1058949" cy="76061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form</a:t>
            </a:r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5546698" y="2916608"/>
            <a:ext cx="969511" cy="78548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consent process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72447" y="2919740"/>
            <a:ext cx="827753" cy="78548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deontic</a:t>
            </a:r>
            <a:br>
              <a:rPr lang="en-US" sz="1400" dirty="0" smtClean="0"/>
            </a:br>
            <a:r>
              <a:rPr lang="en-US" sz="1400" dirty="0" smtClean="0"/>
              <a:t>power role</a:t>
            </a:r>
            <a:endParaRPr lang="en-US" sz="1400" dirty="0"/>
          </a:p>
        </p:txBody>
      </p:sp>
      <p:sp>
        <p:nvSpPr>
          <p:cNvPr id="110" name="Oval 109"/>
          <p:cNvSpPr/>
          <p:nvPr/>
        </p:nvSpPr>
        <p:spPr>
          <a:xfrm>
            <a:off x="5617576" y="1685583"/>
            <a:ext cx="827753" cy="784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deontic role</a:t>
            </a:r>
            <a:endParaRPr lang="en-US" sz="1400" dirty="0"/>
          </a:p>
        </p:txBody>
      </p:sp>
      <p:cxnSp>
        <p:nvCxnSpPr>
          <p:cNvPr id="111" name="Straight Arrow Connector 110"/>
          <p:cNvCxnSpPr>
            <a:stCxn id="82" idx="2"/>
            <a:endCxn id="109" idx="6"/>
          </p:cNvCxnSpPr>
          <p:nvPr/>
        </p:nvCxnSpPr>
        <p:spPr>
          <a:xfrm flipH="1" flipV="1">
            <a:off x="1600200" y="3312483"/>
            <a:ext cx="1364952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6" idx="6"/>
            <a:endCxn id="110" idx="2"/>
          </p:cNvCxnSpPr>
          <p:nvPr/>
        </p:nvCxnSpPr>
        <p:spPr>
          <a:xfrm>
            <a:off x="3870596" y="2073528"/>
            <a:ext cx="1746980" cy="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6" idx="5"/>
            <a:endCxn id="107" idx="1"/>
          </p:cNvCxnSpPr>
          <p:nvPr/>
        </p:nvCxnSpPr>
        <p:spPr>
          <a:xfrm>
            <a:off x="3735076" y="2246728"/>
            <a:ext cx="1953604" cy="7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308048" y="1850963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cxnSp>
        <p:nvCxnSpPr>
          <p:cNvPr id="116" name="Straight Arrow Connector 115"/>
          <p:cNvCxnSpPr>
            <a:stCxn id="82" idx="6"/>
            <a:endCxn id="107" idx="2"/>
          </p:cNvCxnSpPr>
          <p:nvPr/>
        </p:nvCxnSpPr>
        <p:spPr>
          <a:xfrm flipV="1">
            <a:off x="3890540" y="3309351"/>
            <a:ext cx="1656158" cy="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0"/>
            <a:endCxn id="110" idx="4"/>
          </p:cNvCxnSpPr>
          <p:nvPr/>
        </p:nvCxnSpPr>
        <p:spPr>
          <a:xfrm flipH="1" flipV="1">
            <a:off x="6031453" y="2469914"/>
            <a:ext cx="1" cy="44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511427" y="305933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240391" y="2442015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cxnSp>
        <p:nvCxnSpPr>
          <p:cNvPr id="130" name="Straight Arrow Connector 129"/>
          <p:cNvCxnSpPr>
            <a:stCxn id="107" idx="6"/>
            <a:endCxn id="96" idx="2"/>
          </p:cNvCxnSpPr>
          <p:nvPr/>
        </p:nvCxnSpPr>
        <p:spPr>
          <a:xfrm>
            <a:off x="6516209" y="3309351"/>
            <a:ext cx="1406952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6" idx="1"/>
            <a:endCxn id="110" idx="6"/>
          </p:cNvCxnSpPr>
          <p:nvPr/>
        </p:nvCxnSpPr>
        <p:spPr>
          <a:xfrm flipH="1" flipV="1">
            <a:off x="6445329" y="2077749"/>
            <a:ext cx="1632911" cy="96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30800" y="552812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  <p:sp>
        <p:nvSpPr>
          <p:cNvPr id="141" name="Oval 140"/>
          <p:cNvSpPr/>
          <p:nvPr/>
        </p:nvSpPr>
        <p:spPr>
          <a:xfrm>
            <a:off x="10565095" y="542295"/>
            <a:ext cx="278947" cy="2598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142" name="Oval 141"/>
          <p:cNvSpPr/>
          <p:nvPr/>
        </p:nvSpPr>
        <p:spPr>
          <a:xfrm>
            <a:off x="10565095" y="180926"/>
            <a:ext cx="278947" cy="2598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858367" y="18092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universal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858367" y="5595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defined class</a:t>
            </a:r>
          </a:p>
        </p:txBody>
      </p:sp>
      <p:sp>
        <p:nvSpPr>
          <p:cNvPr id="145" name="Oval 144"/>
          <p:cNvSpPr/>
          <p:nvPr/>
        </p:nvSpPr>
        <p:spPr>
          <a:xfrm>
            <a:off x="10565095" y="901837"/>
            <a:ext cx="278947" cy="2598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858367" y="91910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</a:t>
            </a:r>
          </a:p>
        </p:txBody>
      </p:sp>
      <p:sp>
        <p:nvSpPr>
          <p:cNvPr id="148" name="Oval 147"/>
          <p:cNvSpPr/>
          <p:nvPr/>
        </p:nvSpPr>
        <p:spPr>
          <a:xfrm>
            <a:off x="2957642" y="5521130"/>
            <a:ext cx="925388" cy="5074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homo </a:t>
            </a:r>
            <a:r>
              <a:rPr lang="en-US" sz="1400" dirty="0" smtClean="0"/>
              <a:t>sapiens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cxnSp>
        <p:nvCxnSpPr>
          <p:cNvPr id="149" name="Straight Arrow Connector 148"/>
          <p:cNvCxnSpPr>
            <a:stCxn id="148" idx="7"/>
            <a:endCxn id="107" idx="3"/>
          </p:cNvCxnSpPr>
          <p:nvPr/>
        </p:nvCxnSpPr>
        <p:spPr>
          <a:xfrm flipV="1">
            <a:off x="3747510" y="3587062"/>
            <a:ext cx="1941170" cy="200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966334" y="3081887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bearer of</a:t>
            </a:r>
            <a:endParaRPr lang="en-US" sz="1200" dirty="0"/>
          </a:p>
        </p:txBody>
      </p:sp>
      <p:sp>
        <p:nvSpPr>
          <p:cNvPr id="213" name="Oval 212"/>
          <p:cNvSpPr/>
          <p:nvPr/>
        </p:nvSpPr>
        <p:spPr>
          <a:xfrm>
            <a:off x="3015125" y="4164827"/>
            <a:ext cx="827753" cy="78548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act of consent</a:t>
            </a:r>
            <a:endParaRPr lang="en-US" sz="1400" dirty="0"/>
          </a:p>
        </p:txBody>
      </p:sp>
      <p:cxnSp>
        <p:nvCxnSpPr>
          <p:cNvPr id="214" name="Straight Arrow Connector 213"/>
          <p:cNvCxnSpPr>
            <a:stCxn id="82" idx="4"/>
            <a:endCxn id="213" idx="0"/>
          </p:cNvCxnSpPr>
          <p:nvPr/>
        </p:nvCxnSpPr>
        <p:spPr>
          <a:xfrm>
            <a:off x="3427846" y="3586084"/>
            <a:ext cx="1156" cy="5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783480" y="3740896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agent in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3804987" y="3657698"/>
            <a:ext cx="120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process part</a:t>
            </a:r>
            <a:endParaRPr lang="en-US" sz="1200" dirty="0"/>
          </a:p>
        </p:txBody>
      </p:sp>
      <p:cxnSp>
        <p:nvCxnSpPr>
          <p:cNvPr id="247" name="Straight Arrow Connector 246"/>
          <p:cNvCxnSpPr>
            <a:stCxn id="107" idx="3"/>
            <a:endCxn id="213" idx="7"/>
          </p:cNvCxnSpPr>
          <p:nvPr/>
        </p:nvCxnSpPr>
        <p:spPr>
          <a:xfrm flipH="1">
            <a:off x="3721656" y="3587062"/>
            <a:ext cx="1967024" cy="69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164342" y="3078102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291" name="TextBox 290"/>
          <p:cNvSpPr txBox="1"/>
          <p:nvPr/>
        </p:nvSpPr>
        <p:spPr>
          <a:xfrm>
            <a:off x="2869910" y="5232391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sp>
        <p:nvSpPr>
          <p:cNvPr id="292" name="TextBox 291"/>
          <p:cNvSpPr txBox="1"/>
          <p:nvPr/>
        </p:nvSpPr>
        <p:spPr>
          <a:xfrm>
            <a:off x="4060459" y="5509623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participates in</a:t>
            </a:r>
            <a:endParaRPr lang="en-US" sz="1200" dirty="0"/>
          </a:p>
        </p:txBody>
      </p:sp>
      <p:cxnSp>
        <p:nvCxnSpPr>
          <p:cNvPr id="293" name="Straight Arrow Connector 292"/>
          <p:cNvCxnSpPr>
            <a:stCxn id="148" idx="6"/>
            <a:endCxn id="299" idx="2"/>
          </p:cNvCxnSpPr>
          <p:nvPr/>
        </p:nvCxnSpPr>
        <p:spPr>
          <a:xfrm>
            <a:off x="3883030" y="5774867"/>
            <a:ext cx="135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5241940" y="5382124"/>
            <a:ext cx="1579029" cy="78548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act of communicating assent</a:t>
            </a:r>
            <a:endParaRPr lang="en-US" sz="1400" dirty="0"/>
          </a:p>
        </p:txBody>
      </p:sp>
      <p:cxnSp>
        <p:nvCxnSpPr>
          <p:cNvPr id="335" name="Straight Arrow Connector 334"/>
          <p:cNvCxnSpPr>
            <a:stCxn id="107" idx="4"/>
            <a:endCxn id="299" idx="0"/>
          </p:cNvCxnSpPr>
          <p:nvPr/>
        </p:nvCxnSpPr>
        <p:spPr>
          <a:xfrm>
            <a:off x="6031454" y="3702094"/>
            <a:ext cx="1" cy="168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Oval 347"/>
          <p:cNvSpPr/>
          <p:nvPr/>
        </p:nvSpPr>
        <p:spPr>
          <a:xfrm>
            <a:off x="7962440" y="5382124"/>
            <a:ext cx="980392" cy="78548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informed assent form</a:t>
            </a:r>
            <a:endParaRPr lang="en-US" sz="1400" dirty="0"/>
          </a:p>
        </p:txBody>
      </p:sp>
      <p:cxnSp>
        <p:nvCxnSpPr>
          <p:cNvPr id="360" name="Straight Arrow Connector 359"/>
          <p:cNvCxnSpPr>
            <a:stCxn id="299" idx="6"/>
            <a:endCxn id="348" idx="2"/>
          </p:cNvCxnSpPr>
          <p:nvPr/>
        </p:nvCxnSpPr>
        <p:spPr>
          <a:xfrm>
            <a:off x="6820969" y="5774867"/>
            <a:ext cx="1141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4895715" y="4778386"/>
            <a:ext cx="120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process part</a:t>
            </a:r>
            <a:endParaRPr lang="en-US" sz="1200" dirty="0"/>
          </a:p>
        </p:txBody>
      </p:sp>
      <p:sp>
        <p:nvSpPr>
          <p:cNvPr id="377" name="TextBox 376"/>
          <p:cNvSpPr txBox="1"/>
          <p:nvPr/>
        </p:nvSpPr>
        <p:spPr>
          <a:xfrm>
            <a:off x="8404816" y="477838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part</a:t>
            </a:r>
            <a:endParaRPr lang="en-US" sz="1200" dirty="0"/>
          </a:p>
        </p:txBody>
      </p:sp>
      <p:cxnSp>
        <p:nvCxnSpPr>
          <p:cNvPr id="434" name="Straight Arrow Connector 433"/>
          <p:cNvCxnSpPr>
            <a:stCxn id="96" idx="4"/>
            <a:endCxn id="348" idx="0"/>
          </p:cNvCxnSpPr>
          <p:nvPr/>
        </p:nvCxnSpPr>
        <p:spPr>
          <a:xfrm>
            <a:off x="8452636" y="3694914"/>
            <a:ext cx="0" cy="168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7078759" y="2161604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prescribes</a:t>
            </a:r>
            <a:endParaRPr lang="en-US" sz="1200" dirty="0"/>
          </a:p>
        </p:txBody>
      </p:sp>
      <p:sp>
        <p:nvSpPr>
          <p:cNvPr id="460" name="TextBox 459"/>
          <p:cNvSpPr txBox="1"/>
          <p:nvPr/>
        </p:nvSpPr>
        <p:spPr>
          <a:xfrm>
            <a:off x="5180395" y="249923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508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525</Words>
  <Application>Microsoft Office PowerPoint</Application>
  <PresentationFormat>Widescreen</PresentationFormat>
  <Paragraphs>220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 Vajda</dc:creator>
  <cp:lastModifiedBy>Jonathan M Vajda</cp:lastModifiedBy>
  <cp:revision>133</cp:revision>
  <dcterms:created xsi:type="dcterms:W3CDTF">2018-07-07T18:31:02Z</dcterms:created>
  <dcterms:modified xsi:type="dcterms:W3CDTF">2018-08-07T03:49:11Z</dcterms:modified>
</cp:coreProperties>
</file>