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Varela Round"/>
      <p:regular r:id="rId23"/>
    </p:embeddedFont>
    <p:embeddedFont>
      <p:font typeface="Bree Serif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DFAEE4-48C8-406B-85A4-B00A69B4CDB9}">
  <a:tblStyle styleId="{5DDFAEE4-48C8-406B-85A4-B00A69B4C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24" Type="http://schemas.openxmlformats.org/officeDocument/2006/relationships/font" Target="fonts/BreeSerif-regular.fntdata"/><Relationship Id="rId12" Type="http://schemas.openxmlformats.org/officeDocument/2006/relationships/slide" Target="slides/slide6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681c7b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681c7b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681c7b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681c7b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681c7b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681c7b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65ec0c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65ec0c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65ec0c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65ec0c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65ec0c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65ec0c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681c7b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681c7b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65ec0c0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65ec0c0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81c7b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81c7b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65ec0c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65ec0c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65ec0c0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65ec0c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5975" y="1446600"/>
            <a:ext cx="7949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  <a:defRPr>
                <a:solidFill>
                  <a:srgbClr val="999999"/>
                </a:solidFill>
              </a:defRPr>
            </a:lvl1pPr>
            <a:lvl2pPr indent="-317500" lvl="1" marL="91440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>
                <a:solidFill>
                  <a:srgbClr val="999999"/>
                </a:solidFill>
              </a:defRPr>
            </a:lvl2pPr>
            <a:lvl3pPr indent="-317500" lvl="2" marL="137160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>
                <a:solidFill>
                  <a:srgbClr val="999999"/>
                </a:solidFill>
              </a:defRPr>
            </a:lvl3pPr>
            <a:lvl4pPr indent="-317500" lvl="3" marL="182880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>
                <a:solidFill>
                  <a:srgbClr val="999999"/>
                </a:solidFill>
              </a:defRPr>
            </a:lvl4pPr>
            <a:lvl5pPr indent="-317500" lvl="4" marL="228600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>
                <a:solidFill>
                  <a:srgbClr val="999999"/>
                </a:solidFill>
              </a:defRPr>
            </a:lvl5pPr>
            <a:lvl6pPr indent="-317500" lvl="5" marL="274320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>
                <a:solidFill>
                  <a:srgbClr val="999999"/>
                </a:solidFill>
              </a:defRPr>
            </a:lvl6pPr>
            <a:lvl7pPr indent="-317500" lvl="6" marL="320040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>
                <a:solidFill>
                  <a:srgbClr val="999999"/>
                </a:solidFill>
              </a:defRPr>
            </a:lvl7pPr>
            <a:lvl8pPr indent="-317500" lvl="7" marL="365760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>
                <a:solidFill>
                  <a:srgbClr val="999999"/>
                </a:solidFill>
              </a:defRPr>
            </a:lvl8pPr>
            <a:lvl9pPr indent="-317500" lvl="8" marL="4114800" algn="ctr">
              <a:spcBef>
                <a:spcPts val="400"/>
              </a:spcBef>
              <a:spcAft>
                <a:spcPts val="400"/>
              </a:spcAft>
              <a:buClr>
                <a:srgbClr val="999999"/>
              </a:buClr>
              <a:buSzPts val="1400"/>
              <a:buChar char="■"/>
              <a:defRPr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>
  <p:cSld name="TITLE_AND_BOD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230200" y="445025"/>
            <a:ext cx="66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5"/>
          <p:cNvGrpSpPr/>
          <p:nvPr/>
        </p:nvGrpSpPr>
        <p:grpSpPr>
          <a:xfrm>
            <a:off x="354936" y="472298"/>
            <a:ext cx="1790344" cy="518143"/>
            <a:chOff x="5506709" y="1982817"/>
            <a:chExt cx="1622717" cy="911100"/>
          </a:xfrm>
        </p:grpSpPr>
        <p:sp>
          <p:nvSpPr>
            <p:cNvPr id="27" name="Google Shape;27;p5"/>
            <p:cNvSpPr/>
            <p:nvPr/>
          </p:nvSpPr>
          <p:spPr>
            <a:xfrm rot="-315683">
              <a:off x="5538828" y="2052589"/>
              <a:ext cx="1557261" cy="771555"/>
            </a:xfrm>
            <a:prstGeom prst="rect">
              <a:avLst/>
            </a:prstGeom>
            <a:solidFill>
              <a:srgbClr val="5B9BD5">
                <a:alpha val="65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572126" y="2071688"/>
              <a:ext cx="1557300" cy="7716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4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Exercise</a:t>
              </a:r>
              <a:endParaRPr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ution">
  <p:cSld name="TITLE_AND_BODY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30200" y="445025"/>
            <a:ext cx="660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6"/>
          <p:cNvGrpSpPr/>
          <p:nvPr/>
        </p:nvGrpSpPr>
        <p:grpSpPr>
          <a:xfrm>
            <a:off x="354913" y="468386"/>
            <a:ext cx="1788233" cy="525978"/>
            <a:chOff x="463221" y="562799"/>
            <a:chExt cx="1622716" cy="911100"/>
          </a:xfrm>
        </p:grpSpPr>
        <p:sp>
          <p:nvSpPr>
            <p:cNvPr id="34" name="Google Shape;34;p6"/>
            <p:cNvSpPr/>
            <p:nvPr/>
          </p:nvSpPr>
          <p:spPr>
            <a:xfrm rot="-315683">
              <a:off x="495341" y="632571"/>
              <a:ext cx="1557261" cy="771555"/>
            </a:xfrm>
            <a:prstGeom prst="rect">
              <a:avLst/>
            </a:prstGeom>
            <a:solidFill>
              <a:srgbClr val="70AD47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28637" y="651670"/>
              <a:ext cx="1557300" cy="77160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400" u="none" cap="none" strike="noStrik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Solution</a:t>
              </a:r>
              <a:endParaRPr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31000" y="4166587"/>
            <a:ext cx="788350" cy="8403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ooperStansbury/permission_statement_extraction" TargetMode="External"/><Relationship Id="rId4" Type="http://schemas.openxmlformats.org/officeDocument/2006/relationships/hyperlink" Target="https://github.com/CooperStansbury/InformedConsentForm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Deep Learning to Discover Deontic Logic Statements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 M. Stansbury</a:t>
            </a:r>
            <a:br>
              <a:rPr lang="en"/>
            </a:br>
            <a:r>
              <a:rPr lang="en" sz="1800"/>
              <a:t>Winter 2019 CIS 5700</a:t>
            </a:r>
            <a:endParaRPr sz="18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50" y="4191175"/>
            <a:ext cx="774500" cy="85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generated with very high confidence"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722" y="4285276"/>
            <a:ext cx="5530565" cy="6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84450" y="7782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Limitations: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84450" y="16122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Time (as always)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Bias in the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Too few annotations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Too few annotators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Predictions low quality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Unit of analysis not always appropriate</a:t>
            </a:r>
            <a:endParaRPr sz="1800"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3092800" y="787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Implications: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092800" y="16217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Possible to use deep learning to learn latent understanding of ‘permissible acts.’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Facilitate greater, more ethical access to data and biospecimen samples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5951550" y="787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5951550" y="16217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Expand corpus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Recruit more annotators and annotations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Move algorithm execution to big data platforms (Spark, UM hadoop cluster)</a:t>
            </a:r>
            <a:endParaRPr sz="1800"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355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Selected References: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35500" y="1237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J. Devlin, M.-W. Chang, K. Lee, and K. Toutanova, “BERT: Pre-training of Deep Bidirectional Transformers for Language Understanding,” arXiv:1810.04805 [cs], Oct. 2018.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[2] R. R. Faden, T. L. Beauchamp, and N. E. Kass, “Informed Consent, Comparative Effectiveness, and Learning Health Care,” New England Journal of Medicine, vol. 370, no. 8, pp. 766–768, Feb. 2014.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3263925" y="412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Acknowledgements: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263925" y="12466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Thanks to Michigan Institute for Data Science (MIDAS), Michigan Integrated Center for Health Analytics and Medical Prediction (MiCHAMP)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Dr. Marcy Harris, Elizabeth Umberfield, Krishan Amin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NIH/NHGRI 5U01HG009454-03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6259800" y="412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Links: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259800" y="1246650"/>
            <a:ext cx="2316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Source Code: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https://github.com/CooperStansbury/permission_statement_extraction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Data Repository: 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https://github.com/CooperStansbury/InformedConsentForms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Tooling and Technology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159125" y="2364450"/>
            <a:ext cx="2743200" cy="16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539325" y="593900"/>
            <a:ext cx="50904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Primary language:</a:t>
            </a:r>
            <a:r>
              <a:rPr lang="en"/>
              <a:t>  Python 3.7.0 (+ some bash)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Python Libraries: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Structures: </a:t>
            </a:r>
            <a:r>
              <a:rPr lang="en"/>
              <a:t>p</a:t>
            </a:r>
            <a:r>
              <a:rPr lang="en"/>
              <a:t>andas/numpy/native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Parallel Processing:</a:t>
            </a:r>
            <a:r>
              <a:rPr lang="en"/>
              <a:t> Dask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NLP </a:t>
            </a:r>
            <a:r>
              <a:rPr b="1" lang="en"/>
              <a:t>Algorithms</a:t>
            </a:r>
            <a:r>
              <a:rPr b="1" lang="en"/>
              <a:t>: </a:t>
            </a:r>
            <a:r>
              <a:rPr lang="en"/>
              <a:t>Explosion AI’s spaCy (sentence parsing, POS tagging, similarity scoring)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Baseline Classifier </a:t>
            </a:r>
            <a:r>
              <a:rPr b="1" lang="en"/>
              <a:t>Algorithms</a:t>
            </a:r>
            <a:r>
              <a:rPr b="1" lang="en"/>
              <a:t>: </a:t>
            </a:r>
            <a:r>
              <a:rPr lang="en"/>
              <a:t>scikit-learn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Clustering Algorithms</a:t>
            </a:r>
            <a:r>
              <a:rPr b="1" lang="en"/>
              <a:t>: </a:t>
            </a:r>
            <a:r>
              <a:rPr lang="en"/>
              <a:t>scikit-learn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Deep Neural Networks: </a:t>
            </a:r>
            <a:r>
              <a:rPr lang="en"/>
              <a:t>Tensorflow/Keras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Transfer Learning: </a:t>
            </a:r>
            <a:r>
              <a:rPr lang="en"/>
              <a:t>BERT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VC: </a:t>
            </a:r>
            <a:r>
              <a:rPr lang="en"/>
              <a:t>git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673" y="3703988"/>
            <a:ext cx="1252525" cy="12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100" y="4015700"/>
            <a:ext cx="950295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9400" y="4133464"/>
            <a:ext cx="1099978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575" y="4074581"/>
            <a:ext cx="2058854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525" y="2521650"/>
            <a:ext cx="2514951" cy="1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76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Donating biospecimen samples or </a:t>
            </a:r>
            <a:r>
              <a:rPr lang="en">
                <a:solidFill>
                  <a:schemeClr val="dk1"/>
                </a:solidFill>
              </a:rPr>
              <a:t>clinical</a:t>
            </a:r>
            <a:r>
              <a:rPr lang="en"/>
              <a:t> data requires informed consent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Clinical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Regulatory frameworks that prescribe </a:t>
            </a:r>
            <a:r>
              <a:rPr b="1" lang="en">
                <a:solidFill>
                  <a:schemeClr val="dk1"/>
                </a:solidFill>
              </a:rPr>
              <a:t>‘conditions of use’</a:t>
            </a:r>
            <a:r>
              <a:rPr lang="en"/>
              <a:t> for samples and data are complex and conflicting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‘conditions of use’</a:t>
            </a:r>
            <a:r>
              <a:rPr lang="en">
                <a:solidFill>
                  <a:schemeClr val="dk1"/>
                </a:solidFill>
              </a:rPr>
              <a:t> for samples and data are prescribed by: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Federal laws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State laws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Institutional policies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Local IRB(s)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Individual informed consent forms</a:t>
            </a:r>
            <a:endParaRPr sz="18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Records of past consents are stored</a:t>
            </a:r>
            <a:r>
              <a:rPr b="1" lang="en">
                <a:solidFill>
                  <a:schemeClr val="dk1"/>
                </a:solidFill>
              </a:rPr>
              <a:t> in paper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copies</a:t>
            </a:r>
            <a:r>
              <a:rPr lang="en">
                <a:solidFill>
                  <a:schemeClr val="dk1"/>
                </a:solidFill>
              </a:rPr>
              <a:t> that cannot easily be linked to the data or samples whose use they govern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‘</a:t>
            </a:r>
            <a:r>
              <a:rPr lang="en"/>
              <a:t>Permissions’ are specified by</a:t>
            </a:r>
            <a:r>
              <a:rPr lang="en"/>
              <a:t> highly variable and conditional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/>
              <a:t>Current information systems do not account for an individual’s choices w.r.t donor consent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Managing individual records of </a:t>
            </a:r>
            <a:r>
              <a:rPr b="1" lang="en">
                <a:solidFill>
                  <a:schemeClr val="dk1"/>
                </a:solidFill>
              </a:rPr>
              <a:t>permissions </a:t>
            </a:r>
            <a:r>
              <a:rPr lang="en">
                <a:solidFill>
                  <a:schemeClr val="dk1"/>
                </a:solidFill>
              </a:rPr>
              <a:t>is not scalable 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516600" y="1342475"/>
            <a:ext cx="3189600" cy="1967700"/>
          </a:xfrm>
          <a:prstGeom prst="rect">
            <a:avLst/>
          </a:prstGeom>
          <a:solidFill>
            <a:srgbClr val="0097A7">
              <a:alpha val="2769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Question: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it possible to use machine learning to automate the discovery of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 of permission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informed consent forms?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4832400" y="2728750"/>
            <a:ext cx="4230900" cy="2368500"/>
          </a:xfrm>
          <a:prstGeom prst="rect">
            <a:avLst/>
          </a:prstGeom>
          <a:solidFill>
            <a:srgbClr val="FFCB05">
              <a:alpha val="3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Task: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Data:</a:t>
            </a:r>
            <a:endParaRPr b="1" sz="1800"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752 unsigned, publicly available informed consent forms and informed consent form templates (and growing)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available in PDF and were converted to text via OCR processes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</a:t>
            </a:r>
            <a:r>
              <a:rPr b="1" lang="en"/>
              <a:t> </a:t>
            </a:r>
            <a:r>
              <a:rPr lang="en"/>
              <a:t>Medical institutions do not want to share specific informed consent forms due to liability reasons, so these forms are hard to obtain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Goal:</a:t>
            </a:r>
            <a:endParaRPr b="1" sz="1800"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Train a model to predict if an input sentence contains language that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b="1" i="1" lang="en">
                <a:solidFill>
                  <a:schemeClr val="dk1"/>
                </a:solidFill>
              </a:rPr>
              <a:t>permits some action</a:t>
            </a:r>
            <a:r>
              <a:rPr lang="en">
                <a:solidFill>
                  <a:schemeClr val="dk1"/>
                </a:solidFill>
              </a:rPr>
              <a:t> if the form is signed in the affirmative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Supervised classification task: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\hat{y} = F'(\textbf{X}) + \epsilon" id="106" name="Google Shape;106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775" y="2856350"/>
            <a:ext cx="2046090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y}: \textit{output, ideally a probability} \\&#10;&#10;F'(\textbf{X}): \textit{latent structure approximation} \\&#10;&#10;\textbf{X}: \textit{feature vector} \\&#10;&#10; \epsilon: error" id="107" name="Google Shape;107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775" y="3451275"/>
            <a:ext cx="359010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Examples: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Simple: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i="1" lang="en" sz="1800">
                <a:solidFill>
                  <a:schemeClr val="dk1"/>
                </a:solidFill>
              </a:rPr>
              <a:t>“yes, i will donate a blood sample to be stored at the biorepository for future, undesignated research which may include genetic research.”</a:t>
            </a:r>
            <a:endParaRPr i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i="1" lang="en" sz="1800">
                <a:solidFill>
                  <a:schemeClr val="dk1"/>
                </a:solidFill>
              </a:rPr>
              <a:t>“we may continue to use and disclose your information as described above indefinitely.”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Harder: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“i do not wish to take part in the research”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chemeClr val="dk1"/>
                </a:solidFill>
              </a:rPr>
              <a:t>“i understand that there is a risk that my personal information may be accessed by people with no affiliation to the university”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Challenges: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49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Data: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potential for bias in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 is unlabeled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loss during OCR conversion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Study:</a:t>
            </a:r>
            <a:endParaRPr b="1"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of analysis (word, document, sentence?) (trade-offs)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Permissions can be semantically ambiguous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675" y="2047225"/>
            <a:ext cx="3515951" cy="29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448675" y="942475"/>
            <a:ext cx="34671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Figure 1: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Proposed data infrastructure to allow for research queries subject to ‘permissions’ constraints.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518700" y="2133200"/>
            <a:ext cx="1451100" cy="80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 (I): Data Collection and Preparation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(1) </a:t>
            </a:r>
            <a:r>
              <a:rPr b="1" lang="en" sz="1800">
                <a:solidFill>
                  <a:schemeClr val="dk1"/>
                </a:solidFill>
              </a:rPr>
              <a:t>Identify candidates: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String cleaning (lowercase, force encoding, ect…)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Parse (sentences) documents in parallel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Strip short sentences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Find sentences with </a:t>
            </a:r>
            <a:r>
              <a:rPr i="1" lang="en" sz="1400">
                <a:solidFill>
                  <a:schemeClr val="dk1"/>
                </a:solidFill>
              </a:rPr>
              <a:t>any </a:t>
            </a:r>
            <a:r>
              <a:rPr lang="en" sz="1400">
                <a:solidFill>
                  <a:schemeClr val="dk1"/>
                </a:solidFill>
              </a:rPr>
              <a:t>of the defined lexical clues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i="1" lang="en" sz="1400">
                <a:solidFill>
                  <a:srgbClr val="B7B7B7"/>
                </a:solidFill>
              </a:rPr>
              <a:t># Find sentences with any pronoun.</a:t>
            </a:r>
            <a:endParaRPr i="1" sz="1400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Find sentences above .95 similarity to those containing a lexical clue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Remove duplicates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Identified ~24.7K candidates out of ~71K sentences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(2) Annotation: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Annotated ~3.9K of these with binary  labels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(1 = ‘permission’; 0=’not permission’) using DataTurks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Free tier only allows upload of 20,000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(3) </a:t>
            </a:r>
            <a:r>
              <a:rPr b="1" lang="en" sz="1800">
                <a:solidFill>
                  <a:schemeClr val="dk1"/>
                </a:solidFill>
              </a:rPr>
              <a:t>Feature extraction: 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Simple word counts, density, punctuation counts, ect…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POS counts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GloVe vectors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i="1" lang="en">
                <a:solidFill>
                  <a:srgbClr val="B7B7B7"/>
                </a:solidFill>
              </a:rPr>
              <a:t># Noun chunk counts</a:t>
            </a:r>
            <a:endParaRPr i="1"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i="1" lang="en">
                <a:solidFill>
                  <a:srgbClr val="B7B7B7"/>
                </a:solidFill>
              </a:rPr>
              <a:t># tf-idf 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(II): Classification 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2229" t="0"/>
          <a:stretch/>
        </p:blipFill>
        <p:spPr>
          <a:xfrm>
            <a:off x="4998150" y="107450"/>
            <a:ext cx="4001100" cy="27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75950"/>
            <a:ext cx="46452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only account for ~0.22 of the training data. Used synthetic oversampling (SMOTE) to bring ratio to 1:1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Train classifiers:</a:t>
            </a:r>
            <a:endParaRPr b="1"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b</a:t>
            </a:r>
            <a:r>
              <a:rPr lang="en"/>
              <a:t>aseline classifiers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to more advanced CNN using Keras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against transfer learning model: BERT, Google pre-trained bidirectional DNN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on new sentences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14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300275" y="143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{5DDFAEE4-48C8-406B-85A4-B00A69B4CDB9}</a:tableStyleId>
              </a:tblPr>
              <a:tblGrid>
                <a:gridCol w="1879350"/>
                <a:gridCol w="820075"/>
                <a:gridCol w="980450"/>
                <a:gridCol w="733650"/>
              </a:tblGrid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AUCROC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KNN Classifier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0.480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0.261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0.569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Simple </a:t>
                      </a:r>
                      <a:r>
                        <a:rPr lang="en" sz="1200"/>
                        <a:t>Decision Tree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0.566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Forest-2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Bagging Classifier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0.476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Bagging Classifier-2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AdaBoost 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0.639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Boosted 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0.814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0.572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 Baseline:</a:t>
                      </a:r>
                      <a:br>
                        <a:rPr lang="en" sz="1200"/>
                      </a:br>
                      <a:r>
                        <a:rPr lang="en" sz="1200"/>
                        <a:t>(Majority Class)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Simple ANN (Keras)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CNN (Keras)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0.972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BERT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450" y="2981500"/>
            <a:ext cx="2917888" cy="206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4"/>
          <p:cNvSpPr txBox="1"/>
          <p:nvPr/>
        </p:nvSpPr>
        <p:spPr>
          <a:xfrm>
            <a:off x="3584825" y="97850"/>
            <a:ext cx="15912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Figure 1: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PC-1 vs PC-2 from tf-idf for predictions on 20K sentences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851625" y="2981500"/>
            <a:ext cx="1165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Figure 2: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Simple ANN learning curve (precision)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-193767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00" y="97850"/>
            <a:ext cx="3855349" cy="267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