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9"/>
  </p:normalViewPr>
  <p:slideViewPr>
    <p:cSldViewPr snapToGrid="0" snapToObjects="1">
      <p:cViewPr>
        <p:scale>
          <a:sx n="130" d="100"/>
          <a:sy n="130" d="100"/>
        </p:scale>
        <p:origin x="9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1CBA5-123E-BD4B-A1AD-4A2D18A6CEB5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F715E-2E3F-264B-95FC-3C38674D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3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F715E-2E3F-264B-95FC-3C38674DA5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8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9E17-CF82-9649-A003-0EDFCF24D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9DD37-87CD-5D43-9B1D-F572DFDBB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4712-FDB7-8147-A92A-4C39E601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8138-C5DC-9645-ABD3-5699B55C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E0050-447C-B243-890B-C4B31359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E814-EE9A-AE4D-A1B2-EE4F2958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06D44-C2D0-3D4A-A959-EA68B389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478E-45B5-BF4C-83C6-F7523B52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F640-F5F9-A74C-A3EC-0E41A29B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3E21-BEFD-B84D-A0BE-D542DE08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8424F-CC87-1944-8BDD-0CB4F749A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4A1BB-7838-9B40-BB12-0B575077F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35C0-0EB2-704C-83E1-0AF108D1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567E-CE98-204E-A09D-20DC75CE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10C7-8F63-5D4D-8442-2E150EC0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1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F40C-D25C-D142-9D22-AD2AB480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A262-EB02-164F-B667-4A9F9B5D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825F-E691-4347-954D-9D5713D3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B215-95F5-404D-A501-9D322D81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06AD-117B-9C48-8BE4-75F77DC7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6F22-14B8-D941-ACA8-A0F57C2B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4A84-1AE3-F540-904A-D51362656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B031-D281-8949-B831-656A1944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D37C-0F9C-7643-9D2B-632145AD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4056-9096-8145-ABF0-F31ECD1B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9873-6548-6F48-AD7F-F31CA34D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00E6-3AEF-C146-B69C-938F15B8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B873-2311-3F49-A12C-F54422989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B7D8D-7E54-684E-91C8-EFAA8A56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BA334-A818-7948-94BC-70C486F7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6CA30-1793-1742-B12B-EA21BB59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C1F0-E6C0-B14A-86CB-BCC54349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61AE-4063-E24E-BA95-DCAC16E7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4E08-2A02-2347-A67B-42B6FAAFE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C9287-FAB4-564B-9B2C-D123BE8D4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3D39C-F760-A246-881C-DB1522B9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7F175-22EC-004C-8763-08A8A7CD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1500B-8AA2-DC4C-BCE0-16ACB116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65F11-D191-224C-A3D8-050B62B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E0D0-F506-1A49-96E2-67B7C30E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8E369-5A73-BA4B-B1A0-359EA1AD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F65B2-5AF0-1442-9087-11C0858D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22DCE-49ED-4A46-9C43-E2754417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3AEBD-498F-AE41-8541-072FD916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4FE2A-90F4-8042-8860-92D488FF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7A68A-AF42-804C-9E11-F67578DB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6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D27B-DEC7-364F-BDF6-2E22F6D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4E32-C126-0847-9BDA-D43A4810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FADF6-F637-004B-9CD6-6C1BC9060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484CB-A3B1-F54E-AA6A-05F023D0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6F99-C521-ED41-A84A-16D991B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86866-3178-D04D-B3DE-43435862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34D7-3532-6A48-85FB-1D1BD47F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B1C32-4CE8-2E4F-AD41-162C01639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91398-B45A-2D48-B951-6E16AC4D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0A583-FD26-504C-A21F-1A4225C3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C242-757E-BA49-8896-D51B3D9A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486A-6688-234F-A811-077007EC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AD4FB-6F34-F043-BF2C-23DC4DFD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C11D-D3A0-864C-AB5F-B3C25176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DC7C-CF01-AC48-B3C1-D649BB974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0E4D-9FF7-EF4E-954F-ED7BC4209C9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3248-79A8-6844-93AD-A512727E3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B247-C410-F145-9C79-526D6423A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3746-745B-3C4D-A835-8FAE4BB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CA352-C2C4-AA4A-9101-50772799FE55}"/>
              </a:ext>
            </a:extLst>
          </p:cNvPr>
          <p:cNvSpPr txBox="1"/>
          <p:nvPr/>
        </p:nvSpPr>
        <p:spPr>
          <a:xfrm>
            <a:off x="905702" y="312040"/>
            <a:ext cx="3341001" cy="38374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Flow Diagram</a:t>
            </a:r>
          </a:p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73C65-14AF-4E4E-A6B3-4F1745B3C455}"/>
              </a:ext>
            </a:extLst>
          </p:cNvPr>
          <p:cNvSpPr txBox="1"/>
          <p:nvPr/>
        </p:nvSpPr>
        <p:spPr>
          <a:xfrm>
            <a:off x="914053" y="695781"/>
            <a:ext cx="11074122" cy="328845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535AF-2808-0449-BCA5-91F568F09A84}"/>
              </a:ext>
            </a:extLst>
          </p:cNvPr>
          <p:cNvSpPr txBox="1"/>
          <p:nvPr/>
        </p:nvSpPr>
        <p:spPr>
          <a:xfrm>
            <a:off x="914054" y="971440"/>
            <a:ext cx="11074122" cy="341945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EBE15-E910-B647-8FEF-04FB9A525872}"/>
              </a:ext>
            </a:extLst>
          </p:cNvPr>
          <p:cNvGrpSpPr/>
          <p:nvPr/>
        </p:nvGrpSpPr>
        <p:grpSpPr>
          <a:xfrm>
            <a:off x="69218" y="489902"/>
            <a:ext cx="688489" cy="788920"/>
            <a:chOff x="5056095" y="4819426"/>
            <a:chExt cx="1154656" cy="126225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8D8785D-FF0C-E54A-B822-4A6F4EEA337B}"/>
                </a:ext>
              </a:extLst>
            </p:cNvPr>
            <p:cNvSpPr/>
            <p:nvPr/>
          </p:nvSpPr>
          <p:spPr>
            <a:xfrm>
              <a:off x="5056095" y="5371678"/>
              <a:ext cx="1154656" cy="710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Admin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D8EFB98-F9F2-FD46-9959-F2072432E774}"/>
                </a:ext>
              </a:extLst>
            </p:cNvPr>
            <p:cNvSpPr/>
            <p:nvPr/>
          </p:nvSpPr>
          <p:spPr>
            <a:xfrm>
              <a:off x="5292762" y="4819426"/>
              <a:ext cx="656217" cy="613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46F8CBD-ECCC-A548-9C5C-00D56D942CCD}"/>
              </a:ext>
            </a:extLst>
          </p:cNvPr>
          <p:cNvSpPr/>
          <p:nvPr/>
        </p:nvSpPr>
        <p:spPr>
          <a:xfrm>
            <a:off x="6039520" y="1536892"/>
            <a:ext cx="1165749" cy="663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Sum Approved Claims and confirm token balance in Gnosis (manual)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C89CAD-654E-164A-8737-9C3CC509289D}"/>
              </a:ext>
            </a:extLst>
          </p:cNvPr>
          <p:cNvSpPr/>
          <p:nvPr/>
        </p:nvSpPr>
        <p:spPr>
          <a:xfrm>
            <a:off x="1197245" y="1536892"/>
            <a:ext cx="1099712" cy="663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and Present Taiga Tasks to Review/Approve</a:t>
            </a:r>
          </a:p>
        </p:txBody>
      </p:sp>
      <p:sp>
        <p:nvSpPr>
          <p:cNvPr id="12" name="Right Arrow Callout 11">
            <a:extLst>
              <a:ext uri="{FF2B5EF4-FFF2-40B4-BE49-F238E27FC236}">
                <a16:creationId xmlns:a16="http://schemas.microsoft.com/office/drawing/2014/main" id="{DC486AC5-EE67-B044-A99C-C91314D2FCD0}"/>
              </a:ext>
            </a:extLst>
          </p:cNvPr>
          <p:cNvSpPr/>
          <p:nvPr/>
        </p:nvSpPr>
        <p:spPr>
          <a:xfrm>
            <a:off x="61715" y="1630522"/>
            <a:ext cx="1129553" cy="534318"/>
          </a:xfrm>
          <a:prstGeom prst="rightArrowCallout">
            <a:avLst>
              <a:gd name="adj1" fmla="val 12920"/>
              <a:gd name="adj2" fmla="val 20974"/>
              <a:gd name="adj3" fmla="val 33053"/>
              <a:gd name="adj4" fmla="val 64086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Taiga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BCDBAE-9585-1A4E-BC8C-1B1C94B496FD}"/>
              </a:ext>
            </a:extLst>
          </p:cNvPr>
          <p:cNvSpPr/>
          <p:nvPr/>
        </p:nvSpPr>
        <p:spPr>
          <a:xfrm>
            <a:off x="1019410" y="1123570"/>
            <a:ext cx="6512812" cy="319989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Impact Evaluator Console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B0DD06-8636-B846-BC03-D4BE63D7701A}"/>
              </a:ext>
            </a:extLst>
          </p:cNvPr>
          <p:cNvSpPr/>
          <p:nvPr/>
        </p:nvSpPr>
        <p:spPr>
          <a:xfrm>
            <a:off x="2959762" y="1536892"/>
            <a:ext cx="1317782" cy="663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Create ‘</a:t>
            </a:r>
            <a:r>
              <a:rPr lang="en-US" sz="1000" b="1" dirty="0">
                <a:solidFill>
                  <a:schemeClr val="tx1"/>
                </a:solidFill>
              </a:rPr>
              <a:t>Approved</a:t>
            </a:r>
            <a:r>
              <a:rPr lang="en-US" sz="1000" dirty="0">
                <a:solidFill>
                  <a:schemeClr val="tx1"/>
                </a:solidFill>
              </a:rPr>
              <a:t>’ Claim in ComposeDB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89C2B2-BE37-8546-99CD-422431894885}"/>
              </a:ext>
            </a:extLst>
          </p:cNvPr>
          <p:cNvSpPr/>
          <p:nvPr/>
        </p:nvSpPr>
        <p:spPr>
          <a:xfrm>
            <a:off x="7683788" y="1123571"/>
            <a:ext cx="3642093" cy="11242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Bacalhau Impact Eval Calc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8B0FA6-76C2-324C-B382-4FC2EBFD1649}"/>
              </a:ext>
            </a:extLst>
          </p:cNvPr>
          <p:cNvGrpSpPr/>
          <p:nvPr/>
        </p:nvGrpSpPr>
        <p:grpSpPr>
          <a:xfrm>
            <a:off x="2345064" y="1661298"/>
            <a:ext cx="655689" cy="364242"/>
            <a:chOff x="6012992" y="4896712"/>
            <a:chExt cx="655689" cy="364242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14EE9A59-62B5-C74A-8B85-DB8CE08B46A8}"/>
                </a:ext>
              </a:extLst>
            </p:cNvPr>
            <p:cNvSpPr/>
            <p:nvPr/>
          </p:nvSpPr>
          <p:spPr>
            <a:xfrm>
              <a:off x="6012992" y="4896712"/>
              <a:ext cx="549172" cy="364242"/>
            </a:xfrm>
            <a:prstGeom prst="diamon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E580A9-3C0F-2B4A-B02E-62F8FC7B8FE3}"/>
                </a:ext>
              </a:extLst>
            </p:cNvPr>
            <p:cNvSpPr txBox="1"/>
            <p:nvPr/>
          </p:nvSpPr>
          <p:spPr>
            <a:xfrm>
              <a:off x="6068651" y="5004155"/>
              <a:ext cx="60003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dirty="0"/>
                <a:t>Approved?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6C2892-114A-064E-92C9-DA7F36AFDF84}"/>
              </a:ext>
            </a:extLst>
          </p:cNvPr>
          <p:cNvGrpSpPr/>
          <p:nvPr/>
        </p:nvGrpSpPr>
        <p:grpSpPr>
          <a:xfrm>
            <a:off x="10041578" y="2866664"/>
            <a:ext cx="609048" cy="415498"/>
            <a:chOff x="6012992" y="4878702"/>
            <a:chExt cx="609048" cy="415498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875BEC90-4462-654D-BF48-DFD07ECDC9A6}"/>
                </a:ext>
              </a:extLst>
            </p:cNvPr>
            <p:cNvSpPr/>
            <p:nvPr/>
          </p:nvSpPr>
          <p:spPr>
            <a:xfrm>
              <a:off x="6012992" y="4896712"/>
              <a:ext cx="549172" cy="364242"/>
            </a:xfrm>
            <a:prstGeom prst="diamon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sz="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457C49-7F9A-6742-B877-D707B8671856}"/>
                </a:ext>
              </a:extLst>
            </p:cNvPr>
            <p:cNvSpPr txBox="1"/>
            <p:nvPr/>
          </p:nvSpPr>
          <p:spPr>
            <a:xfrm>
              <a:off x="6022010" y="4878702"/>
              <a:ext cx="600030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/>
                <a:t>challenge period ended?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19743-ADF0-CB40-85D8-8C56396AFFC5}"/>
              </a:ext>
            </a:extLst>
          </p:cNvPr>
          <p:cNvGrpSpPr/>
          <p:nvPr/>
        </p:nvGrpSpPr>
        <p:grpSpPr>
          <a:xfrm>
            <a:off x="4556726" y="4668627"/>
            <a:ext cx="6520160" cy="1656677"/>
            <a:chOff x="4003551" y="4797911"/>
            <a:chExt cx="6520160" cy="1656677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4E8A1662-6F5A-7940-B397-627B322ADAE4}"/>
                </a:ext>
              </a:extLst>
            </p:cNvPr>
            <p:cNvSpPr/>
            <p:nvPr/>
          </p:nvSpPr>
          <p:spPr>
            <a:xfrm>
              <a:off x="4003551" y="4797911"/>
              <a:ext cx="6483061" cy="165667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ComposeDB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8AEAB20-27A3-AC40-856D-3B3C61908B60}"/>
                </a:ext>
              </a:extLst>
            </p:cNvPr>
            <p:cNvGrpSpPr/>
            <p:nvPr/>
          </p:nvGrpSpPr>
          <p:grpSpPr>
            <a:xfrm>
              <a:off x="4040650" y="5298831"/>
              <a:ext cx="6483061" cy="914400"/>
              <a:chOff x="5951670" y="5260954"/>
              <a:chExt cx="6483061" cy="91440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9676FD-4AA4-EC4A-9849-2BE75F8CF20E}"/>
                  </a:ext>
                </a:extLst>
              </p:cNvPr>
              <p:cNvSpPr txBox="1"/>
              <p:nvPr/>
            </p:nvSpPr>
            <p:spPr>
              <a:xfrm>
                <a:off x="5951670" y="5298831"/>
                <a:ext cx="6483061" cy="861774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{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id</a:t>
                </a:r>
                <a:r>
                  <a:rPr lang="en-US" sz="1000" dirty="0">
                    <a:solidFill>
                      <a:srgbClr val="7F1813"/>
                    </a:solidFill>
                  </a:rPr>
                  <a:t>:1,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claim</a:t>
                </a:r>
                <a:r>
                  <a:rPr lang="en-US" sz="1000" dirty="0">
                    <a:solidFill>
                      <a:srgbClr val="7F1813"/>
                    </a:solidFill>
                  </a:rPr>
                  <a:t>:task1,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subject</a:t>
                </a:r>
                <a:r>
                  <a:rPr lang="en-US" sz="1000" dirty="0">
                    <a:solidFill>
                      <a:srgbClr val="7F1813"/>
                    </a:solidFill>
                  </a:rPr>
                  <a:t>:wallet1,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rootClaimId:””</a:t>
                </a:r>
                <a:r>
                  <a:rPr lang="en-US" sz="1000" dirty="0">
                    <a:solidFill>
                      <a:srgbClr val="7F1813"/>
                    </a:solidFill>
                  </a:rPr>
                  <a:t>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effective_date</a:t>
                </a:r>
                <a:r>
                  <a:rPr lang="en-US" sz="1000" dirty="0">
                    <a:solidFill>
                      <a:srgbClr val="7F1813"/>
                    </a:solidFill>
                  </a:rPr>
                  <a:t>:01-31-2023,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amount</a:t>
                </a:r>
                <a:r>
                  <a:rPr lang="en-US" sz="1000" dirty="0">
                    <a:solidFill>
                      <a:srgbClr val="7F1813"/>
                    </a:solidFill>
                  </a:rPr>
                  <a:t>:100,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unit</a:t>
                </a:r>
                <a:r>
                  <a:rPr lang="en-US" sz="1000" dirty="0">
                    <a:solidFill>
                      <a:srgbClr val="7F1813"/>
                    </a:solidFill>
                  </a:rPr>
                  <a:t>: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ETH,isSatisfied:false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}</a:t>
                </a:r>
              </a:p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{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id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:2,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claim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:task1,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subject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:wallet2,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rootClaimId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:1,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effective_date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:01-31-2023,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amount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:75,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unit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  <a:r>
                  <a:rPr lang="en-US" sz="1000" dirty="0">
                    <a:solidFill>
                      <a:srgbClr val="7F1813"/>
                    </a:solidFill>
                  </a:rPr>
                  <a:t> 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ETH, isSatisfied:false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}</a:t>
                </a:r>
              </a:p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{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id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:3,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claim 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:task1,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subject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wllet3,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rootClaimId: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,effective_date: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01-31-2023,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amount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25,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unit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ETH, isSatisfied:false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}</a:t>
                </a:r>
              </a:p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{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id</a:t>
                </a:r>
                <a:r>
                  <a:rPr lang="en-US" sz="1000" dirty="0">
                    <a:solidFill>
                      <a:srgbClr val="7F1813"/>
                    </a:solidFill>
                  </a:rPr>
                  <a:t>:4,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claim </a:t>
                </a:r>
                <a:r>
                  <a:rPr lang="en-US" sz="1000" dirty="0">
                    <a:solidFill>
                      <a:srgbClr val="7F1813"/>
                    </a:solidFill>
                  </a:rPr>
                  <a:t>:task2,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 subject</a:t>
                </a:r>
                <a:r>
                  <a:rPr lang="en-US" sz="1000" dirty="0">
                    <a:solidFill>
                      <a:srgbClr val="7F1813"/>
                    </a:solidFill>
                  </a:rPr>
                  <a:t>: wallet4,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rootClaimId: “”</a:t>
                </a:r>
                <a:r>
                  <a:rPr lang="en-US" sz="1000" dirty="0">
                    <a:solidFill>
                      <a:srgbClr val="7F1813"/>
                    </a:solidFill>
                  </a:rPr>
                  <a:t>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effective_date:</a:t>
                </a:r>
                <a:r>
                  <a:rPr lang="en-US" sz="1000" dirty="0">
                    <a:solidFill>
                      <a:srgbClr val="7F1813"/>
                    </a:solidFill>
                  </a:rPr>
                  <a:t>01-31-2023,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 amount</a:t>
                </a:r>
                <a:r>
                  <a:rPr lang="en-US" sz="1000" dirty="0">
                    <a:solidFill>
                      <a:srgbClr val="7F1813"/>
                    </a:solidFill>
                  </a:rPr>
                  <a:t>: 200,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 unit</a:t>
                </a:r>
                <a:r>
                  <a:rPr lang="en-US" sz="1000" dirty="0">
                    <a:solidFill>
                      <a:srgbClr val="7F1813"/>
                    </a:solidFill>
                  </a:rPr>
                  <a:t>:</a:t>
                </a:r>
                <a:r>
                  <a:rPr lang="en-US" sz="1000" b="1" dirty="0">
                    <a:solidFill>
                      <a:srgbClr val="7F1813"/>
                    </a:solidFill>
                  </a:rPr>
                  <a:t>ETH ,isSatisfied:false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}</a:t>
                </a:r>
              </a:p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{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id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:5,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claim 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:task2,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subject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wallet2,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rootClaimId: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effective_date: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01-31-2023,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amount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200,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unit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ETH, isSatisfied_false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}</a:t>
                </a:r>
              </a:p>
            </p:txBody>
          </p:sp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549A9CAE-52A4-7C4E-A751-8AE10B0A18E2}"/>
                  </a:ext>
                </a:extLst>
              </p:cNvPr>
              <p:cNvSpPr/>
              <p:nvPr/>
            </p:nvSpPr>
            <p:spPr>
              <a:xfrm>
                <a:off x="5973408" y="5260954"/>
                <a:ext cx="73152" cy="91440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DA9CDB0-F3AC-F641-9623-F63992DBCEED}"/>
              </a:ext>
            </a:extLst>
          </p:cNvPr>
          <p:cNvSpPr/>
          <p:nvPr/>
        </p:nvSpPr>
        <p:spPr>
          <a:xfrm>
            <a:off x="4375014" y="1536892"/>
            <a:ext cx="1539656" cy="675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Create one or more ‘</a:t>
            </a:r>
            <a:r>
              <a:rPr lang="en-US" sz="1000" b="1" dirty="0">
                <a:solidFill>
                  <a:schemeClr val="tx1"/>
                </a:solidFill>
              </a:rPr>
              <a:t>Earned</a:t>
            </a:r>
            <a:r>
              <a:rPr lang="en-US" sz="1000" dirty="0">
                <a:solidFill>
                  <a:schemeClr val="tx1"/>
                </a:solidFill>
              </a:rPr>
              <a:t>’ Claims in ComposeDB</a:t>
            </a:r>
            <a:r>
              <a:rPr lang="en-US" sz="1050" dirty="0">
                <a:solidFill>
                  <a:schemeClr val="tx1"/>
                </a:solidFill>
              </a:rPr>
              <a:t> (not to exceed approved amount)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E27817-73CF-1E47-8007-0D628D2D5F27}"/>
              </a:ext>
            </a:extLst>
          </p:cNvPr>
          <p:cNvSpPr/>
          <p:nvPr/>
        </p:nvSpPr>
        <p:spPr>
          <a:xfrm>
            <a:off x="1210934" y="1473195"/>
            <a:ext cx="171185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70D1E9-D8F1-DC4E-B40D-11374417030B}"/>
              </a:ext>
            </a:extLst>
          </p:cNvPr>
          <p:cNvSpPr/>
          <p:nvPr/>
        </p:nvSpPr>
        <p:spPr>
          <a:xfrm>
            <a:off x="2999495" y="1473195"/>
            <a:ext cx="171185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5DFF5A-19E7-734E-B8CA-2B8333EF183C}"/>
              </a:ext>
            </a:extLst>
          </p:cNvPr>
          <p:cNvSpPr/>
          <p:nvPr/>
        </p:nvSpPr>
        <p:spPr>
          <a:xfrm>
            <a:off x="4461279" y="1469582"/>
            <a:ext cx="171185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00C4B0-2CD6-774F-A74F-FDD818156467}"/>
              </a:ext>
            </a:extLst>
          </p:cNvPr>
          <p:cNvSpPr/>
          <p:nvPr/>
        </p:nvSpPr>
        <p:spPr>
          <a:xfrm>
            <a:off x="6119343" y="1469582"/>
            <a:ext cx="171185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DB11468-D3BD-5349-9A74-4C80A96EAF63}"/>
              </a:ext>
            </a:extLst>
          </p:cNvPr>
          <p:cNvGrpSpPr/>
          <p:nvPr/>
        </p:nvGrpSpPr>
        <p:grpSpPr>
          <a:xfrm>
            <a:off x="1157657" y="3114579"/>
            <a:ext cx="953999" cy="519496"/>
            <a:chOff x="1157657" y="2259173"/>
            <a:chExt cx="953999" cy="5194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C29FC5-028C-FF49-9C98-CB5DEF2A03DA}"/>
                </a:ext>
              </a:extLst>
            </p:cNvPr>
            <p:cNvSpPr/>
            <p:nvPr/>
          </p:nvSpPr>
          <p:spPr>
            <a:xfrm>
              <a:off x="1157657" y="2359120"/>
              <a:ext cx="953999" cy="4195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Tag Taiga Task as ‘Processed’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BB2696-9BA1-1A4F-B545-D0A871CB6FA2}"/>
                </a:ext>
              </a:extLst>
            </p:cNvPr>
            <p:cNvSpPr/>
            <p:nvPr/>
          </p:nvSpPr>
          <p:spPr>
            <a:xfrm>
              <a:off x="1185239" y="2259173"/>
              <a:ext cx="171185" cy="173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11</a:t>
              </a:r>
            </a:p>
          </p:txBody>
        </p:sp>
      </p:grp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B5940AF9-5716-9349-ABDE-024B1BC6EBC8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7314064" y="1685696"/>
            <a:ext cx="369724" cy="95760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D3DE294-3D3A-FF4C-8792-5867D62D620B}"/>
              </a:ext>
            </a:extLst>
          </p:cNvPr>
          <p:cNvSpPr/>
          <p:nvPr/>
        </p:nvSpPr>
        <p:spPr>
          <a:xfrm>
            <a:off x="7681799" y="2346040"/>
            <a:ext cx="4239569" cy="155604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Wrapper Contract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2AE4E7-2F91-2640-B75E-164E2210D894}"/>
              </a:ext>
            </a:extLst>
          </p:cNvPr>
          <p:cNvSpPr/>
          <p:nvPr/>
        </p:nvSpPr>
        <p:spPr>
          <a:xfrm>
            <a:off x="7811898" y="1412669"/>
            <a:ext cx="953999" cy="663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Receives an array of CID’s.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EBD6D5-0F91-164B-B61C-9A7A5BEC38BA}"/>
              </a:ext>
            </a:extLst>
          </p:cNvPr>
          <p:cNvGrpSpPr/>
          <p:nvPr/>
        </p:nvGrpSpPr>
        <p:grpSpPr>
          <a:xfrm>
            <a:off x="4984853" y="3122723"/>
            <a:ext cx="2240236" cy="565111"/>
            <a:chOff x="5714105" y="2735617"/>
            <a:chExt cx="2240236" cy="56511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DA79DD-B3DE-4B42-B9F3-62F799A69927}"/>
                </a:ext>
              </a:extLst>
            </p:cNvPr>
            <p:cNvSpPr/>
            <p:nvPr/>
          </p:nvSpPr>
          <p:spPr>
            <a:xfrm>
              <a:off x="5714105" y="2775370"/>
              <a:ext cx="2240236" cy="525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Initiate Wrapper Contract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(Submits Merkle tree (received from Bacalhau) to the Wrapper Contract using ether.js)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987BF57-CF86-214A-8C9A-A7BAC9E4D5DC}"/>
                </a:ext>
              </a:extLst>
            </p:cNvPr>
            <p:cNvSpPr/>
            <p:nvPr/>
          </p:nvSpPr>
          <p:spPr>
            <a:xfrm>
              <a:off x="5784312" y="2735617"/>
              <a:ext cx="171185" cy="173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</p:grp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7BB45825-29F8-5A4A-9E9C-0D9816A9AE7E}"/>
              </a:ext>
            </a:extLst>
          </p:cNvPr>
          <p:cNvCxnSpPr>
            <a:cxnSpLocks/>
            <a:stCxn id="166" idx="3"/>
            <a:endCxn id="73" idx="1"/>
          </p:cNvCxnSpPr>
          <p:nvPr/>
        </p:nvCxnSpPr>
        <p:spPr>
          <a:xfrm flipV="1">
            <a:off x="7123617" y="3394772"/>
            <a:ext cx="3612093" cy="636418"/>
          </a:xfrm>
          <a:prstGeom prst="curvedConnector3">
            <a:avLst>
              <a:gd name="adj1" fmla="val 78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43A2FD3-F746-E847-A912-0E4FEEFAC92B}"/>
              </a:ext>
            </a:extLst>
          </p:cNvPr>
          <p:cNvGrpSpPr/>
          <p:nvPr/>
        </p:nvGrpSpPr>
        <p:grpSpPr>
          <a:xfrm>
            <a:off x="3212166" y="2439696"/>
            <a:ext cx="1765186" cy="445868"/>
            <a:chOff x="505601" y="4414509"/>
            <a:chExt cx="1765186" cy="445868"/>
          </a:xfrm>
        </p:grpSpPr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0A3CAD85-FA64-E043-9A56-1D03FA516584}"/>
                </a:ext>
              </a:extLst>
            </p:cNvPr>
            <p:cNvSpPr/>
            <p:nvPr/>
          </p:nvSpPr>
          <p:spPr>
            <a:xfrm>
              <a:off x="505601" y="4414509"/>
              <a:ext cx="102373" cy="445868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6D8DE8-1BE9-E44F-926C-83F07D5AE7E6}"/>
                </a:ext>
              </a:extLst>
            </p:cNvPr>
            <p:cNvSpPr txBox="1"/>
            <p:nvPr/>
          </p:nvSpPr>
          <p:spPr>
            <a:xfrm>
              <a:off x="560265" y="4446313"/>
              <a:ext cx="171052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State</a:t>
              </a:r>
            </a:p>
            <a:p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Stream:[ id:1, id:2, id:3, id:4, id:5]</a:t>
              </a:r>
            </a:p>
          </p:txBody>
        </p:sp>
        <p:sp>
          <p:nvSpPr>
            <p:cNvPr id="64" name="Left Bracket 63">
              <a:extLst>
                <a:ext uri="{FF2B5EF4-FFF2-40B4-BE49-F238E27FC236}">
                  <a16:creationId xmlns:a16="http://schemas.microsoft.com/office/drawing/2014/main" id="{3E881D97-DC99-5249-9F06-F07F9B511DB9}"/>
                </a:ext>
              </a:extLst>
            </p:cNvPr>
            <p:cNvSpPr/>
            <p:nvPr/>
          </p:nvSpPr>
          <p:spPr>
            <a:xfrm rot="10800000">
              <a:off x="2069000" y="4414509"/>
              <a:ext cx="102373" cy="445868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E17F4BC4-CCC6-CA44-BC76-B2C46E08AFA3}"/>
              </a:ext>
            </a:extLst>
          </p:cNvPr>
          <p:cNvCxnSpPr>
            <a:cxnSpLocks/>
            <a:stCxn id="48" idx="2"/>
            <a:endCxn id="13" idx="2"/>
          </p:cNvCxnSpPr>
          <p:nvPr/>
        </p:nvCxnSpPr>
        <p:spPr>
          <a:xfrm rot="16200000" flipH="1">
            <a:off x="5038939" y="1831651"/>
            <a:ext cx="193672" cy="2027368"/>
          </a:xfrm>
          <a:prstGeom prst="curvedConnector3">
            <a:avLst>
              <a:gd name="adj1" fmla="val 172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9B6DCC3-0124-424B-A4D8-DFB0E0052857}"/>
              </a:ext>
            </a:extLst>
          </p:cNvPr>
          <p:cNvSpPr/>
          <p:nvPr/>
        </p:nvSpPr>
        <p:spPr>
          <a:xfrm>
            <a:off x="7814028" y="2621545"/>
            <a:ext cx="2158176" cy="888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Wrapper submits the question “is the Merkle root for effective-date x’” to reality.eth contract.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Sets Merkle root is the answer.  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Sets a one-day challenge.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272EA85-579C-9246-AAC7-16DB4006EA0D}"/>
              </a:ext>
            </a:extLst>
          </p:cNvPr>
          <p:cNvSpPr/>
          <p:nvPr/>
        </p:nvSpPr>
        <p:spPr>
          <a:xfrm>
            <a:off x="10768204" y="2432909"/>
            <a:ext cx="1003587" cy="509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0" rIns="0" bIns="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Publish accepted answer.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860679-548F-5E4C-AC3F-E9FEABE8BD02}"/>
              </a:ext>
            </a:extLst>
          </p:cNvPr>
          <p:cNvSpPr/>
          <p:nvPr/>
        </p:nvSpPr>
        <p:spPr>
          <a:xfrm>
            <a:off x="10735710" y="3008158"/>
            <a:ext cx="1180341" cy="773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0" rIns="0" bIns="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Use Merkle tree root to host the token airdrop where user can claim their token reward.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424004-49EA-8648-9390-3A890C6445F5}"/>
              </a:ext>
            </a:extLst>
          </p:cNvPr>
          <p:cNvSpPr/>
          <p:nvPr/>
        </p:nvSpPr>
        <p:spPr>
          <a:xfrm>
            <a:off x="7752056" y="2519928"/>
            <a:ext cx="171185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40E99E1-D529-DC48-8B84-D9764702C88E}"/>
              </a:ext>
            </a:extLst>
          </p:cNvPr>
          <p:cNvSpPr/>
          <p:nvPr/>
        </p:nvSpPr>
        <p:spPr>
          <a:xfrm>
            <a:off x="10701396" y="2372412"/>
            <a:ext cx="171185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ED6764D-A214-884B-AC2A-DDBA18DE4426}"/>
              </a:ext>
            </a:extLst>
          </p:cNvPr>
          <p:cNvSpPr/>
          <p:nvPr/>
        </p:nvSpPr>
        <p:spPr>
          <a:xfrm>
            <a:off x="10690513" y="2948499"/>
            <a:ext cx="171185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AB431A52-195F-5243-9EF3-35C0C74CD5AC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>
            <a:off x="757707" y="1056943"/>
            <a:ext cx="989394" cy="4799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33D454E-51CC-674E-AEE5-6DFF986AAFB7}"/>
              </a:ext>
            </a:extLst>
          </p:cNvPr>
          <p:cNvGrpSpPr/>
          <p:nvPr/>
        </p:nvGrpSpPr>
        <p:grpSpPr>
          <a:xfrm>
            <a:off x="177600" y="4978349"/>
            <a:ext cx="941807" cy="795460"/>
            <a:chOff x="8782382" y="-110290"/>
            <a:chExt cx="941807" cy="795460"/>
          </a:xfrm>
        </p:grpSpPr>
        <p:pic>
          <p:nvPicPr>
            <p:cNvPr id="87" name="Picture 86" descr="Icon&#10;&#10;Description automatically generated">
              <a:extLst>
                <a:ext uri="{FF2B5EF4-FFF2-40B4-BE49-F238E27FC236}">
                  <a16:creationId xmlns:a16="http://schemas.microsoft.com/office/drawing/2014/main" id="{59B65A8C-6682-1545-9A33-834D1A73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4635" y="241411"/>
              <a:ext cx="548640" cy="443759"/>
            </a:xfrm>
            <a:prstGeom prst="rect">
              <a:avLst/>
            </a:prstGeom>
          </p:spPr>
        </p:pic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055AC09A-8404-A347-9BAF-5EA45D374380}"/>
                </a:ext>
              </a:extLst>
            </p:cNvPr>
            <p:cNvSpPr/>
            <p:nvPr/>
          </p:nvSpPr>
          <p:spPr>
            <a:xfrm>
              <a:off x="8782382" y="-110290"/>
              <a:ext cx="941807" cy="41089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Gnosis Safe</a:t>
              </a:r>
            </a:p>
          </p:txBody>
        </p:sp>
      </p:grp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88FCB17D-271B-AB43-85DC-142C98E1EA0C}"/>
              </a:ext>
            </a:extLst>
          </p:cNvPr>
          <p:cNvCxnSpPr>
            <a:cxnSpLocks/>
            <a:stCxn id="88" idx="0"/>
            <a:endCxn id="124" idx="1"/>
          </p:cNvCxnSpPr>
          <p:nvPr/>
        </p:nvCxnSpPr>
        <p:spPr>
          <a:xfrm rot="5400000" flipH="1" flipV="1">
            <a:off x="260392" y="3022881"/>
            <a:ext cx="2343580" cy="156735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6C147892-33A9-CC4A-AD7D-04B18F294D39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 rot="5400000">
            <a:off x="4503945" y="1830603"/>
            <a:ext cx="259044" cy="10227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53E2BC36-EF6D-0A4D-AB2A-D279095307C9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497051" y="2322467"/>
            <a:ext cx="304983" cy="617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E446B14-6924-FE4D-A910-E3BC5EB4556C}"/>
              </a:ext>
            </a:extLst>
          </p:cNvPr>
          <p:cNvSpPr/>
          <p:nvPr/>
        </p:nvSpPr>
        <p:spPr>
          <a:xfrm>
            <a:off x="10122887" y="1412669"/>
            <a:ext cx="953999" cy="663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Returns a Merkle tree of rewards.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CADA160-FA49-B34C-B778-414422130B03}"/>
              </a:ext>
            </a:extLst>
          </p:cNvPr>
          <p:cNvSpPr/>
          <p:nvPr/>
        </p:nvSpPr>
        <p:spPr>
          <a:xfrm>
            <a:off x="8865837" y="1413925"/>
            <a:ext cx="1146996" cy="663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Calculates rewards and balances them to the total reward amount in the root.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FF4D53F-BBD5-9A43-BEB7-3765B127CC28}"/>
              </a:ext>
            </a:extLst>
          </p:cNvPr>
          <p:cNvGrpSpPr/>
          <p:nvPr/>
        </p:nvGrpSpPr>
        <p:grpSpPr>
          <a:xfrm>
            <a:off x="2271416" y="3124932"/>
            <a:ext cx="2240236" cy="565111"/>
            <a:chOff x="5714105" y="2735617"/>
            <a:chExt cx="2240236" cy="56511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D681581-6FFA-B447-B936-3F6A6C06B0EC}"/>
                </a:ext>
              </a:extLst>
            </p:cNvPr>
            <p:cNvSpPr/>
            <p:nvPr/>
          </p:nvSpPr>
          <p:spPr>
            <a:xfrm>
              <a:off x="5714105" y="2775370"/>
              <a:ext cx="2240236" cy="525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Retrieve the Users Claim Link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(Use a Wrapper Contract inquiry API to retrieve a link the user can use to retrieve their award.)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0D368-FCC7-FC4D-9485-1DE76B591940}"/>
                </a:ext>
              </a:extLst>
            </p:cNvPr>
            <p:cNvSpPr/>
            <p:nvPr/>
          </p:nvSpPr>
          <p:spPr>
            <a:xfrm>
              <a:off x="5784312" y="2735617"/>
              <a:ext cx="171185" cy="173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10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A0F867F-FB10-1D42-816A-83C2408B2D7C}"/>
              </a:ext>
            </a:extLst>
          </p:cNvPr>
          <p:cNvGrpSpPr/>
          <p:nvPr/>
        </p:nvGrpSpPr>
        <p:grpSpPr>
          <a:xfrm>
            <a:off x="4984854" y="2344426"/>
            <a:ext cx="2329210" cy="597745"/>
            <a:chOff x="4984854" y="2255938"/>
            <a:chExt cx="2329210" cy="5977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A4EB72-9662-CD42-889E-F7392B325180}"/>
                </a:ext>
              </a:extLst>
            </p:cNvPr>
            <p:cNvSpPr/>
            <p:nvPr/>
          </p:nvSpPr>
          <p:spPr>
            <a:xfrm>
              <a:off x="4984854" y="2255938"/>
              <a:ext cx="2329210" cy="597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Initiate Bacalhau Calc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(retrieve all approved Claims from ComposeDB. Persist to web3 storage.  Invoke Calc interface passing a single web3 storage CID.  Response is Merkle Tree of rewards.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315CA61-8D12-A143-AB74-A6A3A23D44BA}"/>
                </a:ext>
              </a:extLst>
            </p:cNvPr>
            <p:cNvSpPr/>
            <p:nvPr/>
          </p:nvSpPr>
          <p:spPr>
            <a:xfrm>
              <a:off x="5022412" y="2274138"/>
              <a:ext cx="171185" cy="173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F5942FC-B6A2-CF42-8DA2-91C16AA4801E}"/>
              </a:ext>
            </a:extLst>
          </p:cNvPr>
          <p:cNvGrpSpPr/>
          <p:nvPr/>
        </p:nvGrpSpPr>
        <p:grpSpPr>
          <a:xfrm>
            <a:off x="2159164" y="2301772"/>
            <a:ext cx="977047" cy="619290"/>
            <a:chOff x="10634102" y="5734429"/>
            <a:chExt cx="977047" cy="61929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EE5AF4-A577-FD4F-AC0A-8152EE6BCED1}"/>
                </a:ext>
              </a:extLst>
            </p:cNvPr>
            <p:cNvSpPr/>
            <p:nvPr/>
          </p:nvSpPr>
          <p:spPr>
            <a:xfrm>
              <a:off x="10690798" y="5781132"/>
              <a:ext cx="920351" cy="572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Confirm token balance in Gnosis (manual)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714CCD-3E8E-394F-A280-6319FA5810BB}"/>
                </a:ext>
              </a:extLst>
            </p:cNvPr>
            <p:cNvSpPr/>
            <p:nvPr/>
          </p:nvSpPr>
          <p:spPr>
            <a:xfrm>
              <a:off x="10634102" y="5734429"/>
              <a:ext cx="171185" cy="173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5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E12E503-6576-F944-AF54-99FE271D3768}"/>
              </a:ext>
            </a:extLst>
          </p:cNvPr>
          <p:cNvGrpSpPr/>
          <p:nvPr/>
        </p:nvGrpSpPr>
        <p:grpSpPr>
          <a:xfrm>
            <a:off x="3280582" y="5051614"/>
            <a:ext cx="688489" cy="788919"/>
            <a:chOff x="5056095" y="4819426"/>
            <a:chExt cx="1154656" cy="1262256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AA7E417F-7B8D-5E4C-9D28-EB5D1EF24833}"/>
                </a:ext>
              </a:extLst>
            </p:cNvPr>
            <p:cNvSpPr/>
            <p:nvPr/>
          </p:nvSpPr>
          <p:spPr>
            <a:xfrm>
              <a:off x="5056095" y="5371677"/>
              <a:ext cx="1154656" cy="710005"/>
            </a:xfrm>
            <a:prstGeom prst="roundRect">
              <a:avLst/>
            </a:prstGeom>
            <a:solidFill>
              <a:srgbClr val="7F181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User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09EC0E1-FF9A-AE47-AD11-6B99628681E5}"/>
                </a:ext>
              </a:extLst>
            </p:cNvPr>
            <p:cNvSpPr/>
            <p:nvPr/>
          </p:nvSpPr>
          <p:spPr>
            <a:xfrm>
              <a:off x="5292762" y="4819426"/>
              <a:ext cx="656217" cy="613186"/>
            </a:xfrm>
            <a:prstGeom prst="ellipse">
              <a:avLst/>
            </a:prstGeom>
            <a:solidFill>
              <a:srgbClr val="7F181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03928C62-0122-6A42-9558-9A4ABB503EEE}"/>
              </a:ext>
            </a:extLst>
          </p:cNvPr>
          <p:cNvCxnSpPr>
            <a:cxnSpLocks/>
            <a:stCxn id="150" idx="0"/>
            <a:endCxn id="154" idx="2"/>
          </p:cNvCxnSpPr>
          <p:nvPr/>
        </p:nvCxnSpPr>
        <p:spPr>
          <a:xfrm rot="16200000" flipV="1">
            <a:off x="2759233" y="4193504"/>
            <a:ext cx="919284" cy="7969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463F670-605B-C840-820D-7489768C86EB}"/>
              </a:ext>
            </a:extLst>
          </p:cNvPr>
          <p:cNvGrpSpPr/>
          <p:nvPr/>
        </p:nvGrpSpPr>
        <p:grpSpPr>
          <a:xfrm>
            <a:off x="2303535" y="3800118"/>
            <a:ext cx="977047" cy="332212"/>
            <a:chOff x="10634102" y="5734429"/>
            <a:chExt cx="977047" cy="33221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2D1D056-7787-C54F-AD15-E3833C9C4C7D}"/>
                </a:ext>
              </a:extLst>
            </p:cNvPr>
            <p:cNvSpPr/>
            <p:nvPr/>
          </p:nvSpPr>
          <p:spPr>
            <a:xfrm>
              <a:off x="10690798" y="5781133"/>
              <a:ext cx="920351" cy="285508"/>
            </a:xfrm>
            <a:prstGeom prst="rect">
              <a:avLst/>
            </a:prstGeom>
            <a:noFill/>
            <a:ln>
              <a:solidFill>
                <a:srgbClr val="7F1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Claim Reward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15D056-35B5-0E4A-B7E2-50A1A7CD7658}"/>
                </a:ext>
              </a:extLst>
            </p:cNvPr>
            <p:cNvSpPr/>
            <p:nvPr/>
          </p:nvSpPr>
          <p:spPr>
            <a:xfrm>
              <a:off x="10634102" y="5734429"/>
              <a:ext cx="171185" cy="173736"/>
            </a:xfrm>
            <a:prstGeom prst="ellipse">
              <a:avLst/>
            </a:prstGeom>
            <a:solidFill>
              <a:srgbClr val="7F18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96C0F31-24A7-E64D-97C8-38CB69545A25}"/>
              </a:ext>
            </a:extLst>
          </p:cNvPr>
          <p:cNvGrpSpPr/>
          <p:nvPr/>
        </p:nvGrpSpPr>
        <p:grpSpPr>
          <a:xfrm>
            <a:off x="4984852" y="3719623"/>
            <a:ext cx="2138765" cy="574246"/>
            <a:chOff x="328799" y="1115696"/>
            <a:chExt cx="2138765" cy="57424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AF4AA37-74EE-5746-B945-88552517118D}"/>
                </a:ext>
              </a:extLst>
            </p:cNvPr>
            <p:cNvSpPr/>
            <p:nvPr/>
          </p:nvSpPr>
          <p:spPr>
            <a:xfrm>
              <a:off x="328799" y="1164584"/>
              <a:ext cx="2138765" cy="525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Confirm and Initiate Airdrop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(Confirms accepted answer and initiate airdrop.  Update claim in ComposeDB setting isSatisfied=true)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8F46D3B-E0AA-0641-AF91-4FBC99A821C5}"/>
                </a:ext>
              </a:extLst>
            </p:cNvPr>
            <p:cNvSpPr/>
            <p:nvPr/>
          </p:nvSpPr>
          <p:spPr>
            <a:xfrm>
              <a:off x="397264" y="1115696"/>
              <a:ext cx="171185" cy="173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8</a:t>
              </a:r>
            </a:p>
          </p:txBody>
        </p:sp>
      </p:grpSp>
      <p:cxnSp>
        <p:nvCxnSpPr>
          <p:cNvPr id="172" name="Curved Connector 171">
            <a:extLst>
              <a:ext uri="{FF2B5EF4-FFF2-40B4-BE49-F238E27FC236}">
                <a16:creationId xmlns:a16="http://schemas.microsoft.com/office/drawing/2014/main" id="{442FB0CA-5B5E-CF4D-B13F-E3CEC01601AD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 flipV="1">
            <a:off x="7225089" y="3065869"/>
            <a:ext cx="588939" cy="359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6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CA352-C2C4-AA4A-9101-50772799FE55}"/>
              </a:ext>
            </a:extLst>
          </p:cNvPr>
          <p:cNvSpPr txBox="1"/>
          <p:nvPr/>
        </p:nvSpPr>
        <p:spPr>
          <a:xfrm>
            <a:off x="919027" y="543185"/>
            <a:ext cx="2412896" cy="38374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Claim Model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73C65-14AF-4E4E-A6B3-4F1745B3C455}"/>
              </a:ext>
            </a:extLst>
          </p:cNvPr>
          <p:cNvSpPr txBox="1"/>
          <p:nvPr/>
        </p:nvSpPr>
        <p:spPr>
          <a:xfrm>
            <a:off x="927378" y="926926"/>
            <a:ext cx="9539954" cy="328845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535AF-2808-0449-BCA5-91F568F09A84}"/>
              </a:ext>
            </a:extLst>
          </p:cNvPr>
          <p:cNvSpPr txBox="1"/>
          <p:nvPr/>
        </p:nvSpPr>
        <p:spPr>
          <a:xfrm>
            <a:off x="927378" y="1202586"/>
            <a:ext cx="9545951" cy="4233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C38F8-9DC6-044F-AE47-6195049A8DCF}"/>
              </a:ext>
            </a:extLst>
          </p:cNvPr>
          <p:cNvSpPr txBox="1"/>
          <p:nvPr/>
        </p:nvSpPr>
        <p:spPr>
          <a:xfrm>
            <a:off x="1718671" y="1310667"/>
            <a:ext cx="81768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effectLst/>
              </a:rPr>
              <a:t>type </a:t>
            </a:r>
            <a:r>
              <a:rPr lang="en-US" sz="1100" b="0" dirty="0" err="1">
                <a:effectLst/>
              </a:rPr>
              <a:t>IEClaim</a:t>
            </a:r>
            <a:endParaRPr lang="en-US" sz="1100" b="0" dirty="0">
              <a:effectLst/>
            </a:endParaRPr>
          </a:p>
          <a:p>
            <a:r>
              <a:rPr lang="en-US" sz="1100" b="0" dirty="0">
                <a:effectLst/>
              </a:rPr>
              <a:t>@createModel(</a:t>
            </a:r>
          </a:p>
          <a:p>
            <a:r>
              <a:rPr lang="en-US" sz="1100" b="0" dirty="0">
                <a:effectLst/>
              </a:rPr>
              <a:t>accountRelation: LIST</a:t>
            </a:r>
          </a:p>
          <a:p>
            <a:r>
              <a:rPr lang="en-US" sz="1100" b="0" dirty="0">
                <a:effectLst/>
              </a:rPr>
              <a:t>description: "Claim or attestation, possibly from 3rd party sources"</a:t>
            </a:r>
          </a:p>
          <a:p>
            <a:r>
              <a:rPr lang="en-US" sz="1100" b="0" dirty="0">
                <a:effectLst/>
              </a:rPr>
              <a:t>) {</a:t>
            </a:r>
          </a:p>
          <a:p>
            <a:r>
              <a:rPr lang="en-US" sz="1100" b="0" dirty="0">
                <a:effectLst/>
              </a:rPr>
              <a:t>subject: String @string(minLength: 1, maxLength: 256)</a:t>
            </a:r>
          </a:p>
          <a:p>
            <a:r>
              <a:rPr lang="en-US" sz="1100" b="0" dirty="0">
                <a:effectLst/>
              </a:rPr>
              <a:t>claim: String @string(minLength: 1, maxLength: 1024)</a:t>
            </a:r>
          </a:p>
          <a:p>
            <a:r>
              <a:rPr lang="en-US" sz="1100" b="0" dirty="0" err="1">
                <a:effectLst/>
              </a:rPr>
              <a:t>root_claim_id</a:t>
            </a:r>
            <a:r>
              <a:rPr lang="en-US" sz="1100" b="0" dirty="0">
                <a:effectLst/>
              </a:rPr>
              <a:t>: String @string(minLength: 1, maxLength: 1024)</a:t>
            </a:r>
          </a:p>
          <a:p>
            <a:r>
              <a:rPr lang="en-US" sz="1100" dirty="0"/>
              <a:t>round: String @string(minLength: xx, maxLength: xx)</a:t>
            </a:r>
            <a:endParaRPr lang="en-US" sz="1100" b="0" dirty="0">
              <a:effectLst/>
            </a:endParaRPr>
          </a:p>
          <a:p>
            <a:r>
              <a:rPr lang="en-US" sz="1100" b="0" dirty="0">
                <a:effectLst/>
              </a:rPr>
              <a:t>amount: Int</a:t>
            </a:r>
          </a:p>
          <a:p>
            <a:r>
              <a:rPr lang="en-US" sz="1100" b="0" dirty="0" err="1">
                <a:effectLst/>
              </a:rPr>
              <a:t>amountUnits</a:t>
            </a:r>
            <a:r>
              <a:rPr lang="en-US" sz="1100" b="0" dirty="0">
                <a:effectLst/>
              </a:rPr>
              <a:t>: String @string(minLength: 1, maxLength: 16)</a:t>
            </a:r>
          </a:p>
          <a:p>
            <a:r>
              <a:rPr lang="en-US" sz="1100" dirty="0"/>
              <a:t>isSatisfied: Boolean @</a:t>
            </a:r>
            <a:r>
              <a:rPr lang="en-US" sz="1100" dirty="0" err="1"/>
              <a:t>boolean</a:t>
            </a:r>
            <a:endParaRPr lang="en-US" sz="1100" b="0" dirty="0">
              <a:effectLst/>
            </a:endParaRPr>
          </a:p>
          <a:p>
            <a:r>
              <a:rPr lang="en-US" sz="1100" b="0" dirty="0" err="1">
                <a:effectLst/>
              </a:rPr>
              <a:t>effective_date</a:t>
            </a:r>
            <a:r>
              <a:rPr lang="en-US" sz="1100" b="0" dirty="0">
                <a:effectLst/>
              </a:rPr>
              <a:t>: String! @string(minLength: 1, maxLength: 10)</a:t>
            </a:r>
          </a:p>
          <a:p>
            <a:r>
              <a:rPr lang="en-US" sz="1100" b="0" dirty="0">
                <a:effectLst/>
              </a:rPr>
              <a:t>statement: String @string(minLength: 1, maxLength: 16384)</a:t>
            </a:r>
          </a:p>
          <a:p>
            <a:r>
              <a:rPr lang="en-US" sz="1100" b="0" dirty="0">
                <a:effectLst/>
              </a:rPr>
              <a:t>source: String @string(minLength: 1, maxLength: 1024)</a:t>
            </a:r>
          </a:p>
          <a:p>
            <a:r>
              <a:rPr lang="en-US" sz="1100" b="0" dirty="0" err="1">
                <a:effectLst/>
              </a:rPr>
              <a:t>digestMultibase</a:t>
            </a:r>
            <a:r>
              <a:rPr lang="en-US" sz="1100" b="0" dirty="0">
                <a:effectLst/>
              </a:rPr>
              <a:t>: String @string(minLength: 1, maxLength: 256)</a:t>
            </a:r>
          </a:p>
          <a:p>
            <a:br>
              <a:rPr lang="en-US" sz="1100" b="0" dirty="0">
                <a:effectLst/>
              </a:rPr>
            </a:br>
            <a:r>
              <a:rPr lang="en-US" sz="1100" b="0" dirty="0">
                <a:effectLst/>
              </a:rPr>
              <a:t>aspect: String @string(minLength: 1, maxLength: 256)</a:t>
            </a:r>
          </a:p>
          <a:p>
            <a:r>
              <a:rPr lang="en-US" sz="1100" b="0" dirty="0">
                <a:effectLst/>
              </a:rPr>
              <a:t>object: String @string(minLength: 1, maxLength: 1024)</a:t>
            </a:r>
          </a:p>
          <a:p>
            <a:r>
              <a:rPr lang="en-US" sz="1100" b="0" dirty="0">
                <a:effectLst/>
              </a:rPr>
              <a:t>confidence: Float @float(min: 0, max: 1)</a:t>
            </a:r>
          </a:p>
          <a:p>
            <a:r>
              <a:rPr lang="en-US" sz="1100" b="0" dirty="0">
                <a:effectLst/>
              </a:rPr>
              <a:t>rating: Float @float(min: -1, max: 1)</a:t>
            </a:r>
          </a:p>
          <a:p>
            <a:r>
              <a:rPr lang="en-US" sz="1100" b="0" dirty="0" err="1">
                <a:effectLst/>
              </a:rPr>
              <a:t>intendedAudience</a:t>
            </a:r>
            <a:r>
              <a:rPr lang="en-US" sz="1100" b="0" dirty="0">
                <a:effectLst/>
              </a:rPr>
              <a:t>: String @string(minLength: 1, maxLength: 256)</a:t>
            </a:r>
          </a:p>
          <a:p>
            <a:r>
              <a:rPr lang="en-US" sz="1100" b="0" dirty="0" err="1">
                <a:effectLst/>
              </a:rPr>
              <a:t>respondAt</a:t>
            </a:r>
            <a:r>
              <a:rPr lang="en-US" sz="1100" b="0" dirty="0">
                <a:effectLst/>
              </a:rPr>
              <a:t>: String @string(minLength: 1, maxLength: 1024)</a:t>
            </a:r>
          </a:p>
          <a:p>
            <a:r>
              <a:rPr lang="en-US" sz="1100" b="0" dirty="0">
                <a:effectLst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E1244-5D2D-524B-A6B0-9371345D40E1}"/>
              </a:ext>
            </a:extLst>
          </p:cNvPr>
          <p:cNvSpPr txBox="1"/>
          <p:nvPr/>
        </p:nvSpPr>
        <p:spPr>
          <a:xfrm>
            <a:off x="613776" y="5777185"/>
            <a:ext cx="8510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Approved Claims will not have a </a:t>
            </a:r>
            <a:r>
              <a:rPr lang="en-US" sz="1400" i="1" dirty="0" err="1">
                <a:solidFill>
                  <a:srgbClr val="FF0000"/>
                </a:solidFill>
              </a:rPr>
              <a:t>root_claim_id</a:t>
            </a:r>
            <a:r>
              <a:rPr lang="en-US" sz="1400" i="1" dirty="0">
                <a:solidFill>
                  <a:srgbClr val="FF0000"/>
                </a:solidFill>
              </a:rPr>
              <a:t> value.  Earned claims will have the stream id of the Approved claim.</a:t>
            </a:r>
          </a:p>
        </p:txBody>
      </p:sp>
    </p:spTree>
    <p:extLst>
      <p:ext uri="{BB962C8B-B14F-4D97-AF65-F5344CB8AC3E}">
        <p14:creationId xmlns:p14="http://schemas.microsoft.com/office/powerpoint/2010/main" val="427018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17998</TotalTime>
  <Words>756</Words>
  <Application>Microsoft Macintosh PowerPoint</Application>
  <PresentationFormat>Widescreen</PresentationFormat>
  <Paragraphs>78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Zaremskas</dc:creator>
  <cp:lastModifiedBy>Michelle Zaremskas</cp:lastModifiedBy>
  <cp:revision>4</cp:revision>
  <dcterms:created xsi:type="dcterms:W3CDTF">2023-01-20T05:10:05Z</dcterms:created>
  <dcterms:modified xsi:type="dcterms:W3CDTF">2023-02-01T17:08:37Z</dcterms:modified>
</cp:coreProperties>
</file>