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notesMasterIdLst>
    <p:notesMasterId r:id="rId8"/>
  </p:notesMasterIdLst>
  <p:sldIdLst>
    <p:sldId id="267" r:id="rId2"/>
    <p:sldId id="260" r:id="rId3"/>
    <p:sldId id="264" r:id="rId4"/>
    <p:sldId id="265" r:id="rId5"/>
    <p:sldId id="261"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CACB"/>
    <a:srgbClr val="7F18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3"/>
    <p:restoredTop sz="94659"/>
  </p:normalViewPr>
  <p:slideViewPr>
    <p:cSldViewPr snapToGrid="0" snapToObjects="1">
      <p:cViewPr varScale="1">
        <p:scale>
          <a:sx n="142" d="100"/>
          <a:sy n="142"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1CBA5-123E-BD4B-A1AD-4A2D18A6CEB5}" type="datetimeFigureOut">
              <a:rPr lang="en-US" smtClean="0"/>
              <a:t>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F715E-2E3F-264B-95FC-3C38674DA560}" type="slidenum">
              <a:rPr lang="en-US" smtClean="0"/>
              <a:t>‹#›</a:t>
            </a:fld>
            <a:endParaRPr lang="en-US"/>
          </a:p>
        </p:txBody>
      </p:sp>
    </p:spTree>
    <p:extLst>
      <p:ext uri="{BB962C8B-B14F-4D97-AF65-F5344CB8AC3E}">
        <p14:creationId xmlns:p14="http://schemas.microsoft.com/office/powerpoint/2010/main" val="403693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715E-2E3F-264B-95FC-3C38674DA560}" type="slidenum">
              <a:rPr lang="en-US" smtClean="0"/>
              <a:t>2</a:t>
            </a:fld>
            <a:endParaRPr lang="en-US"/>
          </a:p>
        </p:txBody>
      </p:sp>
    </p:spTree>
    <p:extLst>
      <p:ext uri="{BB962C8B-B14F-4D97-AF65-F5344CB8AC3E}">
        <p14:creationId xmlns:p14="http://schemas.microsoft.com/office/powerpoint/2010/main" val="263248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715E-2E3F-264B-95FC-3C38674DA560}" type="slidenum">
              <a:rPr lang="en-US" smtClean="0"/>
              <a:t>5</a:t>
            </a:fld>
            <a:endParaRPr lang="en-US"/>
          </a:p>
        </p:txBody>
      </p:sp>
    </p:spTree>
    <p:extLst>
      <p:ext uri="{BB962C8B-B14F-4D97-AF65-F5344CB8AC3E}">
        <p14:creationId xmlns:p14="http://schemas.microsoft.com/office/powerpoint/2010/main" val="204756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3677-D556-C241-ADDA-8CB1B3879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E87460-181E-DE49-80D7-6FA61DB54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41253-FB70-204D-91E2-35B043D27926}"/>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5" name="Footer Placeholder 4">
            <a:extLst>
              <a:ext uri="{FF2B5EF4-FFF2-40B4-BE49-F238E27FC236}">
                <a16:creationId xmlns:a16="http://schemas.microsoft.com/office/drawing/2014/main" id="{362F8E57-183E-9648-8964-4D12EDCEC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75267-5645-464A-9D77-68C3BC91E091}"/>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30087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24D2-F95D-4448-9CF1-8DE85ADE05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A0E15A-73AE-324F-88C5-1C82FFE68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7DF59-B926-2A44-95A7-E3358C89566F}"/>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5" name="Footer Placeholder 4">
            <a:extLst>
              <a:ext uri="{FF2B5EF4-FFF2-40B4-BE49-F238E27FC236}">
                <a16:creationId xmlns:a16="http://schemas.microsoft.com/office/drawing/2014/main" id="{D81DD6D1-E8FE-C149-A48C-5D188CE5F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5320B-551A-174E-9ED5-4BD0F73D6D92}"/>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424208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A1605-D72C-E645-B1D7-EF0465AC60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E48A9D-EE51-124B-A16D-F101229A1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C2B10-8158-B340-AA18-F19F1FD4840B}"/>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5" name="Footer Placeholder 4">
            <a:extLst>
              <a:ext uri="{FF2B5EF4-FFF2-40B4-BE49-F238E27FC236}">
                <a16:creationId xmlns:a16="http://schemas.microsoft.com/office/drawing/2014/main" id="{1072B199-485A-0E45-8E6F-E3CDCF8A2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7B23A-43AC-FC48-A3C2-BEAACAFAB0F3}"/>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252351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6B7-0F5F-B349-93FB-AF485361D4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08395-2520-474C-8943-70F38E2E4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5F606-5993-1B48-A6C8-087FFCF13DAE}"/>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5" name="Footer Placeholder 4">
            <a:extLst>
              <a:ext uri="{FF2B5EF4-FFF2-40B4-BE49-F238E27FC236}">
                <a16:creationId xmlns:a16="http://schemas.microsoft.com/office/drawing/2014/main" id="{317B8D79-0CF9-E94E-B647-86F4386CF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DEC22-C660-7E4E-8CC8-67B136F1F184}"/>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9787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BFAC-29CD-5C4F-9BA3-85FE18C1E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3E2EE-A51F-E143-A112-EAA1EADAC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1CB79-B65B-F84D-9A8C-5A9BD141BC5D}"/>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5" name="Footer Placeholder 4">
            <a:extLst>
              <a:ext uri="{FF2B5EF4-FFF2-40B4-BE49-F238E27FC236}">
                <a16:creationId xmlns:a16="http://schemas.microsoft.com/office/drawing/2014/main" id="{C070031A-FFE7-FF44-9102-CD86DB819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A1C91-47D2-FC43-87A4-292B1C670E2E}"/>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370138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BA27-DECD-D449-90F7-3156C284B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7B098-29EF-A645-BAAC-E11F3138E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31334-850F-1049-91D1-A068B381E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85A1C2-442A-7740-9694-42C2F4262BE4}"/>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6" name="Footer Placeholder 5">
            <a:extLst>
              <a:ext uri="{FF2B5EF4-FFF2-40B4-BE49-F238E27FC236}">
                <a16:creationId xmlns:a16="http://schemas.microsoft.com/office/drawing/2014/main" id="{C7E3CA76-EF86-ED4B-8AA8-D9C6ACAF6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5CFA5-CF61-144D-B9D8-C7B1A5E910A4}"/>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61205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ABAA-98ED-6647-8039-BD918A4158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0F469-840A-8F47-8127-5A8D1D97A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7CEC99-61BF-8444-8F6D-9A1F2ADFE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F37584-9536-3447-9A54-9F3B48BAB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F1F4E-C41A-7A49-9C1D-AF241CF6B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50C9F3-26B4-3743-AECB-03C86090C5F2}"/>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8" name="Footer Placeholder 7">
            <a:extLst>
              <a:ext uri="{FF2B5EF4-FFF2-40B4-BE49-F238E27FC236}">
                <a16:creationId xmlns:a16="http://schemas.microsoft.com/office/drawing/2014/main" id="{737D8B89-80EF-834B-A340-2236A56E3D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A1668-28A7-0A4E-960F-4787783FF116}"/>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62146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9E8F-AAEF-6E48-96AE-30FA53CF6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89AFF2-DA61-A44B-A042-7AFD5E44B52B}"/>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4" name="Footer Placeholder 3">
            <a:extLst>
              <a:ext uri="{FF2B5EF4-FFF2-40B4-BE49-F238E27FC236}">
                <a16:creationId xmlns:a16="http://schemas.microsoft.com/office/drawing/2014/main" id="{4F19B5C6-96A6-2047-AFE2-45A1102EC7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EE34B-7C12-504B-B8FF-9A137B3C77FA}"/>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379801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9925B-8ED3-0E42-B1E2-BBE726157447}"/>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3" name="Footer Placeholder 2">
            <a:extLst>
              <a:ext uri="{FF2B5EF4-FFF2-40B4-BE49-F238E27FC236}">
                <a16:creationId xmlns:a16="http://schemas.microsoft.com/office/drawing/2014/main" id="{7BC01576-99DB-9A49-A3B4-1008F5C121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19BDE-7901-3444-9512-BDC5B585D0CF}"/>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215092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EF74-40E5-3441-983A-57359B735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900DD7-350A-5649-B112-1C6702254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CB5BC8-9867-A049-B6A4-AD0D534F9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59316-B236-814D-BA07-D8B9284ED17A}"/>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6" name="Footer Placeholder 5">
            <a:extLst>
              <a:ext uri="{FF2B5EF4-FFF2-40B4-BE49-F238E27FC236}">
                <a16:creationId xmlns:a16="http://schemas.microsoft.com/office/drawing/2014/main" id="{96A42A45-D19D-5744-8CF9-2C9AFD83D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4C573-BCFE-AB4F-94AA-539E53B5B422}"/>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35728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816E-19D4-3548-824E-BF61037A7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8F846B-0A90-4F41-A7EF-178470320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CD99B4-0405-174B-8CF8-942825C6A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A1C7B-6F7F-A441-BE60-21D7DBBA2076}"/>
              </a:ext>
            </a:extLst>
          </p:cNvPr>
          <p:cNvSpPr>
            <a:spLocks noGrp="1"/>
          </p:cNvSpPr>
          <p:nvPr>
            <p:ph type="dt" sz="half" idx="10"/>
          </p:nvPr>
        </p:nvSpPr>
        <p:spPr/>
        <p:txBody>
          <a:bodyPr/>
          <a:lstStyle/>
          <a:p>
            <a:fld id="{A2830E4D-9FF7-EF4E-954F-ED7BC4209C93}" type="datetimeFigureOut">
              <a:rPr lang="en-US" smtClean="0"/>
              <a:t>2/7/23</a:t>
            </a:fld>
            <a:endParaRPr lang="en-US"/>
          </a:p>
        </p:txBody>
      </p:sp>
      <p:sp>
        <p:nvSpPr>
          <p:cNvPr id="6" name="Footer Placeholder 5">
            <a:extLst>
              <a:ext uri="{FF2B5EF4-FFF2-40B4-BE49-F238E27FC236}">
                <a16:creationId xmlns:a16="http://schemas.microsoft.com/office/drawing/2014/main" id="{467C2E85-0240-2346-8B46-D1B94235B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0BF10-EBDA-E348-A3A1-2EE27F9F7136}"/>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51164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90B57-9E12-9243-98F9-732E4A3D4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A937BF-9984-AF4B-BACA-596FF5781E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55889-F7AB-B541-B09B-0879349A1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0E4D-9FF7-EF4E-954F-ED7BC4209C93}" type="datetimeFigureOut">
              <a:rPr lang="en-US" smtClean="0"/>
              <a:t>2/7/23</a:t>
            </a:fld>
            <a:endParaRPr lang="en-US"/>
          </a:p>
        </p:txBody>
      </p:sp>
      <p:sp>
        <p:nvSpPr>
          <p:cNvPr id="5" name="Footer Placeholder 4">
            <a:extLst>
              <a:ext uri="{FF2B5EF4-FFF2-40B4-BE49-F238E27FC236}">
                <a16:creationId xmlns:a16="http://schemas.microsoft.com/office/drawing/2014/main" id="{31A09030-2C8A-924C-8459-CA2A29CF6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F922D-D276-8C44-8B62-4CFFAC000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93746-745B-3C4D-A835-8FAE4BBB6284}" type="slidenum">
              <a:rPr lang="en-US" smtClean="0"/>
              <a:t>‹#›</a:t>
            </a:fld>
            <a:endParaRPr lang="en-US"/>
          </a:p>
        </p:txBody>
      </p:sp>
    </p:spTree>
    <p:extLst>
      <p:ext uri="{BB962C8B-B14F-4D97-AF65-F5344CB8AC3E}">
        <p14:creationId xmlns:p14="http://schemas.microsoft.com/office/powerpoint/2010/main" val="218643296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ooperation-org/linked-trust-i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ooperation-org/linked-trust-i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CC81B207-8916-BE47-B3F8-DFBF233669D9}"/>
              </a:ext>
            </a:extLst>
          </p:cNvPr>
          <p:cNvSpPr>
            <a:spLocks noGrp="1"/>
          </p:cNvSpPr>
          <p:nvPr>
            <p:ph type="ctrTitle"/>
          </p:nvPr>
        </p:nvSpPr>
        <p:spPr>
          <a:xfrm>
            <a:off x="804672" y="1365403"/>
            <a:ext cx="6196391" cy="4127194"/>
          </a:xfrm>
        </p:spPr>
        <p:txBody>
          <a:bodyPr anchor="ctr">
            <a:normAutofit/>
          </a:bodyPr>
          <a:lstStyle/>
          <a:p>
            <a:pPr algn="l"/>
            <a:r>
              <a:rPr lang="en-US" sz="5200" dirty="0">
                <a:solidFill>
                  <a:schemeClr val="tx2"/>
                </a:solidFill>
              </a:rPr>
              <a:t>Impact Evaluator Grant</a:t>
            </a:r>
          </a:p>
        </p:txBody>
      </p:sp>
      <p:sp>
        <p:nvSpPr>
          <p:cNvPr id="5" name="Subtitle 4">
            <a:extLst>
              <a:ext uri="{FF2B5EF4-FFF2-40B4-BE49-F238E27FC236}">
                <a16:creationId xmlns:a16="http://schemas.microsoft.com/office/drawing/2014/main" id="{3E708313-5F73-4C49-BEE6-6299FC37A09D}"/>
              </a:ext>
            </a:extLst>
          </p:cNvPr>
          <p:cNvSpPr>
            <a:spLocks noGrp="1"/>
          </p:cNvSpPr>
          <p:nvPr>
            <p:ph type="subTitle" idx="1"/>
          </p:nvPr>
        </p:nvSpPr>
        <p:spPr>
          <a:xfrm>
            <a:off x="8472488" y="1200627"/>
            <a:ext cx="3122763" cy="4456747"/>
          </a:xfrm>
        </p:spPr>
        <p:txBody>
          <a:bodyPr anchor="ctr">
            <a:normAutofit/>
          </a:bodyPr>
          <a:lstStyle/>
          <a:p>
            <a:pPr algn="l"/>
            <a:r>
              <a:rPr lang="en-US" dirty="0">
                <a:solidFill>
                  <a:schemeClr val="tx2"/>
                </a:solidFill>
              </a:rPr>
              <a:t>Milestone 2</a:t>
            </a:r>
            <a:endParaRPr lang="en-US">
              <a:solidFill>
                <a:schemeClr val="tx2"/>
              </a:solidFill>
            </a:endParaRPr>
          </a:p>
        </p:txBody>
      </p:sp>
      <p:grpSp>
        <p:nvGrpSpPr>
          <p:cNvPr id="30" name="Group 29">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37" name="Freeform: Shape 36">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F97264EF-4595-CA4C-963B-5684F5F19DC7}"/>
              </a:ext>
            </a:extLst>
          </p:cNvPr>
          <p:cNvSpPr txBox="1"/>
          <p:nvPr/>
        </p:nvSpPr>
        <p:spPr>
          <a:xfrm>
            <a:off x="358815" y="6006020"/>
            <a:ext cx="2245489" cy="553998"/>
          </a:xfrm>
          <a:prstGeom prst="rect">
            <a:avLst/>
          </a:prstGeom>
          <a:noFill/>
        </p:spPr>
        <p:txBody>
          <a:bodyPr wrap="square" rtlCol="0">
            <a:spAutoFit/>
          </a:bodyPr>
          <a:lstStyle/>
          <a:p>
            <a:r>
              <a:rPr lang="en-US" dirty="0">
                <a:latin typeface="+mj-lt"/>
              </a:rPr>
              <a:t>What’s </a:t>
            </a:r>
            <a:r>
              <a:rPr lang="en-US" dirty="0" err="1">
                <a:latin typeface="+mj-lt"/>
              </a:rPr>
              <a:t>Cookin</a:t>
            </a:r>
            <a:r>
              <a:rPr lang="en-US" dirty="0">
                <a:latin typeface="+mj-lt"/>
              </a:rPr>
              <a:t>` Team</a:t>
            </a:r>
          </a:p>
          <a:p>
            <a:r>
              <a:rPr lang="en-US" sz="1200" dirty="0">
                <a:solidFill>
                  <a:schemeClr val="accent5">
                    <a:lumMod val="75000"/>
                  </a:schemeClr>
                </a:solidFill>
                <a:latin typeface="+mj-lt"/>
                <a:hlinkClick r:id="rId2">
                  <a:extLst>
                    <a:ext uri="{A12FA001-AC4F-418D-AE19-62706E023703}">
                      <ahyp:hlinkClr xmlns:ahyp="http://schemas.microsoft.com/office/drawing/2018/hyperlinkcolor" val="tx"/>
                    </a:ext>
                  </a:extLst>
                </a:hlinkClick>
              </a:rPr>
              <a:t>Impact Evaluator Git Repository</a:t>
            </a:r>
            <a:endParaRPr lang="en-US" sz="1200" dirty="0">
              <a:solidFill>
                <a:schemeClr val="accent5">
                  <a:lumMod val="75000"/>
                </a:schemeClr>
              </a:solidFill>
              <a:latin typeface="+mj-lt"/>
            </a:endParaRPr>
          </a:p>
        </p:txBody>
      </p:sp>
    </p:spTree>
    <p:extLst>
      <p:ext uri="{BB962C8B-B14F-4D97-AF65-F5344CB8AC3E}">
        <p14:creationId xmlns:p14="http://schemas.microsoft.com/office/powerpoint/2010/main" val="198190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F528157-7F66-3347-B497-8D7B63B6A3B5}"/>
              </a:ext>
            </a:extLst>
          </p:cNvPr>
          <p:cNvSpPr>
            <a:spLocks noGrp="1"/>
          </p:cNvSpPr>
          <p:nvPr>
            <p:ph type="title"/>
          </p:nvPr>
        </p:nvSpPr>
        <p:spPr>
          <a:xfrm>
            <a:off x="643467" y="321734"/>
            <a:ext cx="10905066" cy="1135737"/>
          </a:xfrm>
        </p:spPr>
        <p:txBody>
          <a:bodyPr>
            <a:normAutofit/>
          </a:bodyPr>
          <a:lstStyle/>
          <a:p>
            <a:r>
              <a:rPr lang="en-US" sz="3600" dirty="0"/>
              <a:t>Impact Evaluator Components</a:t>
            </a:r>
          </a:p>
        </p:txBody>
      </p:sp>
      <p:sp>
        <p:nvSpPr>
          <p:cNvPr id="16" name="Content Placeholder 15">
            <a:extLst>
              <a:ext uri="{FF2B5EF4-FFF2-40B4-BE49-F238E27FC236}">
                <a16:creationId xmlns:a16="http://schemas.microsoft.com/office/drawing/2014/main" id="{EEBC6605-C64A-2642-8550-90ECF2B07F84}"/>
              </a:ext>
            </a:extLst>
          </p:cNvPr>
          <p:cNvSpPr>
            <a:spLocks noGrp="1"/>
          </p:cNvSpPr>
          <p:nvPr>
            <p:ph idx="1"/>
          </p:nvPr>
        </p:nvSpPr>
        <p:spPr>
          <a:xfrm>
            <a:off x="643467" y="1457471"/>
            <a:ext cx="10905066" cy="4719492"/>
          </a:xfrm>
        </p:spPr>
        <p:txBody>
          <a:bodyPr>
            <a:normAutofit/>
          </a:bodyPr>
          <a:lstStyle/>
          <a:p>
            <a:r>
              <a:rPr lang="en-US" sz="1400" b="1" dirty="0"/>
              <a:t>Impact Evaluator Console</a:t>
            </a:r>
          </a:p>
          <a:p>
            <a:pPr lvl="1"/>
            <a:r>
              <a:rPr lang="en-US" sz="1400" dirty="0"/>
              <a:t>POC is implemented using Taiga as the source</a:t>
            </a:r>
          </a:p>
          <a:p>
            <a:pPr lvl="1"/>
            <a:r>
              <a:rPr lang="en-US" sz="1400" dirty="0"/>
              <a:t>The goal is to support a pluggable source for Claims.</a:t>
            </a:r>
          </a:p>
          <a:p>
            <a:pPr lvl="1"/>
            <a:r>
              <a:rPr lang="en-US" sz="1400" dirty="0"/>
              <a:t>The console enables a workflow flow of:</a:t>
            </a:r>
          </a:p>
          <a:p>
            <a:pPr lvl="2"/>
            <a:r>
              <a:rPr lang="en-US" sz="1400" dirty="0"/>
              <a:t> Approve Tasks – (”Approved” tasks result in creation of  “Approved” claims in </a:t>
            </a:r>
            <a:r>
              <a:rPr lang="en-US" sz="1400" dirty="0" err="1"/>
              <a:t>composeDB</a:t>
            </a:r>
            <a:endParaRPr lang="en-US" sz="1400" dirty="0"/>
          </a:p>
          <a:p>
            <a:pPr lvl="2"/>
            <a:r>
              <a:rPr lang="en-US" sz="1400" dirty="0"/>
              <a:t>Distribute Funds for the completed task to the award recipient (”Earned” tasks result in creation of “Earned” claim in </a:t>
            </a:r>
            <a:r>
              <a:rPr lang="en-US" sz="1400" dirty="0" err="1"/>
              <a:t>composeDB</a:t>
            </a:r>
            <a:r>
              <a:rPr lang="en-US" sz="1400" dirty="0"/>
              <a:t>)</a:t>
            </a:r>
          </a:p>
          <a:p>
            <a:pPr lvl="2"/>
            <a:r>
              <a:rPr lang="en-US" sz="1400" dirty="0"/>
              <a:t>Submit for Payment:</a:t>
            </a:r>
          </a:p>
          <a:p>
            <a:pPr marL="1714500" lvl="3" indent="-342900">
              <a:buFont typeface="+mj-lt"/>
              <a:buAutoNum type="arabicPeriod"/>
            </a:pPr>
            <a:r>
              <a:rPr lang="en-US" sz="1200" dirty="0"/>
              <a:t>Retrieves “Approved” and “Distributed” claims from </a:t>
            </a:r>
            <a:r>
              <a:rPr lang="en-US" sz="1200" dirty="0" err="1"/>
              <a:t>composeDB</a:t>
            </a:r>
            <a:endParaRPr lang="en-US" sz="1200" dirty="0"/>
          </a:p>
          <a:p>
            <a:pPr marL="1714500" lvl="3" indent="-342900">
              <a:buFont typeface="+mj-lt"/>
              <a:buAutoNum type="arabicPeriod"/>
            </a:pPr>
            <a:r>
              <a:rPr lang="en-US" sz="1200" dirty="0"/>
              <a:t>Pin claims to web3.storage </a:t>
            </a:r>
          </a:p>
          <a:p>
            <a:pPr marL="1714500" lvl="3" indent="-342900">
              <a:buFont typeface="+mj-lt"/>
              <a:buAutoNum type="arabicPeriod"/>
            </a:pPr>
            <a:r>
              <a:rPr lang="en-US" sz="1200" dirty="0"/>
              <a:t>Initiate Bacalhau Calc using web3.storage CID.</a:t>
            </a:r>
          </a:p>
          <a:p>
            <a:r>
              <a:rPr lang="en-US" sz="1400" b="1" dirty="0"/>
              <a:t>Bacalhau Calc</a:t>
            </a:r>
            <a:endParaRPr lang="en-US" sz="1400" dirty="0"/>
          </a:p>
          <a:p>
            <a:pPr lvl="1"/>
            <a:r>
              <a:rPr lang="en-US" sz="1400" dirty="0"/>
              <a:t>Receives the CID for the claims pinned to web3.storage</a:t>
            </a:r>
          </a:p>
          <a:p>
            <a:pPr lvl="1"/>
            <a:r>
              <a:rPr lang="en-US" sz="1400" dirty="0"/>
              <a:t>Calculates the rewards and balances them to the amount in the Approved Reward.</a:t>
            </a:r>
          </a:p>
          <a:p>
            <a:pPr lvl="1"/>
            <a:r>
              <a:rPr lang="en-US" sz="1400" dirty="0"/>
              <a:t>Returns a Merkle tree of rewards.</a:t>
            </a:r>
          </a:p>
          <a:p>
            <a:r>
              <a:rPr lang="en-US" sz="1400" b="1" dirty="0"/>
              <a:t>Wrapper Contract</a:t>
            </a:r>
          </a:p>
          <a:p>
            <a:pPr lvl="1"/>
            <a:r>
              <a:rPr lang="en-US" sz="1400" dirty="0"/>
              <a:t>Receives a Merkle tree of rewards</a:t>
            </a:r>
          </a:p>
          <a:p>
            <a:pPr lvl="1"/>
            <a:r>
              <a:rPr lang="en-US" sz="1400" dirty="0"/>
              <a:t>Sets a one-day challenge</a:t>
            </a:r>
          </a:p>
          <a:p>
            <a:pPr lvl="1"/>
            <a:r>
              <a:rPr lang="en-US" sz="1400" dirty="0"/>
              <a:t>Host the token airdrop address </a:t>
            </a:r>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3306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6CAE15-A29D-594E-9577-615425D2DD42}"/>
              </a:ext>
            </a:extLst>
          </p:cNvPr>
          <p:cNvSpPr>
            <a:spLocks noGrp="1"/>
          </p:cNvSpPr>
          <p:nvPr>
            <p:ph type="title"/>
          </p:nvPr>
        </p:nvSpPr>
        <p:spPr>
          <a:xfrm>
            <a:off x="643467" y="321734"/>
            <a:ext cx="10905066" cy="1135737"/>
          </a:xfrm>
        </p:spPr>
        <p:txBody>
          <a:bodyPr>
            <a:normAutofit/>
          </a:bodyPr>
          <a:lstStyle/>
          <a:p>
            <a:r>
              <a:rPr lang="en-US" sz="3600" dirty="0"/>
              <a:t>Reusability</a:t>
            </a:r>
          </a:p>
        </p:txBody>
      </p:sp>
      <p:sp>
        <p:nvSpPr>
          <p:cNvPr id="3" name="Content Placeholder 2">
            <a:extLst>
              <a:ext uri="{FF2B5EF4-FFF2-40B4-BE49-F238E27FC236}">
                <a16:creationId xmlns:a16="http://schemas.microsoft.com/office/drawing/2014/main" id="{B2401CB2-22B8-374C-B0B0-4C1ED2959AFD}"/>
              </a:ext>
            </a:extLst>
          </p:cNvPr>
          <p:cNvSpPr>
            <a:spLocks noGrp="1"/>
          </p:cNvSpPr>
          <p:nvPr>
            <p:ph idx="1"/>
          </p:nvPr>
        </p:nvSpPr>
        <p:spPr>
          <a:xfrm>
            <a:off x="643467" y="1782981"/>
            <a:ext cx="10905066" cy="4393982"/>
          </a:xfrm>
        </p:spPr>
        <p:txBody>
          <a:bodyPr>
            <a:normAutofit/>
          </a:bodyPr>
          <a:lstStyle/>
          <a:p>
            <a:pPr marL="0" indent="0">
              <a:buNone/>
            </a:pPr>
            <a:r>
              <a:rPr lang="en-US" sz="2000" dirty="0"/>
              <a:t>Each of the components within this solution offers opportunities for reusability.  The following outlines each component's current level of reusability and opportunities for improving future reusability.</a:t>
            </a:r>
          </a:p>
          <a:p>
            <a:r>
              <a:rPr lang="en-US" sz="2000" dirty="0"/>
              <a:t>IE Console – the sources for the data fed into the evaluator for each round can be a pluggable component.  The POC is implemented with Taiga as the source of the data, but additional sources can be added.  The pluggable component would simply be an extract of the source data and a mapping to the standard claim model. </a:t>
            </a:r>
            <a:r>
              <a:rPr lang="en-US" sz="2000" i="1" dirty="0"/>
              <a:t>{Sami….please help with wording}</a:t>
            </a:r>
          </a:p>
          <a:p>
            <a:r>
              <a:rPr lang="en-US" sz="2000" dirty="0"/>
              <a:t>Bacalhau – The compute component can be made a pluggable component allowing the implementor to customize the rules of the calculation. </a:t>
            </a:r>
            <a:endParaRPr lang="en-US" sz="2000" i="1" dirty="0"/>
          </a:p>
          <a:p>
            <a:r>
              <a:rPr lang="en-US" sz="2000" dirty="0"/>
              <a:t>Wrapper Contract – The wrapper can support any ERC20 token. </a:t>
            </a:r>
            <a:endParaRPr lang="en-US" sz="2000" i="1" dirty="0"/>
          </a:p>
          <a:p>
            <a:pPr marL="0" indent="0">
              <a:buNone/>
            </a:pPr>
            <a:endParaRPr lang="en-US" sz="2000"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094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4">
            <a:extLst>
              <a:ext uri="{FF2B5EF4-FFF2-40B4-BE49-F238E27FC236}">
                <a16:creationId xmlns:a16="http://schemas.microsoft.com/office/drawing/2014/main" id="{84BE8801-9A83-8746-A99E-7A966CFB54A9}"/>
              </a:ext>
            </a:extLst>
          </p:cNvPr>
          <p:cNvSpPr txBox="1">
            <a:spLocks/>
          </p:cNvSpPr>
          <p:nvPr/>
        </p:nvSpPr>
        <p:spPr>
          <a:xfrm>
            <a:off x="838200" y="365125"/>
            <a:ext cx="10515600" cy="62457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IE Console Screenshots</a:t>
            </a:r>
            <a:endParaRPr lang="en-US" dirty="0"/>
          </a:p>
        </p:txBody>
      </p:sp>
      <p:pic>
        <p:nvPicPr>
          <p:cNvPr id="14" name="Content Placeholder 8" descr="Graphical user interface, text, application&#10;&#10;Description automatically generated">
            <a:extLst>
              <a:ext uri="{FF2B5EF4-FFF2-40B4-BE49-F238E27FC236}">
                <a16:creationId xmlns:a16="http://schemas.microsoft.com/office/drawing/2014/main" id="{A7AA1383-A0F6-8A46-B1C2-9864DE4C7FD1}"/>
              </a:ext>
            </a:extLst>
          </p:cNvPr>
          <p:cNvPicPr>
            <a:picLocks noChangeAspect="1"/>
          </p:cNvPicPr>
          <p:nvPr/>
        </p:nvPicPr>
        <p:blipFill>
          <a:blip r:embed="rId2"/>
          <a:stretch>
            <a:fillRect/>
          </a:stretch>
        </p:blipFill>
        <p:spPr>
          <a:xfrm>
            <a:off x="375790" y="1373804"/>
            <a:ext cx="3538728" cy="4368437"/>
          </a:xfrm>
          <a:prstGeom prst="rect">
            <a:avLst/>
          </a:prstGeom>
        </p:spPr>
      </p:pic>
      <p:pic>
        <p:nvPicPr>
          <p:cNvPr id="15" name="Picture 14" descr="Graphical user interface, text, application, email&#10;&#10;Description automatically generated">
            <a:extLst>
              <a:ext uri="{FF2B5EF4-FFF2-40B4-BE49-F238E27FC236}">
                <a16:creationId xmlns:a16="http://schemas.microsoft.com/office/drawing/2014/main" id="{133645D6-F848-4F46-ABD6-28129D5305DC}"/>
              </a:ext>
            </a:extLst>
          </p:cNvPr>
          <p:cNvPicPr>
            <a:picLocks noChangeAspect="1"/>
          </p:cNvPicPr>
          <p:nvPr/>
        </p:nvPicPr>
        <p:blipFill>
          <a:blip r:embed="rId3"/>
          <a:stretch>
            <a:fillRect/>
          </a:stretch>
        </p:blipFill>
        <p:spPr>
          <a:xfrm>
            <a:off x="4351032" y="1373804"/>
            <a:ext cx="3535184" cy="4351338"/>
          </a:xfrm>
          <a:prstGeom prst="rect">
            <a:avLst/>
          </a:prstGeom>
        </p:spPr>
      </p:pic>
      <p:sp>
        <p:nvSpPr>
          <p:cNvPr id="16" name="Rectangle 15">
            <a:extLst>
              <a:ext uri="{FF2B5EF4-FFF2-40B4-BE49-F238E27FC236}">
                <a16:creationId xmlns:a16="http://schemas.microsoft.com/office/drawing/2014/main" id="{889AC761-3EFC-164E-8BD4-AA20ED454E28}"/>
              </a:ext>
            </a:extLst>
          </p:cNvPr>
          <p:cNvSpPr/>
          <p:nvPr/>
        </p:nvSpPr>
        <p:spPr>
          <a:xfrm>
            <a:off x="8275898" y="1373804"/>
            <a:ext cx="3538728" cy="4351338"/>
          </a:xfrm>
          <a:prstGeom prst="rect">
            <a:avLst/>
          </a:prstGeom>
          <a:solidFill>
            <a:srgbClr val="B2CA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Placeholder for Payments screenshot</a:t>
            </a:r>
            <a:endParaRPr lang="en-US" dirty="0"/>
          </a:p>
        </p:txBody>
      </p:sp>
    </p:spTree>
    <p:extLst>
      <p:ext uri="{BB962C8B-B14F-4D97-AF65-F5344CB8AC3E}">
        <p14:creationId xmlns:p14="http://schemas.microsoft.com/office/powerpoint/2010/main" val="289931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3CA352-C2C4-AA4A-9101-50772799FE55}"/>
              </a:ext>
            </a:extLst>
          </p:cNvPr>
          <p:cNvSpPr txBox="1"/>
          <p:nvPr/>
        </p:nvSpPr>
        <p:spPr>
          <a:xfrm>
            <a:off x="905702" y="312040"/>
            <a:ext cx="3341001" cy="383741"/>
          </a:xfrm>
          <a:prstGeom prst="rect">
            <a:avLst/>
          </a:prstGeom>
          <a:noFill/>
          <a:ln w="19050">
            <a:solidFill>
              <a:schemeClr val="accent1"/>
            </a:solidFill>
          </a:ln>
        </p:spPr>
        <p:txBody>
          <a:bodyPr wrap="square" rtlCol="0">
            <a:noAutofit/>
          </a:bodyPr>
          <a:lstStyle/>
          <a:p>
            <a:pPr algn="ctr"/>
            <a:r>
              <a:rPr lang="en-US" dirty="0"/>
              <a:t>Flow Diagram</a:t>
            </a:r>
          </a:p>
          <a:p>
            <a:pPr algn="ctr"/>
            <a:endParaRPr lang="en-US" sz="1600" dirty="0"/>
          </a:p>
        </p:txBody>
      </p:sp>
      <p:sp>
        <p:nvSpPr>
          <p:cNvPr id="5" name="TextBox 4">
            <a:extLst>
              <a:ext uri="{FF2B5EF4-FFF2-40B4-BE49-F238E27FC236}">
                <a16:creationId xmlns:a16="http://schemas.microsoft.com/office/drawing/2014/main" id="{41373C65-14AF-4E4E-A6B3-4F1745B3C455}"/>
              </a:ext>
            </a:extLst>
          </p:cNvPr>
          <p:cNvSpPr txBox="1"/>
          <p:nvPr/>
        </p:nvSpPr>
        <p:spPr>
          <a:xfrm>
            <a:off x="914053" y="695781"/>
            <a:ext cx="11074122" cy="3288459"/>
          </a:xfrm>
          <a:prstGeom prst="rect">
            <a:avLst/>
          </a:prstGeom>
          <a:solidFill>
            <a:schemeClr val="accent1"/>
          </a:solidFill>
          <a:ln w="19050">
            <a:solidFill>
              <a:schemeClr val="accent1"/>
            </a:solidFill>
          </a:ln>
        </p:spPr>
        <p:txBody>
          <a:bodyPr wrap="square" lIns="0" tIns="0" rIns="0" bIns="0" rtlCol="0" anchor="t">
            <a:noAutofit/>
          </a:bodyPr>
          <a:lstStyle/>
          <a:p>
            <a:pPr algn="ctr"/>
            <a:endParaRPr lang="en-US" dirty="0">
              <a:solidFill>
                <a:schemeClr val="bg1"/>
              </a:solidFill>
            </a:endParaRPr>
          </a:p>
        </p:txBody>
      </p:sp>
      <p:sp>
        <p:nvSpPr>
          <p:cNvPr id="6" name="TextBox 5">
            <a:extLst>
              <a:ext uri="{FF2B5EF4-FFF2-40B4-BE49-F238E27FC236}">
                <a16:creationId xmlns:a16="http://schemas.microsoft.com/office/drawing/2014/main" id="{1F6535AF-2808-0449-BCA5-91F568F09A84}"/>
              </a:ext>
            </a:extLst>
          </p:cNvPr>
          <p:cNvSpPr txBox="1"/>
          <p:nvPr/>
        </p:nvSpPr>
        <p:spPr>
          <a:xfrm>
            <a:off x="914054" y="971440"/>
            <a:ext cx="11074122" cy="3419455"/>
          </a:xfrm>
          <a:prstGeom prst="rect">
            <a:avLst/>
          </a:prstGeom>
          <a:solidFill>
            <a:schemeClr val="bg1"/>
          </a:solidFill>
          <a:ln w="19050">
            <a:solidFill>
              <a:schemeClr val="accent1"/>
            </a:solidFill>
          </a:ln>
        </p:spPr>
        <p:txBody>
          <a:bodyPr wrap="square" rtlCol="0" anchor="ctr">
            <a:noAutofit/>
          </a:bodyPr>
          <a:lstStyle/>
          <a:p>
            <a:pPr algn="ctr"/>
            <a:endParaRPr lang="en-US" dirty="0"/>
          </a:p>
        </p:txBody>
      </p:sp>
      <p:grpSp>
        <p:nvGrpSpPr>
          <p:cNvPr id="7" name="Group 6">
            <a:extLst>
              <a:ext uri="{FF2B5EF4-FFF2-40B4-BE49-F238E27FC236}">
                <a16:creationId xmlns:a16="http://schemas.microsoft.com/office/drawing/2014/main" id="{034EBE15-E910-B647-8FEF-04FB9A525872}"/>
              </a:ext>
            </a:extLst>
          </p:cNvPr>
          <p:cNvGrpSpPr/>
          <p:nvPr/>
        </p:nvGrpSpPr>
        <p:grpSpPr>
          <a:xfrm>
            <a:off x="69218" y="489902"/>
            <a:ext cx="688489" cy="788920"/>
            <a:chOff x="5056095" y="4819426"/>
            <a:chExt cx="1154656" cy="1262257"/>
          </a:xfrm>
        </p:grpSpPr>
        <p:sp>
          <p:nvSpPr>
            <p:cNvPr id="3" name="Rounded Rectangle 2">
              <a:extLst>
                <a:ext uri="{FF2B5EF4-FFF2-40B4-BE49-F238E27FC236}">
                  <a16:creationId xmlns:a16="http://schemas.microsoft.com/office/drawing/2014/main" id="{D8D8785D-FF0C-E54A-B822-4A6F4EEA337B}"/>
                </a:ext>
              </a:extLst>
            </p:cNvPr>
            <p:cNvSpPr/>
            <p:nvPr/>
          </p:nvSpPr>
          <p:spPr>
            <a:xfrm>
              <a:off x="5056095" y="5371678"/>
              <a:ext cx="1154656" cy="710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Admin</a:t>
              </a:r>
            </a:p>
          </p:txBody>
        </p:sp>
        <p:sp>
          <p:nvSpPr>
            <p:cNvPr id="2" name="Oval 1">
              <a:extLst>
                <a:ext uri="{FF2B5EF4-FFF2-40B4-BE49-F238E27FC236}">
                  <a16:creationId xmlns:a16="http://schemas.microsoft.com/office/drawing/2014/main" id="{3D8EFB98-F9F2-FD46-9959-F2072432E774}"/>
                </a:ext>
              </a:extLst>
            </p:cNvPr>
            <p:cNvSpPr/>
            <p:nvPr/>
          </p:nvSpPr>
          <p:spPr>
            <a:xfrm>
              <a:off x="5292762" y="4819426"/>
              <a:ext cx="656217" cy="613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B46F8CBD-ECCC-A548-9C5C-00D56D942CCD}"/>
              </a:ext>
            </a:extLst>
          </p:cNvPr>
          <p:cNvSpPr/>
          <p:nvPr/>
        </p:nvSpPr>
        <p:spPr>
          <a:xfrm>
            <a:off x="6039520" y="1536892"/>
            <a:ext cx="1165749"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Sum Approved Claims and confirm token balance in Gnosis (manual)</a:t>
            </a:r>
          </a:p>
        </p:txBody>
      </p:sp>
      <p:sp>
        <p:nvSpPr>
          <p:cNvPr id="11" name="Rectangle 10">
            <a:extLst>
              <a:ext uri="{FF2B5EF4-FFF2-40B4-BE49-F238E27FC236}">
                <a16:creationId xmlns:a16="http://schemas.microsoft.com/office/drawing/2014/main" id="{05C89CAD-654E-164A-8737-9C3CC509289D}"/>
              </a:ext>
            </a:extLst>
          </p:cNvPr>
          <p:cNvSpPr/>
          <p:nvPr/>
        </p:nvSpPr>
        <p:spPr>
          <a:xfrm>
            <a:off x="1197245" y="1536892"/>
            <a:ext cx="1099712"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Extract and Present Taiga Tasks to Review/Approve</a:t>
            </a:r>
          </a:p>
        </p:txBody>
      </p:sp>
      <p:sp>
        <p:nvSpPr>
          <p:cNvPr id="12" name="Right Arrow Callout 11">
            <a:extLst>
              <a:ext uri="{FF2B5EF4-FFF2-40B4-BE49-F238E27FC236}">
                <a16:creationId xmlns:a16="http://schemas.microsoft.com/office/drawing/2014/main" id="{DC486AC5-EE67-B044-A99C-C91314D2FCD0}"/>
              </a:ext>
            </a:extLst>
          </p:cNvPr>
          <p:cNvSpPr/>
          <p:nvPr/>
        </p:nvSpPr>
        <p:spPr>
          <a:xfrm>
            <a:off x="61715" y="1630522"/>
            <a:ext cx="1129553" cy="534318"/>
          </a:xfrm>
          <a:prstGeom prst="rightArrowCallout">
            <a:avLst>
              <a:gd name="adj1" fmla="val 12920"/>
              <a:gd name="adj2" fmla="val 20974"/>
              <a:gd name="adj3" fmla="val 33053"/>
              <a:gd name="adj4" fmla="val 64086"/>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Taiga</a:t>
            </a:r>
          </a:p>
        </p:txBody>
      </p:sp>
      <p:sp>
        <p:nvSpPr>
          <p:cNvPr id="17" name="Rectangle 16">
            <a:extLst>
              <a:ext uri="{FF2B5EF4-FFF2-40B4-BE49-F238E27FC236}">
                <a16:creationId xmlns:a16="http://schemas.microsoft.com/office/drawing/2014/main" id="{F0BCDBAE-9585-1A4E-BC8C-1B1C94B496FD}"/>
              </a:ext>
            </a:extLst>
          </p:cNvPr>
          <p:cNvSpPr/>
          <p:nvPr/>
        </p:nvSpPr>
        <p:spPr>
          <a:xfrm>
            <a:off x="1019410" y="1123570"/>
            <a:ext cx="6512812" cy="319989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tx1"/>
                </a:solidFill>
              </a:rPr>
              <a:t>Impact Evaluator Console</a:t>
            </a:r>
          </a:p>
        </p:txBody>
      </p:sp>
      <p:sp>
        <p:nvSpPr>
          <p:cNvPr id="19" name="Rectangle 18">
            <a:extLst>
              <a:ext uri="{FF2B5EF4-FFF2-40B4-BE49-F238E27FC236}">
                <a16:creationId xmlns:a16="http://schemas.microsoft.com/office/drawing/2014/main" id="{DEB0DD06-8636-B846-BC03-D4BE63D7701A}"/>
              </a:ext>
            </a:extLst>
          </p:cNvPr>
          <p:cNvSpPr/>
          <p:nvPr/>
        </p:nvSpPr>
        <p:spPr>
          <a:xfrm>
            <a:off x="2959762" y="1536892"/>
            <a:ext cx="1317782"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Create ‘</a:t>
            </a:r>
            <a:r>
              <a:rPr lang="en-US" sz="1000" b="1" dirty="0">
                <a:solidFill>
                  <a:schemeClr val="tx1"/>
                </a:solidFill>
              </a:rPr>
              <a:t>Approved</a:t>
            </a:r>
            <a:r>
              <a:rPr lang="en-US" sz="1000" dirty="0">
                <a:solidFill>
                  <a:schemeClr val="tx1"/>
                </a:solidFill>
              </a:rPr>
              <a:t>’ Claim in ComposeDB</a:t>
            </a:r>
          </a:p>
        </p:txBody>
      </p:sp>
      <p:sp>
        <p:nvSpPr>
          <p:cNvPr id="22" name="Rectangle 21">
            <a:extLst>
              <a:ext uri="{FF2B5EF4-FFF2-40B4-BE49-F238E27FC236}">
                <a16:creationId xmlns:a16="http://schemas.microsoft.com/office/drawing/2014/main" id="{3589C2B2-BE37-8546-99CD-422431894885}"/>
              </a:ext>
            </a:extLst>
          </p:cNvPr>
          <p:cNvSpPr/>
          <p:nvPr/>
        </p:nvSpPr>
        <p:spPr>
          <a:xfrm>
            <a:off x="7683788" y="1123571"/>
            <a:ext cx="3642093" cy="112425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tx1"/>
                </a:solidFill>
              </a:rPr>
              <a:t>Bacalhau Impact Eval Calc</a:t>
            </a:r>
          </a:p>
        </p:txBody>
      </p:sp>
      <p:grpSp>
        <p:nvGrpSpPr>
          <p:cNvPr id="26" name="Group 25">
            <a:extLst>
              <a:ext uri="{FF2B5EF4-FFF2-40B4-BE49-F238E27FC236}">
                <a16:creationId xmlns:a16="http://schemas.microsoft.com/office/drawing/2014/main" id="{CD8B0FA6-76C2-324C-B382-4FC2EBFD1649}"/>
              </a:ext>
            </a:extLst>
          </p:cNvPr>
          <p:cNvGrpSpPr/>
          <p:nvPr/>
        </p:nvGrpSpPr>
        <p:grpSpPr>
          <a:xfrm>
            <a:off x="2345064" y="1661298"/>
            <a:ext cx="655689" cy="364242"/>
            <a:chOff x="6012992" y="4896712"/>
            <a:chExt cx="655689" cy="364242"/>
          </a:xfrm>
        </p:grpSpPr>
        <p:sp>
          <p:nvSpPr>
            <p:cNvPr id="24" name="Diamond 23">
              <a:extLst>
                <a:ext uri="{FF2B5EF4-FFF2-40B4-BE49-F238E27FC236}">
                  <a16:creationId xmlns:a16="http://schemas.microsoft.com/office/drawing/2014/main" id="{14EE9A59-62B5-C74A-8B85-DB8CE08B46A8}"/>
                </a:ext>
              </a:extLst>
            </p:cNvPr>
            <p:cNvSpPr/>
            <p:nvPr/>
          </p:nvSpPr>
          <p:spPr>
            <a:xfrm>
              <a:off x="6012992" y="4896712"/>
              <a:ext cx="549172" cy="364242"/>
            </a:xfrm>
            <a:prstGeom prst="diamond">
              <a:avLst/>
            </a:prstGeom>
          </p:spPr>
          <p:style>
            <a:lnRef idx="2">
              <a:schemeClr val="accent5"/>
            </a:lnRef>
            <a:fillRef idx="1">
              <a:schemeClr val="lt1"/>
            </a:fillRef>
            <a:effectRef idx="0">
              <a:schemeClr val="accent5"/>
            </a:effectRef>
            <a:fontRef idx="minor">
              <a:schemeClr val="dk1"/>
            </a:fontRef>
          </p:style>
          <p:txBody>
            <a:bodyPr lIns="0" tIns="0" rIns="0" bIns="0" rtlCol="0" anchor="ctr">
              <a:noAutofit/>
            </a:bodyPr>
            <a:lstStyle/>
            <a:p>
              <a:pPr algn="ctr"/>
              <a:endParaRPr lang="en-US" sz="1000" dirty="0"/>
            </a:p>
          </p:txBody>
        </p:sp>
        <p:sp>
          <p:nvSpPr>
            <p:cNvPr id="25" name="TextBox 24">
              <a:extLst>
                <a:ext uri="{FF2B5EF4-FFF2-40B4-BE49-F238E27FC236}">
                  <a16:creationId xmlns:a16="http://schemas.microsoft.com/office/drawing/2014/main" id="{45E580A9-3C0F-2B4A-B02E-62F8FC7B8FE3}"/>
                </a:ext>
              </a:extLst>
            </p:cNvPr>
            <p:cNvSpPr txBox="1"/>
            <p:nvPr/>
          </p:nvSpPr>
          <p:spPr>
            <a:xfrm>
              <a:off x="6068651" y="5004155"/>
              <a:ext cx="600030" cy="123111"/>
            </a:xfrm>
            <a:prstGeom prst="rect">
              <a:avLst/>
            </a:prstGeom>
            <a:noFill/>
          </p:spPr>
          <p:txBody>
            <a:bodyPr wrap="square" lIns="0" tIns="0" rIns="0" bIns="0" rtlCol="0">
              <a:spAutoFit/>
            </a:bodyPr>
            <a:lstStyle/>
            <a:p>
              <a:r>
                <a:rPr lang="en-US" sz="800" dirty="0"/>
                <a:t>Approved?</a:t>
              </a:r>
            </a:p>
          </p:txBody>
        </p:sp>
      </p:grpSp>
      <p:grpSp>
        <p:nvGrpSpPr>
          <p:cNvPr id="27" name="Group 26">
            <a:extLst>
              <a:ext uri="{FF2B5EF4-FFF2-40B4-BE49-F238E27FC236}">
                <a16:creationId xmlns:a16="http://schemas.microsoft.com/office/drawing/2014/main" id="{AF6C2892-114A-064E-92C9-DA7F36AFDF84}"/>
              </a:ext>
            </a:extLst>
          </p:cNvPr>
          <p:cNvGrpSpPr/>
          <p:nvPr/>
        </p:nvGrpSpPr>
        <p:grpSpPr>
          <a:xfrm>
            <a:off x="10041578" y="2866664"/>
            <a:ext cx="609048" cy="415498"/>
            <a:chOff x="6012992" y="4878702"/>
            <a:chExt cx="609048" cy="415498"/>
          </a:xfrm>
        </p:grpSpPr>
        <p:sp>
          <p:nvSpPr>
            <p:cNvPr id="28" name="Diamond 27">
              <a:extLst>
                <a:ext uri="{FF2B5EF4-FFF2-40B4-BE49-F238E27FC236}">
                  <a16:creationId xmlns:a16="http://schemas.microsoft.com/office/drawing/2014/main" id="{875BEC90-4462-654D-BF48-DFD07ECDC9A6}"/>
                </a:ext>
              </a:extLst>
            </p:cNvPr>
            <p:cNvSpPr/>
            <p:nvPr/>
          </p:nvSpPr>
          <p:spPr>
            <a:xfrm>
              <a:off x="6012992" y="4896712"/>
              <a:ext cx="549172" cy="364242"/>
            </a:xfrm>
            <a:prstGeom prst="diamond">
              <a:avLst/>
            </a:prstGeom>
          </p:spPr>
          <p:style>
            <a:lnRef idx="2">
              <a:schemeClr val="accent5"/>
            </a:lnRef>
            <a:fillRef idx="1">
              <a:schemeClr val="lt1"/>
            </a:fillRef>
            <a:effectRef idx="0">
              <a:schemeClr val="accent5"/>
            </a:effectRef>
            <a:fontRef idx="minor">
              <a:schemeClr val="dk1"/>
            </a:fontRef>
          </p:style>
          <p:txBody>
            <a:bodyPr lIns="0" tIns="0" rIns="0" bIns="0" rtlCol="0" anchor="ctr">
              <a:noAutofit/>
            </a:bodyPr>
            <a:lstStyle/>
            <a:p>
              <a:pPr algn="ctr"/>
              <a:endParaRPr lang="en-US" sz="600" dirty="0"/>
            </a:p>
          </p:txBody>
        </p:sp>
        <p:sp>
          <p:nvSpPr>
            <p:cNvPr id="29" name="TextBox 28">
              <a:extLst>
                <a:ext uri="{FF2B5EF4-FFF2-40B4-BE49-F238E27FC236}">
                  <a16:creationId xmlns:a16="http://schemas.microsoft.com/office/drawing/2014/main" id="{09457C49-7F9A-6742-B877-D707B8671856}"/>
                </a:ext>
              </a:extLst>
            </p:cNvPr>
            <p:cNvSpPr txBox="1"/>
            <p:nvPr/>
          </p:nvSpPr>
          <p:spPr>
            <a:xfrm>
              <a:off x="6022010" y="4878702"/>
              <a:ext cx="600030" cy="415498"/>
            </a:xfrm>
            <a:prstGeom prst="rect">
              <a:avLst/>
            </a:prstGeom>
            <a:noFill/>
          </p:spPr>
          <p:txBody>
            <a:bodyPr wrap="square" lIns="0" tIns="0" rIns="0" bIns="0" rtlCol="0">
              <a:spAutoFit/>
            </a:bodyPr>
            <a:lstStyle/>
            <a:p>
              <a:pPr algn="ctr"/>
              <a:r>
                <a:rPr lang="en-US" sz="900" dirty="0"/>
                <a:t>challenge period ended?</a:t>
              </a:r>
            </a:p>
          </p:txBody>
        </p:sp>
      </p:grpSp>
      <p:grpSp>
        <p:nvGrpSpPr>
          <p:cNvPr id="36" name="Group 35">
            <a:extLst>
              <a:ext uri="{FF2B5EF4-FFF2-40B4-BE49-F238E27FC236}">
                <a16:creationId xmlns:a16="http://schemas.microsoft.com/office/drawing/2014/main" id="{A7919743-ADF0-CB40-85D8-8C56396AFFC5}"/>
              </a:ext>
            </a:extLst>
          </p:cNvPr>
          <p:cNvGrpSpPr/>
          <p:nvPr/>
        </p:nvGrpSpPr>
        <p:grpSpPr>
          <a:xfrm>
            <a:off x="3085087" y="4689635"/>
            <a:ext cx="6520160" cy="1656677"/>
            <a:chOff x="4003551" y="4797911"/>
            <a:chExt cx="6520160" cy="1656677"/>
          </a:xfrm>
        </p:grpSpPr>
        <p:sp>
          <p:nvSpPr>
            <p:cNvPr id="20" name="Can 19">
              <a:extLst>
                <a:ext uri="{FF2B5EF4-FFF2-40B4-BE49-F238E27FC236}">
                  <a16:creationId xmlns:a16="http://schemas.microsoft.com/office/drawing/2014/main" id="{4E8A1662-6F5A-7940-B397-627B322ADAE4}"/>
                </a:ext>
              </a:extLst>
            </p:cNvPr>
            <p:cNvSpPr/>
            <p:nvPr/>
          </p:nvSpPr>
          <p:spPr>
            <a:xfrm>
              <a:off x="4003551" y="4797911"/>
              <a:ext cx="6483061" cy="16566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050" dirty="0">
                  <a:solidFill>
                    <a:schemeClr val="tx1"/>
                  </a:solidFill>
                </a:rPr>
                <a:t>ComposeDB</a:t>
              </a:r>
            </a:p>
          </p:txBody>
        </p:sp>
        <p:grpSp>
          <p:nvGrpSpPr>
            <p:cNvPr id="35" name="Group 34">
              <a:extLst>
                <a:ext uri="{FF2B5EF4-FFF2-40B4-BE49-F238E27FC236}">
                  <a16:creationId xmlns:a16="http://schemas.microsoft.com/office/drawing/2014/main" id="{B8AEAB20-27A3-AC40-856D-3B3C61908B60}"/>
                </a:ext>
              </a:extLst>
            </p:cNvPr>
            <p:cNvGrpSpPr/>
            <p:nvPr/>
          </p:nvGrpSpPr>
          <p:grpSpPr>
            <a:xfrm>
              <a:off x="4040650" y="5298831"/>
              <a:ext cx="6483061" cy="914400"/>
              <a:chOff x="5951670" y="5260954"/>
              <a:chExt cx="6483061" cy="914400"/>
            </a:xfrm>
          </p:grpSpPr>
          <p:sp>
            <p:nvSpPr>
              <p:cNvPr id="33" name="TextBox 32">
                <a:extLst>
                  <a:ext uri="{FF2B5EF4-FFF2-40B4-BE49-F238E27FC236}">
                    <a16:creationId xmlns:a16="http://schemas.microsoft.com/office/drawing/2014/main" id="{F59676FD-4AA4-EC4A-9849-2BE75F8CF20E}"/>
                  </a:ext>
                </a:extLst>
              </p:cNvPr>
              <p:cNvSpPr txBox="1"/>
              <p:nvPr/>
            </p:nvSpPr>
            <p:spPr>
              <a:xfrm>
                <a:off x="5951670" y="5298831"/>
                <a:ext cx="6483061" cy="861774"/>
              </a:xfrm>
              <a:prstGeom prst="rect">
                <a:avLst/>
              </a:prstGeom>
              <a:noFill/>
            </p:spPr>
            <p:txBody>
              <a:bodyPr wrap="square" rIns="0" rtlCol="0">
                <a:spAutoFit/>
              </a:bodyPr>
              <a:lstStyle/>
              <a:p>
                <a:r>
                  <a:rPr lang="en-US" sz="1000" dirty="0">
                    <a:solidFill>
                      <a:schemeClr val="tx1">
                        <a:lumMod val="50000"/>
                        <a:lumOff val="50000"/>
                      </a:schemeClr>
                    </a:solidFill>
                  </a:rPr>
                  <a:t>{</a:t>
                </a:r>
                <a:r>
                  <a:rPr lang="en-US" sz="1000" b="1" dirty="0">
                    <a:solidFill>
                      <a:srgbClr val="7F1813"/>
                    </a:solidFill>
                  </a:rPr>
                  <a:t>id</a:t>
                </a:r>
                <a:r>
                  <a:rPr lang="en-US" sz="1000" dirty="0">
                    <a:solidFill>
                      <a:srgbClr val="7F1813"/>
                    </a:solidFill>
                  </a:rPr>
                  <a:t>:1,</a:t>
                </a:r>
                <a:r>
                  <a:rPr lang="en-US" sz="1000" b="1" dirty="0">
                    <a:solidFill>
                      <a:srgbClr val="7F1813"/>
                    </a:solidFill>
                  </a:rPr>
                  <a:t>claim</a:t>
                </a:r>
                <a:r>
                  <a:rPr lang="en-US" sz="1000" dirty="0">
                    <a:solidFill>
                      <a:srgbClr val="7F1813"/>
                    </a:solidFill>
                  </a:rPr>
                  <a:t>:task1,</a:t>
                </a:r>
                <a:r>
                  <a:rPr lang="en-US" sz="1000" b="1" dirty="0">
                    <a:solidFill>
                      <a:srgbClr val="7F1813"/>
                    </a:solidFill>
                  </a:rPr>
                  <a:t>subject</a:t>
                </a:r>
                <a:r>
                  <a:rPr lang="en-US" sz="1000" dirty="0">
                    <a:solidFill>
                      <a:srgbClr val="7F1813"/>
                    </a:solidFill>
                  </a:rPr>
                  <a:t>:wallet1,</a:t>
                </a:r>
                <a:r>
                  <a:rPr lang="en-US" sz="1000" b="1" dirty="0">
                    <a:solidFill>
                      <a:srgbClr val="7F1813"/>
                    </a:solidFill>
                  </a:rPr>
                  <a:t>rootClaimId:””</a:t>
                </a:r>
                <a:r>
                  <a:rPr lang="en-US" sz="1000" dirty="0">
                    <a:solidFill>
                      <a:srgbClr val="7F1813"/>
                    </a:solidFill>
                  </a:rPr>
                  <a:t>,</a:t>
                </a:r>
                <a:r>
                  <a:rPr lang="en-US" sz="1000" b="1" dirty="0">
                    <a:solidFill>
                      <a:srgbClr val="7F1813"/>
                    </a:solidFill>
                  </a:rPr>
                  <a:t>effective_date</a:t>
                </a:r>
                <a:r>
                  <a:rPr lang="en-US" sz="1000" dirty="0">
                    <a:solidFill>
                      <a:srgbClr val="7F1813"/>
                    </a:solidFill>
                  </a:rPr>
                  <a:t>:01-31-2023,</a:t>
                </a:r>
                <a:r>
                  <a:rPr lang="en-US" sz="1000" b="1" dirty="0">
                    <a:solidFill>
                      <a:srgbClr val="7F1813"/>
                    </a:solidFill>
                  </a:rPr>
                  <a:t>amount</a:t>
                </a:r>
                <a:r>
                  <a:rPr lang="en-US" sz="1000" dirty="0">
                    <a:solidFill>
                      <a:srgbClr val="7F1813"/>
                    </a:solidFill>
                  </a:rPr>
                  <a:t>:100,</a:t>
                </a:r>
                <a:r>
                  <a:rPr lang="en-US" sz="1000" b="1" dirty="0">
                    <a:solidFill>
                      <a:srgbClr val="7F1813"/>
                    </a:solidFill>
                  </a:rPr>
                  <a:t>unit</a:t>
                </a:r>
                <a:r>
                  <a:rPr lang="en-US" sz="1000" dirty="0">
                    <a:solidFill>
                      <a:srgbClr val="7F1813"/>
                    </a:solidFill>
                  </a:rPr>
                  <a:t>:</a:t>
                </a:r>
                <a:r>
                  <a:rPr lang="en-US" sz="1000" b="1" dirty="0">
                    <a:solidFill>
                      <a:srgbClr val="7F1813"/>
                    </a:solidFill>
                  </a:rPr>
                  <a:t>ETH,isSatisfied:false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chemeClr val="tx1">
                        <a:lumMod val="50000"/>
                        <a:lumOff val="50000"/>
                      </a:schemeClr>
                    </a:solidFill>
                  </a:rPr>
                  <a:t>id</a:t>
                </a:r>
                <a:r>
                  <a:rPr lang="en-US" sz="1000" dirty="0">
                    <a:solidFill>
                      <a:schemeClr val="tx1">
                        <a:lumMod val="50000"/>
                        <a:lumOff val="50000"/>
                      </a:schemeClr>
                    </a:solidFill>
                  </a:rPr>
                  <a:t>:2,</a:t>
                </a:r>
                <a:r>
                  <a:rPr lang="en-US" sz="1000" b="1" dirty="0">
                    <a:solidFill>
                      <a:schemeClr val="tx1">
                        <a:lumMod val="50000"/>
                        <a:lumOff val="50000"/>
                      </a:schemeClr>
                    </a:solidFill>
                  </a:rPr>
                  <a:t>claim</a:t>
                </a:r>
                <a:r>
                  <a:rPr lang="en-US" sz="1000" dirty="0">
                    <a:solidFill>
                      <a:schemeClr val="tx1">
                        <a:lumMod val="50000"/>
                        <a:lumOff val="50000"/>
                      </a:schemeClr>
                    </a:solidFill>
                  </a:rPr>
                  <a:t>:task1,</a:t>
                </a:r>
                <a:r>
                  <a:rPr lang="en-US" sz="1000" b="1" dirty="0">
                    <a:solidFill>
                      <a:schemeClr val="tx1">
                        <a:lumMod val="50000"/>
                        <a:lumOff val="50000"/>
                      </a:schemeClr>
                    </a:solidFill>
                  </a:rPr>
                  <a:t>subject</a:t>
                </a:r>
                <a:r>
                  <a:rPr lang="en-US" sz="1000" dirty="0">
                    <a:solidFill>
                      <a:schemeClr val="tx1">
                        <a:lumMod val="50000"/>
                        <a:lumOff val="50000"/>
                      </a:schemeClr>
                    </a:solidFill>
                  </a:rPr>
                  <a:t>:wallet2,</a:t>
                </a:r>
                <a:r>
                  <a:rPr lang="en-US" sz="1000" b="1" dirty="0">
                    <a:solidFill>
                      <a:schemeClr val="tx1">
                        <a:lumMod val="50000"/>
                        <a:lumOff val="50000"/>
                      </a:schemeClr>
                    </a:solidFill>
                  </a:rPr>
                  <a:t>rootClaimId</a:t>
                </a:r>
                <a:r>
                  <a:rPr lang="en-US" sz="1000" dirty="0">
                    <a:solidFill>
                      <a:schemeClr val="tx1">
                        <a:lumMod val="50000"/>
                        <a:lumOff val="50000"/>
                      </a:schemeClr>
                    </a:solidFill>
                  </a:rPr>
                  <a:t>:1,</a:t>
                </a:r>
                <a:r>
                  <a:rPr lang="en-US" sz="1000" b="1" dirty="0">
                    <a:solidFill>
                      <a:schemeClr val="tx1">
                        <a:lumMod val="50000"/>
                        <a:lumOff val="50000"/>
                      </a:schemeClr>
                    </a:solidFill>
                  </a:rPr>
                  <a:t>effective_date</a:t>
                </a:r>
                <a:r>
                  <a:rPr lang="en-US" sz="1000" dirty="0">
                    <a:solidFill>
                      <a:schemeClr val="tx1">
                        <a:lumMod val="50000"/>
                        <a:lumOff val="50000"/>
                      </a:schemeClr>
                    </a:solidFill>
                  </a:rPr>
                  <a:t>:01-31-2023,</a:t>
                </a:r>
                <a:r>
                  <a:rPr lang="en-US" sz="1000" b="1" dirty="0">
                    <a:solidFill>
                      <a:schemeClr val="tx1">
                        <a:lumMod val="50000"/>
                        <a:lumOff val="50000"/>
                      </a:schemeClr>
                    </a:solidFill>
                  </a:rPr>
                  <a:t>amount</a:t>
                </a:r>
                <a:r>
                  <a:rPr lang="en-US" sz="1000" dirty="0">
                    <a:solidFill>
                      <a:schemeClr val="tx1">
                        <a:lumMod val="50000"/>
                        <a:lumOff val="50000"/>
                      </a:schemeClr>
                    </a:solidFill>
                  </a:rPr>
                  <a:t>:75,</a:t>
                </a:r>
                <a:r>
                  <a:rPr lang="en-US" sz="1000" b="1" dirty="0">
                    <a:solidFill>
                      <a:schemeClr val="tx1">
                        <a:lumMod val="50000"/>
                        <a:lumOff val="50000"/>
                      </a:schemeClr>
                    </a:solidFill>
                  </a:rPr>
                  <a:t>unit</a:t>
                </a:r>
                <a:r>
                  <a:rPr lang="en-US" sz="1000" dirty="0">
                    <a:solidFill>
                      <a:schemeClr val="tx1">
                        <a:lumMod val="50000"/>
                        <a:lumOff val="50000"/>
                      </a:schemeClr>
                    </a:solidFill>
                  </a:rPr>
                  <a:t>:</a:t>
                </a:r>
                <a:r>
                  <a:rPr lang="en-US" sz="1000" dirty="0">
                    <a:solidFill>
                      <a:srgbClr val="7F1813"/>
                    </a:solidFill>
                  </a:rPr>
                  <a:t> </a:t>
                </a:r>
                <a:r>
                  <a:rPr lang="en-US" sz="1000" b="1" dirty="0">
                    <a:solidFill>
                      <a:schemeClr val="tx1">
                        <a:lumMod val="50000"/>
                        <a:lumOff val="50000"/>
                      </a:schemeClr>
                    </a:solidFill>
                  </a:rPr>
                  <a:t>ETH, 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chemeClr val="tx1">
                        <a:lumMod val="50000"/>
                        <a:lumOff val="50000"/>
                      </a:schemeClr>
                    </a:solidFill>
                  </a:rPr>
                  <a:t>id</a:t>
                </a:r>
                <a:r>
                  <a:rPr lang="en-US" sz="1000" dirty="0">
                    <a:solidFill>
                      <a:schemeClr val="tx1">
                        <a:lumMod val="50000"/>
                        <a:lumOff val="50000"/>
                      </a:schemeClr>
                    </a:solidFill>
                  </a:rPr>
                  <a:t>:3,</a:t>
                </a:r>
                <a:r>
                  <a:rPr lang="en-US" sz="1000" b="1" dirty="0">
                    <a:solidFill>
                      <a:schemeClr val="tx1">
                        <a:lumMod val="50000"/>
                        <a:lumOff val="50000"/>
                      </a:schemeClr>
                    </a:solidFill>
                  </a:rPr>
                  <a:t>claim </a:t>
                </a:r>
                <a:r>
                  <a:rPr lang="en-US" sz="1000" dirty="0">
                    <a:solidFill>
                      <a:schemeClr val="tx1">
                        <a:lumMod val="50000"/>
                        <a:lumOff val="50000"/>
                      </a:schemeClr>
                    </a:solidFill>
                  </a:rPr>
                  <a:t>:task1,</a:t>
                </a:r>
                <a:r>
                  <a:rPr lang="en-US" sz="1000" b="1" dirty="0">
                    <a:solidFill>
                      <a:schemeClr val="tx1">
                        <a:lumMod val="50000"/>
                        <a:lumOff val="50000"/>
                      </a:schemeClr>
                    </a:solidFill>
                  </a:rPr>
                  <a:t> subject</a:t>
                </a:r>
                <a:r>
                  <a:rPr lang="en-US" sz="1000" dirty="0">
                    <a:solidFill>
                      <a:schemeClr val="tx1">
                        <a:lumMod val="50000"/>
                        <a:lumOff val="50000"/>
                      </a:schemeClr>
                    </a:solidFill>
                  </a:rPr>
                  <a:t>: wallet3,</a:t>
                </a:r>
                <a:r>
                  <a:rPr lang="en-US" sz="1000" b="1" dirty="0">
                    <a:solidFill>
                      <a:schemeClr val="tx1">
                        <a:lumMod val="50000"/>
                        <a:lumOff val="50000"/>
                      </a:schemeClr>
                    </a:solidFill>
                  </a:rPr>
                  <a:t>rootClaimId:</a:t>
                </a:r>
                <a:r>
                  <a:rPr lang="en-US" sz="1000" dirty="0">
                    <a:solidFill>
                      <a:schemeClr val="tx1">
                        <a:lumMod val="50000"/>
                        <a:lumOff val="50000"/>
                      </a:schemeClr>
                    </a:solidFill>
                  </a:rPr>
                  <a:t>1</a:t>
                </a:r>
                <a:r>
                  <a:rPr lang="en-US" sz="1000" b="1" dirty="0">
                    <a:solidFill>
                      <a:schemeClr val="tx1">
                        <a:lumMod val="50000"/>
                        <a:lumOff val="50000"/>
                      </a:schemeClr>
                    </a:solidFill>
                  </a:rPr>
                  <a:t>,effective_date:</a:t>
                </a:r>
                <a:r>
                  <a:rPr lang="en-US" sz="1000" dirty="0">
                    <a:solidFill>
                      <a:schemeClr val="tx1">
                        <a:lumMod val="50000"/>
                        <a:lumOff val="50000"/>
                      </a:schemeClr>
                    </a:solidFill>
                  </a:rPr>
                  <a:t>01-31-2023,</a:t>
                </a:r>
                <a:r>
                  <a:rPr lang="en-US" sz="1000" b="1" dirty="0">
                    <a:solidFill>
                      <a:schemeClr val="tx1">
                        <a:lumMod val="50000"/>
                        <a:lumOff val="50000"/>
                      </a:schemeClr>
                    </a:solidFill>
                  </a:rPr>
                  <a:t> amount</a:t>
                </a:r>
                <a:r>
                  <a:rPr lang="en-US" sz="1000" dirty="0">
                    <a:solidFill>
                      <a:schemeClr val="tx1">
                        <a:lumMod val="50000"/>
                        <a:lumOff val="50000"/>
                      </a:schemeClr>
                    </a:solidFill>
                  </a:rPr>
                  <a:t>: 25,</a:t>
                </a:r>
                <a:r>
                  <a:rPr lang="en-US" sz="1000" b="1" dirty="0">
                    <a:solidFill>
                      <a:schemeClr val="tx1">
                        <a:lumMod val="50000"/>
                        <a:lumOff val="50000"/>
                      </a:schemeClr>
                    </a:solidFill>
                  </a:rPr>
                  <a:t> unit</a:t>
                </a:r>
                <a:r>
                  <a:rPr lang="en-US" sz="1000" dirty="0">
                    <a:solidFill>
                      <a:schemeClr val="tx1">
                        <a:lumMod val="50000"/>
                        <a:lumOff val="50000"/>
                      </a:schemeClr>
                    </a:solidFill>
                  </a:rPr>
                  <a:t>: </a:t>
                </a:r>
                <a:r>
                  <a:rPr lang="en-US" sz="1000" b="1" dirty="0">
                    <a:solidFill>
                      <a:schemeClr val="tx1">
                        <a:lumMod val="50000"/>
                        <a:lumOff val="50000"/>
                      </a:schemeClr>
                    </a:solidFill>
                  </a:rPr>
                  <a:t>ETH, 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rgbClr val="7F1813"/>
                    </a:solidFill>
                  </a:rPr>
                  <a:t>id</a:t>
                </a:r>
                <a:r>
                  <a:rPr lang="en-US" sz="1000" dirty="0">
                    <a:solidFill>
                      <a:srgbClr val="7F1813"/>
                    </a:solidFill>
                  </a:rPr>
                  <a:t>:4,</a:t>
                </a:r>
                <a:r>
                  <a:rPr lang="en-US" sz="1000" b="1" dirty="0">
                    <a:solidFill>
                      <a:srgbClr val="7F1813"/>
                    </a:solidFill>
                  </a:rPr>
                  <a:t>claim </a:t>
                </a:r>
                <a:r>
                  <a:rPr lang="en-US" sz="1000" dirty="0">
                    <a:solidFill>
                      <a:srgbClr val="7F1813"/>
                    </a:solidFill>
                  </a:rPr>
                  <a:t>:task2,</a:t>
                </a:r>
                <a:r>
                  <a:rPr lang="en-US" sz="1000" b="1" dirty="0">
                    <a:solidFill>
                      <a:srgbClr val="7F1813"/>
                    </a:solidFill>
                  </a:rPr>
                  <a:t> subject</a:t>
                </a:r>
                <a:r>
                  <a:rPr lang="en-US" sz="1000" dirty="0">
                    <a:solidFill>
                      <a:srgbClr val="7F1813"/>
                    </a:solidFill>
                  </a:rPr>
                  <a:t>: wallet4,</a:t>
                </a:r>
                <a:r>
                  <a:rPr lang="en-US" sz="1000" b="1" dirty="0">
                    <a:solidFill>
                      <a:srgbClr val="7F1813"/>
                    </a:solidFill>
                  </a:rPr>
                  <a:t>rootClaimId: “”</a:t>
                </a:r>
                <a:r>
                  <a:rPr lang="en-US" sz="1000" dirty="0">
                    <a:solidFill>
                      <a:srgbClr val="7F1813"/>
                    </a:solidFill>
                  </a:rPr>
                  <a:t>,</a:t>
                </a:r>
                <a:r>
                  <a:rPr lang="en-US" sz="1000" b="1" dirty="0">
                    <a:solidFill>
                      <a:srgbClr val="7F1813"/>
                    </a:solidFill>
                  </a:rPr>
                  <a:t>effective_date:</a:t>
                </a:r>
                <a:r>
                  <a:rPr lang="en-US" sz="1000" dirty="0">
                    <a:solidFill>
                      <a:srgbClr val="7F1813"/>
                    </a:solidFill>
                  </a:rPr>
                  <a:t>01-31-2023,</a:t>
                </a:r>
                <a:r>
                  <a:rPr lang="en-US" sz="1000" b="1" dirty="0">
                    <a:solidFill>
                      <a:srgbClr val="7F1813"/>
                    </a:solidFill>
                  </a:rPr>
                  <a:t> amount</a:t>
                </a:r>
                <a:r>
                  <a:rPr lang="en-US" sz="1000" dirty="0">
                    <a:solidFill>
                      <a:srgbClr val="7F1813"/>
                    </a:solidFill>
                  </a:rPr>
                  <a:t>: 200,</a:t>
                </a:r>
                <a:r>
                  <a:rPr lang="en-US" sz="1000" b="1" dirty="0">
                    <a:solidFill>
                      <a:srgbClr val="7F1813"/>
                    </a:solidFill>
                  </a:rPr>
                  <a:t> unit</a:t>
                </a:r>
                <a:r>
                  <a:rPr lang="en-US" sz="1000" dirty="0">
                    <a:solidFill>
                      <a:srgbClr val="7F1813"/>
                    </a:solidFill>
                  </a:rPr>
                  <a:t>:</a:t>
                </a:r>
                <a:r>
                  <a:rPr lang="en-US" sz="1000" b="1" dirty="0">
                    <a:solidFill>
                      <a:srgbClr val="7F1813"/>
                    </a:solidFill>
                  </a:rPr>
                  <a:t>ETH ,isSatisfied:false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chemeClr val="tx1">
                        <a:lumMod val="50000"/>
                        <a:lumOff val="50000"/>
                      </a:schemeClr>
                    </a:solidFill>
                  </a:rPr>
                  <a:t>id</a:t>
                </a:r>
                <a:r>
                  <a:rPr lang="en-US" sz="1000" dirty="0">
                    <a:solidFill>
                      <a:schemeClr val="tx1">
                        <a:lumMod val="50000"/>
                        <a:lumOff val="50000"/>
                      </a:schemeClr>
                    </a:solidFill>
                  </a:rPr>
                  <a:t>:5,</a:t>
                </a:r>
                <a:r>
                  <a:rPr lang="en-US" sz="1000" b="1" dirty="0">
                    <a:solidFill>
                      <a:schemeClr val="tx1">
                        <a:lumMod val="50000"/>
                        <a:lumOff val="50000"/>
                      </a:schemeClr>
                    </a:solidFill>
                  </a:rPr>
                  <a:t>claim </a:t>
                </a:r>
                <a:r>
                  <a:rPr lang="en-US" sz="1000" dirty="0">
                    <a:solidFill>
                      <a:schemeClr val="tx1">
                        <a:lumMod val="50000"/>
                        <a:lumOff val="50000"/>
                      </a:schemeClr>
                    </a:solidFill>
                  </a:rPr>
                  <a:t>:task2,</a:t>
                </a:r>
                <a:r>
                  <a:rPr lang="en-US" sz="1000" b="1" dirty="0">
                    <a:solidFill>
                      <a:schemeClr val="tx1">
                        <a:lumMod val="50000"/>
                        <a:lumOff val="50000"/>
                      </a:schemeClr>
                    </a:solidFill>
                  </a:rPr>
                  <a:t> subject</a:t>
                </a:r>
                <a:r>
                  <a:rPr lang="en-US" sz="1000" dirty="0">
                    <a:solidFill>
                      <a:schemeClr val="tx1">
                        <a:lumMod val="50000"/>
                        <a:lumOff val="50000"/>
                      </a:schemeClr>
                    </a:solidFill>
                  </a:rPr>
                  <a:t>: wallet2,</a:t>
                </a:r>
                <a:r>
                  <a:rPr lang="en-US" sz="1000" b="1" dirty="0">
                    <a:solidFill>
                      <a:schemeClr val="tx1">
                        <a:lumMod val="50000"/>
                        <a:lumOff val="50000"/>
                      </a:schemeClr>
                    </a:solidFill>
                  </a:rPr>
                  <a:t>rootClaimId:</a:t>
                </a:r>
                <a:r>
                  <a:rPr lang="en-US" sz="1000" dirty="0">
                    <a:solidFill>
                      <a:schemeClr val="tx1">
                        <a:lumMod val="50000"/>
                        <a:lumOff val="50000"/>
                      </a:schemeClr>
                    </a:solidFill>
                  </a:rPr>
                  <a:t>4,</a:t>
                </a:r>
                <a:r>
                  <a:rPr lang="en-US" sz="1000" b="1" dirty="0">
                    <a:solidFill>
                      <a:schemeClr val="tx1">
                        <a:lumMod val="50000"/>
                        <a:lumOff val="50000"/>
                      </a:schemeClr>
                    </a:solidFill>
                  </a:rPr>
                  <a:t> effective_date:</a:t>
                </a:r>
                <a:r>
                  <a:rPr lang="en-US" sz="1000" dirty="0">
                    <a:solidFill>
                      <a:schemeClr val="tx1">
                        <a:lumMod val="50000"/>
                        <a:lumOff val="50000"/>
                      </a:schemeClr>
                    </a:solidFill>
                  </a:rPr>
                  <a:t>01-31-2023,</a:t>
                </a:r>
                <a:r>
                  <a:rPr lang="en-US" sz="1000" b="1" dirty="0">
                    <a:solidFill>
                      <a:schemeClr val="tx1">
                        <a:lumMod val="50000"/>
                        <a:lumOff val="50000"/>
                      </a:schemeClr>
                    </a:solidFill>
                  </a:rPr>
                  <a:t> amount</a:t>
                </a:r>
                <a:r>
                  <a:rPr lang="en-US" sz="1000" dirty="0">
                    <a:solidFill>
                      <a:schemeClr val="tx1">
                        <a:lumMod val="50000"/>
                        <a:lumOff val="50000"/>
                      </a:schemeClr>
                    </a:solidFill>
                  </a:rPr>
                  <a:t>: 200,</a:t>
                </a:r>
                <a:r>
                  <a:rPr lang="en-US" sz="1000" b="1" dirty="0">
                    <a:solidFill>
                      <a:schemeClr val="tx1">
                        <a:lumMod val="50000"/>
                        <a:lumOff val="50000"/>
                      </a:schemeClr>
                    </a:solidFill>
                  </a:rPr>
                  <a:t> unit</a:t>
                </a:r>
                <a:r>
                  <a:rPr lang="en-US" sz="1000" dirty="0">
                    <a:solidFill>
                      <a:schemeClr val="tx1">
                        <a:lumMod val="50000"/>
                        <a:lumOff val="50000"/>
                      </a:schemeClr>
                    </a:solidFill>
                  </a:rPr>
                  <a:t>: </a:t>
                </a:r>
                <a:r>
                  <a:rPr lang="en-US" sz="1000" b="1" dirty="0">
                    <a:solidFill>
                      <a:schemeClr val="tx1">
                        <a:lumMod val="50000"/>
                        <a:lumOff val="50000"/>
                      </a:schemeClr>
                    </a:solidFill>
                  </a:rPr>
                  <a:t>ETH, isSatisfied_false</a:t>
                </a:r>
                <a:r>
                  <a:rPr lang="en-US" sz="1000" dirty="0">
                    <a:solidFill>
                      <a:schemeClr val="tx1">
                        <a:lumMod val="50000"/>
                        <a:lumOff val="50000"/>
                      </a:schemeClr>
                    </a:solidFill>
                  </a:rPr>
                  <a:t>}</a:t>
                </a:r>
              </a:p>
            </p:txBody>
          </p:sp>
          <p:sp>
            <p:nvSpPr>
              <p:cNvPr id="34" name="Left Bracket 33">
                <a:extLst>
                  <a:ext uri="{FF2B5EF4-FFF2-40B4-BE49-F238E27FC236}">
                    <a16:creationId xmlns:a16="http://schemas.microsoft.com/office/drawing/2014/main" id="{549A9CAE-52A4-7C4E-A751-8AE10B0A18E2}"/>
                  </a:ext>
                </a:extLst>
              </p:cNvPr>
              <p:cNvSpPr/>
              <p:nvPr/>
            </p:nvSpPr>
            <p:spPr>
              <a:xfrm>
                <a:off x="5973408" y="5260954"/>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38" name="Rectangle 37">
            <a:extLst>
              <a:ext uri="{FF2B5EF4-FFF2-40B4-BE49-F238E27FC236}">
                <a16:creationId xmlns:a16="http://schemas.microsoft.com/office/drawing/2014/main" id="{8DA9CDB0-F3AC-F641-9623-F63992DBCEED}"/>
              </a:ext>
            </a:extLst>
          </p:cNvPr>
          <p:cNvSpPr/>
          <p:nvPr/>
        </p:nvSpPr>
        <p:spPr>
          <a:xfrm>
            <a:off x="4375014" y="1536892"/>
            <a:ext cx="1539656" cy="67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Create one or more ‘</a:t>
            </a:r>
            <a:r>
              <a:rPr lang="en-US" sz="1000" b="1" dirty="0">
                <a:solidFill>
                  <a:schemeClr val="tx1"/>
                </a:solidFill>
              </a:rPr>
              <a:t>Earned</a:t>
            </a:r>
            <a:r>
              <a:rPr lang="en-US" sz="1000" dirty="0">
                <a:solidFill>
                  <a:schemeClr val="tx1"/>
                </a:solidFill>
              </a:rPr>
              <a:t>’ Claims in ComposeDB</a:t>
            </a:r>
            <a:r>
              <a:rPr lang="en-US" sz="1050" dirty="0">
                <a:solidFill>
                  <a:schemeClr val="tx1"/>
                </a:solidFill>
              </a:rPr>
              <a:t> (not to exceed approved amount)</a:t>
            </a:r>
            <a:endParaRPr lang="en-US" sz="1200" dirty="0">
              <a:solidFill>
                <a:schemeClr val="tx1"/>
              </a:solidFill>
            </a:endParaRPr>
          </a:p>
        </p:txBody>
      </p:sp>
      <p:sp>
        <p:nvSpPr>
          <p:cNvPr id="39" name="Oval 38">
            <a:extLst>
              <a:ext uri="{FF2B5EF4-FFF2-40B4-BE49-F238E27FC236}">
                <a16:creationId xmlns:a16="http://schemas.microsoft.com/office/drawing/2014/main" id="{BFE27817-73CF-1E47-8007-0D628D2D5F27}"/>
              </a:ext>
            </a:extLst>
          </p:cNvPr>
          <p:cNvSpPr/>
          <p:nvPr/>
        </p:nvSpPr>
        <p:spPr>
          <a:xfrm>
            <a:off x="1210934" y="1473195"/>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a:t>
            </a:r>
          </a:p>
        </p:txBody>
      </p:sp>
      <p:sp>
        <p:nvSpPr>
          <p:cNvPr id="41" name="Oval 40">
            <a:extLst>
              <a:ext uri="{FF2B5EF4-FFF2-40B4-BE49-F238E27FC236}">
                <a16:creationId xmlns:a16="http://schemas.microsoft.com/office/drawing/2014/main" id="{1570D1E9-D8F1-DC4E-B40D-11374417030B}"/>
              </a:ext>
            </a:extLst>
          </p:cNvPr>
          <p:cNvSpPr/>
          <p:nvPr/>
        </p:nvSpPr>
        <p:spPr>
          <a:xfrm>
            <a:off x="2999495" y="1473195"/>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2</a:t>
            </a:r>
          </a:p>
        </p:txBody>
      </p:sp>
      <p:sp>
        <p:nvSpPr>
          <p:cNvPr id="42" name="Oval 41">
            <a:extLst>
              <a:ext uri="{FF2B5EF4-FFF2-40B4-BE49-F238E27FC236}">
                <a16:creationId xmlns:a16="http://schemas.microsoft.com/office/drawing/2014/main" id="{775DFF5A-19E7-734E-B8CA-2B8333EF183C}"/>
              </a:ext>
            </a:extLst>
          </p:cNvPr>
          <p:cNvSpPr/>
          <p:nvPr/>
        </p:nvSpPr>
        <p:spPr>
          <a:xfrm>
            <a:off x="4461279" y="1469582"/>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3</a:t>
            </a:r>
          </a:p>
        </p:txBody>
      </p:sp>
      <p:sp>
        <p:nvSpPr>
          <p:cNvPr id="43" name="Oval 42">
            <a:extLst>
              <a:ext uri="{FF2B5EF4-FFF2-40B4-BE49-F238E27FC236}">
                <a16:creationId xmlns:a16="http://schemas.microsoft.com/office/drawing/2014/main" id="{DD00C4B0-2CD6-774F-A74F-FDD818156467}"/>
              </a:ext>
            </a:extLst>
          </p:cNvPr>
          <p:cNvSpPr/>
          <p:nvPr/>
        </p:nvSpPr>
        <p:spPr>
          <a:xfrm>
            <a:off x="6119343" y="1469582"/>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4</a:t>
            </a:r>
          </a:p>
        </p:txBody>
      </p:sp>
      <p:grpSp>
        <p:nvGrpSpPr>
          <p:cNvPr id="160" name="Group 159">
            <a:extLst>
              <a:ext uri="{FF2B5EF4-FFF2-40B4-BE49-F238E27FC236}">
                <a16:creationId xmlns:a16="http://schemas.microsoft.com/office/drawing/2014/main" id="{CDB11468-D3BD-5349-9A74-4C80A96EAF63}"/>
              </a:ext>
            </a:extLst>
          </p:cNvPr>
          <p:cNvGrpSpPr/>
          <p:nvPr/>
        </p:nvGrpSpPr>
        <p:grpSpPr>
          <a:xfrm>
            <a:off x="1157657" y="3114579"/>
            <a:ext cx="953999" cy="519496"/>
            <a:chOff x="1157657" y="2259173"/>
            <a:chExt cx="953999" cy="519496"/>
          </a:xfrm>
        </p:grpSpPr>
        <p:sp>
          <p:nvSpPr>
            <p:cNvPr id="23" name="Rectangle 22">
              <a:extLst>
                <a:ext uri="{FF2B5EF4-FFF2-40B4-BE49-F238E27FC236}">
                  <a16:creationId xmlns:a16="http://schemas.microsoft.com/office/drawing/2014/main" id="{61C29FC5-028C-FF49-9C98-CB5DEF2A03DA}"/>
                </a:ext>
              </a:extLst>
            </p:cNvPr>
            <p:cNvSpPr/>
            <p:nvPr/>
          </p:nvSpPr>
          <p:spPr>
            <a:xfrm>
              <a:off x="1157657" y="2359120"/>
              <a:ext cx="953999" cy="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Tag Taiga Task as ‘Processed’</a:t>
              </a:r>
            </a:p>
          </p:txBody>
        </p:sp>
        <p:sp>
          <p:nvSpPr>
            <p:cNvPr id="45" name="Oval 44">
              <a:extLst>
                <a:ext uri="{FF2B5EF4-FFF2-40B4-BE49-F238E27FC236}">
                  <a16:creationId xmlns:a16="http://schemas.microsoft.com/office/drawing/2014/main" id="{37BB2696-9BA1-1A4F-B545-D0A871CB6FA2}"/>
                </a:ext>
              </a:extLst>
            </p:cNvPr>
            <p:cNvSpPr/>
            <p:nvPr/>
          </p:nvSpPr>
          <p:spPr>
            <a:xfrm>
              <a:off x="1185239" y="2259173"/>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11</a:t>
              </a:r>
            </a:p>
          </p:txBody>
        </p:sp>
      </p:grpSp>
      <p:cxnSp>
        <p:nvCxnSpPr>
          <p:cNvPr id="51" name="Curved Connector 50">
            <a:extLst>
              <a:ext uri="{FF2B5EF4-FFF2-40B4-BE49-F238E27FC236}">
                <a16:creationId xmlns:a16="http://schemas.microsoft.com/office/drawing/2014/main" id="{B5940AF9-5716-9349-ABDE-024B1BC6EBC8}"/>
              </a:ext>
            </a:extLst>
          </p:cNvPr>
          <p:cNvCxnSpPr>
            <a:cxnSpLocks/>
            <a:stCxn id="13" idx="3"/>
            <a:endCxn id="22" idx="1"/>
          </p:cNvCxnSpPr>
          <p:nvPr/>
        </p:nvCxnSpPr>
        <p:spPr>
          <a:xfrm flipV="1">
            <a:off x="7314064" y="1685696"/>
            <a:ext cx="369724" cy="95760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5D3DE294-3D3A-FF4C-8792-5867D62D620B}"/>
              </a:ext>
            </a:extLst>
          </p:cNvPr>
          <p:cNvSpPr/>
          <p:nvPr/>
        </p:nvSpPr>
        <p:spPr>
          <a:xfrm>
            <a:off x="7681799" y="2346040"/>
            <a:ext cx="4239569" cy="155604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tx1"/>
                </a:solidFill>
              </a:rPr>
              <a:t>Wrapper Contract</a:t>
            </a:r>
          </a:p>
        </p:txBody>
      </p:sp>
      <p:sp>
        <p:nvSpPr>
          <p:cNvPr id="57" name="Rectangle 56">
            <a:extLst>
              <a:ext uri="{FF2B5EF4-FFF2-40B4-BE49-F238E27FC236}">
                <a16:creationId xmlns:a16="http://schemas.microsoft.com/office/drawing/2014/main" id="{052AE4E7-2F91-2640-B75E-164E2210D894}"/>
              </a:ext>
            </a:extLst>
          </p:cNvPr>
          <p:cNvSpPr/>
          <p:nvPr/>
        </p:nvSpPr>
        <p:spPr>
          <a:xfrm>
            <a:off x="7811898" y="1412669"/>
            <a:ext cx="953999"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000" dirty="0">
                <a:solidFill>
                  <a:schemeClr val="tx1"/>
                </a:solidFill>
              </a:rPr>
              <a:t>Receives an array of CID’s.</a:t>
            </a:r>
          </a:p>
        </p:txBody>
      </p:sp>
      <p:grpSp>
        <p:nvGrpSpPr>
          <p:cNvPr id="58" name="Group 57">
            <a:extLst>
              <a:ext uri="{FF2B5EF4-FFF2-40B4-BE49-F238E27FC236}">
                <a16:creationId xmlns:a16="http://schemas.microsoft.com/office/drawing/2014/main" id="{D6EBD6D5-0F91-164B-B61C-9A7A5BEC38BA}"/>
              </a:ext>
            </a:extLst>
          </p:cNvPr>
          <p:cNvGrpSpPr/>
          <p:nvPr/>
        </p:nvGrpSpPr>
        <p:grpSpPr>
          <a:xfrm>
            <a:off x="4984853" y="3122723"/>
            <a:ext cx="2240236" cy="565111"/>
            <a:chOff x="5714105" y="2735617"/>
            <a:chExt cx="2240236" cy="565111"/>
          </a:xfrm>
        </p:grpSpPr>
        <p:sp>
          <p:nvSpPr>
            <p:cNvPr id="59" name="Rectangle 58">
              <a:extLst>
                <a:ext uri="{FF2B5EF4-FFF2-40B4-BE49-F238E27FC236}">
                  <a16:creationId xmlns:a16="http://schemas.microsoft.com/office/drawing/2014/main" id="{01DA79DD-B3DE-4B42-B9F3-62F799A69927}"/>
                </a:ext>
              </a:extLst>
            </p:cNvPr>
            <p:cNvSpPr/>
            <p:nvPr/>
          </p:nvSpPr>
          <p:spPr>
            <a:xfrm>
              <a:off x="5714105" y="2775370"/>
              <a:ext cx="2240236" cy="525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Initiate Wrapper Contract</a:t>
              </a:r>
              <a:br>
                <a:rPr lang="en-US" sz="1000" dirty="0">
                  <a:solidFill>
                    <a:schemeClr val="tx1"/>
                  </a:solidFill>
                </a:rPr>
              </a:br>
              <a:r>
                <a:rPr lang="en-US" sz="800" dirty="0">
                  <a:solidFill>
                    <a:schemeClr val="tx1"/>
                  </a:solidFill>
                </a:rPr>
                <a:t>(Submits Merkle tree (received from Bacalhau) to the Wrapper Contract using ether.js)</a:t>
              </a:r>
            </a:p>
          </p:txBody>
        </p:sp>
        <p:sp>
          <p:nvSpPr>
            <p:cNvPr id="60" name="Oval 59">
              <a:extLst>
                <a:ext uri="{FF2B5EF4-FFF2-40B4-BE49-F238E27FC236}">
                  <a16:creationId xmlns:a16="http://schemas.microsoft.com/office/drawing/2014/main" id="{1987BF57-CF86-214A-8C9A-A7BAC9E4D5DC}"/>
                </a:ext>
              </a:extLst>
            </p:cNvPr>
            <p:cNvSpPr/>
            <p:nvPr/>
          </p:nvSpPr>
          <p:spPr>
            <a:xfrm>
              <a:off x="5784312" y="2735617"/>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7</a:t>
              </a:r>
            </a:p>
          </p:txBody>
        </p:sp>
      </p:grpSp>
      <p:cxnSp>
        <p:nvCxnSpPr>
          <p:cNvPr id="61" name="Curved Connector 60">
            <a:extLst>
              <a:ext uri="{FF2B5EF4-FFF2-40B4-BE49-F238E27FC236}">
                <a16:creationId xmlns:a16="http://schemas.microsoft.com/office/drawing/2014/main" id="{7BB45825-29F8-5A4A-9E9C-0D9816A9AE7E}"/>
              </a:ext>
            </a:extLst>
          </p:cNvPr>
          <p:cNvCxnSpPr>
            <a:cxnSpLocks/>
            <a:stCxn id="166" idx="3"/>
            <a:endCxn id="73" idx="1"/>
          </p:cNvCxnSpPr>
          <p:nvPr/>
        </p:nvCxnSpPr>
        <p:spPr>
          <a:xfrm flipV="1">
            <a:off x="7123617" y="3394772"/>
            <a:ext cx="3612093" cy="636418"/>
          </a:xfrm>
          <a:prstGeom prst="curvedConnector3">
            <a:avLst>
              <a:gd name="adj1" fmla="val 7858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43A2FD3-F746-E847-A912-0E4FEEFAC92B}"/>
              </a:ext>
            </a:extLst>
          </p:cNvPr>
          <p:cNvGrpSpPr/>
          <p:nvPr/>
        </p:nvGrpSpPr>
        <p:grpSpPr>
          <a:xfrm>
            <a:off x="3212166" y="2439696"/>
            <a:ext cx="1765186" cy="445868"/>
            <a:chOff x="505601" y="4414509"/>
            <a:chExt cx="1765186" cy="445868"/>
          </a:xfrm>
        </p:grpSpPr>
        <p:sp>
          <p:nvSpPr>
            <p:cNvPr id="47" name="Left Bracket 46">
              <a:extLst>
                <a:ext uri="{FF2B5EF4-FFF2-40B4-BE49-F238E27FC236}">
                  <a16:creationId xmlns:a16="http://schemas.microsoft.com/office/drawing/2014/main" id="{0A3CAD85-FA64-E043-9A56-1D03FA516584}"/>
                </a:ext>
              </a:extLst>
            </p:cNvPr>
            <p:cNvSpPr/>
            <p:nvPr/>
          </p:nvSpPr>
          <p:spPr>
            <a:xfrm>
              <a:off x="505601" y="4414509"/>
              <a:ext cx="102373" cy="445868"/>
            </a:xfrm>
            <a:prstGeom prst="lef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016D8DE8-1BE9-E44F-926C-83F07D5AE7E6}"/>
                </a:ext>
              </a:extLst>
            </p:cNvPr>
            <p:cNvSpPr txBox="1"/>
            <p:nvPr/>
          </p:nvSpPr>
          <p:spPr>
            <a:xfrm>
              <a:off x="560265" y="4446313"/>
              <a:ext cx="1710522" cy="276999"/>
            </a:xfrm>
            <a:prstGeom prst="rect">
              <a:avLst/>
            </a:prstGeom>
            <a:noFill/>
          </p:spPr>
          <p:txBody>
            <a:bodyPr wrap="square" lIns="0" tIns="0" rIns="0" bIns="0" rtlCol="0">
              <a:spAutoFit/>
            </a:bodyPr>
            <a:lstStyle/>
            <a:p>
              <a:r>
                <a:rPr lang="en-US" sz="900" b="1" dirty="0">
                  <a:solidFill>
                    <a:schemeClr val="tx1">
                      <a:lumMod val="50000"/>
                      <a:lumOff val="50000"/>
                    </a:schemeClr>
                  </a:solidFill>
                </a:rPr>
                <a:t>State</a:t>
              </a:r>
            </a:p>
            <a:p>
              <a:r>
                <a:rPr lang="en-US" sz="900" dirty="0">
                  <a:solidFill>
                    <a:schemeClr val="tx1">
                      <a:lumMod val="50000"/>
                      <a:lumOff val="50000"/>
                    </a:schemeClr>
                  </a:solidFill>
                </a:rPr>
                <a:t>Stream:[ id:1, id:2, id:3, id:4, id:5]</a:t>
              </a:r>
            </a:p>
          </p:txBody>
        </p:sp>
        <p:sp>
          <p:nvSpPr>
            <p:cNvPr id="64" name="Left Bracket 63">
              <a:extLst>
                <a:ext uri="{FF2B5EF4-FFF2-40B4-BE49-F238E27FC236}">
                  <a16:creationId xmlns:a16="http://schemas.microsoft.com/office/drawing/2014/main" id="{3E881D97-DC99-5249-9F06-F07F9B511DB9}"/>
                </a:ext>
              </a:extLst>
            </p:cNvPr>
            <p:cNvSpPr/>
            <p:nvPr/>
          </p:nvSpPr>
          <p:spPr>
            <a:xfrm rot="10800000">
              <a:off x="2069000" y="4414509"/>
              <a:ext cx="102373" cy="445868"/>
            </a:xfrm>
            <a:prstGeom prst="lef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6" name="Curved Connector 65">
            <a:extLst>
              <a:ext uri="{FF2B5EF4-FFF2-40B4-BE49-F238E27FC236}">
                <a16:creationId xmlns:a16="http://schemas.microsoft.com/office/drawing/2014/main" id="{E17F4BC4-CCC6-CA44-BC76-B2C46E08AFA3}"/>
              </a:ext>
            </a:extLst>
          </p:cNvPr>
          <p:cNvCxnSpPr>
            <a:cxnSpLocks/>
            <a:stCxn id="48" idx="2"/>
            <a:endCxn id="13" idx="2"/>
          </p:cNvCxnSpPr>
          <p:nvPr/>
        </p:nvCxnSpPr>
        <p:spPr>
          <a:xfrm rot="16200000" flipH="1">
            <a:off x="5038939" y="1831651"/>
            <a:ext cx="193672" cy="2027368"/>
          </a:xfrm>
          <a:prstGeom prst="curvedConnector3">
            <a:avLst>
              <a:gd name="adj1" fmla="val 1723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9B6DCC3-0124-424B-A4D8-DFB0E0052857}"/>
              </a:ext>
            </a:extLst>
          </p:cNvPr>
          <p:cNvSpPr/>
          <p:nvPr/>
        </p:nvSpPr>
        <p:spPr>
          <a:xfrm>
            <a:off x="7814028" y="2621545"/>
            <a:ext cx="2158176" cy="88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marL="114300" indent="-114300">
              <a:buFont typeface="Arial" panose="020B0604020202020204" pitchFamily="34" charset="0"/>
              <a:buChar char="•"/>
            </a:pPr>
            <a:r>
              <a:rPr lang="en-US" sz="1000" dirty="0">
                <a:solidFill>
                  <a:schemeClr val="tx1"/>
                </a:solidFill>
              </a:rPr>
              <a:t>Wrapper submits the question “is the Merkle root for effective-date x’” to reality.eth contract.</a:t>
            </a:r>
          </a:p>
          <a:p>
            <a:pPr marL="114300" indent="-114300">
              <a:buFont typeface="Arial" panose="020B0604020202020204" pitchFamily="34" charset="0"/>
              <a:buChar char="•"/>
            </a:pPr>
            <a:r>
              <a:rPr lang="en-US" sz="1000" dirty="0">
                <a:solidFill>
                  <a:schemeClr val="tx1"/>
                </a:solidFill>
              </a:rPr>
              <a:t>Sets Merkle root is the answer.  </a:t>
            </a:r>
          </a:p>
          <a:p>
            <a:pPr marL="114300" indent="-114300">
              <a:buFont typeface="Arial" panose="020B0604020202020204" pitchFamily="34" charset="0"/>
              <a:buChar char="•"/>
            </a:pPr>
            <a:r>
              <a:rPr lang="en-US" sz="1000" dirty="0">
                <a:solidFill>
                  <a:schemeClr val="tx1"/>
                </a:solidFill>
              </a:rPr>
              <a:t>Sets a one-day challenge.</a:t>
            </a:r>
          </a:p>
          <a:p>
            <a:pPr algn="ctr"/>
            <a:endParaRPr lang="en-US" sz="1000" dirty="0">
              <a:solidFill>
                <a:schemeClr val="tx1"/>
              </a:solidFill>
            </a:endParaRPr>
          </a:p>
        </p:txBody>
      </p:sp>
      <p:sp>
        <p:nvSpPr>
          <p:cNvPr id="71" name="Rectangle 70">
            <a:extLst>
              <a:ext uri="{FF2B5EF4-FFF2-40B4-BE49-F238E27FC236}">
                <a16:creationId xmlns:a16="http://schemas.microsoft.com/office/drawing/2014/main" id="{7272EA85-579C-9246-AAC7-16DB4006EA0D}"/>
              </a:ext>
            </a:extLst>
          </p:cNvPr>
          <p:cNvSpPr/>
          <p:nvPr/>
        </p:nvSpPr>
        <p:spPr>
          <a:xfrm>
            <a:off x="10768204" y="2432909"/>
            <a:ext cx="1003587" cy="50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3152" tIns="0" rIns="0" bIns="0" rtlCol="0" anchor="ctr"/>
          <a:lstStyle/>
          <a:p>
            <a:r>
              <a:rPr lang="en-US" sz="1000" dirty="0">
                <a:solidFill>
                  <a:schemeClr val="tx1"/>
                </a:solidFill>
              </a:rPr>
              <a:t>Publish accepted answer.</a:t>
            </a:r>
          </a:p>
          <a:p>
            <a:pPr algn="ctr"/>
            <a:endParaRPr lang="en-US" sz="1000" dirty="0">
              <a:solidFill>
                <a:schemeClr val="tx1"/>
              </a:solidFill>
            </a:endParaRPr>
          </a:p>
        </p:txBody>
      </p:sp>
      <p:sp>
        <p:nvSpPr>
          <p:cNvPr id="73" name="Rectangle 72">
            <a:extLst>
              <a:ext uri="{FF2B5EF4-FFF2-40B4-BE49-F238E27FC236}">
                <a16:creationId xmlns:a16="http://schemas.microsoft.com/office/drawing/2014/main" id="{A8860679-548F-5E4C-AC3F-E9FEABE8BD02}"/>
              </a:ext>
            </a:extLst>
          </p:cNvPr>
          <p:cNvSpPr/>
          <p:nvPr/>
        </p:nvSpPr>
        <p:spPr>
          <a:xfrm>
            <a:off x="10735710" y="3008158"/>
            <a:ext cx="1180341" cy="77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3152" tIns="0" rIns="0" bIns="0" rtlCol="0" anchor="ctr"/>
          <a:lstStyle/>
          <a:p>
            <a:r>
              <a:rPr lang="en-US" sz="1000" dirty="0">
                <a:solidFill>
                  <a:schemeClr val="tx1"/>
                </a:solidFill>
              </a:rPr>
              <a:t>Use Merkle tree root to host the token airdrop where user can claim their token reward.</a:t>
            </a:r>
          </a:p>
        </p:txBody>
      </p:sp>
      <p:sp>
        <p:nvSpPr>
          <p:cNvPr id="46" name="Oval 45">
            <a:extLst>
              <a:ext uri="{FF2B5EF4-FFF2-40B4-BE49-F238E27FC236}">
                <a16:creationId xmlns:a16="http://schemas.microsoft.com/office/drawing/2014/main" id="{DF424004-49EA-8648-9390-3A890C6445F5}"/>
              </a:ext>
            </a:extLst>
          </p:cNvPr>
          <p:cNvSpPr/>
          <p:nvPr/>
        </p:nvSpPr>
        <p:spPr>
          <a:xfrm>
            <a:off x="7752056" y="2519928"/>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a:t>
            </a:r>
          </a:p>
        </p:txBody>
      </p:sp>
      <p:sp>
        <p:nvSpPr>
          <p:cNvPr id="77" name="Oval 76">
            <a:extLst>
              <a:ext uri="{FF2B5EF4-FFF2-40B4-BE49-F238E27FC236}">
                <a16:creationId xmlns:a16="http://schemas.microsoft.com/office/drawing/2014/main" id="{440E99E1-D529-DC48-8B84-D9764702C88E}"/>
              </a:ext>
            </a:extLst>
          </p:cNvPr>
          <p:cNvSpPr/>
          <p:nvPr/>
        </p:nvSpPr>
        <p:spPr>
          <a:xfrm>
            <a:off x="10701396" y="2372412"/>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2</a:t>
            </a:r>
          </a:p>
        </p:txBody>
      </p:sp>
      <p:sp>
        <p:nvSpPr>
          <p:cNvPr id="78" name="Oval 77">
            <a:extLst>
              <a:ext uri="{FF2B5EF4-FFF2-40B4-BE49-F238E27FC236}">
                <a16:creationId xmlns:a16="http://schemas.microsoft.com/office/drawing/2014/main" id="{FED6764D-A214-884B-AC2A-DDBA18DE4426}"/>
              </a:ext>
            </a:extLst>
          </p:cNvPr>
          <p:cNvSpPr/>
          <p:nvPr/>
        </p:nvSpPr>
        <p:spPr>
          <a:xfrm>
            <a:off x="10690513" y="2948499"/>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3</a:t>
            </a:r>
          </a:p>
        </p:txBody>
      </p:sp>
      <p:cxnSp>
        <p:nvCxnSpPr>
          <p:cNvPr id="80" name="Curved Connector 79">
            <a:extLst>
              <a:ext uri="{FF2B5EF4-FFF2-40B4-BE49-F238E27FC236}">
                <a16:creationId xmlns:a16="http://schemas.microsoft.com/office/drawing/2014/main" id="{AB431A52-195F-5243-9EF3-35C0C74CD5AC}"/>
              </a:ext>
            </a:extLst>
          </p:cNvPr>
          <p:cNvCxnSpPr>
            <a:cxnSpLocks/>
            <a:stCxn id="3" idx="3"/>
            <a:endCxn id="11" idx="0"/>
          </p:cNvCxnSpPr>
          <p:nvPr/>
        </p:nvCxnSpPr>
        <p:spPr>
          <a:xfrm>
            <a:off x="757707" y="1056943"/>
            <a:ext cx="989394" cy="47994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633D454E-51CC-674E-AEE5-6DFF986AAFB7}"/>
              </a:ext>
            </a:extLst>
          </p:cNvPr>
          <p:cNvGrpSpPr/>
          <p:nvPr/>
        </p:nvGrpSpPr>
        <p:grpSpPr>
          <a:xfrm>
            <a:off x="177600" y="4978349"/>
            <a:ext cx="941807" cy="795460"/>
            <a:chOff x="8782382" y="-110290"/>
            <a:chExt cx="941807" cy="795460"/>
          </a:xfrm>
        </p:grpSpPr>
        <p:pic>
          <p:nvPicPr>
            <p:cNvPr id="87" name="Picture 86" descr="Icon&#10;&#10;Description automatically generated">
              <a:extLst>
                <a:ext uri="{FF2B5EF4-FFF2-40B4-BE49-F238E27FC236}">
                  <a16:creationId xmlns:a16="http://schemas.microsoft.com/office/drawing/2014/main" id="{59B65A8C-6682-1545-9A33-834D1A737BF5}"/>
                </a:ext>
              </a:extLst>
            </p:cNvPr>
            <p:cNvPicPr>
              <a:picLocks noChangeAspect="1"/>
            </p:cNvPicPr>
            <p:nvPr/>
          </p:nvPicPr>
          <p:blipFill>
            <a:blip r:embed="rId3"/>
            <a:stretch>
              <a:fillRect/>
            </a:stretch>
          </p:blipFill>
          <p:spPr>
            <a:xfrm>
              <a:off x="9024635" y="241411"/>
              <a:ext cx="548640" cy="443759"/>
            </a:xfrm>
            <a:prstGeom prst="rect">
              <a:avLst/>
            </a:prstGeom>
          </p:spPr>
        </p:pic>
        <p:sp>
          <p:nvSpPr>
            <p:cNvPr id="88" name="Rounded Rectangle 87">
              <a:extLst>
                <a:ext uri="{FF2B5EF4-FFF2-40B4-BE49-F238E27FC236}">
                  <a16:creationId xmlns:a16="http://schemas.microsoft.com/office/drawing/2014/main" id="{055AC09A-8404-A347-9BAF-5EA45D374380}"/>
                </a:ext>
              </a:extLst>
            </p:cNvPr>
            <p:cNvSpPr/>
            <p:nvPr/>
          </p:nvSpPr>
          <p:spPr>
            <a:xfrm>
              <a:off x="8782382" y="-110290"/>
              <a:ext cx="941807" cy="41089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Gnosis Safe</a:t>
              </a:r>
            </a:p>
          </p:txBody>
        </p:sp>
      </p:grpSp>
      <p:cxnSp>
        <p:nvCxnSpPr>
          <p:cNvPr id="89" name="Curved Connector 88">
            <a:extLst>
              <a:ext uri="{FF2B5EF4-FFF2-40B4-BE49-F238E27FC236}">
                <a16:creationId xmlns:a16="http://schemas.microsoft.com/office/drawing/2014/main" id="{88FCB17D-271B-AB43-85DC-142C98E1EA0C}"/>
              </a:ext>
            </a:extLst>
          </p:cNvPr>
          <p:cNvCxnSpPr>
            <a:cxnSpLocks/>
            <a:stCxn id="88" idx="0"/>
            <a:endCxn id="124" idx="1"/>
          </p:cNvCxnSpPr>
          <p:nvPr/>
        </p:nvCxnSpPr>
        <p:spPr>
          <a:xfrm rot="5400000" flipH="1" flipV="1">
            <a:off x="260392" y="3022881"/>
            <a:ext cx="2343580" cy="1567356"/>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6C147892-33A9-CC4A-AD7D-04B18F294D39}"/>
              </a:ext>
            </a:extLst>
          </p:cNvPr>
          <p:cNvCxnSpPr>
            <a:cxnSpLocks/>
            <a:stCxn id="38" idx="2"/>
            <a:endCxn id="48" idx="0"/>
          </p:cNvCxnSpPr>
          <p:nvPr/>
        </p:nvCxnSpPr>
        <p:spPr>
          <a:xfrm rot="5400000">
            <a:off x="4503945" y="1830603"/>
            <a:ext cx="259044" cy="10227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53E2BC36-EF6D-0A4D-AB2A-D279095307C9}"/>
              </a:ext>
            </a:extLst>
          </p:cNvPr>
          <p:cNvCxnSpPr>
            <a:cxnSpLocks/>
            <a:stCxn id="19" idx="2"/>
          </p:cNvCxnSpPr>
          <p:nvPr/>
        </p:nvCxnSpPr>
        <p:spPr>
          <a:xfrm rot="16200000" flipH="1">
            <a:off x="3497051" y="2322467"/>
            <a:ext cx="304983" cy="6177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5E446B14-6924-FE4D-A910-E3BC5EB4556C}"/>
              </a:ext>
            </a:extLst>
          </p:cNvPr>
          <p:cNvSpPr/>
          <p:nvPr/>
        </p:nvSpPr>
        <p:spPr>
          <a:xfrm>
            <a:off x="10122887" y="1412669"/>
            <a:ext cx="953999"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000" dirty="0">
                <a:solidFill>
                  <a:schemeClr val="tx1"/>
                </a:solidFill>
              </a:rPr>
              <a:t>Returns a Merkle tree of rewards.</a:t>
            </a:r>
          </a:p>
        </p:txBody>
      </p:sp>
      <p:sp>
        <p:nvSpPr>
          <p:cNvPr id="109" name="Rectangle 108">
            <a:extLst>
              <a:ext uri="{FF2B5EF4-FFF2-40B4-BE49-F238E27FC236}">
                <a16:creationId xmlns:a16="http://schemas.microsoft.com/office/drawing/2014/main" id="{6CADA160-FA49-B34C-B778-414422130B03}"/>
              </a:ext>
            </a:extLst>
          </p:cNvPr>
          <p:cNvSpPr/>
          <p:nvPr/>
        </p:nvSpPr>
        <p:spPr>
          <a:xfrm>
            <a:off x="8865837" y="1413925"/>
            <a:ext cx="1146996"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000" dirty="0">
                <a:solidFill>
                  <a:schemeClr val="tx1"/>
                </a:solidFill>
              </a:rPr>
              <a:t>Calculates rewards and balances them to the total reward amount in the root.</a:t>
            </a:r>
          </a:p>
        </p:txBody>
      </p:sp>
      <p:grpSp>
        <p:nvGrpSpPr>
          <p:cNvPr id="114" name="Group 113">
            <a:extLst>
              <a:ext uri="{FF2B5EF4-FFF2-40B4-BE49-F238E27FC236}">
                <a16:creationId xmlns:a16="http://schemas.microsoft.com/office/drawing/2014/main" id="{AFF4D53F-BBD5-9A43-BEB7-3765B127CC28}"/>
              </a:ext>
            </a:extLst>
          </p:cNvPr>
          <p:cNvGrpSpPr/>
          <p:nvPr/>
        </p:nvGrpSpPr>
        <p:grpSpPr>
          <a:xfrm>
            <a:off x="2271416" y="3124932"/>
            <a:ext cx="2240236" cy="565111"/>
            <a:chOff x="5714105" y="2735617"/>
            <a:chExt cx="2240236" cy="565111"/>
          </a:xfrm>
        </p:grpSpPr>
        <p:sp>
          <p:nvSpPr>
            <p:cNvPr id="115" name="Rectangle 114">
              <a:extLst>
                <a:ext uri="{FF2B5EF4-FFF2-40B4-BE49-F238E27FC236}">
                  <a16:creationId xmlns:a16="http://schemas.microsoft.com/office/drawing/2014/main" id="{6D681581-6FFA-B447-B936-3F6A6C06B0EC}"/>
                </a:ext>
              </a:extLst>
            </p:cNvPr>
            <p:cNvSpPr/>
            <p:nvPr/>
          </p:nvSpPr>
          <p:spPr>
            <a:xfrm>
              <a:off x="5714105" y="2775370"/>
              <a:ext cx="2240236" cy="525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Retrieve the Users Claim Link</a:t>
              </a:r>
            </a:p>
            <a:p>
              <a:pPr algn="ctr"/>
              <a:r>
                <a:rPr lang="en-US" sz="800" dirty="0">
                  <a:solidFill>
                    <a:schemeClr val="tx1"/>
                  </a:solidFill>
                </a:rPr>
                <a:t>(Use a Wrapper Contract inquiry API to retrieve a link the user can use to retrieve their award.)</a:t>
              </a:r>
              <a:br>
                <a:rPr lang="en-US" sz="1000" dirty="0">
                  <a:solidFill>
                    <a:schemeClr val="tx1"/>
                  </a:solidFill>
                </a:rPr>
              </a:br>
              <a:endParaRPr lang="en-US" sz="800" dirty="0">
                <a:solidFill>
                  <a:schemeClr val="tx1"/>
                </a:solidFill>
              </a:endParaRPr>
            </a:p>
          </p:txBody>
        </p:sp>
        <p:sp>
          <p:nvSpPr>
            <p:cNvPr id="116" name="Oval 115">
              <a:extLst>
                <a:ext uri="{FF2B5EF4-FFF2-40B4-BE49-F238E27FC236}">
                  <a16:creationId xmlns:a16="http://schemas.microsoft.com/office/drawing/2014/main" id="{6D80D368-FCC7-FC4D-9485-1DE76B591940}"/>
                </a:ext>
              </a:extLst>
            </p:cNvPr>
            <p:cNvSpPr/>
            <p:nvPr/>
          </p:nvSpPr>
          <p:spPr>
            <a:xfrm>
              <a:off x="5784312" y="2735617"/>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10</a:t>
              </a:r>
            </a:p>
          </p:txBody>
        </p:sp>
      </p:grpSp>
      <p:grpSp>
        <p:nvGrpSpPr>
          <p:cNvPr id="127" name="Group 126">
            <a:extLst>
              <a:ext uri="{FF2B5EF4-FFF2-40B4-BE49-F238E27FC236}">
                <a16:creationId xmlns:a16="http://schemas.microsoft.com/office/drawing/2014/main" id="{FA0F867F-FB10-1D42-816A-83C2408B2D7C}"/>
              </a:ext>
            </a:extLst>
          </p:cNvPr>
          <p:cNvGrpSpPr/>
          <p:nvPr/>
        </p:nvGrpSpPr>
        <p:grpSpPr>
          <a:xfrm>
            <a:off x="4984854" y="2344426"/>
            <a:ext cx="2329210" cy="597745"/>
            <a:chOff x="4984854" y="2255938"/>
            <a:chExt cx="2329210" cy="597745"/>
          </a:xfrm>
        </p:grpSpPr>
        <p:sp>
          <p:nvSpPr>
            <p:cNvPr id="13" name="Rectangle 12">
              <a:extLst>
                <a:ext uri="{FF2B5EF4-FFF2-40B4-BE49-F238E27FC236}">
                  <a16:creationId xmlns:a16="http://schemas.microsoft.com/office/drawing/2014/main" id="{7BA4EB72-9662-CD42-889E-F7392B325180}"/>
                </a:ext>
              </a:extLst>
            </p:cNvPr>
            <p:cNvSpPr/>
            <p:nvPr/>
          </p:nvSpPr>
          <p:spPr>
            <a:xfrm>
              <a:off x="4984854" y="2255938"/>
              <a:ext cx="2329210" cy="597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algn="ctr"/>
              <a:r>
                <a:rPr lang="en-US" sz="1000" dirty="0">
                  <a:solidFill>
                    <a:schemeClr val="tx1"/>
                  </a:solidFill>
                </a:rPr>
                <a:t>Initiate Bacalhau Calc </a:t>
              </a:r>
              <a:br>
                <a:rPr lang="en-US" sz="1000" dirty="0">
                  <a:solidFill>
                    <a:schemeClr val="tx1"/>
                  </a:solidFill>
                </a:rPr>
              </a:br>
              <a:r>
                <a:rPr lang="en-US" sz="800" dirty="0">
                  <a:solidFill>
                    <a:schemeClr val="tx1"/>
                  </a:solidFill>
                </a:rPr>
                <a:t>(retrieve all approved Claims from ComposeDB. Persist to web3 storage.  Invoke Calc interface passing a single web3 storage CID.  Response is Merkle Tree of rewards.</a:t>
              </a:r>
            </a:p>
          </p:txBody>
        </p:sp>
        <p:sp>
          <p:nvSpPr>
            <p:cNvPr id="125" name="Oval 124">
              <a:extLst>
                <a:ext uri="{FF2B5EF4-FFF2-40B4-BE49-F238E27FC236}">
                  <a16:creationId xmlns:a16="http://schemas.microsoft.com/office/drawing/2014/main" id="{5315CA61-8D12-A143-AB74-A6A3A23D44BA}"/>
                </a:ext>
              </a:extLst>
            </p:cNvPr>
            <p:cNvSpPr/>
            <p:nvPr/>
          </p:nvSpPr>
          <p:spPr>
            <a:xfrm>
              <a:off x="5022412" y="2274138"/>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6</a:t>
              </a:r>
            </a:p>
          </p:txBody>
        </p:sp>
      </p:grpSp>
      <p:grpSp>
        <p:nvGrpSpPr>
          <p:cNvPr id="126" name="Group 125">
            <a:extLst>
              <a:ext uri="{FF2B5EF4-FFF2-40B4-BE49-F238E27FC236}">
                <a16:creationId xmlns:a16="http://schemas.microsoft.com/office/drawing/2014/main" id="{3F5942FC-B6A2-CF42-8DA2-91C16AA4801E}"/>
              </a:ext>
            </a:extLst>
          </p:cNvPr>
          <p:cNvGrpSpPr/>
          <p:nvPr/>
        </p:nvGrpSpPr>
        <p:grpSpPr>
          <a:xfrm>
            <a:off x="2159164" y="2301772"/>
            <a:ext cx="977047" cy="619290"/>
            <a:chOff x="10634102" y="5734429"/>
            <a:chExt cx="977047" cy="619290"/>
          </a:xfrm>
        </p:grpSpPr>
        <p:sp>
          <p:nvSpPr>
            <p:cNvPr id="124" name="Rectangle 123">
              <a:extLst>
                <a:ext uri="{FF2B5EF4-FFF2-40B4-BE49-F238E27FC236}">
                  <a16:creationId xmlns:a16="http://schemas.microsoft.com/office/drawing/2014/main" id="{5DEE5AF4-A577-FD4F-AC0A-8152EE6BCED1}"/>
                </a:ext>
              </a:extLst>
            </p:cNvPr>
            <p:cNvSpPr/>
            <p:nvPr/>
          </p:nvSpPr>
          <p:spPr>
            <a:xfrm>
              <a:off x="10690798" y="5781132"/>
              <a:ext cx="920351" cy="572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Confirm token balance in Gnosis (manual)</a:t>
              </a:r>
            </a:p>
          </p:txBody>
        </p:sp>
        <p:sp>
          <p:nvSpPr>
            <p:cNvPr id="44" name="Oval 43">
              <a:extLst>
                <a:ext uri="{FF2B5EF4-FFF2-40B4-BE49-F238E27FC236}">
                  <a16:creationId xmlns:a16="http://schemas.microsoft.com/office/drawing/2014/main" id="{20714CCD-3E8E-394F-A280-6319FA5810BB}"/>
                </a:ext>
              </a:extLst>
            </p:cNvPr>
            <p:cNvSpPr/>
            <p:nvPr/>
          </p:nvSpPr>
          <p:spPr>
            <a:xfrm>
              <a:off x="10634102" y="5734429"/>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5</a:t>
              </a:r>
            </a:p>
          </p:txBody>
        </p:sp>
      </p:grpSp>
      <p:grpSp>
        <p:nvGrpSpPr>
          <p:cNvPr id="148" name="Group 147">
            <a:extLst>
              <a:ext uri="{FF2B5EF4-FFF2-40B4-BE49-F238E27FC236}">
                <a16:creationId xmlns:a16="http://schemas.microsoft.com/office/drawing/2014/main" id="{1E12E503-6576-F944-AF54-99FE271D3768}"/>
              </a:ext>
            </a:extLst>
          </p:cNvPr>
          <p:cNvGrpSpPr/>
          <p:nvPr/>
        </p:nvGrpSpPr>
        <p:grpSpPr>
          <a:xfrm>
            <a:off x="1747101" y="5036066"/>
            <a:ext cx="688489" cy="788919"/>
            <a:chOff x="5056095" y="4819426"/>
            <a:chExt cx="1154656" cy="1262256"/>
          </a:xfrm>
        </p:grpSpPr>
        <p:sp>
          <p:nvSpPr>
            <p:cNvPr id="149" name="Rounded Rectangle 148">
              <a:extLst>
                <a:ext uri="{FF2B5EF4-FFF2-40B4-BE49-F238E27FC236}">
                  <a16:creationId xmlns:a16="http://schemas.microsoft.com/office/drawing/2014/main" id="{AA7E417F-7B8D-5E4C-9D28-EB5D1EF24833}"/>
                </a:ext>
              </a:extLst>
            </p:cNvPr>
            <p:cNvSpPr/>
            <p:nvPr/>
          </p:nvSpPr>
          <p:spPr>
            <a:xfrm>
              <a:off x="5056095" y="5371677"/>
              <a:ext cx="1154656" cy="710005"/>
            </a:xfrm>
            <a:prstGeom prst="roundRect">
              <a:avLst/>
            </a:prstGeom>
            <a:solidFill>
              <a:srgbClr val="7F18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User</a:t>
              </a:r>
            </a:p>
          </p:txBody>
        </p:sp>
        <p:sp>
          <p:nvSpPr>
            <p:cNvPr id="150" name="Oval 149">
              <a:extLst>
                <a:ext uri="{FF2B5EF4-FFF2-40B4-BE49-F238E27FC236}">
                  <a16:creationId xmlns:a16="http://schemas.microsoft.com/office/drawing/2014/main" id="{909EC0E1-FF9A-AE47-AD11-6B99628681E5}"/>
                </a:ext>
              </a:extLst>
            </p:cNvPr>
            <p:cNvSpPr/>
            <p:nvPr/>
          </p:nvSpPr>
          <p:spPr>
            <a:xfrm>
              <a:off x="5292762" y="4819426"/>
              <a:ext cx="656217" cy="613186"/>
            </a:xfrm>
            <a:prstGeom prst="ellipse">
              <a:avLst/>
            </a:prstGeom>
            <a:solidFill>
              <a:srgbClr val="7F18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1" name="Curved Connector 150">
            <a:extLst>
              <a:ext uri="{FF2B5EF4-FFF2-40B4-BE49-F238E27FC236}">
                <a16:creationId xmlns:a16="http://schemas.microsoft.com/office/drawing/2014/main" id="{03928C62-0122-6A42-9558-9A4ABB503EEE}"/>
              </a:ext>
            </a:extLst>
          </p:cNvPr>
          <p:cNvCxnSpPr>
            <a:cxnSpLocks/>
            <a:stCxn id="150" idx="0"/>
            <a:endCxn id="154" idx="2"/>
          </p:cNvCxnSpPr>
          <p:nvPr/>
        </p:nvCxnSpPr>
        <p:spPr>
          <a:xfrm rot="5400000" flipH="1" flipV="1">
            <a:off x="2000266" y="4215925"/>
            <a:ext cx="903736" cy="73654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A463F670-605B-C840-820D-7489768C86EB}"/>
              </a:ext>
            </a:extLst>
          </p:cNvPr>
          <p:cNvGrpSpPr/>
          <p:nvPr/>
        </p:nvGrpSpPr>
        <p:grpSpPr>
          <a:xfrm>
            <a:off x="2303535" y="3800118"/>
            <a:ext cx="977047" cy="332212"/>
            <a:chOff x="10634102" y="5734429"/>
            <a:chExt cx="977047" cy="332212"/>
          </a:xfrm>
        </p:grpSpPr>
        <p:sp>
          <p:nvSpPr>
            <p:cNvPr id="154" name="Rectangle 153">
              <a:extLst>
                <a:ext uri="{FF2B5EF4-FFF2-40B4-BE49-F238E27FC236}">
                  <a16:creationId xmlns:a16="http://schemas.microsoft.com/office/drawing/2014/main" id="{E2D1D056-7787-C54F-AD15-E3833C9C4C7D}"/>
                </a:ext>
              </a:extLst>
            </p:cNvPr>
            <p:cNvSpPr/>
            <p:nvPr/>
          </p:nvSpPr>
          <p:spPr>
            <a:xfrm>
              <a:off x="10690798" y="5781133"/>
              <a:ext cx="920351" cy="285508"/>
            </a:xfrm>
            <a:prstGeom prst="rect">
              <a:avLst/>
            </a:prstGeom>
            <a:noFill/>
            <a:ln>
              <a:solidFill>
                <a:srgbClr val="7F181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Claim Reward</a:t>
              </a:r>
            </a:p>
          </p:txBody>
        </p:sp>
        <p:sp>
          <p:nvSpPr>
            <p:cNvPr id="155" name="Oval 154">
              <a:extLst>
                <a:ext uri="{FF2B5EF4-FFF2-40B4-BE49-F238E27FC236}">
                  <a16:creationId xmlns:a16="http://schemas.microsoft.com/office/drawing/2014/main" id="{2F15D056-35B5-0E4A-B7E2-50A1A7CD7658}"/>
                </a:ext>
              </a:extLst>
            </p:cNvPr>
            <p:cNvSpPr/>
            <p:nvPr/>
          </p:nvSpPr>
          <p:spPr>
            <a:xfrm>
              <a:off x="10634102" y="5734429"/>
              <a:ext cx="171185" cy="173736"/>
            </a:xfrm>
            <a:prstGeom prst="ellipse">
              <a:avLst/>
            </a:prstGeom>
            <a:solidFill>
              <a:srgbClr val="7F181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a:t>
              </a:r>
            </a:p>
          </p:txBody>
        </p:sp>
      </p:grpSp>
      <p:grpSp>
        <p:nvGrpSpPr>
          <p:cNvPr id="165" name="Group 164">
            <a:extLst>
              <a:ext uri="{FF2B5EF4-FFF2-40B4-BE49-F238E27FC236}">
                <a16:creationId xmlns:a16="http://schemas.microsoft.com/office/drawing/2014/main" id="{D96C0F31-24A7-E64D-97C8-38CB69545A25}"/>
              </a:ext>
            </a:extLst>
          </p:cNvPr>
          <p:cNvGrpSpPr/>
          <p:nvPr/>
        </p:nvGrpSpPr>
        <p:grpSpPr>
          <a:xfrm>
            <a:off x="4984852" y="3719623"/>
            <a:ext cx="2138765" cy="574246"/>
            <a:chOff x="328799" y="1115696"/>
            <a:chExt cx="2138765" cy="574246"/>
          </a:xfrm>
        </p:grpSpPr>
        <p:sp>
          <p:nvSpPr>
            <p:cNvPr id="166" name="Rectangle 165">
              <a:extLst>
                <a:ext uri="{FF2B5EF4-FFF2-40B4-BE49-F238E27FC236}">
                  <a16:creationId xmlns:a16="http://schemas.microsoft.com/office/drawing/2014/main" id="{2AF4AA37-74EE-5746-B945-88552517118D}"/>
                </a:ext>
              </a:extLst>
            </p:cNvPr>
            <p:cNvSpPr/>
            <p:nvPr/>
          </p:nvSpPr>
          <p:spPr>
            <a:xfrm>
              <a:off x="328799" y="1164584"/>
              <a:ext cx="2138765" cy="525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Confirm and Initiate Airdrop</a:t>
              </a:r>
              <a:br>
                <a:rPr lang="en-US" sz="1000" dirty="0">
                  <a:solidFill>
                    <a:schemeClr val="tx1"/>
                  </a:solidFill>
                </a:rPr>
              </a:br>
              <a:r>
                <a:rPr lang="en-US" sz="800" dirty="0">
                  <a:solidFill>
                    <a:schemeClr val="tx1"/>
                  </a:solidFill>
                </a:rPr>
                <a:t>(Confirms accepted answer and initiate airdrop.  Update claim in ComposeDB setting isSatisfied=true)</a:t>
              </a:r>
            </a:p>
          </p:txBody>
        </p:sp>
        <p:sp>
          <p:nvSpPr>
            <p:cNvPr id="167" name="Oval 166">
              <a:extLst>
                <a:ext uri="{FF2B5EF4-FFF2-40B4-BE49-F238E27FC236}">
                  <a16:creationId xmlns:a16="http://schemas.microsoft.com/office/drawing/2014/main" id="{58F46D3B-E0AA-0641-AF91-4FBC99A821C5}"/>
                </a:ext>
              </a:extLst>
            </p:cNvPr>
            <p:cNvSpPr/>
            <p:nvPr/>
          </p:nvSpPr>
          <p:spPr>
            <a:xfrm>
              <a:off x="397264" y="1115696"/>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8</a:t>
              </a:r>
            </a:p>
          </p:txBody>
        </p:sp>
      </p:grpSp>
      <p:cxnSp>
        <p:nvCxnSpPr>
          <p:cNvPr id="172" name="Curved Connector 171">
            <a:extLst>
              <a:ext uri="{FF2B5EF4-FFF2-40B4-BE49-F238E27FC236}">
                <a16:creationId xmlns:a16="http://schemas.microsoft.com/office/drawing/2014/main" id="{442FB0CA-5B5E-CF4D-B13F-E3CEC01601AD}"/>
              </a:ext>
            </a:extLst>
          </p:cNvPr>
          <p:cNvCxnSpPr>
            <a:cxnSpLocks/>
            <a:stCxn id="59" idx="3"/>
            <a:endCxn id="68" idx="1"/>
          </p:cNvCxnSpPr>
          <p:nvPr/>
        </p:nvCxnSpPr>
        <p:spPr>
          <a:xfrm flipV="1">
            <a:off x="7225089" y="3065869"/>
            <a:ext cx="588939" cy="3592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32B8547-7EAA-9C42-A541-84EFA40D00AB}"/>
              </a:ext>
            </a:extLst>
          </p:cNvPr>
          <p:cNvGrpSpPr/>
          <p:nvPr/>
        </p:nvGrpSpPr>
        <p:grpSpPr>
          <a:xfrm>
            <a:off x="10482120" y="4826060"/>
            <a:ext cx="941807" cy="795460"/>
            <a:chOff x="8782382" y="-110290"/>
            <a:chExt cx="941807" cy="795460"/>
          </a:xfrm>
        </p:grpSpPr>
        <p:pic>
          <p:nvPicPr>
            <p:cNvPr id="82" name="Picture 81" descr="Icon&#10;&#10;Description automatically generated">
              <a:extLst>
                <a:ext uri="{FF2B5EF4-FFF2-40B4-BE49-F238E27FC236}">
                  <a16:creationId xmlns:a16="http://schemas.microsoft.com/office/drawing/2014/main" id="{D23DE90A-98EB-9F44-B919-AD3C958649A2}"/>
                </a:ext>
              </a:extLst>
            </p:cNvPr>
            <p:cNvPicPr>
              <a:picLocks noChangeAspect="1"/>
            </p:cNvPicPr>
            <p:nvPr/>
          </p:nvPicPr>
          <p:blipFill>
            <a:blip r:embed="rId3"/>
            <a:stretch>
              <a:fillRect/>
            </a:stretch>
          </p:blipFill>
          <p:spPr>
            <a:xfrm>
              <a:off x="9024635" y="241411"/>
              <a:ext cx="548640" cy="443759"/>
            </a:xfrm>
            <a:prstGeom prst="rect">
              <a:avLst/>
            </a:prstGeom>
          </p:spPr>
        </p:pic>
        <p:sp>
          <p:nvSpPr>
            <p:cNvPr id="83" name="Rounded Rectangle 82">
              <a:extLst>
                <a:ext uri="{FF2B5EF4-FFF2-40B4-BE49-F238E27FC236}">
                  <a16:creationId xmlns:a16="http://schemas.microsoft.com/office/drawing/2014/main" id="{BCE8B6DB-282C-E145-8EF7-0C9590308528}"/>
                </a:ext>
              </a:extLst>
            </p:cNvPr>
            <p:cNvSpPr/>
            <p:nvPr/>
          </p:nvSpPr>
          <p:spPr>
            <a:xfrm>
              <a:off x="8782382" y="-110290"/>
              <a:ext cx="941807" cy="41089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User Wallets</a:t>
              </a:r>
            </a:p>
          </p:txBody>
        </p:sp>
      </p:grpSp>
      <p:cxnSp>
        <p:nvCxnSpPr>
          <p:cNvPr id="84" name="Curved Connector 83">
            <a:extLst>
              <a:ext uri="{FF2B5EF4-FFF2-40B4-BE49-F238E27FC236}">
                <a16:creationId xmlns:a16="http://schemas.microsoft.com/office/drawing/2014/main" id="{E81032A7-EFD1-AF45-9A15-3879A9C3B59A}"/>
              </a:ext>
            </a:extLst>
          </p:cNvPr>
          <p:cNvCxnSpPr>
            <a:cxnSpLocks/>
            <a:stCxn id="73" idx="2"/>
            <a:endCxn id="83" idx="0"/>
          </p:cNvCxnSpPr>
          <p:nvPr/>
        </p:nvCxnSpPr>
        <p:spPr>
          <a:xfrm rot="5400000">
            <a:off x="10617116" y="4117294"/>
            <a:ext cx="1044675" cy="3728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63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6EC6673F-F10E-284D-BCD5-876111A0EC92}"/>
              </a:ext>
            </a:extLst>
          </p:cNvPr>
          <p:cNvGrpSpPr/>
          <p:nvPr/>
        </p:nvGrpSpPr>
        <p:grpSpPr>
          <a:xfrm>
            <a:off x="919027" y="543185"/>
            <a:ext cx="5347303" cy="4922466"/>
            <a:chOff x="919027" y="543185"/>
            <a:chExt cx="5347303" cy="4922466"/>
          </a:xfrm>
        </p:grpSpPr>
        <p:sp>
          <p:nvSpPr>
            <p:cNvPr id="12" name="TextBox 11">
              <a:extLst>
                <a:ext uri="{FF2B5EF4-FFF2-40B4-BE49-F238E27FC236}">
                  <a16:creationId xmlns:a16="http://schemas.microsoft.com/office/drawing/2014/main" id="{79785AD8-C450-0D4D-96B2-A0F6FC6ECF31}"/>
                </a:ext>
              </a:extLst>
            </p:cNvPr>
            <p:cNvSpPr txBox="1"/>
            <p:nvPr/>
          </p:nvSpPr>
          <p:spPr>
            <a:xfrm>
              <a:off x="919027" y="543185"/>
              <a:ext cx="2412896" cy="383741"/>
            </a:xfrm>
            <a:prstGeom prst="rect">
              <a:avLst/>
            </a:prstGeom>
            <a:noFill/>
            <a:ln w="19050">
              <a:solidFill>
                <a:schemeClr val="accent1"/>
              </a:solidFill>
            </a:ln>
          </p:spPr>
          <p:txBody>
            <a:bodyPr wrap="square" rtlCol="0">
              <a:noAutofit/>
            </a:bodyPr>
            <a:lstStyle/>
            <a:p>
              <a:pPr algn="ctr"/>
              <a:r>
                <a:rPr lang="en-US" dirty="0"/>
                <a:t>Claim Model</a:t>
              </a:r>
              <a:endParaRPr lang="en-US" sz="1600" dirty="0"/>
            </a:p>
          </p:txBody>
        </p:sp>
        <p:sp>
          <p:nvSpPr>
            <p:cNvPr id="17" name="TextBox 16">
              <a:extLst>
                <a:ext uri="{FF2B5EF4-FFF2-40B4-BE49-F238E27FC236}">
                  <a16:creationId xmlns:a16="http://schemas.microsoft.com/office/drawing/2014/main" id="{525DE2EF-D77B-FD4E-A838-F8479BC65E2A}"/>
                </a:ext>
              </a:extLst>
            </p:cNvPr>
            <p:cNvSpPr txBox="1"/>
            <p:nvPr/>
          </p:nvSpPr>
          <p:spPr>
            <a:xfrm>
              <a:off x="927378" y="926926"/>
              <a:ext cx="4881751" cy="3288459"/>
            </a:xfrm>
            <a:prstGeom prst="rect">
              <a:avLst/>
            </a:prstGeom>
            <a:solidFill>
              <a:schemeClr val="accent1"/>
            </a:solidFill>
            <a:ln w="19050">
              <a:solidFill>
                <a:schemeClr val="accent1"/>
              </a:solidFill>
            </a:ln>
          </p:spPr>
          <p:txBody>
            <a:bodyPr wrap="square" lIns="0" tIns="0" rIns="0" bIns="0" rtlCol="0" anchor="t">
              <a:noAutofit/>
            </a:bodyPr>
            <a:lstStyle/>
            <a:p>
              <a:pPr algn="ctr"/>
              <a:endParaRPr lang="en-US" dirty="0">
                <a:solidFill>
                  <a:schemeClr val="bg1"/>
                </a:solidFill>
              </a:endParaRPr>
            </a:p>
          </p:txBody>
        </p:sp>
        <p:sp>
          <p:nvSpPr>
            <p:cNvPr id="18" name="TextBox 17">
              <a:extLst>
                <a:ext uri="{FF2B5EF4-FFF2-40B4-BE49-F238E27FC236}">
                  <a16:creationId xmlns:a16="http://schemas.microsoft.com/office/drawing/2014/main" id="{1B4CA7F7-B173-624C-9DD6-3A3C01BEFD4D}"/>
                </a:ext>
              </a:extLst>
            </p:cNvPr>
            <p:cNvSpPr txBox="1"/>
            <p:nvPr/>
          </p:nvSpPr>
          <p:spPr>
            <a:xfrm>
              <a:off x="927378" y="1202586"/>
              <a:ext cx="4881751" cy="4233710"/>
            </a:xfrm>
            <a:prstGeom prst="rect">
              <a:avLst/>
            </a:prstGeom>
            <a:solidFill>
              <a:schemeClr val="bg1"/>
            </a:solidFill>
            <a:ln w="19050">
              <a:solidFill>
                <a:schemeClr val="accent1"/>
              </a:solidFill>
            </a:ln>
          </p:spPr>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A3D36708-6141-4949-BD3E-DAA62D557CD5}"/>
                </a:ext>
              </a:extLst>
            </p:cNvPr>
            <p:cNvSpPr txBox="1"/>
            <p:nvPr/>
          </p:nvSpPr>
          <p:spPr>
            <a:xfrm>
              <a:off x="1718672" y="1310667"/>
              <a:ext cx="4547658" cy="4154984"/>
            </a:xfrm>
            <a:prstGeom prst="rect">
              <a:avLst/>
            </a:prstGeom>
            <a:noFill/>
          </p:spPr>
          <p:txBody>
            <a:bodyPr wrap="square" rtlCol="0">
              <a:spAutoFit/>
            </a:bodyPr>
            <a:lstStyle/>
            <a:p>
              <a:r>
                <a:rPr lang="en-US" sz="1100" b="0" dirty="0">
                  <a:effectLst/>
                </a:rPr>
                <a:t>type </a:t>
              </a:r>
              <a:r>
                <a:rPr lang="en-US" sz="1100" b="0" dirty="0" err="1">
                  <a:effectLst/>
                </a:rPr>
                <a:t>IEClaim</a:t>
              </a:r>
              <a:endParaRPr lang="en-US" sz="1100" b="0" dirty="0">
                <a:effectLst/>
              </a:endParaRPr>
            </a:p>
            <a:p>
              <a:r>
                <a:rPr lang="en-US" sz="1100" b="0" dirty="0">
                  <a:effectLst/>
                </a:rPr>
                <a:t>@createModel(</a:t>
              </a:r>
            </a:p>
            <a:p>
              <a:r>
                <a:rPr lang="en-US" sz="1100" b="0" dirty="0">
                  <a:effectLst/>
                </a:rPr>
                <a:t>accountRelation: LIST</a:t>
              </a:r>
            </a:p>
            <a:p>
              <a:r>
                <a:rPr lang="en-US" sz="1100" b="0" dirty="0">
                  <a:effectLst/>
                </a:rPr>
                <a:t>description: "Claim or attestation, possibly from 3rd party sources"</a:t>
              </a:r>
            </a:p>
            <a:p>
              <a:r>
                <a:rPr lang="en-US" sz="1100" b="0" dirty="0">
                  <a:effectLst/>
                </a:rPr>
                <a:t>) {</a:t>
              </a:r>
            </a:p>
            <a:p>
              <a:r>
                <a:rPr lang="en-US" sz="1100" b="0" dirty="0">
                  <a:effectLst/>
                </a:rPr>
                <a:t>subject: String @string(minLength: 1, maxLength: 256)</a:t>
              </a:r>
            </a:p>
            <a:p>
              <a:r>
                <a:rPr lang="en-US" sz="1100" b="0" dirty="0">
                  <a:effectLst/>
                </a:rPr>
                <a:t>claim: String @string(minLength: 1, maxLength: 1024)</a:t>
              </a:r>
            </a:p>
            <a:p>
              <a:r>
                <a:rPr lang="en-US" sz="1100" b="0" dirty="0" err="1">
                  <a:effectLst/>
                </a:rPr>
                <a:t>root_claim_id</a:t>
              </a:r>
              <a:r>
                <a:rPr lang="en-US" sz="1100" b="0" dirty="0">
                  <a:effectLst/>
                </a:rPr>
                <a:t>: String @string(minLength: 1, maxLength: 1024)</a:t>
              </a:r>
            </a:p>
            <a:p>
              <a:r>
                <a:rPr lang="en-US" sz="1100" dirty="0"/>
                <a:t>round: String @string(minLength: xx, maxLength: xx)</a:t>
              </a:r>
              <a:endParaRPr lang="en-US" sz="1100" b="0" dirty="0">
                <a:effectLst/>
              </a:endParaRPr>
            </a:p>
            <a:p>
              <a:r>
                <a:rPr lang="en-US" sz="1100" b="0" dirty="0">
                  <a:effectLst/>
                </a:rPr>
                <a:t>amount: Int</a:t>
              </a:r>
            </a:p>
            <a:p>
              <a:r>
                <a:rPr lang="en-US" sz="1100" b="0" dirty="0" err="1">
                  <a:effectLst/>
                </a:rPr>
                <a:t>amountUnits</a:t>
              </a:r>
              <a:r>
                <a:rPr lang="en-US" sz="1100" b="0" dirty="0">
                  <a:effectLst/>
                </a:rPr>
                <a:t>: String @string(minLength: 1, maxLength: 16)</a:t>
              </a:r>
            </a:p>
            <a:p>
              <a:r>
                <a:rPr lang="en-US" sz="1100" dirty="0"/>
                <a:t>isSatisfied: Boolean @</a:t>
              </a:r>
              <a:r>
                <a:rPr lang="en-US" sz="1100" dirty="0" err="1"/>
                <a:t>boolean</a:t>
              </a:r>
              <a:endParaRPr lang="en-US" sz="1100" b="0" dirty="0">
                <a:effectLst/>
              </a:endParaRPr>
            </a:p>
            <a:p>
              <a:r>
                <a:rPr lang="en-US" sz="1100" b="0" dirty="0" err="1">
                  <a:effectLst/>
                </a:rPr>
                <a:t>effective_date</a:t>
              </a:r>
              <a:r>
                <a:rPr lang="en-US" sz="1100" b="0" dirty="0">
                  <a:effectLst/>
                </a:rPr>
                <a:t>: String! @string(minLength: 1, maxLength: 10)</a:t>
              </a:r>
            </a:p>
            <a:p>
              <a:r>
                <a:rPr lang="en-US" sz="1100" b="0" dirty="0">
                  <a:effectLst/>
                </a:rPr>
                <a:t>statement: String @string(minLength: 1, maxLength: 16384)</a:t>
              </a:r>
            </a:p>
            <a:p>
              <a:r>
                <a:rPr lang="en-US" sz="1100" b="0" dirty="0">
                  <a:effectLst/>
                </a:rPr>
                <a:t>source: String @string(minLength: 1, maxLength: 1024)</a:t>
              </a:r>
            </a:p>
            <a:p>
              <a:r>
                <a:rPr lang="en-US" sz="1100" b="0" dirty="0" err="1">
                  <a:effectLst/>
                </a:rPr>
                <a:t>digestMultibase</a:t>
              </a:r>
              <a:r>
                <a:rPr lang="en-US" sz="1100" b="0" dirty="0">
                  <a:effectLst/>
                </a:rPr>
                <a:t>: String @string(minLength: 1, maxLength: 256)</a:t>
              </a:r>
            </a:p>
            <a:p>
              <a:br>
                <a:rPr lang="en-US" sz="1100" b="0" dirty="0">
                  <a:effectLst/>
                </a:rPr>
              </a:br>
              <a:r>
                <a:rPr lang="en-US" sz="1100" b="0" dirty="0">
                  <a:effectLst/>
                </a:rPr>
                <a:t>aspect: String @string(minLength: 1, maxLength: 256)</a:t>
              </a:r>
            </a:p>
            <a:p>
              <a:r>
                <a:rPr lang="en-US" sz="1100" b="0" dirty="0">
                  <a:effectLst/>
                </a:rPr>
                <a:t>object: String @string(minLength: 1, maxLength: 1024)</a:t>
              </a:r>
            </a:p>
            <a:p>
              <a:r>
                <a:rPr lang="en-US" sz="1100" b="0" dirty="0">
                  <a:effectLst/>
                </a:rPr>
                <a:t>confidence: Float @float(min: 0, max: 1)</a:t>
              </a:r>
            </a:p>
            <a:p>
              <a:r>
                <a:rPr lang="en-US" sz="1100" b="0" dirty="0">
                  <a:effectLst/>
                </a:rPr>
                <a:t>rating: Float @float(min: -1, max: 1)</a:t>
              </a:r>
            </a:p>
            <a:p>
              <a:r>
                <a:rPr lang="en-US" sz="1100" b="0" dirty="0" err="1">
                  <a:effectLst/>
                </a:rPr>
                <a:t>intendedAudience</a:t>
              </a:r>
              <a:r>
                <a:rPr lang="en-US" sz="1100" b="0" dirty="0">
                  <a:effectLst/>
                </a:rPr>
                <a:t>: String @string(minLength: 1, maxLength: 256)</a:t>
              </a:r>
            </a:p>
            <a:p>
              <a:r>
                <a:rPr lang="en-US" sz="1100" b="0" dirty="0" err="1">
                  <a:effectLst/>
                </a:rPr>
                <a:t>respondAt</a:t>
              </a:r>
              <a:r>
                <a:rPr lang="en-US" sz="1100" b="0" dirty="0">
                  <a:effectLst/>
                </a:rPr>
                <a:t>: String @string(minLength: 1, maxLength: 1024)</a:t>
              </a:r>
            </a:p>
            <a:p>
              <a:r>
                <a:rPr lang="en-US" sz="1100" b="0" dirty="0">
                  <a:effectLst/>
                </a:rPr>
                <a:t>}</a:t>
              </a:r>
            </a:p>
          </p:txBody>
        </p:sp>
      </p:grpSp>
      <p:sp>
        <p:nvSpPr>
          <p:cNvPr id="20" name="TextBox 19">
            <a:extLst>
              <a:ext uri="{FF2B5EF4-FFF2-40B4-BE49-F238E27FC236}">
                <a16:creationId xmlns:a16="http://schemas.microsoft.com/office/drawing/2014/main" id="{68026D58-5087-2848-A19C-3D0D29206896}"/>
              </a:ext>
            </a:extLst>
          </p:cNvPr>
          <p:cNvSpPr txBox="1"/>
          <p:nvPr/>
        </p:nvSpPr>
        <p:spPr>
          <a:xfrm>
            <a:off x="613776" y="5777185"/>
            <a:ext cx="8510278" cy="307777"/>
          </a:xfrm>
          <a:prstGeom prst="rect">
            <a:avLst/>
          </a:prstGeom>
          <a:noFill/>
        </p:spPr>
        <p:txBody>
          <a:bodyPr wrap="none" rtlCol="0">
            <a:spAutoFit/>
          </a:bodyPr>
          <a:lstStyle/>
          <a:p>
            <a:r>
              <a:rPr lang="en-US" sz="1400" i="1" dirty="0">
                <a:solidFill>
                  <a:srgbClr val="FF0000"/>
                </a:solidFill>
              </a:rPr>
              <a:t>Approved Claims will not have a </a:t>
            </a:r>
            <a:r>
              <a:rPr lang="en-US" sz="1400" i="1" dirty="0" err="1">
                <a:solidFill>
                  <a:srgbClr val="FF0000"/>
                </a:solidFill>
              </a:rPr>
              <a:t>root_claim_id</a:t>
            </a:r>
            <a:r>
              <a:rPr lang="en-US" sz="1400" i="1" dirty="0">
                <a:solidFill>
                  <a:srgbClr val="FF0000"/>
                </a:solidFill>
              </a:rPr>
              <a:t> value.  Earned claims will have the stream id of the Approved claim.</a:t>
            </a:r>
          </a:p>
        </p:txBody>
      </p:sp>
      <p:grpSp>
        <p:nvGrpSpPr>
          <p:cNvPr id="13" name="Group 12">
            <a:extLst>
              <a:ext uri="{FF2B5EF4-FFF2-40B4-BE49-F238E27FC236}">
                <a16:creationId xmlns:a16="http://schemas.microsoft.com/office/drawing/2014/main" id="{59C2A265-BA54-174B-8793-F2DFC6866B81}"/>
              </a:ext>
            </a:extLst>
          </p:cNvPr>
          <p:cNvGrpSpPr/>
          <p:nvPr/>
        </p:nvGrpSpPr>
        <p:grpSpPr>
          <a:xfrm>
            <a:off x="6123899" y="513830"/>
            <a:ext cx="4890102" cy="4893111"/>
            <a:chOff x="919027" y="543185"/>
            <a:chExt cx="4890102" cy="4893111"/>
          </a:xfrm>
        </p:grpSpPr>
        <p:sp>
          <p:nvSpPr>
            <p:cNvPr id="14" name="TextBox 13">
              <a:extLst>
                <a:ext uri="{FF2B5EF4-FFF2-40B4-BE49-F238E27FC236}">
                  <a16:creationId xmlns:a16="http://schemas.microsoft.com/office/drawing/2014/main" id="{F8171866-9336-454E-ABB3-2B21B50D9995}"/>
                </a:ext>
              </a:extLst>
            </p:cNvPr>
            <p:cNvSpPr txBox="1"/>
            <p:nvPr/>
          </p:nvSpPr>
          <p:spPr>
            <a:xfrm>
              <a:off x="919027" y="543185"/>
              <a:ext cx="2412896" cy="383741"/>
            </a:xfrm>
            <a:prstGeom prst="rect">
              <a:avLst/>
            </a:prstGeom>
            <a:noFill/>
            <a:ln w="19050">
              <a:solidFill>
                <a:schemeClr val="accent1"/>
              </a:solidFill>
            </a:ln>
          </p:spPr>
          <p:txBody>
            <a:bodyPr wrap="square" rtlCol="0">
              <a:noAutofit/>
            </a:bodyPr>
            <a:lstStyle/>
            <a:p>
              <a:pPr algn="ctr"/>
              <a:r>
                <a:rPr lang="en-US" dirty="0"/>
                <a:t>Resources</a:t>
              </a:r>
              <a:endParaRPr lang="en-US" sz="1600" dirty="0"/>
            </a:p>
          </p:txBody>
        </p:sp>
        <p:sp>
          <p:nvSpPr>
            <p:cNvPr id="15" name="TextBox 14">
              <a:extLst>
                <a:ext uri="{FF2B5EF4-FFF2-40B4-BE49-F238E27FC236}">
                  <a16:creationId xmlns:a16="http://schemas.microsoft.com/office/drawing/2014/main" id="{FCE06FEF-3D49-7848-80F5-4DC373215C94}"/>
                </a:ext>
              </a:extLst>
            </p:cNvPr>
            <p:cNvSpPr txBox="1"/>
            <p:nvPr/>
          </p:nvSpPr>
          <p:spPr>
            <a:xfrm>
              <a:off x="927378" y="926926"/>
              <a:ext cx="4881751" cy="3288459"/>
            </a:xfrm>
            <a:prstGeom prst="rect">
              <a:avLst/>
            </a:prstGeom>
            <a:solidFill>
              <a:schemeClr val="accent1"/>
            </a:solidFill>
            <a:ln w="19050">
              <a:solidFill>
                <a:schemeClr val="accent1"/>
              </a:solidFill>
            </a:ln>
          </p:spPr>
          <p:txBody>
            <a:bodyPr wrap="square" lIns="0" tIns="0" rIns="0" bIns="0" rtlCol="0" anchor="t">
              <a:noAutofit/>
            </a:bodyPr>
            <a:lstStyle/>
            <a:p>
              <a:pPr algn="ctr"/>
              <a:endParaRPr lang="en-US" dirty="0">
                <a:solidFill>
                  <a:schemeClr val="bg1"/>
                </a:solidFill>
              </a:endParaRPr>
            </a:p>
          </p:txBody>
        </p:sp>
        <p:sp>
          <p:nvSpPr>
            <p:cNvPr id="16" name="TextBox 15">
              <a:extLst>
                <a:ext uri="{FF2B5EF4-FFF2-40B4-BE49-F238E27FC236}">
                  <a16:creationId xmlns:a16="http://schemas.microsoft.com/office/drawing/2014/main" id="{A69D0315-DAE7-5F4D-AFC1-268F1FA4ED6E}"/>
                </a:ext>
              </a:extLst>
            </p:cNvPr>
            <p:cNvSpPr txBox="1"/>
            <p:nvPr/>
          </p:nvSpPr>
          <p:spPr>
            <a:xfrm>
              <a:off x="927378" y="1202586"/>
              <a:ext cx="4881751" cy="4233710"/>
            </a:xfrm>
            <a:prstGeom prst="rect">
              <a:avLst/>
            </a:prstGeom>
            <a:solidFill>
              <a:schemeClr val="bg1"/>
            </a:solidFill>
            <a:ln w="19050">
              <a:solidFill>
                <a:schemeClr val="accent1"/>
              </a:solidFill>
            </a:ln>
          </p:spPr>
          <p:txBody>
            <a:bodyPr wrap="square" rtlCol="0" anchor="ctr">
              <a:noAutofit/>
            </a:bodyPr>
            <a:lstStyle/>
            <a:p>
              <a:pPr algn="ctr"/>
              <a:endParaRPr lang="en-US" dirty="0"/>
            </a:p>
          </p:txBody>
        </p:sp>
        <p:sp>
          <p:nvSpPr>
            <p:cNvPr id="21" name="TextBox 20">
              <a:extLst>
                <a:ext uri="{FF2B5EF4-FFF2-40B4-BE49-F238E27FC236}">
                  <a16:creationId xmlns:a16="http://schemas.microsoft.com/office/drawing/2014/main" id="{B71E74F4-60A6-5148-9928-31EE78AE0876}"/>
                </a:ext>
              </a:extLst>
            </p:cNvPr>
            <p:cNvSpPr txBox="1"/>
            <p:nvPr/>
          </p:nvSpPr>
          <p:spPr>
            <a:xfrm>
              <a:off x="1004878" y="1315017"/>
              <a:ext cx="4547658" cy="261610"/>
            </a:xfrm>
            <a:prstGeom prst="rect">
              <a:avLst/>
            </a:prstGeom>
            <a:noFill/>
          </p:spPr>
          <p:txBody>
            <a:bodyPr wrap="square" rtlCol="0">
              <a:spAutoFit/>
            </a:bodyPr>
            <a:lstStyle/>
            <a:p>
              <a:r>
                <a:rPr lang="en-US" sz="1100" b="0" dirty="0">
                  <a:effectLst/>
                  <a:hlinkClick r:id="rId2"/>
                </a:rPr>
                <a:t>Impact Evaluator Git repository</a:t>
              </a:r>
              <a:endParaRPr lang="en-US" sz="1100" b="0" dirty="0">
                <a:effectLst/>
              </a:endParaRPr>
            </a:p>
          </p:txBody>
        </p:sp>
      </p:grpSp>
    </p:spTree>
    <p:extLst>
      <p:ext uri="{BB962C8B-B14F-4D97-AF65-F5344CB8AC3E}">
        <p14:creationId xmlns:p14="http://schemas.microsoft.com/office/powerpoint/2010/main" val="2646991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18207</TotalTime>
  <Words>1073</Words>
  <Application>Microsoft Macintosh PowerPoint</Application>
  <PresentationFormat>Widescreen</PresentationFormat>
  <Paragraphs>112</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Impact Evaluator Grant</vt:lpstr>
      <vt:lpstr>Impact Evaluator Components</vt:lpstr>
      <vt:lpstr>Reusability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Zaremskas</dc:creator>
  <cp:lastModifiedBy>Michelle Zaremskas</cp:lastModifiedBy>
  <cp:revision>8</cp:revision>
  <dcterms:created xsi:type="dcterms:W3CDTF">2023-01-20T05:10:05Z</dcterms:created>
  <dcterms:modified xsi:type="dcterms:W3CDTF">2023-02-08T01:57:31Z</dcterms:modified>
</cp:coreProperties>
</file>