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87" r:id="rId5"/>
    <p:sldId id="289" r:id="rId6"/>
    <p:sldId id="29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B5901-FFC8-47CF-9F91-0373244169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ECDDC-A3C0-464E-B371-DBDA529ECD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A8C4-9567-48AF-B5D5-C1BCEF7A38E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0A7C-A3E5-4AA5-8822-E852E44BD85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F189-C707-4812-88B3-6C01F575BF9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C37-18B1-4A47-888E-9CC7469A5D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674A-0CA0-4191-AB7F-C8036306DD9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4FA4-6CFB-4AA9-ADA4-883B625CF6B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20C0-2A68-493B-8613-D17079468E8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2C223-12ED-4122-AF42-926C5CC2F99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314C-1561-4623-9ADD-14683D57E2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F1FE4-4D6A-4B1D-89B7-35D6647B03C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0DEB-17E2-4596-B298-9D8DB2E2104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0A0E-DE76-4104-8ECB-90881E22AF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://yann.lecun.com/exdb/mnis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手写数字概率模型</a:t>
            </a:r>
            <a:br>
              <a:rPr lang="zh-CN" altLang="en-US" b="1" dirty="0" smtClean="0"/>
            </a:br>
            <a:r>
              <a:rPr lang="zh-CN" altLang="en-US" b="1" dirty="0" smtClean="0"/>
              <a:t>参数估计与识别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2DE-398C-4A00-9CDD-6E1763371F8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0" y="4517658"/>
            <a:ext cx="3080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任课教师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卢宗庆</a:t>
            </a:r>
            <a:endParaRPr lang="en-US" altLang="zh-CN" sz="2400" dirty="0" smtClean="0"/>
          </a:p>
          <a:p>
            <a:r>
              <a:rPr lang="zh-CN" altLang="en-US" sz="2400" dirty="0" smtClean="0"/>
              <a:t>助教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刘李洋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张右承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1158"/>
            <a:ext cx="10515600" cy="819674"/>
          </a:xfrm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zh-CN" altLang="en-US" sz="2000" dirty="0" smtClean="0"/>
              <a:t>          </a:t>
            </a:r>
            <a:r>
              <a:rPr lang="zh-CN" altLang="en-US" sz="2000" kern="1400" spc="50" dirty="0" smtClean="0"/>
              <a:t>学会对实际数据建模</a:t>
            </a:r>
            <a:r>
              <a:rPr lang="en-US" altLang="zh-CN" sz="2000" kern="1400" spc="50" dirty="0" smtClean="0"/>
              <a:t>,</a:t>
            </a:r>
            <a:r>
              <a:rPr lang="zh-CN" altLang="en-US" sz="2000" kern="1400" spc="50" dirty="0" smtClean="0"/>
              <a:t>并利用最大似然方法估计分布的参数。建模完成后结合贝叶斯准则完成分类识别任务，并对所建模型分析评判。</a:t>
            </a:r>
            <a:endParaRPr lang="en-US" altLang="zh-CN" sz="2000" kern="1400" spc="5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DC38-DB6A-473A-A520-A1B2923A3DC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199" y="2277177"/>
            <a:ext cx="31798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二 实验数据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2992994"/>
            <a:ext cx="10515600" cy="3223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buNone/>
            </a:pPr>
            <a:r>
              <a:rPr lang="zh-CN" altLang="en-US" sz="2000" dirty="0" smtClean="0"/>
              <a:t>          </a:t>
            </a:r>
            <a:r>
              <a:rPr lang="en-US" altLang="zh-CN" sz="2000" dirty="0" smtClean="0"/>
              <a:t>MNIST</a:t>
            </a:r>
            <a:r>
              <a:rPr lang="zh-CN" altLang="en-US" sz="2000" dirty="0"/>
              <a:t>数据库是由</a:t>
            </a:r>
            <a:r>
              <a:rPr lang="en-US" altLang="zh-CN" sz="2000" dirty="0"/>
              <a:t>Yann</a:t>
            </a:r>
            <a:r>
              <a:rPr lang="zh-CN" altLang="en-US" sz="2000" dirty="0"/>
              <a:t>提供的手写数字数据库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下载地址为：</a:t>
            </a:r>
            <a:r>
              <a:rPr lang="en-US" altLang="zh-CN" sz="2000" dirty="0" smtClean="0">
                <a:hlinkClick r:id="rId1"/>
              </a:rPr>
              <a:t>http</a:t>
            </a:r>
            <a:r>
              <a:rPr lang="en-US" altLang="zh-CN" sz="2000" dirty="0">
                <a:hlinkClick r:id="rId1"/>
              </a:rPr>
              <a:t>://yann.lecun.com/exdb/mnist</a:t>
            </a:r>
            <a:r>
              <a:rPr lang="en-US" altLang="zh-CN" sz="2000" dirty="0" smtClean="0">
                <a:hlinkClick r:id="rId1"/>
              </a:rPr>
              <a:t>/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其中包含数据集格式等详情</a:t>
            </a:r>
            <a:r>
              <a:rPr lang="en-US" altLang="zh-CN" sz="2000" dirty="0" smtClean="0"/>
              <a:t>)</a:t>
            </a:r>
            <a:endParaRPr lang="en-US" altLang="zh-CN" sz="2000" dirty="0" smtClean="0"/>
          </a:p>
          <a:p>
            <a:pPr marL="0" indent="0">
              <a:lnSpc>
                <a:spcPts val="24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这个</a:t>
            </a:r>
            <a:r>
              <a:rPr lang="zh-CN" altLang="en-US" sz="2000" dirty="0"/>
              <a:t>数据库主要包含了</a:t>
            </a:r>
            <a:r>
              <a:rPr lang="en-US" altLang="zh-CN" sz="2000" dirty="0"/>
              <a:t>60000</a:t>
            </a:r>
            <a:r>
              <a:rPr lang="zh-CN" altLang="en-US" sz="2000" dirty="0"/>
              <a:t>张的训练图像和</a:t>
            </a:r>
            <a:r>
              <a:rPr lang="en-US" altLang="zh-CN" sz="2000" dirty="0"/>
              <a:t>10000</a:t>
            </a:r>
            <a:r>
              <a:rPr lang="zh-CN" altLang="en-US" sz="2000" dirty="0"/>
              <a:t>张的测试图像</a:t>
            </a:r>
            <a:r>
              <a:rPr lang="zh-CN" altLang="en-US" sz="2000" dirty="0" smtClean="0"/>
              <a:t>，囊括了各种手写数字图片：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73" y="4377469"/>
            <a:ext cx="605790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 实验内容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C37-18B1-4A47-888E-9CC7469A5D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008" y="1556235"/>
            <a:ext cx="10676792" cy="472623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任务要求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1.</a:t>
            </a:r>
            <a:r>
              <a:rPr lang="zh-CN" altLang="en-US" dirty="0" smtClean="0"/>
              <a:t>对各类图片的分布进行建模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在训练集上利用最大似然方法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估计其分布参数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利用贝叶斯判决对测试集上每张图片进行分类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并验证分类准确率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3.</a:t>
            </a:r>
            <a:r>
              <a:rPr lang="zh-CN" altLang="en-US" dirty="0" smtClean="0"/>
              <a:t>对实验结果进行分析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900" dirty="0"/>
              <a:t>参考方案</a:t>
            </a:r>
            <a:endParaRPr lang="en-US" altLang="zh-CN" sz="2900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zh-CN" sz="2900" dirty="0"/>
              <a:t>  1.</a:t>
            </a:r>
            <a:r>
              <a:rPr lang="zh-CN" altLang="en-US" sz="2900" dirty="0"/>
              <a:t>利用</a:t>
            </a:r>
            <a:r>
              <a:rPr lang="en-US" altLang="zh-CN" sz="2900" dirty="0"/>
              <a:t>PCA</a:t>
            </a:r>
            <a:r>
              <a:rPr lang="zh-CN" altLang="en-US" sz="2900" dirty="0"/>
              <a:t>进行数据降维</a:t>
            </a:r>
            <a:endParaRPr lang="en-US" altLang="zh-CN" sz="2900" dirty="0"/>
          </a:p>
          <a:p>
            <a:pPr marL="0" indent="0">
              <a:lnSpc>
                <a:spcPts val="2160"/>
              </a:lnSpc>
              <a:buFont typeface="Arial" panose="02080604020202020204" pitchFamily="34" charset="0"/>
              <a:buNone/>
            </a:pPr>
            <a:r>
              <a:rPr lang="en-US" altLang="zh-CN" sz="2900" dirty="0"/>
              <a:t>  2.</a:t>
            </a:r>
            <a:r>
              <a:rPr lang="zh-CN" altLang="en-US" sz="2900" dirty="0"/>
              <a:t>分析分布形式与准确率的关系</a:t>
            </a:r>
            <a:r>
              <a:rPr lang="en-US" altLang="zh-CN" sz="2900" dirty="0"/>
              <a:t>(</a:t>
            </a:r>
            <a:r>
              <a:rPr lang="zh-CN" altLang="en-US" sz="2900" dirty="0"/>
              <a:t>以高斯分布为例</a:t>
            </a:r>
            <a:r>
              <a:rPr lang="en-US" altLang="zh-CN" sz="2900" dirty="0"/>
              <a:t>,</a:t>
            </a:r>
            <a:r>
              <a:rPr lang="zh-CN" altLang="en-US" sz="2900" dirty="0"/>
              <a:t>可以</a:t>
            </a:r>
            <a:r>
              <a:rPr lang="zh-CN" altLang="en-US" sz="2900" dirty="0" smtClean="0"/>
              <a:t>假设高斯分布各分量之间</a:t>
            </a:r>
            <a:r>
              <a:rPr lang="zh-CN" altLang="en-US" sz="2900" dirty="0"/>
              <a:t>相互独立与否</a:t>
            </a:r>
            <a:r>
              <a:rPr lang="en-US" altLang="zh-CN" sz="2900" dirty="0"/>
              <a:t>,</a:t>
            </a:r>
            <a:r>
              <a:rPr lang="zh-CN" altLang="en-US" sz="2900" dirty="0"/>
              <a:t>分别进行实验并对结果进行分析</a:t>
            </a:r>
            <a:r>
              <a:rPr lang="en-US" altLang="zh-CN" sz="2900" dirty="0"/>
              <a:t>)</a:t>
            </a:r>
            <a:endParaRPr lang="en-US" altLang="zh-CN" sz="2900" dirty="0"/>
          </a:p>
          <a:p>
            <a:pPr marL="0" indent="0">
              <a:buFont typeface="Arial" panose="02080604020202020204" pitchFamily="34" charset="0"/>
              <a:buNone/>
            </a:pPr>
            <a:r>
              <a:rPr lang="en-US" altLang="zh-CN" sz="2900" dirty="0"/>
              <a:t>  3.</a:t>
            </a:r>
            <a:r>
              <a:rPr lang="zh-CN" altLang="en-US" sz="2900" dirty="0"/>
              <a:t>分析降维维度与准确率的关系</a:t>
            </a:r>
            <a:endParaRPr lang="en-US" altLang="zh-CN" sz="2900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sz="2900" dirty="0"/>
              <a:t>注意事项</a:t>
            </a:r>
            <a:r>
              <a:rPr lang="en-US" altLang="zh-CN" sz="2900" dirty="0"/>
              <a:t>:</a:t>
            </a:r>
            <a:endParaRPr lang="en-US" altLang="zh-CN" sz="29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900" dirty="0"/>
              <a:t>  1.</a:t>
            </a:r>
            <a:r>
              <a:rPr lang="zh-CN" altLang="en-US" sz="2900" dirty="0"/>
              <a:t>独立完成</a:t>
            </a:r>
            <a:endParaRPr lang="en-US" altLang="zh-CN" sz="29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900" dirty="0"/>
              <a:t>  2.</a:t>
            </a:r>
            <a:r>
              <a:rPr lang="zh-CN" altLang="en-US" sz="2900" dirty="0"/>
              <a:t>分布模型自选</a:t>
            </a:r>
            <a:r>
              <a:rPr lang="en-US" altLang="zh-CN" sz="2900" dirty="0"/>
              <a:t>,</a:t>
            </a:r>
            <a:r>
              <a:rPr lang="zh-CN" altLang="en-US" sz="2900" dirty="0"/>
              <a:t>需在实验报告中写明</a:t>
            </a:r>
            <a:r>
              <a:rPr lang="en-US" altLang="zh-CN" sz="2900" dirty="0"/>
              <a:t>;</a:t>
            </a:r>
            <a:r>
              <a:rPr lang="zh-CN" altLang="en-US" sz="2900" dirty="0"/>
              <a:t>编程语言自选</a:t>
            </a:r>
            <a:r>
              <a:rPr lang="en-US" altLang="zh-CN" sz="2900" dirty="0" smtClean="0"/>
              <a:t>,</a:t>
            </a:r>
            <a:r>
              <a:rPr lang="zh-CN" altLang="en-US" sz="2900" dirty="0" smtClean="0"/>
              <a:t>不</a:t>
            </a:r>
            <a:r>
              <a:rPr lang="zh-CN" altLang="en-US" sz="2900" dirty="0"/>
              <a:t>可以直接调用高级函数 </a:t>
            </a:r>
            <a:r>
              <a:rPr lang="en-US" altLang="zh-CN" sz="2900" dirty="0"/>
              <a:t>(PCA, </a:t>
            </a:r>
            <a:r>
              <a:rPr lang="en-US" altLang="zh-CN" sz="2900" dirty="0" err="1"/>
              <a:t>var</a:t>
            </a:r>
            <a:r>
              <a:rPr lang="en-US" altLang="zh-CN" sz="2900" dirty="0"/>
              <a:t>, mean)</a:t>
            </a:r>
            <a:endParaRPr lang="en-US" altLang="zh-CN" sz="29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900" dirty="0"/>
              <a:t>  3.</a:t>
            </a:r>
            <a:r>
              <a:rPr lang="zh-CN" altLang="en-US" sz="2900" dirty="0"/>
              <a:t>实验报告提交为</a:t>
            </a:r>
            <a:r>
              <a:rPr lang="en-US" altLang="zh-CN" sz="2900" dirty="0"/>
              <a:t>PDF</a:t>
            </a:r>
            <a:r>
              <a:rPr lang="zh-CN" altLang="en-US" sz="2900" dirty="0"/>
              <a:t>格式</a:t>
            </a:r>
            <a:endParaRPr lang="en-US" altLang="zh-CN" sz="2900" dirty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 上机实验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时间：一组  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号（周四）晚上 </a:t>
            </a:r>
            <a:r>
              <a:rPr lang="en-US" altLang="zh-CN" dirty="0" smtClean="0"/>
              <a:t>19:20-21:45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二组   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 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周五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晚上 </a:t>
            </a:r>
            <a:r>
              <a:rPr lang="en-US" altLang="zh-CN" smtClean="0"/>
              <a:t>19:20-21:45  </a:t>
            </a:r>
            <a:endParaRPr lang="en-US" altLang="zh-CN" dirty="0" smtClean="0"/>
          </a:p>
          <a:p>
            <a:r>
              <a:rPr lang="zh-CN" altLang="en-US" dirty="0" smtClean="0"/>
              <a:t>地点：</a:t>
            </a:r>
            <a:r>
              <a:rPr lang="en-US" altLang="zh-CN" dirty="0" smtClean="0"/>
              <a:t>B301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C37-18B1-4A47-888E-9CC7469A5D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 作业提交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提交实验报告和相关代码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评分依据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1. </a:t>
            </a:r>
            <a:r>
              <a:rPr lang="zh-CN" altLang="en-US" dirty="0" smtClean="0"/>
              <a:t>实验报告</a:t>
            </a:r>
            <a:r>
              <a:rPr lang="en-US" altLang="zh-CN" dirty="0" smtClean="0"/>
              <a:t>: 40%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2. </a:t>
            </a:r>
            <a:r>
              <a:rPr lang="zh-CN" altLang="en-US" dirty="0" smtClean="0"/>
              <a:t>实验结果</a:t>
            </a:r>
            <a:r>
              <a:rPr lang="en-US" altLang="zh-CN" dirty="0" smtClean="0"/>
              <a:t>: 40%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3. </a:t>
            </a:r>
            <a:r>
              <a:rPr lang="zh-CN" altLang="en-US" dirty="0" smtClean="0"/>
              <a:t>实验代码</a:t>
            </a:r>
            <a:r>
              <a:rPr lang="en-US" altLang="zh-CN" dirty="0" smtClean="0"/>
              <a:t>: 20%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实现语言</a:t>
            </a:r>
            <a:r>
              <a:rPr lang="en-US" altLang="zh-CN" dirty="0" smtClean="0"/>
              <a:t>: c/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, python, 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(</a:t>
            </a:r>
            <a:r>
              <a:rPr lang="zh-CN" altLang="en-US" dirty="0" smtClean="0"/>
              <a:t>推荐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提交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: 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24</a:t>
            </a:r>
            <a:r>
              <a:rPr lang="zh-CN" altLang="en-US" smtClean="0"/>
              <a:t>号前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DDC37-18B1-4A47-888E-9CC7469A5D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4C1-9455-4830-895F-61A9172A2D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WPS 演示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Kedage</vt:lpstr>
      <vt:lpstr>等线</vt:lpstr>
      <vt:lpstr>微软雅黑</vt:lpstr>
      <vt:lpstr>Droid Sans Fallback</vt:lpstr>
      <vt:lpstr>Arial Unicode MS</vt:lpstr>
      <vt:lpstr>DejaVu Sans</vt:lpstr>
      <vt:lpstr>OpenSymbol</vt:lpstr>
      <vt:lpstr>Office 主题​​</vt:lpstr>
      <vt:lpstr>手写数字分布模型参数估计与识别</vt:lpstr>
      <vt:lpstr>一 实验目的</vt:lpstr>
      <vt:lpstr>三 实验内容</vt:lpstr>
      <vt:lpstr>四 上机实验</vt:lpstr>
      <vt:lpstr>五 作业提交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三维点云拼接配准</dc:title>
  <dc:creator>yachi Zhang</dc:creator>
  <cp:lastModifiedBy>sensetime</cp:lastModifiedBy>
  <cp:revision>116</cp:revision>
  <dcterms:created xsi:type="dcterms:W3CDTF">2019-10-28T03:09:32Z</dcterms:created>
  <dcterms:modified xsi:type="dcterms:W3CDTF">2019-10-28T03:09:32Z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