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6" r:id="rId5"/>
  </p:sldMasterIdLst>
  <p:notesMasterIdLst>
    <p:notesMasterId r:id="rId7"/>
  </p:notesMasterIdLst>
  <p:sldIdLst>
    <p:sldId id="367" r:id="rId6"/>
    <p:sldId id="1131" r:id="rId8"/>
    <p:sldId id="1137" r:id="rId9"/>
    <p:sldId id="1138" r:id="rId10"/>
    <p:sldId id="1139" r:id="rId11"/>
    <p:sldId id="1140" r:id="rId12"/>
    <p:sldId id="1141" r:id="rId13"/>
    <p:sldId id="1142" r:id="rId14"/>
  </p:sldIdLst>
  <p:sldSz cx="9144000" cy="5143500" type="screen16x9"/>
  <p:notesSz cx="6797675" cy="99294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C00FF"/>
    <a:srgbClr val="0000CC"/>
    <a:srgbClr val="660066"/>
    <a:srgbClr val="00CC00"/>
    <a:srgbClr val="993366"/>
    <a:srgbClr val="30FC2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9822" autoAdjust="0"/>
  </p:normalViewPr>
  <p:slideViewPr>
    <p:cSldViewPr>
      <p:cViewPr>
        <p:scale>
          <a:sx n="136" d="100"/>
          <a:sy n="136" d="100"/>
        </p:scale>
        <p:origin x="-984" y="-354"/>
      </p:cViewPr>
      <p:guideLst>
        <p:guide orient="horz" pos="24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490"/>
          </a:xfrm>
          <a:prstGeom prst="rect">
            <a:avLst/>
          </a:prstGeom>
        </p:spPr>
        <p:txBody>
          <a:bodyPr vert="horz" wrap="square" lIns="91449" tIns="45725" rIns="91449" bIns="45725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490"/>
          </a:xfrm>
          <a:prstGeom prst="rect">
            <a:avLst/>
          </a:prstGeom>
        </p:spPr>
        <p:txBody>
          <a:bodyPr vert="horz" wrap="square" lIns="91449" tIns="45725" rIns="91449" bIns="45725" numCol="1" anchor="t" anchorCtr="0" compatLnSpc="1"/>
          <a:lstStyle>
            <a:lvl1pPr algn="r">
              <a:defRPr sz="1200"/>
            </a:lvl1pPr>
          </a:lstStyle>
          <a:p>
            <a:fld id="{37EA1BDF-74C6-40CE-9B7A-5FF23B4F623C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6663"/>
            <a:ext cx="5438140" cy="4468416"/>
          </a:xfrm>
          <a:prstGeom prst="rect">
            <a:avLst/>
          </a:prstGeom>
        </p:spPr>
        <p:txBody>
          <a:bodyPr vert="horz" lIns="91449" tIns="45725" rIns="91449" bIns="45725" rtlCol="0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1601"/>
            <a:ext cx="2945659" cy="496490"/>
          </a:xfrm>
          <a:prstGeom prst="rect">
            <a:avLst/>
          </a:prstGeom>
        </p:spPr>
        <p:txBody>
          <a:bodyPr vert="horz" wrap="square" lIns="91449" tIns="45725" rIns="91449" bIns="45725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1601"/>
            <a:ext cx="2945659" cy="496490"/>
          </a:xfrm>
          <a:prstGeom prst="rect">
            <a:avLst/>
          </a:prstGeom>
        </p:spPr>
        <p:txBody>
          <a:bodyPr vert="horz" wrap="square" lIns="91449" tIns="45725" rIns="91449" bIns="45725" numCol="1" anchor="b" anchorCtr="0" compatLnSpc="1"/>
          <a:lstStyle>
            <a:lvl1pPr algn="r">
              <a:defRPr sz="1200"/>
            </a:lvl1pPr>
          </a:lstStyle>
          <a:p>
            <a:fld id="{2BBBE63C-FCFD-47DF-A7D6-11C3F6BC76F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63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83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FE112EC-1597-4B0E-8031-1C62B45EA7A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63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83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7537353-65E4-485C-88B1-2AAE21FE4B8A}" type="slidenum">
              <a:rPr lang="en-US" altLang="zh-CN"/>
            </a:fld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63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83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7537353-65E4-485C-88B1-2AAE21FE4B8A}" type="slidenum">
              <a:rPr lang="en-US" altLang="zh-CN"/>
            </a:fld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63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83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7537353-65E4-485C-88B1-2AAE21FE4B8A}" type="slidenum">
              <a:rPr lang="en-US" altLang="zh-CN"/>
            </a:fld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63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83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7537353-65E4-485C-88B1-2AAE21FE4B8A}" type="slidenum">
              <a:rPr lang="en-US" altLang="zh-CN"/>
            </a:fld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63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83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7537353-65E4-485C-88B1-2AAE21FE4B8A}" type="slidenum">
              <a:rPr lang="en-US" altLang="zh-CN"/>
            </a:fld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63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83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7537353-65E4-485C-88B1-2AAE21FE4B8A}" type="slidenum">
              <a:rPr lang="en-US" altLang="zh-CN"/>
            </a:fld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63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83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7537353-65E4-485C-88B1-2AAE21FE4B8A}" type="slidenum">
              <a:rPr lang="en-US" altLang="zh-CN"/>
            </a:fld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A0D993-82D0-4B39-95B6-45E904474D9C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0ECD5-3BEF-414C-9E4D-69805E445A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200E1D-4355-4F5E-9116-5797174005BC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870A2-5ECA-44B5-AA02-A99B8FD3DD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925965-879F-4423-9F9A-11732777DF1A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66899-443A-4F0C-A43D-7E972DC7D06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26AD60-1073-4A97-A2DF-466BB498C3BE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2F5C5-3E2C-40EE-A695-968027F12C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7ADC2-CEED-4615-B881-B3011A3DA10F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2CDF9-5BB0-4970-8EF8-210785C082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453C9A-2983-4E3A-A643-EB23779A7D51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CB8F7-4CC0-45C0-BE25-602C72484C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FC73B3-4578-4E50-B17C-A213725C520B}" type="datetimeFigureOut">
              <a:rPr lang="en-US" altLang="zh-CN"/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DEEB9-6284-48D6-A510-2884825EB9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535875-FDCC-4B72-A1B1-293F45D37511}" type="datetimeFigureOut">
              <a:rPr lang="en-US" altLang="zh-CN"/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06976-0C65-4242-93FA-7691B25F046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583EFD-B7F6-4FFC-88D5-A30A46E4B763}" type="datetimeFigureOut">
              <a:rPr lang="en-US" altLang="zh-CN"/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791F1B-6A4F-460C-9051-ED80B4FFFB0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832BF0-110F-499E-A79C-33DA79E11317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6E767-0D55-4E23-B199-E67DB6FE46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BBACA4-CD27-4CBE-9E89-285B3E371913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0480A-1899-4708-8D80-FAB6897A08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0117B6-FB00-4CBE-AF90-F286570CAD4B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80224-30F6-4019-AC03-534E278406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B413A8-85DD-424F-8639-98418D0D1510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296E4-2A6B-4C17-9ABC-5EDC70AEE3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20273-0A36-4D24-A69E-5C0A2AA820CA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5F29F-0634-4ED4-BD14-790DE95D40A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1520-54A5-4090-BCCD-6F453305BAA3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8302-372B-48AD-9923-CA2C5CCE64C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2443A-6A44-45AA-B618-CE46122DA0B1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606D3-DB97-4ABD-BDFA-3F78260BA9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49CD31-E0AB-4F90-A874-1129E8D45D13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CA737-5DD3-4AB1-9211-0A639F83F6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752038-0FAA-4409-9F98-5191A53041A8}" type="datetimeFigureOut">
              <a:rPr lang="en-US" altLang="zh-CN"/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80207-7E91-4ADB-A96C-3AC739A0596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740221-6509-49CD-BDCE-624634C15A8E}" type="datetimeFigureOut">
              <a:rPr lang="en-US" altLang="zh-CN"/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29B7C-0F33-401C-968C-ABEF1934B77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89D467-E236-4054-BA4D-2EA29037533E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3A083-8EF5-4C21-BB40-0EB329630FE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74833F-B208-485A-824C-34BACF43219A}" type="datetimeFigureOut">
              <a:rPr lang="en-US" altLang="zh-CN"/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51382-ADD5-449A-B1CC-D996D3F069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1C1164-523B-465E-A607-D78D8C5AEEAC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1A20D-017C-4586-9E6E-665979C84B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92DAF3-7760-4811-9971-25FA2AF1D686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D20C4-1956-4190-BD92-CC21E4AD90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B9BE21-99A0-407F-878D-8C96888DE9EB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43199-B1E2-40F8-878F-E8AA21A5FE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DACC9E-2BCC-4B1A-AD90-A10FC8FA3859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2CA67-5E0D-4A9E-AB93-FD0972F9612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07EBFA-AE5A-4F8A-97CF-3C12D2348F0A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A2D68-8E50-451B-A5BF-9EECBA4699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781585-E9A8-40E7-A54E-FF815A72030B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9C4DD-63E7-4D8E-9B29-04B6468DA0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5DA24-5E64-4C1B-B4A1-87F3EAFC975C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2F8E6-5A9E-466D-9838-E95AFBD2F3A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251A51-6138-4DC5-AE85-A5C0DFAA38EF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4FA5F-44AD-4C50-950F-2FD2760B189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660DBA-529C-4386-A216-E0E3942A375A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B06F52-BB7D-470A-9DF4-CC5AA8AF15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65F767-B0AA-415D-B416-DFEE0E6A6574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EAE9D-CCEA-4906-9C81-5B1CCC757D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592A99-C9C1-4B29-8D7C-EB07FCDBC5F6}" type="datetimeFigureOut">
              <a:rPr lang="en-US" altLang="zh-CN"/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2CAC7-B738-419E-9EDB-814EB8CC64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859053-3668-4F87-85D6-C35E358C726E}" type="datetimeFigureOut">
              <a:rPr lang="en-US" altLang="zh-CN"/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D77C9-4A1C-4F7D-95A1-2816EF781A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1F6B3E-7D96-4EE9-AE8D-8FE1ADAF9561}" type="datetimeFigureOut">
              <a:rPr lang="en-US" altLang="zh-CN"/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DA76E-0980-45EA-B667-D1AD7F63CA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85995-8AC4-4F13-9C48-7E54C6CC01C5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9E2B2-F334-4CC8-8E54-8C06F54DB4D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3609A-14FB-4FC8-905E-476004EA2FE3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93305-C337-4B2D-8538-1EE17C759D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956B80-0C4B-4E88-874A-050D2397F434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42BBF4-F909-4C8A-9097-C88B5436DF2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6D3C5-44A7-4A0E-85BD-A1F2ABD903D6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B854C-B56A-4628-82D2-59668004CF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B39A75-F0A7-4BBD-8AB4-19B712DD5F81}" type="datetimeFigureOut">
              <a:rPr lang="en-US" altLang="zh-CN"/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254B2-13E9-406E-BF83-60C2125D67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BE5214-7E2A-4E5A-BD48-C693A9EBD338}" type="datetimeFigureOut">
              <a:rPr lang="en-US" altLang="zh-CN"/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BB1EA-24D4-4DC4-9378-3FAC8FF7A10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ECD175-8F58-47B1-BD03-5ADED13C0F8A}" type="datetimeFigureOut">
              <a:rPr lang="en-US" altLang="zh-CN"/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E984-CB89-4EF6-AC1A-DF3AFD7ED86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54E1AB-F15A-4B37-9111-ECB34B6831ED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52C32-16DD-4C64-AC55-4F595AB8DA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60DE9-4F21-4301-8358-D71240339A5C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31C21-B5BF-433B-85CF-1FA1066FEE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4" Type="http://schemas.openxmlformats.org/officeDocument/2006/relationships/theme" Target="../theme/theme3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FD1A0764-4156-4B27-8711-521DF2E92058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471630F-9357-4790-9BD6-48A5F61E8E1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0AB7C6B9-55DC-45CD-86AA-0D9B76964697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4072A81-FD02-477E-8081-57B92806F4B4}" type="slidenum">
              <a:rPr lang="en-US" altLang="zh-CN"/>
            </a:fld>
            <a:endParaRPr lang="en-US" altLang="zh-CN"/>
          </a:p>
        </p:txBody>
      </p:sp>
      <p:sp>
        <p:nvSpPr>
          <p:cNvPr id="2055" name="TextBox 11"/>
          <p:cNvSpPr txBox="1">
            <a:spLocks noChangeArrowheads="1"/>
          </p:cNvSpPr>
          <p:nvPr userDrawn="1"/>
        </p:nvSpPr>
        <p:spPr bwMode="auto">
          <a:xfrm>
            <a:off x="9372600" y="666750"/>
            <a:ext cx="1293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>
                <a:solidFill>
                  <a:srgbClr val="000000"/>
                </a:solidFill>
              </a:rPr>
              <a:t>Template</a:t>
            </a:r>
            <a:endParaRPr lang="en-US" altLang="zh-CN" sz="1400">
              <a:solidFill>
                <a:srgbClr val="000000"/>
              </a:solidFill>
            </a:endParaRPr>
          </a:p>
          <a:p>
            <a:r>
              <a:rPr lang="en-US" altLang="zh-CN" sz="1400">
                <a:solidFill>
                  <a:srgbClr val="000000"/>
                </a:solidFill>
              </a:rPr>
              <a:t>vertLeftWhite2</a:t>
            </a:r>
            <a:endParaRPr lang="en-US" altLang="zh-CN" sz="1400">
              <a:solidFill>
                <a:srgbClr val="000000"/>
              </a:solidFill>
            </a:endParaRPr>
          </a:p>
        </p:txBody>
      </p:sp>
      <p:pic>
        <p:nvPicPr>
          <p:cNvPr id="205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2475"/>
            <a:ext cx="2540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5275"/>
            <a:ext cx="2540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675"/>
            <a:ext cx="2540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875"/>
            <a:ext cx="2540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C7623FE4-976C-4755-B760-B60C0D177D87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D403056-04EB-4883-BAD3-69B9C4928454}" type="slidenum">
              <a:rPr lang="en-US" altLang="zh-CN"/>
            </a:fld>
            <a:endParaRPr lang="en-US" altLang="zh-CN"/>
          </a:p>
        </p:txBody>
      </p:sp>
      <p:sp>
        <p:nvSpPr>
          <p:cNvPr id="3077" name="TextBox 11"/>
          <p:cNvSpPr txBox="1">
            <a:spLocks noChangeArrowheads="1"/>
          </p:cNvSpPr>
          <p:nvPr userDrawn="1"/>
        </p:nvSpPr>
        <p:spPr bwMode="auto">
          <a:xfrm>
            <a:off x="9372600" y="666750"/>
            <a:ext cx="13700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>
                <a:solidFill>
                  <a:srgbClr val="000000"/>
                </a:solidFill>
              </a:rPr>
              <a:t>Template</a:t>
            </a:r>
            <a:endParaRPr lang="en-US" altLang="zh-CN" sz="1400">
              <a:solidFill>
                <a:srgbClr val="000000"/>
              </a:solidFill>
            </a:endParaRPr>
          </a:p>
          <a:p>
            <a:r>
              <a:rPr lang="en-US" altLang="zh-CN" sz="1400">
                <a:solidFill>
                  <a:srgbClr val="000000"/>
                </a:solidFill>
              </a:rPr>
              <a:t>block2x2White1</a:t>
            </a:r>
            <a:endParaRPr lang="en-US" altLang="zh-CN" sz="1400">
              <a:solidFill>
                <a:srgbClr val="000000"/>
              </a:solidFill>
            </a:endParaRPr>
          </a:p>
          <a:p>
            <a:endParaRPr lang="en-US" altLang="zh-CN" sz="1400">
              <a:solidFill>
                <a:srgbClr val="000000"/>
              </a:solidFill>
            </a:endParaRPr>
          </a:p>
          <a:p>
            <a:r>
              <a:rPr lang="en-US" altLang="zh-CN" sz="1400">
                <a:solidFill>
                  <a:srgbClr val="000000"/>
                </a:solidFill>
              </a:rPr>
              <a:t>Ordering of </a:t>
            </a:r>
            <a:endParaRPr lang="en-US" altLang="zh-CN" sz="1400">
              <a:solidFill>
                <a:srgbClr val="000000"/>
              </a:solidFill>
            </a:endParaRPr>
          </a:p>
          <a:p>
            <a:r>
              <a:rPr lang="en-US" altLang="zh-CN" sz="1400">
                <a:solidFill>
                  <a:srgbClr val="000000"/>
                </a:solidFill>
              </a:rPr>
              <a:t>buttons is:</a:t>
            </a:r>
            <a:endParaRPr lang="en-US" altLang="zh-CN" sz="1400">
              <a:solidFill>
                <a:srgbClr val="000000"/>
              </a:solidFill>
            </a:endParaRPr>
          </a:p>
          <a:p>
            <a:r>
              <a:rPr lang="en-US" altLang="zh-CN" sz="1400">
                <a:solidFill>
                  <a:srgbClr val="000000"/>
                </a:solidFill>
              </a:rPr>
              <a:t>13</a:t>
            </a:r>
            <a:endParaRPr lang="en-US" altLang="zh-CN" sz="1400">
              <a:solidFill>
                <a:srgbClr val="000000"/>
              </a:solidFill>
            </a:endParaRPr>
          </a:p>
          <a:p>
            <a:r>
              <a:rPr lang="en-US" altLang="zh-CN" sz="1400">
                <a:solidFill>
                  <a:srgbClr val="000000"/>
                </a:solidFill>
              </a:rPr>
              <a:t>24</a:t>
            </a:r>
            <a:endParaRPr lang="en-US" altLang="zh-CN" sz="1400">
              <a:solidFill>
                <a:srgbClr val="000000"/>
              </a:solidFill>
            </a:endParaRPr>
          </a:p>
        </p:txBody>
      </p:sp>
      <p:pic>
        <p:nvPicPr>
          <p:cNvPr id="307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2238"/>
            <a:ext cx="2540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363"/>
            <a:ext cx="2540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363"/>
            <a:ext cx="2540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2238"/>
            <a:ext cx="2540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0A114C7-8DFC-4FC5-924C-3B15D04834A1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759C89B-B6E9-47E7-AAD2-A17DF0135A9A}" type="slidenum">
              <a:rPr lang="en-US" altLang="zh-CN"/>
            </a:fld>
            <a:endParaRPr lang="en-US" altLang="zh-CN"/>
          </a:p>
        </p:txBody>
      </p:sp>
      <p:sp>
        <p:nvSpPr>
          <p:cNvPr id="4103" name="TextBox 8"/>
          <p:cNvSpPr txBox="1">
            <a:spLocks noChangeArrowheads="1"/>
          </p:cNvSpPr>
          <p:nvPr userDrawn="1"/>
        </p:nvSpPr>
        <p:spPr bwMode="auto">
          <a:xfrm>
            <a:off x="8448675" y="4932363"/>
            <a:ext cx="7667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</a:rPr>
              <a:t>Andrew Ng</a:t>
            </a:r>
            <a:endParaRPr lang="en-US" altLang="zh-CN" sz="10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04800" y="285750"/>
            <a:ext cx="8610600" cy="14287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4800" b="1" dirty="0" smtClean="0"/>
              <a:t>第三次实验课</a:t>
            </a:r>
            <a:endParaRPr lang="en-US" altLang="zh-CN" sz="4800" b="1" dirty="0" smtClean="0"/>
          </a:p>
          <a:p>
            <a:pPr lvl="0" fontAlgn="auto">
              <a:spcAft>
                <a:spcPts val="0"/>
              </a:spcAft>
              <a:defRPr/>
            </a:pPr>
            <a:endParaRPr lang="en-US" altLang="zh-CN" sz="3600" b="1" dirty="0">
              <a:solidFill>
                <a:srgbClr val="C00000"/>
              </a:solidFill>
              <a:latin typeface="Calibri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1885950"/>
            <a:ext cx="7761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5578040" y="2592247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714999" y="2820840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438775" y="3901241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545320" y="3278040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362575" y="364527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038725" y="1940376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562599" y="2281588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486399" y="3032394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021856" y="3735240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315968" y="2194966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286375" y="1885950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800600" y="1758110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362575" y="2612641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638171" y="3361040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itle 1"/>
          <p:cNvSpPr txBox="1"/>
          <p:nvPr/>
        </p:nvSpPr>
        <p:spPr>
          <a:xfrm>
            <a:off x="0" y="0"/>
            <a:ext cx="3124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i="1" dirty="0" smtClean="0"/>
              <a:t>Support Vector Regression</a:t>
            </a:r>
            <a:endParaRPr lang="en-US" altLang="zh-CN" sz="2000" b="1" i="1" dirty="0"/>
          </a:p>
        </p:txBody>
      </p:sp>
      <p:sp>
        <p:nvSpPr>
          <p:cNvPr id="35" name="矩形 34"/>
          <p:cNvSpPr/>
          <p:nvPr/>
        </p:nvSpPr>
        <p:spPr>
          <a:xfrm>
            <a:off x="35482" y="704458"/>
            <a:ext cx="8463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en-US" dirty="0" smtClean="0"/>
              <a:t>目标：利用</a:t>
            </a:r>
            <a:r>
              <a:rPr lang="en-US" altLang="zh-CN" dirty="0" smtClean="0"/>
              <a:t>SVR</a:t>
            </a:r>
            <a:r>
              <a:rPr lang="zh-CN" altLang="en-US" dirty="0" smtClean="0"/>
              <a:t>的方法进行圆参数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半径、圆心坐标</a:t>
            </a:r>
            <a:r>
              <a:rPr lang="en-US" altLang="zh-CN" dirty="0" smtClean="0"/>
              <a:t>)</a:t>
            </a:r>
            <a:r>
              <a:rPr lang="zh-CN" altLang="en-US" dirty="0" smtClean="0"/>
              <a:t>估计。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2886074" y="1733550"/>
            <a:ext cx="2752725" cy="2763690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solidFill>
              <a:srgbClr val="0000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8686800" y="2087530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823759" y="231612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547535" y="3396524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654080" y="277332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471335" y="3140556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147485" y="1435659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671359" y="1776871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595159" y="2527677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130616" y="323052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424728" y="1690249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395135" y="138123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909360" y="125339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471335" y="2107924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746931" y="285632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itle 1"/>
          <p:cNvSpPr txBox="1"/>
          <p:nvPr/>
        </p:nvSpPr>
        <p:spPr>
          <a:xfrm>
            <a:off x="0" y="0"/>
            <a:ext cx="3124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i="1" dirty="0" smtClean="0"/>
              <a:t>Support Vector Regression</a:t>
            </a:r>
            <a:endParaRPr lang="en-US" altLang="zh-CN" sz="2000" b="1" i="1" dirty="0"/>
          </a:p>
        </p:txBody>
      </p:sp>
      <p:sp>
        <p:nvSpPr>
          <p:cNvPr id="35" name="矩形 34"/>
          <p:cNvSpPr/>
          <p:nvPr/>
        </p:nvSpPr>
        <p:spPr>
          <a:xfrm>
            <a:off x="35482" y="704458"/>
            <a:ext cx="8463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en-US" dirty="0" smtClean="0"/>
              <a:t>思路：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5994834" y="1228833"/>
            <a:ext cx="2752725" cy="2763690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solidFill>
              <a:srgbClr val="0000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81000" y="1355284"/>
          <a:ext cx="3478213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94" name="Equation" r:id="rId1" imgW="44500800" imgH="22860000" progId="Equation.DSMT4">
                  <p:embed/>
                </p:oleObj>
              </mc:Choice>
              <mc:Fallback>
                <p:oleObj name="Equation" r:id="rId1" imgW="44500800" imgH="228600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55284"/>
                        <a:ext cx="3478213" cy="17462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椭圆 25"/>
          <p:cNvSpPr/>
          <p:nvPr/>
        </p:nvSpPr>
        <p:spPr>
          <a:xfrm>
            <a:off x="5994206" y="1242583"/>
            <a:ext cx="2752725" cy="2763690"/>
          </a:xfrm>
          <a:prstGeom prst="ellipse">
            <a:avLst/>
          </a:prstGeom>
          <a:solidFill>
            <a:srgbClr val="CC00FF">
              <a:alpha val="0"/>
            </a:srgbClr>
          </a:solidFill>
          <a:ln w="254000">
            <a:solidFill>
              <a:srgbClr val="006600">
                <a:alpha val="4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8686800" y="2087530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823759" y="231612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547535" y="3396524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654080" y="277332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471335" y="3140556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147485" y="1435659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671359" y="1776871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595159" y="2527677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130616" y="323052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424728" y="1690249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395135" y="138123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909360" y="125339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471335" y="2107924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746931" y="285632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itle 1"/>
          <p:cNvSpPr txBox="1"/>
          <p:nvPr/>
        </p:nvSpPr>
        <p:spPr>
          <a:xfrm>
            <a:off x="0" y="0"/>
            <a:ext cx="3124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i="1" dirty="0" smtClean="0"/>
              <a:t>Support Vector Regression</a:t>
            </a:r>
            <a:endParaRPr lang="en-US" altLang="zh-CN" sz="2000" b="1" i="1" dirty="0"/>
          </a:p>
        </p:txBody>
      </p:sp>
      <p:sp>
        <p:nvSpPr>
          <p:cNvPr id="35" name="矩形 34"/>
          <p:cNvSpPr/>
          <p:nvPr/>
        </p:nvSpPr>
        <p:spPr>
          <a:xfrm>
            <a:off x="35482" y="704458"/>
            <a:ext cx="8463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en-US" dirty="0" smtClean="0"/>
              <a:t>思路：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5994834" y="1228833"/>
            <a:ext cx="2752725" cy="2763690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solidFill>
              <a:srgbClr val="0000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04800" y="1306074"/>
          <a:ext cx="4740276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17" name="Equation" r:id="rId1" imgW="60655200" imgH="10058400" progId="Equation.DSMT4">
                  <p:embed/>
                </p:oleObj>
              </mc:Choice>
              <mc:Fallback>
                <p:oleObj name="Equation" r:id="rId1" imgW="60655200" imgH="10058400" progId="Equation.DSMT4">
                  <p:embed/>
                  <p:pic>
                    <p:nvPicPr>
                      <p:cNvPr id="0" name="图片 3758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06074"/>
                        <a:ext cx="4740276" cy="7683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椭圆 25"/>
          <p:cNvSpPr/>
          <p:nvPr/>
        </p:nvSpPr>
        <p:spPr>
          <a:xfrm>
            <a:off x="5994206" y="1242583"/>
            <a:ext cx="2752725" cy="2763690"/>
          </a:xfrm>
          <a:prstGeom prst="ellipse">
            <a:avLst/>
          </a:prstGeom>
          <a:solidFill>
            <a:srgbClr val="CC00FF">
              <a:alpha val="0"/>
            </a:srgbClr>
          </a:solidFill>
          <a:ln w="254000">
            <a:solidFill>
              <a:srgbClr val="006600">
                <a:alpha val="4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8686800" y="2087530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823759" y="231612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547535" y="3396524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654080" y="277332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471335" y="3140556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147485" y="1435659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671359" y="1776871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595159" y="2527677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130616" y="323052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424728" y="1690249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395135" y="138123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909360" y="125339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471335" y="2107924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746931" y="285632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itle 1"/>
          <p:cNvSpPr txBox="1"/>
          <p:nvPr/>
        </p:nvSpPr>
        <p:spPr>
          <a:xfrm>
            <a:off x="0" y="0"/>
            <a:ext cx="3124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i="1" dirty="0" smtClean="0"/>
              <a:t>Support Vector Regression</a:t>
            </a:r>
            <a:endParaRPr lang="en-US" altLang="zh-CN" sz="2000" b="1" i="1" dirty="0"/>
          </a:p>
        </p:txBody>
      </p:sp>
      <p:sp>
        <p:nvSpPr>
          <p:cNvPr id="35" name="矩形 34"/>
          <p:cNvSpPr/>
          <p:nvPr/>
        </p:nvSpPr>
        <p:spPr>
          <a:xfrm>
            <a:off x="35482" y="704458"/>
            <a:ext cx="8463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en-US" dirty="0" smtClean="0"/>
              <a:t>思路：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5994834" y="1228833"/>
            <a:ext cx="2752725" cy="2763690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solidFill>
              <a:srgbClr val="0000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81000" y="1442998"/>
          <a:ext cx="431165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41" name="Equation" r:id="rId1" imgW="55168800" imgH="22860000" progId="Equation.DSMT4">
                  <p:embed/>
                </p:oleObj>
              </mc:Choice>
              <mc:Fallback>
                <p:oleObj name="Equation" r:id="rId1" imgW="55168800" imgH="22860000" progId="Equation.DSMT4">
                  <p:embed/>
                  <p:pic>
                    <p:nvPicPr>
                      <p:cNvPr id="0" name="图片 3768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2998"/>
                        <a:ext cx="4311650" cy="17462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椭圆 25"/>
          <p:cNvSpPr/>
          <p:nvPr/>
        </p:nvSpPr>
        <p:spPr>
          <a:xfrm>
            <a:off x="5994206" y="1242583"/>
            <a:ext cx="2752725" cy="2763690"/>
          </a:xfrm>
          <a:prstGeom prst="ellipse">
            <a:avLst/>
          </a:prstGeom>
          <a:solidFill>
            <a:srgbClr val="CC00FF">
              <a:alpha val="0"/>
            </a:srgbClr>
          </a:solidFill>
          <a:ln w="254000">
            <a:solidFill>
              <a:srgbClr val="006600">
                <a:alpha val="4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8686800" y="2087530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823759" y="231612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547535" y="3396524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654080" y="277332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471335" y="3140556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147485" y="1435659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671359" y="1776871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595159" y="2527677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130616" y="323052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424728" y="1690249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395135" y="138123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909360" y="125339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471335" y="2107924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746931" y="285632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itle 1"/>
          <p:cNvSpPr txBox="1"/>
          <p:nvPr/>
        </p:nvSpPr>
        <p:spPr>
          <a:xfrm>
            <a:off x="0" y="0"/>
            <a:ext cx="3124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i="1" dirty="0" smtClean="0"/>
              <a:t>Support Vector Regression</a:t>
            </a:r>
            <a:endParaRPr lang="en-US" altLang="zh-CN" sz="2000" b="1" i="1" dirty="0"/>
          </a:p>
        </p:txBody>
      </p:sp>
      <p:sp>
        <p:nvSpPr>
          <p:cNvPr id="35" name="矩形 34"/>
          <p:cNvSpPr/>
          <p:nvPr/>
        </p:nvSpPr>
        <p:spPr>
          <a:xfrm>
            <a:off x="35482" y="704458"/>
            <a:ext cx="8463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en-US" dirty="0"/>
              <a:t>要求</a:t>
            </a:r>
            <a:r>
              <a:rPr lang="zh-CN" altLang="en-US" dirty="0" smtClean="0"/>
              <a:t>：利用对偶下降算法自己编程实现</a:t>
            </a:r>
            <a:r>
              <a:rPr lang="en-US" altLang="zh-CN" dirty="0" smtClean="0"/>
              <a:t>(</a:t>
            </a:r>
            <a:r>
              <a:rPr lang="zh-CN" altLang="en-US" dirty="0" smtClean="0"/>
              <a:t>编程工具不限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5994834" y="1228833"/>
            <a:ext cx="2752725" cy="2763690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solidFill>
              <a:srgbClr val="0000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994206" y="1242583"/>
            <a:ext cx="2752725" cy="2763690"/>
          </a:xfrm>
          <a:prstGeom prst="ellipse">
            <a:avLst/>
          </a:prstGeom>
          <a:solidFill>
            <a:srgbClr val="CC00FF">
              <a:alpha val="0"/>
            </a:srgbClr>
          </a:solidFill>
          <a:ln w="254000">
            <a:solidFill>
              <a:srgbClr val="006600">
                <a:alpha val="4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81000" y="1443038"/>
          <a:ext cx="431165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67" name="Equation" r:id="rId1" imgW="55168800" imgH="22860000" progId="Equation.DSMT4">
                  <p:embed/>
                </p:oleObj>
              </mc:Choice>
              <mc:Fallback>
                <p:oleObj name="Equation" r:id="rId1" imgW="55168800" imgH="22860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3038"/>
                        <a:ext cx="4311650" cy="17462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8686800" y="2087530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823759" y="231612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547535" y="3396524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654080" y="277332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471335" y="3140556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147485" y="1435659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671359" y="1776871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595159" y="2527677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130616" y="323052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424728" y="1690249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395135" y="138123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909360" y="125339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471335" y="2107924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746931" y="2856323"/>
            <a:ext cx="152400" cy="166001"/>
          </a:xfrm>
          <a:prstGeom prst="ellipse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itle 1"/>
          <p:cNvSpPr txBox="1"/>
          <p:nvPr/>
        </p:nvSpPr>
        <p:spPr>
          <a:xfrm>
            <a:off x="0" y="0"/>
            <a:ext cx="3124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i="1" dirty="0" smtClean="0"/>
              <a:t>Support Vector Regression</a:t>
            </a:r>
            <a:endParaRPr lang="en-US" altLang="zh-CN" sz="2000" b="1" i="1" dirty="0"/>
          </a:p>
        </p:txBody>
      </p:sp>
      <p:sp>
        <p:nvSpPr>
          <p:cNvPr id="35" name="矩形 34"/>
          <p:cNvSpPr/>
          <p:nvPr/>
        </p:nvSpPr>
        <p:spPr>
          <a:xfrm>
            <a:off x="35482" y="704458"/>
            <a:ext cx="8463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en-US" dirty="0"/>
              <a:t>要求</a:t>
            </a:r>
            <a:r>
              <a:rPr lang="zh-CN" altLang="en-US" dirty="0" smtClean="0"/>
              <a:t>：利用对偶下降算法自己编程实现</a:t>
            </a:r>
            <a:r>
              <a:rPr lang="en-US" altLang="zh-CN" dirty="0" smtClean="0"/>
              <a:t>(</a:t>
            </a:r>
            <a:r>
              <a:rPr lang="zh-CN" altLang="en-US" dirty="0" smtClean="0"/>
              <a:t>编程语言不限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5994834" y="1228833"/>
            <a:ext cx="2752725" cy="2763690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solidFill>
              <a:srgbClr val="0000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994206" y="1242583"/>
            <a:ext cx="2752725" cy="2763690"/>
          </a:xfrm>
          <a:prstGeom prst="ellipse">
            <a:avLst/>
          </a:prstGeom>
          <a:solidFill>
            <a:srgbClr val="CC00FF">
              <a:alpha val="0"/>
            </a:srgbClr>
          </a:solidFill>
          <a:ln w="254000">
            <a:solidFill>
              <a:srgbClr val="006600">
                <a:alpha val="4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3400" y="1435659"/>
          <a:ext cx="29178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87" name="Equation" r:id="rId1" imgW="37490400" imgH="12496800" progId="Equation.DSMT4">
                  <p:embed/>
                </p:oleObj>
              </mc:Choice>
              <mc:Fallback>
                <p:oleObj name="Equation" r:id="rId1" imgW="37490400" imgH="124968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35659"/>
                        <a:ext cx="2917825" cy="9556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8490" y="288290"/>
            <a:ext cx="5027930" cy="4848225"/>
          </a:xfrm>
          <a:prstGeom prst="rect">
            <a:avLst/>
          </a:prstGeom>
        </p:spPr>
      </p:pic>
      <p:sp>
        <p:nvSpPr>
          <p:cNvPr id="34" name="Title 1"/>
          <p:cNvSpPr txBox="1"/>
          <p:nvPr/>
        </p:nvSpPr>
        <p:spPr>
          <a:xfrm>
            <a:off x="0" y="0"/>
            <a:ext cx="3124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i="1" dirty="0" smtClean="0"/>
              <a:t>data</a:t>
            </a:r>
            <a:endParaRPr lang="en-US" altLang="zh-CN" sz="2000" b="1" i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" y="2916555"/>
            <a:ext cx="1847850" cy="2066925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318135" y="2521585"/>
            <a:ext cx="59563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i="1" dirty="0" smtClean="0"/>
              <a:t>x</a:t>
            </a:r>
            <a:endParaRPr lang="en-US" altLang="zh-CN" sz="2000" b="1" i="1" dirty="0"/>
          </a:p>
        </p:txBody>
      </p:sp>
      <p:sp>
        <p:nvSpPr>
          <p:cNvPr id="7" name="Title 1"/>
          <p:cNvSpPr txBox="1"/>
          <p:nvPr/>
        </p:nvSpPr>
        <p:spPr>
          <a:xfrm>
            <a:off x="1264285" y="2522220"/>
            <a:ext cx="59563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b="1" i="1" dirty="0"/>
              <a:t>y</a:t>
            </a:r>
            <a:endParaRPr lang="en-US" altLang="zh-CN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0</TotalTime>
  <Words>273</Words>
  <Application>WPS 演示</Application>
  <PresentationFormat>全屏显示(16:9)</PresentationFormat>
  <Paragraphs>33</Paragraphs>
  <Slides>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DejaVu Sans</vt:lpstr>
      <vt:lpstr>微软雅黑</vt:lpstr>
      <vt:lpstr>Droid Sans Fallback</vt:lpstr>
      <vt:lpstr>Arial Unicode MS</vt:lpstr>
      <vt:lpstr>OpenSymbol</vt:lpstr>
      <vt:lpstr>1_Lecture</vt:lpstr>
      <vt:lpstr>2_Office Theme</vt:lpstr>
      <vt:lpstr>3_Office Theme</vt:lpstr>
      <vt:lpstr>2_Lecture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sensetime</cp:lastModifiedBy>
  <cp:revision>1372</cp:revision>
  <cp:lastPrinted>2019-11-23T05:40:02Z</cp:lastPrinted>
  <dcterms:created xsi:type="dcterms:W3CDTF">2019-11-23T05:40:02Z</dcterms:created>
  <dcterms:modified xsi:type="dcterms:W3CDTF">2019-11-23T05:40:02Z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