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29"/>
  </p:notesMasterIdLst>
  <p:sldIdLst>
    <p:sldId id="256" r:id="rId2"/>
    <p:sldId id="258" r:id="rId3"/>
    <p:sldId id="261" r:id="rId4"/>
    <p:sldId id="341" r:id="rId5"/>
    <p:sldId id="338" r:id="rId6"/>
    <p:sldId id="339" r:id="rId7"/>
    <p:sldId id="340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9" r:id="rId19"/>
    <p:sldId id="352" r:id="rId20"/>
    <p:sldId id="353" r:id="rId21"/>
    <p:sldId id="354" r:id="rId22"/>
    <p:sldId id="355" r:id="rId23"/>
    <p:sldId id="356" r:id="rId24"/>
    <p:sldId id="360" r:id="rId25"/>
    <p:sldId id="357" r:id="rId26"/>
    <p:sldId id="358" r:id="rId27"/>
    <p:sldId id="361" r:id="rId2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Overpass Black" panose="020B0604020202020204" charset="0"/>
      <p:bold r:id="rId35"/>
      <p:boldItalic r:id="rId36"/>
    </p:embeddedFont>
    <p:embeddedFont>
      <p:font typeface="Overpass ExtraBold" panose="020B0604020202020204" charset="0"/>
      <p:bold r:id="rId37"/>
      <p:boldItalic r:id="rId38"/>
    </p:embeddedFont>
    <p:embeddedFont>
      <p:font typeface="Overpass SemiBold" panose="020B0604020202020204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289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81509-E3CC-47BF-BD66-E3D9DD0ADD6B}">
  <a:tblStyle styleId="{83E81509-E3CC-47BF-BD66-E3D9DD0ADD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99" autoAdjust="0"/>
  </p:normalViewPr>
  <p:slideViewPr>
    <p:cSldViewPr snapToGrid="0">
      <p:cViewPr varScale="1">
        <p:scale>
          <a:sx n="79" d="100"/>
          <a:sy n="79" d="100"/>
        </p:scale>
        <p:origin x="1146" y="90"/>
      </p:cViewPr>
      <p:guideLst>
        <p:guide orient="horz" pos="1620"/>
        <p:guide pos="2880"/>
        <p:guide orient="horz"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bee2f40088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0" name="Google Shape;740;gbee2f40088_0_116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“complete representation of the large factor model in state-space form.”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Can handle missing data with Kalman filter.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Probleme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lors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l’estimation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1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</m:acc>
                      </m:e>
                      <m:sub>
                        <m:r>
                          <a:rPr lang="fr-FR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fr-FR" sz="11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  <m:d>
                          <m:dPr>
                            <m:ctrlPr>
                              <a:rPr lang="fr-FR" sz="11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1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fr-FR" sz="11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a:rPr lang="fr-FR" sz="11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sub>
                    </m:sSub>
                  </m:oMath>
                </a14:m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  <a:sym typeface="Wingdings" panose="05000000000000000000" pitchFamily="2" charset="2"/>
                  </a:rPr>
                  <a:t> décomposition de Fourier</a:t>
                </a:r>
                <a:endParaRPr lang="fr-FR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k = lags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C(k,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theta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) = « 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exponential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among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lags » / distribution de Boltzmann</a:t>
                </a:r>
              </a:p>
            </p:txBody>
          </p:sp>
        </mc:Choice>
        <mc:Fallback>
          <p:sp>
            <p:nvSpPr>
              <p:cNvPr id="740" name="Google Shape;740;gbee2f40088_0_116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“complete representation of the large factor model in state-space form.”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Can handle missing data with Kalman filter.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Probleme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lors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l’estimation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:r>
                  <a:rPr lang="fr-FR" sz="1100" b="1" i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𝚺 ̂_𝒚𝐅(𝒉_𝒎−𝒘) 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  <a:sym typeface="Wingdings" panose="05000000000000000000" pitchFamily="2" charset="2"/>
                  </a:rPr>
                  <a:t> décomposition de Fourier</a:t>
                </a:r>
                <a:endParaRPr lang="fr-FR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k = lags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C(k,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theta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) = « 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exponential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among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lags » / distribution de Boltzmann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66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bee2f40088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0" name="Google Shape;740;gbee2f40088_0_116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“complete representation of the large factor model in state-space form.”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Can handle missing data with Kalman filter.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Probleme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lors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la decomposition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en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éléments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propres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fr-FR" sz="11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𝚿</m:t>
                    </m:r>
                    <m:d>
                      <m:dPr>
                        <m:ctrlPr>
                          <a:rPr lang="fr-FR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fr-FR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fr-FR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k = lags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C(k,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theta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) = « 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exponential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among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lags » / distribution de Boltzmann</a:t>
                </a:r>
              </a:p>
            </p:txBody>
          </p:sp>
        </mc:Choice>
        <mc:Fallback>
          <p:sp>
            <p:nvSpPr>
              <p:cNvPr id="740" name="Google Shape;740;gbee2f40088_0_116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“complete representation of the large factor model in state-space form.”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Can handle missing data with Kalman filter.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Probleme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lors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la decomposition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en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éléments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propres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:r>
                  <a:rPr lang="fr-FR" sz="1100" b="1" i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𝚿(𝑳_𝒎 ) (𝑭_(𝒕_𝒎 )</a:t>
                </a:r>
                <a:r>
                  <a:rPr lang="en-US" sz="1100" b="1" i="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1100" b="1" i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 ̂</a:t>
                </a:r>
                <a:endParaRPr lang="fr-FR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k = lags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C(k,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theta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) = « 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exponential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among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lags » / distribution de Boltzmann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39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Données manquantes : « </a:t>
            </a:r>
            <a:r>
              <a:rPr lang="fr-FR" dirty="0" err="1"/>
              <a:t>ragged-edge</a:t>
            </a:r>
            <a:r>
              <a:rPr lang="fr-FR" dirty="0"/>
              <a:t> » </a:t>
            </a:r>
            <a:r>
              <a:rPr lang="fr-FR" dirty="0" err="1"/>
              <a:t>problem</a:t>
            </a:r>
            <a:r>
              <a:rPr lang="fr-FR" dirty="0"/>
              <a:t>, </a:t>
            </a:r>
            <a:r>
              <a:rPr lang="fr-FR" dirty="0" err="1"/>
              <a:t>i.e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variables have more datas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50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5610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086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239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616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68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23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74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c7ef38d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c7ef38d1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489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146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059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27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962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621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9227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Données manquantes : « </a:t>
            </a:r>
            <a:r>
              <a:rPr lang="fr-FR" dirty="0" err="1"/>
              <a:t>ragged-edge</a:t>
            </a:r>
            <a:r>
              <a:rPr lang="fr-FR" dirty="0"/>
              <a:t> » </a:t>
            </a:r>
            <a:r>
              <a:rPr lang="fr-FR" dirty="0" err="1"/>
              <a:t>problem</a:t>
            </a:r>
            <a:r>
              <a:rPr lang="fr-FR" dirty="0"/>
              <a:t>, </a:t>
            </a:r>
            <a:r>
              <a:rPr lang="fr-FR" dirty="0" err="1"/>
              <a:t>i.e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variables have more datas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17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Données manquantes : « </a:t>
            </a:r>
            <a:r>
              <a:rPr lang="fr-FR" dirty="0" err="1"/>
              <a:t>ragged-edge</a:t>
            </a:r>
            <a:r>
              <a:rPr lang="fr-FR" dirty="0"/>
              <a:t> » </a:t>
            </a:r>
            <a:r>
              <a:rPr lang="fr-FR" dirty="0" err="1"/>
              <a:t>problem</a:t>
            </a:r>
            <a:r>
              <a:rPr lang="fr-FR" dirty="0"/>
              <a:t>, </a:t>
            </a:r>
            <a:r>
              <a:rPr lang="fr-FR" dirty="0" err="1"/>
              <a:t>i.e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variables have more datas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51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bee2f40088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bee2f40088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Dynamical</a:t>
            </a:r>
            <a:r>
              <a:rPr lang="fr-FR" dirty="0"/>
              <a:t> PCA – PCA ajusté au times </a:t>
            </a:r>
            <a:r>
              <a:rPr lang="fr-FR" dirty="0" err="1"/>
              <a:t>series</a:t>
            </a:r>
            <a:r>
              <a:rPr lang="fr-FR" dirty="0"/>
              <a:t>. PCA par « blocs 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DFM assumes that multivariate time series is generated from a linear combination of the common factors in a lower dimension and these common factors, unlike the ones in the classical static factor model, have their own dynamics</a:t>
            </a:r>
            <a:r>
              <a:rPr lang="fr-FR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« 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basic idea behind dynamical PCA is to represent the time-varying data as a sequence of matrices, where each matrix corresponds to a snapshot of the data at a particular time point. These matrices can then be decomposed into their principal components, and the temporal evolution of these components can be analyzed.”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Although DFMs and DPCAs differ when the number of variables is small, their differences diminish as the number of variables increases</a:t>
            </a:r>
            <a:r>
              <a:rPr lang="fr-FR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93154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bee2f40088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bee2f40088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Standard PCA provides initial monthly factors Fˆ (0) and loadings ˆ(0)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E-STEP: “An update estimate of the missing observations for variable </a:t>
            </a:r>
            <a:r>
              <a:rPr lang="en-US" dirty="0" err="1"/>
              <a:t>i</a:t>
            </a:r>
            <a:r>
              <a:rPr lang="en-US" dirty="0"/>
              <a:t> is provided by the expectation of Xi conditional on observations </a:t>
            </a:r>
            <a:r>
              <a:rPr lang="en-US" dirty="0" err="1"/>
              <a:t>Xobs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, factors Fˆ (j−1) and loadings ˆ(j−1) </a:t>
            </a:r>
            <a:r>
              <a:rPr lang="en-US" dirty="0" err="1"/>
              <a:t>i</a:t>
            </a:r>
            <a:r>
              <a:rPr lang="en-US" dirty="0"/>
              <a:t> from the previous iteration I”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 = </a:t>
            </a:r>
            <a:r>
              <a:rPr lang="en-US" dirty="0" err="1"/>
              <a:t>facteurs</a:t>
            </a:r>
            <a:r>
              <a:rPr lang="en-US" dirty="0"/>
              <a:t> et delta = “loading”, </a:t>
            </a:r>
            <a:r>
              <a:rPr lang="en-US" dirty="0" err="1"/>
              <a:t>tous</a:t>
            </a:r>
            <a:r>
              <a:rPr lang="en-US" dirty="0"/>
              <a:t> deux </a:t>
            </a:r>
            <a:r>
              <a:rPr lang="en-US" dirty="0" err="1"/>
              <a:t>obtenus</a:t>
            </a:r>
            <a:r>
              <a:rPr lang="en-US" dirty="0"/>
              <a:t> par PCA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0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bee2f40088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0" name="Google Shape;740;gbee2f40088_0_116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“complete representation of the large factor model in state-space form.”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Can handle missing data with Kalman filter.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Probleme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lors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la decomposition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en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éléments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propres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fr-FR" sz="11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𝚿</m:t>
                    </m:r>
                    <m:d>
                      <m:dPr>
                        <m:ctrlPr>
                          <a:rPr lang="fr-FR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fr-FR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fr-FR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40" name="Google Shape;740;gbee2f40088_0_116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“complete representation of the large factor model in state-space form.”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Can handle missing data with Kalman filter.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Probleme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lors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la decomposition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en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éléments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propres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:r>
                  <a:rPr lang="fr-FR" sz="1100" b="1" i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𝚿(𝑳_𝒎 ) (𝑭_(𝒕_𝒎 )</a:t>
                </a:r>
                <a:r>
                  <a:rPr lang="en-US" sz="1100" b="1" i="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1100" b="1" i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 ̂</a:t>
                </a:r>
                <a:endParaRPr lang="fr-FR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91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ee2f40088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ee2f40088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04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bee2f40088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0" name="Google Shape;740;gbee2f40088_0_116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“complete representation of the large factor model in state-space form.”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Can handle missing data with Kalman filter.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Probleme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lors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la decomposition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en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éléments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propres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fr-FR" sz="11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𝚿</m:t>
                    </m:r>
                    <m:d>
                      <m:dPr>
                        <m:ctrlPr>
                          <a:rPr lang="fr-FR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fr-FR" sz="11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sz="1100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endParaRPr lang="fr-FR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k = lags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C(k,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theta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) = « 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exponential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among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lags » / distribution de Boltzmann</a:t>
                </a:r>
              </a:p>
            </p:txBody>
          </p:sp>
        </mc:Choice>
        <mc:Fallback>
          <p:sp>
            <p:nvSpPr>
              <p:cNvPr id="740" name="Google Shape;740;gbee2f40088_0_116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“complete representation of the large factor model in state-space form.”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Can handle missing data with Kalman filter.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Probleme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lors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la decomposition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en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éléments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en-US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propres</a:t>
                </a:r>
                <a:r>
                  <a:rPr lang="en-US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de </a:t>
                </a:r>
                <a:r>
                  <a:rPr lang="fr-FR" sz="1100" b="1" i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𝚿(𝑳_𝒎 ) (𝑭_(𝒕_𝒎 )</a:t>
                </a:r>
                <a:r>
                  <a:rPr lang="en-US" sz="1100" b="1" i="0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1100" b="1" i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 ̂</a:t>
                </a:r>
                <a:endParaRPr lang="fr-FR" b="0" i="0" dirty="0">
                  <a:solidFill>
                    <a:srgbClr val="212121"/>
                  </a:solidFill>
                  <a:effectLst/>
                  <a:latin typeface="Cambria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k = lags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C(k,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theta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) = « 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exponential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</a:t>
                </a:r>
                <a:r>
                  <a:rPr lang="fr-FR" b="0" i="0" dirty="0" err="1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among</a:t>
                </a:r>
                <a:r>
                  <a:rPr lang="fr-FR" b="0" i="0" dirty="0">
                    <a:solidFill>
                      <a:srgbClr val="212121"/>
                    </a:solidFill>
                    <a:effectLst/>
                    <a:latin typeface="Cambria" panose="02040503050406030204" pitchFamily="18" charset="0"/>
                  </a:rPr>
                  <a:t> lags » / distribution de Boltzmann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23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724875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72562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23325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02407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3103052" y="17769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 flipH="1">
            <a:off x="1809925" y="2532600"/>
            <a:ext cx="55242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rot="10800000" flipH="1">
            <a:off x="5061097" y="-113"/>
            <a:ext cx="4119383" cy="352731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flipH="1">
            <a:off x="-79428" y="2445900"/>
            <a:ext cx="3182478" cy="2725068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164162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5574875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831025" y="345650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1641625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164162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0360" y="3456507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5574875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5574875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92" r:id="rId6"/>
    <p:sldLayoutId id="2147483693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Econométrie</a:t>
            </a:r>
            <a:r>
              <a:rPr lang="en" dirty="0">
                <a:sym typeface="Overpass Black"/>
              </a:rPr>
              <a:t> </a:t>
            </a:r>
            <a:b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</a:b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Financière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18" name="Google Shape;318;p51"/>
          <p:cNvSpPr txBox="1">
            <a:spLocks noGrp="1"/>
          </p:cNvSpPr>
          <p:nvPr>
            <p:ph type="subTitle" idx="1"/>
          </p:nvPr>
        </p:nvSpPr>
        <p:spPr>
          <a:xfrm>
            <a:off x="719999" y="3580012"/>
            <a:ext cx="3417301" cy="1346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2000" dirty="0"/>
              <a:t>GAUTIER Baptiste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2000" dirty="0"/>
              <a:t>LAAUMARI Oussama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2000" dirty="0"/>
              <a:t>LOUISSI Anis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sz="2000" dirty="0"/>
              <a:t>ZAHI Camil</a:t>
            </a:r>
            <a:endParaRPr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52FF9C-BA7C-E9CB-FA78-637B579B5F51}"/>
              </a:ext>
            </a:extLst>
          </p:cNvPr>
          <p:cNvSpPr txBox="1"/>
          <p:nvPr/>
        </p:nvSpPr>
        <p:spPr>
          <a:xfrm>
            <a:off x="4934900" y="2932271"/>
            <a:ext cx="3961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2"/>
                </a:solidFill>
              </a:rPr>
              <a:t>Factor MIDAS for Nowcasting and Forecasting with Ragged-Edge Data: A Model Comparison for German GDP</a:t>
            </a:r>
          </a:p>
          <a:p>
            <a:pPr algn="just"/>
            <a:endParaRPr lang="en-US" b="1" dirty="0">
              <a:solidFill>
                <a:schemeClr val="bg2"/>
              </a:solidFill>
            </a:endParaRPr>
          </a:p>
          <a:p>
            <a:pPr algn="just"/>
            <a:r>
              <a:rPr lang="fr-FR" i="1" dirty="0">
                <a:solidFill>
                  <a:schemeClr val="bg2"/>
                </a:solidFill>
              </a:rPr>
              <a:t>Massimiliano </a:t>
            </a:r>
            <a:r>
              <a:rPr lang="fr-FR" i="1" dirty="0" err="1">
                <a:solidFill>
                  <a:schemeClr val="bg2"/>
                </a:solidFill>
              </a:rPr>
              <a:t>Marcellino</a:t>
            </a:r>
            <a:r>
              <a:rPr lang="fr-FR" i="1" dirty="0">
                <a:solidFill>
                  <a:schemeClr val="bg2"/>
                </a:solidFill>
              </a:rPr>
              <a:t> and Christian Schumacher</a:t>
            </a:r>
          </a:p>
        </p:txBody>
      </p:sp>
      <p:pic>
        <p:nvPicPr>
          <p:cNvPr id="6" name="Graphique 5" descr="Document">
            <a:extLst>
              <a:ext uri="{FF2B5EF4-FFF2-40B4-BE49-F238E27FC236}">
                <a16:creationId xmlns:a16="http://schemas.microsoft.com/office/drawing/2014/main" id="{E4473DEB-4333-CD1A-40B5-FB5C84EA6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3746" y="1342030"/>
            <a:ext cx="914400" cy="914400"/>
          </a:xfrm>
          <a:prstGeom prst="rect">
            <a:avLst/>
          </a:prstGeom>
        </p:spPr>
      </p:pic>
      <p:pic>
        <p:nvPicPr>
          <p:cNvPr id="8" name="Graphique 7" descr="Programmeur">
            <a:extLst>
              <a:ext uri="{FF2B5EF4-FFF2-40B4-BE49-F238E27FC236}">
                <a16:creationId xmlns:a16="http://schemas.microsoft.com/office/drawing/2014/main" id="{10712AEC-B9E0-1D42-07FC-281B9FD5C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9821" y="1342030"/>
            <a:ext cx="914400" cy="914400"/>
          </a:xfrm>
          <a:prstGeom prst="rect">
            <a:avLst/>
          </a:prstGeom>
        </p:spPr>
      </p:pic>
      <p:pic>
        <p:nvPicPr>
          <p:cNvPr id="10" name="Graphique 9" descr="Retour (droite à gauche)">
            <a:extLst>
              <a:ext uri="{FF2B5EF4-FFF2-40B4-BE49-F238E27FC236}">
                <a16:creationId xmlns:a16="http://schemas.microsoft.com/office/drawing/2014/main" id="{BB64ADA4-248F-E555-F1D3-1DB8A1324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1783" y="134203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 err="1"/>
              <a:t>Smoothed</a:t>
            </a:r>
            <a:r>
              <a:rPr lang="fr-FR" sz="2800" dirty="0"/>
              <a:t> </a:t>
            </a:r>
            <a:r>
              <a:rPr lang="fr-FR" sz="2800" dirty="0">
                <a:solidFill>
                  <a:schemeClr val="accent1"/>
                </a:solidFill>
              </a:rPr>
              <a:t>MIDAS</a:t>
            </a:r>
            <a:r>
              <a:rPr lang="en-US" sz="2800" dirty="0">
                <a:solidFill>
                  <a:schemeClr val="accent1"/>
                </a:solidFill>
                <a:sym typeface="Overpass SemiBold"/>
              </a:rPr>
              <a:t> </a:t>
            </a:r>
            <a:r>
              <a:rPr lang="fr-FR" sz="2800" dirty="0">
                <a:solidFill>
                  <a:schemeClr val="bg2"/>
                </a:solidFill>
              </a:rPr>
              <a:t>– « MIDAS »</a:t>
            </a:r>
            <a:r>
              <a:rPr lang="en-US" sz="2800" dirty="0">
                <a:solidFill>
                  <a:schemeClr val="accent1"/>
                </a:solidFill>
                <a:sym typeface="Overpass SemiBold"/>
              </a:rPr>
              <a:t> </a:t>
            </a:r>
            <a:endParaRPr lang="fr-FR" sz="2800" dirty="0">
              <a:solidFill>
                <a:schemeClr val="accent1"/>
              </a:solidFill>
              <a:sym typeface="Overpass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4BAF284-CCBD-5EAA-EA7C-941440ED1799}"/>
                  </a:ext>
                </a:extLst>
              </p:cNvPr>
              <p:cNvSpPr txBox="1"/>
              <p:nvPr/>
            </p:nvSpPr>
            <p:spPr>
              <a:xfrm>
                <a:off x="2041050" y="1353312"/>
                <a:ext cx="3935308" cy="423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d>
                            <m:dPr>
                              <m:endChr m:val="|"/>
                              <m:ctrlPr>
                                <a:rPr lang="fr-FR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  <m:r>
                                <a:rPr lang="fr-FR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fr-FR" sz="2400" b="1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fr-FR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fr-FR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fr-FR" sz="24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sSub>
                        <m:sSubPr>
                          <m:ctrlPr>
                            <a:rPr lang="fr-FR" sz="2400" b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400" b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1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sz="2400" b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fr-FR" sz="2400" b="1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  <m:r>
                            <a:rPr lang="fr-FR" sz="24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4BAF284-CCBD-5EAA-EA7C-941440ED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50" y="1353312"/>
                <a:ext cx="3935308" cy="423321"/>
              </a:xfrm>
              <a:prstGeom prst="rect">
                <a:avLst/>
              </a:prstGeom>
              <a:blipFill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Avertissement">
            <a:extLst>
              <a:ext uri="{FF2B5EF4-FFF2-40B4-BE49-F238E27FC236}">
                <a16:creationId xmlns:a16="http://schemas.microsoft.com/office/drawing/2014/main" id="{2412AE78-1D84-6585-FD00-02927BAF9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5120" y="4317150"/>
            <a:ext cx="572700" cy="572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F766394-1038-765A-0EA6-B9B73ACBBDCC}"/>
              </a:ext>
            </a:extLst>
          </p:cNvPr>
          <p:cNvSpPr txBox="1"/>
          <p:nvPr/>
        </p:nvSpPr>
        <p:spPr>
          <a:xfrm>
            <a:off x="7266432" y="4449611"/>
            <a:ext cx="160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Non implémenté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045434A-072B-375E-461A-A74F201E9279}"/>
                  </a:ext>
                </a:extLst>
              </p:cNvPr>
              <p:cNvSpPr txBox="1"/>
              <p:nvPr/>
            </p:nvSpPr>
            <p:spPr>
              <a:xfrm>
                <a:off x="2041050" y="2063688"/>
                <a:ext cx="2912849" cy="429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fr-F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4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fr-FR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fr-FR" sz="2400" b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fr-FR" sz="24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r>
                                <a:rPr lang="fr-FR" sz="24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sub>
                      </m:sSub>
                      <m:r>
                        <a:rPr lang="fr-F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r-FR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FR" sz="24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fr-FR" sz="24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</m:t>
                          </m:r>
                        </m:sub>
                        <m:sup>
                          <m:r>
                            <a:rPr lang="fr-FR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fr-FR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045434A-072B-375E-461A-A74F201E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50" y="2063688"/>
                <a:ext cx="2912849" cy="4296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46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Overpass SemiBold"/>
              </a:rPr>
              <a:t>Unrestricted </a:t>
            </a:r>
            <a:r>
              <a:rPr lang="en-US" sz="2800" dirty="0">
                <a:solidFill>
                  <a:schemeClr val="accent1"/>
                </a:solidFill>
                <a:sym typeface="Overpass SemiBold"/>
              </a:rPr>
              <a:t>MIDAS </a:t>
            </a:r>
            <a:r>
              <a:rPr lang="fr-FR" sz="2800" dirty="0">
                <a:solidFill>
                  <a:schemeClr val="bg2"/>
                </a:solidFill>
              </a:rPr>
              <a:t>– « U-MIDAS »</a:t>
            </a:r>
            <a:r>
              <a:rPr lang="en-US" sz="2800" dirty="0">
                <a:solidFill>
                  <a:schemeClr val="accent1"/>
                </a:solidFill>
                <a:sym typeface="Overpass SemiBold"/>
              </a:rPr>
              <a:t> </a:t>
            </a:r>
            <a:endParaRPr lang="fr-FR" sz="2800" dirty="0">
              <a:solidFill>
                <a:schemeClr val="accent1"/>
              </a:solidFill>
              <a:sym typeface="Overpass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4BAF284-CCBD-5EAA-EA7C-941440ED1799}"/>
                  </a:ext>
                </a:extLst>
              </p:cNvPr>
              <p:cNvSpPr txBox="1"/>
              <p:nvPr/>
            </p:nvSpPr>
            <p:spPr>
              <a:xfrm>
                <a:off x="2041050" y="1353312"/>
                <a:ext cx="4113434" cy="32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  <m:r>
                        <a:rPr lang="fr-FR" sz="18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8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8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sz="1800" b="1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sz="1800" b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1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fr-FR" sz="1800" b="1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1" i="0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fr-FR" sz="1800" b="1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fr-FR" sz="1800" b="1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  <m:r>
                            <a:rPr lang="fr-FR" sz="18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8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sub>
                      </m:sSub>
                      <m:r>
                        <a:rPr lang="fr-FR" sz="1800" b="1" i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800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4BAF284-CCBD-5EAA-EA7C-941440ED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50" y="1353312"/>
                <a:ext cx="4113434" cy="326821"/>
              </a:xfrm>
              <a:prstGeom prst="rect">
                <a:avLst/>
              </a:prstGeom>
              <a:blipFill>
                <a:blip r:embed="rId3"/>
                <a:stretch>
                  <a:fillRect l="-889" t="-9259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9CE63C34-D53A-7054-0BB9-EB1FF5428955}"/>
              </a:ext>
            </a:extLst>
          </p:cNvPr>
          <p:cNvSpPr txBox="1"/>
          <p:nvPr/>
        </p:nvSpPr>
        <p:spPr>
          <a:xfrm>
            <a:off x="2041050" y="3309478"/>
            <a:ext cx="264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Estimation par OLS 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F3CA3FC-F2E7-5B8F-D76D-51FDF8F60E24}"/>
                  </a:ext>
                </a:extLst>
              </p:cNvPr>
              <p:cNvSpPr txBox="1"/>
              <p:nvPr/>
            </p:nvSpPr>
            <p:spPr>
              <a:xfrm>
                <a:off x="2041050" y="2204983"/>
                <a:ext cx="1683666" cy="73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fr-FR" sz="16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  <m:sub>
                              <m:r>
                                <a:rPr lang="fr-FR" sz="1600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600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𝐋</m:t>
                              </m:r>
                            </m:e>
                            <m:sub>
                              <m:r>
                                <a:rPr lang="fr-FR" sz="1600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  <m:sup>
                              <m:r>
                                <a:rPr lang="fr-FR" sz="1600" b="1" i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sz="16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F3CA3FC-F2E7-5B8F-D76D-51FDF8F6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50" y="2204983"/>
                <a:ext cx="1683666" cy="733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79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>
            <a:spLocks noGrp="1"/>
          </p:cNvSpPr>
          <p:nvPr>
            <p:ph type="title"/>
          </p:nvPr>
        </p:nvSpPr>
        <p:spPr>
          <a:xfrm flipH="1">
            <a:off x="287164" y="410394"/>
            <a:ext cx="324396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PERIODE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DE L’ARTICLE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668" name="Google Shape;668;p56"/>
          <p:cNvSpPr txBox="1">
            <a:spLocks noGrp="1"/>
          </p:cNvSpPr>
          <p:nvPr>
            <p:ph type="subTitle" idx="1"/>
          </p:nvPr>
        </p:nvSpPr>
        <p:spPr>
          <a:xfrm flipH="1">
            <a:off x="3619800" y="332094"/>
            <a:ext cx="55242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L’idée est ici de montrer les résultats de notre implémentation des méthodes présentées sur des données correspondant à la période de l’article (1991 – 2006).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AE28EF-3842-8073-3D90-7A4F31FF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1289118"/>
            <a:ext cx="8790432" cy="3125801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51680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5711764" cy="7557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sym typeface="Overpass SemiBold"/>
              </a:rPr>
              <a:t>SELECTION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DES DONNEES</a:t>
            </a:r>
            <a:endParaRPr lang="fr-FR" dirty="0"/>
          </a:p>
        </p:txBody>
      </p:sp>
      <p:sp>
        <p:nvSpPr>
          <p:cNvPr id="4" name="Google Shape;668;p56">
            <a:extLst>
              <a:ext uri="{FF2B5EF4-FFF2-40B4-BE49-F238E27FC236}">
                <a16:creationId xmlns:a16="http://schemas.microsoft.com/office/drawing/2014/main" id="{BD813901-0B6A-77D0-9DE0-3FFD381A06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187564" y="755700"/>
            <a:ext cx="8090804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Basée sur une citation de l’auteur : </a:t>
            </a:r>
            <a:r>
              <a:rPr lang="en-US" i="1" dirty="0"/>
              <a:t>Leading indicators for Euro area inflation and GDP growth</a:t>
            </a:r>
            <a:endParaRPr i="1" dirty="0"/>
          </a:p>
        </p:txBody>
      </p:sp>
      <p:sp>
        <p:nvSpPr>
          <p:cNvPr id="5" name="Google Shape;668;p56">
            <a:extLst>
              <a:ext uri="{FF2B5EF4-FFF2-40B4-BE49-F238E27FC236}">
                <a16:creationId xmlns:a16="http://schemas.microsoft.com/office/drawing/2014/main" id="{76F2D735-B654-6271-D2BB-D9ABE87F4A41}"/>
              </a:ext>
            </a:extLst>
          </p:cNvPr>
          <p:cNvSpPr txBox="1">
            <a:spLocks/>
          </p:cNvSpPr>
          <p:nvPr/>
        </p:nvSpPr>
        <p:spPr>
          <a:xfrm flipH="1">
            <a:off x="187564" y="1737750"/>
            <a:ext cx="861506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fr-FR" dirty="0"/>
              <a:t>Nous avons repris les éléments principaux de l’article en sélectionnant pour chaque grande famille de variables (inflation, emploi, </a:t>
            </a:r>
            <a:r>
              <a:rPr lang="fr-FR" dirty="0" err="1"/>
              <a:t>etc</a:t>
            </a:r>
            <a:r>
              <a:rPr lang="fr-FR" dirty="0"/>
              <a:t>), 1 variable représentative. Nous sommes allés chercher nos données sur le site de la banque fédérale de St Louis : </a:t>
            </a:r>
            <a:r>
              <a:rPr lang="en-US" dirty="0">
                <a:hlinkClick r:id="rId3"/>
              </a:rPr>
              <a:t>Federal Reserve Economic Data | FRED | St. Louis Fed (stlouisfed.org)</a:t>
            </a:r>
            <a:r>
              <a:rPr lang="fr-FR" dirty="0"/>
              <a:t>.</a:t>
            </a:r>
          </a:p>
        </p:txBody>
      </p:sp>
      <p:sp>
        <p:nvSpPr>
          <p:cNvPr id="8" name="Google Shape;668;p56">
            <a:extLst>
              <a:ext uri="{FF2B5EF4-FFF2-40B4-BE49-F238E27FC236}">
                <a16:creationId xmlns:a16="http://schemas.microsoft.com/office/drawing/2014/main" id="{33A78E88-5A36-4BF8-F738-E22F859CA909}"/>
              </a:ext>
            </a:extLst>
          </p:cNvPr>
          <p:cNvSpPr txBox="1">
            <a:spLocks/>
          </p:cNvSpPr>
          <p:nvPr/>
        </p:nvSpPr>
        <p:spPr>
          <a:xfrm flipH="1">
            <a:off x="187564" y="3206886"/>
            <a:ext cx="861506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fr-FR" dirty="0"/>
              <a:t>Nous n’avons gardé au final que les variables ayant suffisamment de points pour être imputées.</a:t>
            </a:r>
          </a:p>
        </p:txBody>
      </p:sp>
    </p:spTree>
    <p:extLst>
      <p:ext uri="{BB962C8B-B14F-4D97-AF65-F5344CB8AC3E}">
        <p14:creationId xmlns:p14="http://schemas.microsoft.com/office/powerpoint/2010/main" val="206195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sym typeface="Overpass SemiBold"/>
              </a:rPr>
              <a:t>REPRESENTATION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DES FACTEURS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A6188A-43CD-B88B-683F-CCA71E3A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484"/>
            <a:ext cx="6148962" cy="22536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F92222-D967-3995-E4EF-7827FA9F7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62" y="2915820"/>
            <a:ext cx="6148800" cy="222768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130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VADPCA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MIDAS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BA9BF0-4E5F-00EA-46FE-F97008FE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5700"/>
            <a:ext cx="9144000" cy="346922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4346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VADPCA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UMIDAS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1C89F3-C47D-F80A-77A1-33895CD9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7137"/>
            <a:ext cx="9144000" cy="346922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08233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EMPCA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MIDAS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310518-C5E7-3970-6135-4C156BAA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7137"/>
            <a:ext cx="9144000" cy="346922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813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EMPCA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UMIDAS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310518-C5E7-3970-6135-4C156BAA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7137"/>
            <a:ext cx="9144000" cy="3469226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003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TABLEAU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DES RESULTATS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0A2D1-F4D3-8F54-C8C2-675AFC42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74" y="873090"/>
            <a:ext cx="5619982" cy="3940446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5656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DE LA PRESENTATION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13" name="Google Shape;513;p53"/>
          <p:cNvSpPr txBox="1">
            <a:spLocks noGrp="1"/>
          </p:cNvSpPr>
          <p:nvPr>
            <p:ph type="title" idx="2"/>
          </p:nvPr>
        </p:nvSpPr>
        <p:spPr>
          <a:xfrm>
            <a:off x="831026" y="178102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4" name="Google Shape;514;p53"/>
          <p:cNvSpPr txBox="1">
            <a:spLocks noGrp="1"/>
          </p:cNvSpPr>
          <p:nvPr>
            <p:ph type="subTitle" idx="1"/>
          </p:nvPr>
        </p:nvSpPr>
        <p:spPr>
          <a:xfrm>
            <a:off x="1641650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Présentation de l’article</a:t>
            </a:r>
            <a:endParaRPr dirty="0"/>
          </a:p>
        </p:txBody>
      </p:sp>
      <p:sp>
        <p:nvSpPr>
          <p:cNvPr id="515" name="Google Shape;515;p53"/>
          <p:cNvSpPr txBox="1">
            <a:spLocks noGrp="1"/>
          </p:cNvSpPr>
          <p:nvPr>
            <p:ph type="subTitle" idx="3"/>
          </p:nvPr>
        </p:nvSpPr>
        <p:spPr>
          <a:xfrm>
            <a:off x="249413" y="2685458"/>
            <a:ext cx="3694168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5350" lvl="1" indent="-285750">
              <a:spcBef>
                <a:spcPts val="0"/>
              </a:spcBef>
              <a:buSzPts val="1200"/>
              <a:buFont typeface="Arial" panose="020B0604020202020204" pitchFamily="34" charset="0"/>
              <a:buChar char="•"/>
            </a:pPr>
            <a:r>
              <a:rPr lang="en" sz="1400" dirty="0"/>
              <a:t>Le but de l’article</a:t>
            </a:r>
          </a:p>
          <a:p>
            <a:pPr marL="895350" lvl="1" indent="-285750">
              <a:spcBef>
                <a:spcPts val="0"/>
              </a:spcBef>
              <a:buSzPts val="1200"/>
              <a:buFont typeface="Arial" panose="020B0604020202020204" pitchFamily="34" charset="0"/>
              <a:buChar char="•"/>
            </a:pPr>
            <a:r>
              <a:rPr lang="fr-FR" sz="1400" dirty="0"/>
              <a:t>Les méthodes d’extractions de facteurs</a:t>
            </a:r>
          </a:p>
          <a:p>
            <a:pPr marL="895350" lvl="1" indent="-285750">
              <a:spcBef>
                <a:spcPts val="0"/>
              </a:spcBef>
              <a:buSzPts val="1200"/>
              <a:buFont typeface="Arial" panose="020B0604020202020204" pitchFamily="34" charset="0"/>
              <a:buChar char="•"/>
            </a:pPr>
            <a:r>
              <a:rPr lang="fr-FR" sz="1400" dirty="0"/>
              <a:t>Les variations du MIDAS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/>
          </a:p>
        </p:txBody>
      </p:sp>
      <p:sp>
        <p:nvSpPr>
          <p:cNvPr id="516" name="Google Shape;516;p53"/>
          <p:cNvSpPr txBox="1">
            <a:spLocks noGrp="1"/>
          </p:cNvSpPr>
          <p:nvPr>
            <p:ph type="title" idx="4"/>
          </p:nvPr>
        </p:nvSpPr>
        <p:spPr>
          <a:xfrm>
            <a:off x="4790389" y="1781032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7" name="Google Shape;517;p53"/>
          <p:cNvSpPr txBox="1">
            <a:spLocks noGrp="1"/>
          </p:cNvSpPr>
          <p:nvPr>
            <p:ph type="subTitle" idx="5"/>
          </p:nvPr>
        </p:nvSpPr>
        <p:spPr>
          <a:xfrm>
            <a:off x="5574884" y="1781025"/>
            <a:ext cx="27381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Période de l’article</a:t>
            </a:r>
            <a:endParaRPr dirty="0"/>
          </a:p>
        </p:txBody>
      </p:sp>
      <p:sp>
        <p:nvSpPr>
          <p:cNvPr id="518" name="Google Shape;518;p53"/>
          <p:cNvSpPr txBox="1">
            <a:spLocks noGrp="1"/>
          </p:cNvSpPr>
          <p:nvPr>
            <p:ph type="subTitle" idx="6"/>
          </p:nvPr>
        </p:nvSpPr>
        <p:spPr>
          <a:xfrm>
            <a:off x="4380346" y="2533050"/>
            <a:ext cx="3397175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5350" lvl="1" indent="-285750">
              <a:spcBef>
                <a:spcPts val="0"/>
              </a:spcBef>
              <a:buSzPts val="1200"/>
              <a:buFont typeface="Arial" panose="020B0604020202020204" pitchFamily="34" charset="0"/>
              <a:buChar char="•"/>
            </a:pPr>
            <a:r>
              <a:rPr lang="fr-FR" sz="1400" dirty="0"/>
              <a:t>Récupération des données</a:t>
            </a:r>
          </a:p>
          <a:p>
            <a:pPr marL="895350" lvl="1" indent="-285750">
              <a:spcBef>
                <a:spcPts val="0"/>
              </a:spcBef>
              <a:buSzPts val="1200"/>
              <a:buFont typeface="Arial" panose="020B0604020202020204" pitchFamily="34" charset="0"/>
              <a:buChar char="•"/>
            </a:pPr>
            <a:r>
              <a:rPr lang="fr-FR" sz="1400" dirty="0"/>
              <a:t>Résultats des extractions de facteurs</a:t>
            </a:r>
          </a:p>
          <a:p>
            <a:pPr marL="895350" lvl="1" indent="-285750">
              <a:spcBef>
                <a:spcPts val="0"/>
              </a:spcBef>
              <a:buSzPts val="1200"/>
              <a:buFont typeface="Arial" panose="020B0604020202020204" pitchFamily="34" charset="0"/>
              <a:buChar char="•"/>
            </a:pPr>
            <a:r>
              <a:rPr lang="fr-FR" sz="1400" dirty="0"/>
              <a:t>Résultats des modèles</a:t>
            </a:r>
          </a:p>
        </p:txBody>
      </p:sp>
      <p:sp>
        <p:nvSpPr>
          <p:cNvPr id="519" name="Google Shape;519;p53"/>
          <p:cNvSpPr txBox="1">
            <a:spLocks noGrp="1"/>
          </p:cNvSpPr>
          <p:nvPr>
            <p:ph type="title" idx="7"/>
          </p:nvPr>
        </p:nvSpPr>
        <p:spPr>
          <a:xfrm>
            <a:off x="831025" y="345650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0" name="Google Shape;520;p53"/>
          <p:cNvSpPr txBox="1">
            <a:spLocks noGrp="1"/>
          </p:cNvSpPr>
          <p:nvPr>
            <p:ph type="subTitle" idx="8"/>
          </p:nvPr>
        </p:nvSpPr>
        <p:spPr>
          <a:xfrm>
            <a:off x="1641625" y="3456500"/>
            <a:ext cx="2301956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Période étendue</a:t>
            </a:r>
            <a:endParaRPr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49CDA9-4541-87FF-C5F5-6E01B0A7D7BC}"/>
              </a:ext>
            </a:extLst>
          </p:cNvPr>
          <p:cNvSpPr txBox="1"/>
          <p:nvPr/>
        </p:nvSpPr>
        <p:spPr>
          <a:xfrm>
            <a:off x="935915" y="3906450"/>
            <a:ext cx="57876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Résultats des extractions de facteurs</a:t>
            </a:r>
          </a:p>
          <a:p>
            <a:pPr marL="285750" lvl="1" indent="-285750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Résultats des modèles</a:t>
            </a:r>
          </a:p>
          <a:p>
            <a:pPr marL="285750" lvl="1" indent="-285750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2"/>
                </a:solidFill>
                <a:latin typeface="Source Sans Pro"/>
                <a:ea typeface="Source Sans Pro"/>
                <a:sym typeface="Source Sans Pro"/>
              </a:rPr>
              <a:t>Comparaison des résultats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>
            <a:spLocks noGrp="1"/>
          </p:cNvSpPr>
          <p:nvPr>
            <p:ph type="title"/>
          </p:nvPr>
        </p:nvSpPr>
        <p:spPr>
          <a:xfrm flipH="1">
            <a:off x="287164" y="410394"/>
            <a:ext cx="324396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PERIODE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ETENDUE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668" name="Google Shape;668;p56"/>
          <p:cNvSpPr txBox="1">
            <a:spLocks noGrp="1"/>
          </p:cNvSpPr>
          <p:nvPr>
            <p:ph type="subTitle" idx="1"/>
          </p:nvPr>
        </p:nvSpPr>
        <p:spPr>
          <a:xfrm flipH="1">
            <a:off x="3619800" y="332094"/>
            <a:ext cx="55242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L’idée est ici de montrer les résultats de notre implémentation des méthodes présentées sur des données correspondant à une période étendue (1991 – 2022).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AE28EF-3842-8073-3D90-7A4F31FF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" y="1289118"/>
            <a:ext cx="8790432" cy="3125801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3831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sym typeface="Overpass SemiBold"/>
              </a:rPr>
              <a:t>REPRESENTATION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DES FACTEURS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7656AB-26D7-05D6-D53F-740665E2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1588"/>
            <a:ext cx="6148800" cy="221136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FA4330-1923-B28F-79ED-D1B5DBF16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200" y="2889960"/>
            <a:ext cx="6148800" cy="225354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510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VADPCA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MIDAS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A68A0B-2609-23E1-24CD-20822389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7244"/>
            <a:ext cx="9144000" cy="34397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81529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VADPCA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UMIDAS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BF4016-8337-AC24-BA10-5DDEAADA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436"/>
            <a:ext cx="9144000" cy="34397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4324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EMPCA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MIDAS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5AC1C2-8B8A-FAAF-1C8E-73EB1DCDE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900"/>
            <a:ext cx="9144000" cy="34397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521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EMPCA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UMIDAS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6D34BC-33D7-09E1-E8D2-0682D289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900"/>
            <a:ext cx="9144000" cy="34397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651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F46C09E-70C2-FB6C-79F8-D1DD39F6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7095744" cy="7557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tx1"/>
                </a:solidFill>
                <a:sym typeface="Overpass SemiBold"/>
              </a:rPr>
              <a:t>COMPARAISON </a:t>
            </a:r>
            <a:r>
              <a:rPr lang="en-US" sz="3200" dirty="0">
                <a:solidFill>
                  <a:schemeClr val="accent1"/>
                </a:solidFill>
                <a:sym typeface="Overpass SemiBold"/>
              </a:rPr>
              <a:t>DES RESULTATS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58DA4A-9C35-8AA4-70CA-444D6680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" y="930520"/>
            <a:ext cx="8113656" cy="358052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000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>
            <a:spLocks noGrp="1"/>
          </p:cNvSpPr>
          <p:nvPr>
            <p:ph type="title"/>
          </p:nvPr>
        </p:nvSpPr>
        <p:spPr>
          <a:xfrm flipH="1">
            <a:off x="2112580" y="1839672"/>
            <a:ext cx="491884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POUR VOTRE ATTENTION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3" name="Graphique 2" descr="Aide">
            <a:extLst>
              <a:ext uri="{FF2B5EF4-FFF2-40B4-BE49-F238E27FC236}">
                <a16:creationId xmlns:a16="http://schemas.microsoft.com/office/drawing/2014/main" id="{4F1C8DBC-F84E-1CEE-7658-40FF57C48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4180" y="2453277"/>
            <a:ext cx="914400" cy="914400"/>
          </a:xfrm>
          <a:prstGeom prst="rect">
            <a:avLst/>
          </a:prstGeom>
        </p:spPr>
      </p:pic>
      <p:pic>
        <p:nvPicPr>
          <p:cNvPr id="5" name="Graphique 4" descr="Aide (droite à gauche)">
            <a:extLst>
              <a:ext uri="{FF2B5EF4-FFF2-40B4-BE49-F238E27FC236}">
                <a16:creationId xmlns:a16="http://schemas.microsoft.com/office/drawing/2014/main" id="{E47082A2-AFE8-7F4A-67F5-53795F4AF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9200" y="2447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>
            <a:spLocks noGrp="1"/>
          </p:cNvSpPr>
          <p:nvPr>
            <p:ph type="title"/>
          </p:nvPr>
        </p:nvSpPr>
        <p:spPr>
          <a:xfrm flipH="1">
            <a:off x="3049264" y="970077"/>
            <a:ext cx="324396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DE L’ARTICLE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668" name="Google Shape;668;p56"/>
          <p:cNvSpPr txBox="1">
            <a:spLocks noGrp="1"/>
          </p:cNvSpPr>
          <p:nvPr>
            <p:ph type="subTitle" idx="1"/>
          </p:nvPr>
        </p:nvSpPr>
        <p:spPr>
          <a:xfrm flipH="1">
            <a:off x="1809900" y="2230056"/>
            <a:ext cx="5524200" cy="8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L’objectif est de régresser des données à basse fréquence (trimestrielle) à partir de données à plus haute fréquence (mensuelle) tout en réalisant au préalable une technique de factorisation imputant les valeurs manquantes des données.</a:t>
            </a:r>
            <a:endParaRPr dirty="0"/>
          </a:p>
        </p:txBody>
      </p:sp>
      <p:sp>
        <p:nvSpPr>
          <p:cNvPr id="2" name="Google Shape;668;p56">
            <a:extLst>
              <a:ext uri="{FF2B5EF4-FFF2-40B4-BE49-F238E27FC236}">
                <a16:creationId xmlns:a16="http://schemas.microsoft.com/office/drawing/2014/main" id="{F5B76DB6-AFD4-3408-9C7B-D73D970F65EB}"/>
              </a:ext>
            </a:extLst>
          </p:cNvPr>
          <p:cNvSpPr txBox="1">
            <a:spLocks/>
          </p:cNvSpPr>
          <p:nvPr/>
        </p:nvSpPr>
        <p:spPr>
          <a:xfrm flipH="1">
            <a:off x="1909144" y="3695463"/>
            <a:ext cx="55242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fr-FR" dirty="0"/>
              <a:t>Pour ce faire, les auteurs utilisent 3 variations du modèle MIDAS et 3 techniques de sélection de facteurs / imputations.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>
            <a:spLocks noGrp="1"/>
          </p:cNvSpPr>
          <p:nvPr>
            <p:ph type="title"/>
          </p:nvPr>
        </p:nvSpPr>
        <p:spPr>
          <a:xfrm flipH="1">
            <a:off x="2274440" y="2193900"/>
            <a:ext cx="459512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DE FACTORISATION/ IMPUTATION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1364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Vertical realignment of data </a:t>
            </a:r>
            <a:r>
              <a:rPr lang="en-US" sz="2800" dirty="0">
                <a:solidFill>
                  <a:schemeClr val="bg2"/>
                </a:solidFill>
              </a:rPr>
              <a:t>/</a:t>
            </a:r>
            <a:r>
              <a:rPr lang="en-US" sz="2800" dirty="0"/>
              <a:t> </a:t>
            </a:r>
            <a:r>
              <a:rPr lang="fr-FR" sz="2800" dirty="0" err="1">
                <a:solidFill>
                  <a:schemeClr val="accent1"/>
                </a:solidFill>
              </a:rPr>
              <a:t>dynamic</a:t>
            </a:r>
            <a:r>
              <a:rPr lang="fr-FR" sz="2800" dirty="0">
                <a:solidFill>
                  <a:schemeClr val="accent1"/>
                </a:solidFill>
              </a:rPr>
              <a:t> principal components </a:t>
            </a:r>
            <a:r>
              <a:rPr lang="fr-FR" sz="2800" dirty="0" err="1">
                <a:solidFill>
                  <a:schemeClr val="accent1"/>
                </a:solidFill>
              </a:rPr>
              <a:t>factors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>
                <a:solidFill>
                  <a:schemeClr val="bg2"/>
                </a:solidFill>
              </a:rPr>
              <a:t>– « VADPCA »</a:t>
            </a:r>
            <a:endParaRPr lang="fr-FR" sz="2800" dirty="0">
              <a:solidFill>
                <a:schemeClr val="bg2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80E830D-2A7D-3A93-B7B5-300D2EBA7A91}"/>
                  </a:ext>
                </a:extLst>
              </p:cNvPr>
              <p:cNvSpPr txBox="1"/>
              <p:nvPr/>
            </p:nvSpPr>
            <p:spPr>
              <a:xfrm>
                <a:off x="478714" y="2379538"/>
                <a:ext cx="4593514" cy="39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80E830D-2A7D-3A93-B7B5-300D2EBA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14" y="2379538"/>
                <a:ext cx="4593514" cy="396519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EBE5D1D-19B1-4B1E-C43A-BDE98CF6F1AC}"/>
              </a:ext>
            </a:extLst>
          </p:cNvPr>
          <p:cNvSpPr/>
          <p:nvPr/>
        </p:nvSpPr>
        <p:spPr>
          <a:xfrm>
            <a:off x="5163669" y="2347730"/>
            <a:ext cx="1323191" cy="39652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5014C7-0A6D-266B-EBBC-6A43773AA484}"/>
              </a:ext>
            </a:extLst>
          </p:cNvPr>
          <p:cNvSpPr/>
          <p:nvPr/>
        </p:nvSpPr>
        <p:spPr>
          <a:xfrm>
            <a:off x="5163669" y="2765766"/>
            <a:ext cx="1323191" cy="396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Flèche : pivoter à droite">
            <a:extLst>
              <a:ext uri="{FF2B5EF4-FFF2-40B4-BE49-F238E27FC236}">
                <a16:creationId xmlns:a16="http://schemas.microsoft.com/office/drawing/2014/main" id="{C0420E3D-E362-251D-04BE-76D57A87C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539096" y="2318857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97EE5B9-AF06-E225-C1BF-C90E77AC38C5}"/>
              </a:ext>
            </a:extLst>
          </p:cNvPr>
          <p:cNvSpPr txBox="1"/>
          <p:nvPr/>
        </p:nvSpPr>
        <p:spPr>
          <a:xfrm>
            <a:off x="720000" y="3452047"/>
            <a:ext cx="793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DPCA</a:t>
            </a:r>
            <a:r>
              <a:rPr lang="fr-FR" dirty="0">
                <a:solidFill>
                  <a:schemeClr val="bg2"/>
                </a:solidFill>
              </a:rPr>
              <a:t> : Représenter la série en « blocs » sur lesquels appliquer les PCA et voir les variations. </a:t>
            </a:r>
          </a:p>
          <a:p>
            <a:r>
              <a:rPr lang="fr-FR" dirty="0">
                <a:solidFill>
                  <a:schemeClr val="bg2"/>
                </a:solidFill>
              </a:rPr>
              <a:t>Dans notre cas, nous avons utilisé une « </a:t>
            </a:r>
            <a:r>
              <a:rPr lang="fr-FR" dirty="0" err="1">
                <a:solidFill>
                  <a:schemeClr val="bg2"/>
                </a:solidFill>
              </a:rPr>
              <a:t>dynamic</a:t>
            </a:r>
            <a:r>
              <a:rPr lang="fr-FR" dirty="0">
                <a:solidFill>
                  <a:schemeClr val="bg2"/>
                </a:solidFill>
              </a:rPr>
              <a:t> factor model » plutôt que la PCA :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B328F2B-C52D-35D7-DEC6-610CE2B648A6}"/>
              </a:ext>
            </a:extLst>
          </p:cNvPr>
          <p:cNvSpPr txBox="1"/>
          <p:nvPr/>
        </p:nvSpPr>
        <p:spPr>
          <a:xfrm>
            <a:off x="567284" y="4062865"/>
            <a:ext cx="75282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Although DFMs and DPCAs differ when the number of variables is small, their differences diminish as the number of variables increases</a:t>
            </a:r>
          </a:p>
          <a:p>
            <a:endParaRPr lang="en-US" i="1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r>
              <a:rPr lang="en-US" sz="1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200" b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Junhyeon</a:t>
            </a:r>
            <a:r>
              <a:rPr lang="en-US" sz="1200" b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Kwon, </a:t>
            </a:r>
            <a:r>
              <a:rPr lang="en-US" sz="1200" b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Hee</a:t>
            </a:r>
            <a:r>
              <a:rPr lang="en-US" sz="1200" b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-Seok Oh &amp; Yaeji Lim (2020) Dynamic principal component analysis with missing values, Journal of Applied Statistics, 47:11, 1957-1969, DOI: 10.1080/02664763.2019.1699910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53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Principal component factors</a:t>
            </a:r>
            <a:r>
              <a:rPr lang="en-US" sz="2800" dirty="0">
                <a:solidFill>
                  <a:schemeClr val="bg2"/>
                </a:solidFill>
              </a:rPr>
              <a:t>/</a:t>
            </a:r>
            <a:r>
              <a:rPr lang="en-US" sz="2800" dirty="0"/>
              <a:t> </a:t>
            </a:r>
            <a:r>
              <a:rPr lang="fr-FR" sz="2800" dirty="0">
                <a:solidFill>
                  <a:schemeClr val="accent1"/>
                </a:solidFill>
              </a:rPr>
              <a:t>EM </a:t>
            </a:r>
            <a:r>
              <a:rPr lang="fr-FR" sz="2800" dirty="0" err="1">
                <a:solidFill>
                  <a:schemeClr val="accent1"/>
                </a:solidFill>
              </a:rPr>
              <a:t>algorithm</a:t>
            </a:r>
            <a:r>
              <a:rPr lang="fr-FR" sz="2800" dirty="0">
                <a:solidFill>
                  <a:schemeClr val="accent1"/>
                </a:solidFill>
              </a:rPr>
              <a:t> </a:t>
            </a:r>
            <a:r>
              <a:rPr lang="fr-FR" sz="2800" dirty="0">
                <a:solidFill>
                  <a:schemeClr val="bg2"/>
                </a:solidFill>
              </a:rPr>
              <a:t>– « EMPCA »</a:t>
            </a:r>
            <a:endParaRPr lang="fr-FR" sz="2800" dirty="0">
              <a:solidFill>
                <a:schemeClr val="bg2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2A842C8-F67F-DFE1-9C76-D46C272630DA}"/>
                  </a:ext>
                </a:extLst>
              </p:cNvPr>
              <p:cNvSpPr txBox="1"/>
              <p:nvPr/>
            </p:nvSpPr>
            <p:spPr>
              <a:xfrm>
                <a:off x="2791968" y="1642170"/>
                <a:ext cx="3560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2A842C8-F67F-DFE1-9C76-D46C27263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1642170"/>
                <a:ext cx="3560064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AEF7F1B-6712-F52C-7F9B-1978BF3D32D9}"/>
                  </a:ext>
                </a:extLst>
              </p:cNvPr>
              <p:cNvSpPr txBox="1"/>
              <p:nvPr/>
            </p:nvSpPr>
            <p:spPr>
              <a:xfrm>
                <a:off x="2932176" y="2574201"/>
                <a:ext cx="6839712" cy="135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>
                    <a:solidFill>
                      <a:schemeClr val="bg2"/>
                    </a:solidFill>
                  </a:rPr>
                  <a:t>E-STEP</a:t>
                </a:r>
                <a:r>
                  <a:rPr lang="fr-FR" sz="2000" dirty="0">
                    <a:solidFill>
                      <a:schemeClr val="bg2"/>
                    </a:solidFill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fr-FR" sz="20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0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000" dirty="0">
                    <a:solidFill>
                      <a:schemeClr val="bg2"/>
                    </a:solidFill>
                  </a:rPr>
                  <a:t> 		</a:t>
                </a:r>
              </a:p>
              <a:p>
                <a:endParaRPr lang="fr-FR" sz="2000" b="1" dirty="0">
                  <a:solidFill>
                    <a:schemeClr val="bg2"/>
                  </a:solidFill>
                </a:endParaRPr>
              </a:p>
              <a:p>
                <a:endParaRPr lang="fr-FR" sz="2000" b="1" dirty="0">
                  <a:solidFill>
                    <a:schemeClr val="bg2"/>
                  </a:solidFill>
                </a:endParaRPr>
              </a:p>
              <a:p>
                <a:r>
                  <a:rPr lang="fr-FR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M-STEP</a:t>
                </a:r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</a:rPr>
                  <a:t> = PCA(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fr-FR" sz="20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AEF7F1B-6712-F52C-7F9B-1978BF3D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176" y="2574201"/>
                <a:ext cx="6839712" cy="1356525"/>
              </a:xfrm>
              <a:prstGeom prst="rect">
                <a:avLst/>
              </a:prstGeom>
              <a:blipFill>
                <a:blip r:embed="rId4"/>
                <a:stretch>
                  <a:fillRect l="-891" t="-1794" b="-71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Flèche : courbe dans le sens inverse des aiguilles d’une montre">
            <a:extLst>
              <a:ext uri="{FF2B5EF4-FFF2-40B4-BE49-F238E27FC236}">
                <a16:creationId xmlns:a16="http://schemas.microsoft.com/office/drawing/2014/main" id="{214F7CAB-F046-82FE-E184-3CCDCE6B7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>
            <a:off x="5894832" y="2795263"/>
            <a:ext cx="914399" cy="914400"/>
          </a:xfrm>
          <a:prstGeom prst="rect">
            <a:avLst/>
          </a:prstGeom>
        </p:spPr>
      </p:pic>
      <p:pic>
        <p:nvPicPr>
          <p:cNvPr id="6" name="Graphique 5" descr="Flèche : courbe dans le sens inverse des aiguilles d’une montre">
            <a:extLst>
              <a:ext uri="{FF2B5EF4-FFF2-40B4-BE49-F238E27FC236}">
                <a16:creationId xmlns:a16="http://schemas.microsoft.com/office/drawing/2014/main" id="{8E339D63-1106-E98C-1A7D-6F9379884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267714" y="2795263"/>
            <a:ext cx="9143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0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Overpass SemiBold"/>
              </a:rPr>
              <a:t>Estimation of a large factor model </a:t>
            </a:r>
            <a:r>
              <a:rPr lang="en-US" sz="2800" dirty="0">
                <a:solidFill>
                  <a:schemeClr val="accent1"/>
                </a:solidFill>
                <a:sym typeface="Overpass SemiBold"/>
              </a:rPr>
              <a:t>in state-space form</a:t>
            </a:r>
            <a:endParaRPr lang="fr-FR" sz="2800" dirty="0">
              <a:solidFill>
                <a:schemeClr val="accent1"/>
              </a:solidFill>
              <a:sym typeface="Overpass SemiBold"/>
            </a:endParaRPr>
          </a:p>
        </p:txBody>
      </p:sp>
      <p:pic>
        <p:nvPicPr>
          <p:cNvPr id="5" name="Graphique 4" descr="Avertissement">
            <a:extLst>
              <a:ext uri="{FF2B5EF4-FFF2-40B4-BE49-F238E27FC236}">
                <a16:creationId xmlns:a16="http://schemas.microsoft.com/office/drawing/2014/main" id="{805FA3D8-A532-E8C4-8954-E0D1301AA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5120" y="4317150"/>
            <a:ext cx="572700" cy="572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0460E8-6414-D092-8E52-031CDF832A6D}"/>
              </a:ext>
            </a:extLst>
          </p:cNvPr>
          <p:cNvSpPr txBox="1"/>
          <p:nvPr/>
        </p:nvSpPr>
        <p:spPr>
          <a:xfrm>
            <a:off x="7266432" y="4449611"/>
            <a:ext cx="160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Non implémenté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7F6D81C-1D6E-AE50-F90A-0C3190C62CA8}"/>
                  </a:ext>
                </a:extLst>
              </p:cNvPr>
              <p:cNvSpPr txBox="1"/>
              <p:nvPr/>
            </p:nvSpPr>
            <p:spPr>
              <a:xfrm>
                <a:off x="2273808" y="2036283"/>
                <a:ext cx="4596384" cy="1070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  <m:r>
                        <a:rPr lang="fr-FR" sz="2000" b="1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0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  <m:r>
                        <a:rPr lang="fr-FR" sz="2000" b="1" i="1" smtClean="0">
                          <a:solidFill>
                            <a:schemeClr val="bg2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1" i="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chemeClr val="bg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𝚵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0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212121"/>
                  </a:solidFill>
                  <a:effectLst/>
                </a:endParaRPr>
              </a:p>
              <a:p>
                <a:pPr/>
                <a:endParaRPr lang="fr-F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𝚿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  <m:r>
                        <a:rPr lang="fr-FR" sz="20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𝚩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7F6D81C-1D6E-AE50-F90A-0C3190C62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08" y="2036283"/>
                <a:ext cx="4596384" cy="1070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que 11" descr="Ligne fléchée : légère courbe">
            <a:extLst>
              <a:ext uri="{FF2B5EF4-FFF2-40B4-BE49-F238E27FC236}">
                <a16:creationId xmlns:a16="http://schemas.microsoft.com/office/drawing/2014/main" id="{E99DD0DE-3050-F0D4-4B14-D93B2480F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7600" y="3106455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D9ED6D3-4953-6CEB-ADC7-682586237A28}"/>
              </a:ext>
            </a:extLst>
          </p:cNvPr>
          <p:cNvSpPr txBox="1"/>
          <p:nvPr/>
        </p:nvSpPr>
        <p:spPr>
          <a:xfrm>
            <a:off x="4669536" y="3279367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Estimation des valeurs manquantes par Filtre de </a:t>
            </a:r>
            <a:r>
              <a:rPr lang="fr-FR" b="1" dirty="0" err="1">
                <a:solidFill>
                  <a:schemeClr val="bg2"/>
                </a:solidFill>
              </a:rPr>
              <a:t>Kalman</a:t>
            </a:r>
            <a:endParaRPr lang="fr-F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7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"/>
          <p:cNvSpPr txBox="1">
            <a:spLocks noGrp="1"/>
          </p:cNvSpPr>
          <p:nvPr>
            <p:ph type="title"/>
          </p:nvPr>
        </p:nvSpPr>
        <p:spPr>
          <a:xfrm flipH="1">
            <a:off x="2274440" y="2193900"/>
            <a:ext cx="459512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VARIATIONS</a:t>
            </a:r>
            <a:br>
              <a:rPr lang="en" dirty="0"/>
            </a:b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DU </a:t>
            </a:r>
            <a:r>
              <a:rPr lang="en" b="1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MIDAS</a:t>
            </a:r>
            <a:endParaRPr b="1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2216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ym typeface="Overpass SemiBold"/>
              </a:rPr>
              <a:t>Basic </a:t>
            </a:r>
            <a:r>
              <a:rPr lang="en-US" sz="2800" dirty="0">
                <a:solidFill>
                  <a:schemeClr val="accent1"/>
                </a:solidFill>
                <a:sym typeface="Overpass SemiBold"/>
              </a:rPr>
              <a:t>Factor MIDAS </a:t>
            </a:r>
            <a:r>
              <a:rPr lang="fr-FR" sz="2800" dirty="0">
                <a:solidFill>
                  <a:schemeClr val="bg2"/>
                </a:solidFill>
              </a:rPr>
              <a:t>– « MIDAS »</a:t>
            </a:r>
            <a:r>
              <a:rPr lang="en-US" sz="2800" dirty="0">
                <a:solidFill>
                  <a:schemeClr val="accent1"/>
                </a:solidFill>
                <a:sym typeface="Overpass SemiBold"/>
              </a:rPr>
              <a:t> </a:t>
            </a:r>
            <a:endParaRPr lang="fr-FR" sz="2800" dirty="0">
              <a:solidFill>
                <a:schemeClr val="accent1"/>
              </a:solidFill>
              <a:sym typeface="Overpass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4BAF284-CCBD-5EAA-EA7C-941440ED1799}"/>
                  </a:ext>
                </a:extLst>
              </p:cNvPr>
              <p:cNvSpPr txBox="1"/>
              <p:nvPr/>
            </p:nvSpPr>
            <p:spPr>
              <a:xfrm>
                <a:off x="2041050" y="1353312"/>
                <a:ext cx="5061899" cy="35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sub>
                      </m:sSub>
                      <m:r>
                        <a:rPr lang="fr-FR" sz="18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  <m:r>
                        <a:rPr lang="fr-FR" sz="18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fr-FR" sz="18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fr-FR" sz="1800" b="1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800" b="1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4BAF284-CCBD-5EAA-EA7C-941440ED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50" y="1353312"/>
                <a:ext cx="5061899" cy="351763"/>
              </a:xfrm>
              <a:prstGeom prst="rect">
                <a:avLst/>
              </a:prstGeom>
              <a:blipFill>
                <a:blip r:embed="rId3"/>
                <a:stretch>
                  <a:fillRect l="-964" t="-12069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E63C34-D53A-7054-0BB9-EB1FF5428955}"/>
                  </a:ext>
                </a:extLst>
              </p:cNvPr>
              <p:cNvSpPr txBox="1"/>
              <p:nvPr/>
            </p:nvSpPr>
            <p:spPr>
              <a:xfrm>
                <a:off x="1254262" y="3968903"/>
                <a:ext cx="2645664" cy="63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2"/>
                    </a:solidFill>
                  </a:rPr>
                  <a:t>Note : 1 facteur – r = 1 et</a:t>
                </a:r>
              </a:p>
              <a:p>
                <a:r>
                  <a:rPr lang="fr-FR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fr-FR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E63C34-D53A-7054-0BB9-EB1FF5428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262" y="3968903"/>
                <a:ext cx="2645664" cy="634597"/>
              </a:xfrm>
              <a:prstGeom prst="rect">
                <a:avLst/>
              </a:prstGeom>
              <a:blipFill>
                <a:blip r:embed="rId4"/>
                <a:stretch>
                  <a:fillRect l="-691" t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F3CA3FC-F2E7-5B8F-D76D-51FDF8F60E24}"/>
                  </a:ext>
                </a:extLst>
              </p:cNvPr>
              <p:cNvSpPr txBox="1"/>
              <p:nvPr/>
            </p:nvSpPr>
            <p:spPr>
              <a:xfrm>
                <a:off x="1254262" y="2266730"/>
                <a:ext cx="2279791" cy="697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fr-FR" sz="16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  <m:e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sSubSup>
                            <m:sSubSupPr>
                              <m:ctrlP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  <m:sup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sz="16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7F3CA3FC-F2E7-5B8F-D76D-51FDF8F6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262" y="2266730"/>
                <a:ext cx="2279791" cy="697242"/>
              </a:xfrm>
              <a:prstGeom prst="rect">
                <a:avLst/>
              </a:prstGeom>
              <a:blipFill>
                <a:blip r:embed="rId5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78AF76D-DEDB-7F25-4A83-5508FF019D19}"/>
                  </a:ext>
                </a:extLst>
              </p:cNvPr>
              <p:cNvSpPr txBox="1"/>
              <p:nvPr/>
            </p:nvSpPr>
            <p:spPr>
              <a:xfrm>
                <a:off x="4500313" y="2324598"/>
                <a:ext cx="2969595" cy="565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fr-FR" sz="16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  <m:r>
                            <a:rPr lang="fr-FR" sz="16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6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16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fr-FR" sz="1600" b="1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6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FR" sz="16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fr-FR" sz="16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FR" sz="16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fr-FR" sz="1600" b="1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600" b="1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fr-FR" sz="16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78AF76D-DEDB-7F25-4A83-5508FF019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13" y="2324598"/>
                <a:ext cx="2969595" cy="565155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0FB9C122-1536-08A2-EC94-DF4B36017D05}"/>
              </a:ext>
            </a:extLst>
          </p:cNvPr>
          <p:cNvSpPr txBox="1"/>
          <p:nvPr/>
        </p:nvSpPr>
        <p:spPr>
          <a:xfrm>
            <a:off x="1254262" y="3371738"/>
            <a:ext cx="264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</a:rPr>
              <a:t>Estimation par NLS !</a:t>
            </a:r>
          </a:p>
        </p:txBody>
      </p:sp>
    </p:spTree>
    <p:extLst>
      <p:ext uri="{BB962C8B-B14F-4D97-AF65-F5344CB8AC3E}">
        <p14:creationId xmlns:p14="http://schemas.microsoft.com/office/powerpoint/2010/main" val="1772569690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D665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1065</Words>
  <Application>Microsoft Office PowerPoint</Application>
  <PresentationFormat>Affichage à l'écran (16:9)</PresentationFormat>
  <Paragraphs>119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Overpass ExtraBold</vt:lpstr>
      <vt:lpstr>Source Sans Pro</vt:lpstr>
      <vt:lpstr>Cambria Math</vt:lpstr>
      <vt:lpstr>Söhne</vt:lpstr>
      <vt:lpstr>Arial</vt:lpstr>
      <vt:lpstr>Overpass SemiBold</vt:lpstr>
      <vt:lpstr>Overpass Black</vt:lpstr>
      <vt:lpstr>Cambria</vt:lpstr>
      <vt:lpstr>Public Consulting XL by Slidesgo</vt:lpstr>
      <vt:lpstr>Econométrie  Financière</vt:lpstr>
      <vt:lpstr>PLAN DE LA PRESENTATION</vt:lpstr>
      <vt:lpstr>PRESENTATION DE L’ARTICLE</vt:lpstr>
      <vt:lpstr>TECHNIQUES  DE FACTORISATION/ IMPUTATION</vt:lpstr>
      <vt:lpstr>Vertical realignment of data / dynamic principal components factors – « VADPCA »</vt:lpstr>
      <vt:lpstr>Principal component factors/ EM algorithm – « EMPCA »</vt:lpstr>
      <vt:lpstr>Estimation of a large factor model in state-space form</vt:lpstr>
      <vt:lpstr>VARIATIONS  DU MIDAS</vt:lpstr>
      <vt:lpstr>Basic Factor MIDAS – « MIDAS » </vt:lpstr>
      <vt:lpstr>Smoothed MIDAS – « MIDAS » </vt:lpstr>
      <vt:lpstr>Unrestricted MIDAS – « U-MIDAS » </vt:lpstr>
      <vt:lpstr>PERIODE  DE L’ARTICLE</vt:lpstr>
      <vt:lpstr>SELECTION DES DONNEES</vt:lpstr>
      <vt:lpstr>REPRESENTATION DES FACTEURS</vt:lpstr>
      <vt:lpstr>VADPCA MIDAS</vt:lpstr>
      <vt:lpstr>VADPCA UMIDAS</vt:lpstr>
      <vt:lpstr>EMPCA MIDAS</vt:lpstr>
      <vt:lpstr>EMPCA UMIDAS</vt:lpstr>
      <vt:lpstr>TABLEAU DES RESULTATS</vt:lpstr>
      <vt:lpstr>PERIODE  ETENDUE</vt:lpstr>
      <vt:lpstr>REPRESENTATION DES FACTEURS</vt:lpstr>
      <vt:lpstr>VADPCA MIDAS</vt:lpstr>
      <vt:lpstr>VADPCA UMIDAS</vt:lpstr>
      <vt:lpstr>EMPCA MIDAS</vt:lpstr>
      <vt:lpstr>EMPCA UMIDAS</vt:lpstr>
      <vt:lpstr>COMPARAISON DES RESULTATS</vt:lpstr>
      <vt:lpstr>MERCI 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Econométrie  Financière</dc:title>
  <cp:lastModifiedBy>BAPTISTE GAUTIER</cp:lastModifiedBy>
  <cp:revision>12</cp:revision>
  <dcterms:modified xsi:type="dcterms:W3CDTF">2023-05-02T16:51:30Z</dcterms:modified>
</cp:coreProperties>
</file>