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8" r:id="rId3"/>
    <p:sldId id="272" r:id="rId4"/>
    <p:sldId id="257" r:id="rId5"/>
    <p:sldId id="267" r:id="rId6"/>
    <p:sldId id="266" r:id="rId7"/>
    <p:sldId id="270" r:id="rId8"/>
    <p:sldId id="260" r:id="rId9"/>
    <p:sldId id="269" r:id="rId10"/>
    <p:sldId id="264" r:id="rId11"/>
    <p:sldId id="276" r:id="rId12"/>
    <p:sldId id="275" r:id="rId13"/>
    <p:sldId id="274" r:id="rId14"/>
    <p:sldId id="261" r:id="rId15"/>
    <p:sldId id="26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BED3"/>
    <a:srgbClr val="BAC6DC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5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89BCB-7461-4CC3-AF56-27A726B141D7}" type="datetimeFigureOut">
              <a:rPr lang="en-GB" smtClean="0"/>
              <a:pPr/>
              <a:t>20/11/2015</a:t>
            </a:fld>
            <a:endParaRPr lang="en-GB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52446-1D9C-4B74-B374-01D91B4947E6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9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73AE7-BB2B-48C0-A2FD-7DB532FF9DE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3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8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4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6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2693987"/>
            <a:ext cx="7772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1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8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24435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3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01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2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3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9144000" cy="1239864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" y="33868"/>
            <a:ext cx="1192849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29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6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6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32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3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3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B3EC-509C-4884-ABBD-4CC443DD28C6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0FC3-FAEB-43CA-804F-331D2CF465BD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0"/>
            <a:ext cx="9144000" cy="1239864"/>
          </a:xfrm>
          <a:prstGeom prst="rect">
            <a:avLst/>
          </a:prstGeom>
        </p:spPr>
      </p:pic>
      <p:sp>
        <p:nvSpPr>
          <p:cNvPr id="11" name="10 CuadroTexto"/>
          <p:cNvSpPr txBox="1"/>
          <p:nvPr userDrawn="1"/>
        </p:nvSpPr>
        <p:spPr>
          <a:xfrm>
            <a:off x="899592" y="64643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CMEMS IBI User &amp; Training Workshop</a:t>
            </a:r>
            <a:endParaRPr lang="en-US" sz="1200" i="1" dirty="0"/>
          </a:p>
        </p:txBody>
      </p:sp>
      <p:sp>
        <p:nvSpPr>
          <p:cNvPr id="12" name="11 CuadroTexto"/>
          <p:cNvSpPr txBox="1"/>
          <p:nvPr userDrawn="1"/>
        </p:nvSpPr>
        <p:spPr>
          <a:xfrm>
            <a:off x="5998020" y="6449636"/>
            <a:ext cx="2030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 dirty="0" err="1" smtClean="0"/>
              <a:t>Lisbon</a:t>
            </a:r>
            <a:r>
              <a:rPr lang="es-ES_tradnl" sz="1200" i="1" dirty="0" smtClean="0"/>
              <a:t>, 10-11 </a:t>
            </a:r>
            <a:r>
              <a:rPr lang="es-ES_tradnl" sz="1200" i="1" dirty="0" err="1" smtClean="0"/>
              <a:t>December</a:t>
            </a:r>
            <a:r>
              <a:rPr lang="es-ES_tradnl" sz="1200" i="1" dirty="0" smtClean="0"/>
              <a:t> 2015</a:t>
            </a:r>
            <a:endParaRPr lang="en-US" sz="1200" i="1" dirty="0"/>
          </a:p>
        </p:txBody>
      </p:sp>
      <p:pic>
        <p:nvPicPr>
          <p:cNvPr id="13" name="12 Imagen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" y="8467"/>
            <a:ext cx="1221767" cy="1216800"/>
          </a:xfrm>
          <a:prstGeom prst="rect">
            <a:avLst/>
          </a:prstGeom>
        </p:spPr>
      </p:pic>
      <p:pic>
        <p:nvPicPr>
          <p:cNvPr id="14" name="13 Imagen"/>
          <p:cNvPicPr preferRelativeResize="0"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" y="6363328"/>
            <a:ext cx="9144000" cy="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1E31-8E43-4AE0-80E0-9225831F921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80AA4-2BF5-4CA0-ACAD-192A51EC721F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3" name="12 Imagen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17" y="2022708"/>
            <a:ext cx="2519993" cy="125611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" y="-27384"/>
            <a:ext cx="9144000" cy="2023616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35" y="6977"/>
            <a:ext cx="1970009" cy="1962000"/>
          </a:xfrm>
          <a:prstGeom prst="rect">
            <a:avLst/>
          </a:prstGeom>
        </p:spPr>
      </p:pic>
      <p:sp>
        <p:nvSpPr>
          <p:cNvPr id="17" name="16 CuadroTexto"/>
          <p:cNvSpPr txBox="1"/>
          <p:nvPr userDrawn="1"/>
        </p:nvSpPr>
        <p:spPr>
          <a:xfrm>
            <a:off x="899592" y="6464369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CMEMS IBI User &amp; Training Workshop</a:t>
            </a:r>
            <a:endParaRPr lang="en-US" sz="1200" i="1" dirty="0"/>
          </a:p>
        </p:txBody>
      </p:sp>
      <p:sp>
        <p:nvSpPr>
          <p:cNvPr id="18" name="17 CuadroTexto"/>
          <p:cNvSpPr txBox="1"/>
          <p:nvPr userDrawn="1"/>
        </p:nvSpPr>
        <p:spPr>
          <a:xfrm>
            <a:off x="5998020" y="6449636"/>
            <a:ext cx="2030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200" i="1" dirty="0" err="1" smtClean="0"/>
              <a:t>Lisbon</a:t>
            </a:r>
            <a:r>
              <a:rPr lang="es-ES_tradnl" sz="1200" i="1" dirty="0" smtClean="0"/>
              <a:t>, 10-11 </a:t>
            </a:r>
            <a:r>
              <a:rPr lang="es-ES_tradnl" sz="1200" i="1" dirty="0" err="1" smtClean="0"/>
              <a:t>December</a:t>
            </a:r>
            <a:r>
              <a:rPr lang="es-ES_tradnl" sz="1200" i="1" dirty="0" smtClean="0"/>
              <a:t> 2015</a:t>
            </a:r>
            <a:endParaRPr lang="en-US" sz="1200" i="1" dirty="0"/>
          </a:p>
        </p:txBody>
      </p:sp>
      <p:pic>
        <p:nvPicPr>
          <p:cNvPr id="3" name="2 Imagen"/>
          <p:cNvPicPr preferRelativeResize="0"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" y="6363328"/>
            <a:ext cx="9144000" cy="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marine.copernicus.e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755576" y="2996952"/>
            <a:ext cx="7772400" cy="1470025"/>
          </a:xfrm>
        </p:spPr>
        <p:txBody>
          <a:bodyPr/>
          <a:lstStyle/>
          <a:p>
            <a:r>
              <a:rPr lang="en-US" dirty="0"/>
              <a:t>CMEMS IBI User 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</a:t>
            </a:r>
            <a:r>
              <a:rPr lang="en-US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8933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9144000" cy="3024336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s-ES_tradnl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index_latest.txt</a:t>
            </a: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l"/>
            <a:r>
              <a:rPr lang="en-US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: in-situ observations catalog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Description : catalog of available IBI in-situ observations per platform.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Project : MyOcean (generated by Puertos del Estado-SPAIN).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Format version : 1.1.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of update : 20151120072253</a:t>
            </a:r>
          </a:p>
          <a:p>
            <a:pPr algn="l"/>
            <a:r>
              <a:rPr lang="en-US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product_id,file_name,geospatial_lat_min,geospatial_lat_max,geospatial_lon_min,geospatial_lon_max,time_coverage_start,time_coverage_end</a:t>
            </a:r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provider,date_update,data_mode,parameters</a:t>
            </a:r>
            <a:endParaRPr lang="en-US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MYO_IBIROOS_01,ftp://arcas.puertos.es/Core/INSITU_IBI_NRT_OBSERVATIONS_013_033/latest/20151109/GL_LATEST_PR_GL_58970_20151109.nc,43.3013,43.38,7.91735,8.03727,2015-11-09T01:19:34Z,2015-11-09T22:43:07Z,INSU </a:t>
            </a:r>
            <a:r>
              <a:rPr lang="en-US" sz="7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Institut</a:t>
            </a:r>
            <a:r>
              <a:rPr lang="en-US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National des Sciences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l'Univers,2015-11-17T08:12:15Z,R,DC_REFERENCE PRES CNDC TEMP_DOXY CDOM TEMP PSAL 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MYO_IBIROOS_01,ftp://</a:t>
            </a:r>
            <a:r>
              <a:rPr lang="en-US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arcas.puertos.es/Core/INSITU_IBI_NRT_OBSERVATIONS_013_033/latest/20151110/GL_LATEST_PR_GL_58970_20151110.nc,43.2865,43.3531,7.91254,8.0125,2015-11-10T01:02:48Z,2015-11-10T23:49:14Z,INSU </a:t>
            </a:r>
            <a:r>
              <a:rPr lang="en-US" sz="7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Institut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National des </a:t>
            </a:r>
            <a:r>
              <a:rPr lang="en-US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Sciences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 l'Univers,2015-11-17T08:13:24Z,R,DC_REFERENCE PRES CNDC TEMP_DOXY CDOM TEMP PSAL 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MYO_IBIROOS_01,ftp://arcas.puertos.es/Core/INSITU_IBI_NRT_OBSERVATIONS_013_033/latest/20151022/IR_LATEST_TS_MO_13130_20151022.nc,28.19336,28.19824,-15.79834,-15.79102,2015-10-22T00:00:00Z,2015-10-22T23:00:00Z,Puertos del Estado (Spain</a:t>
            </a:r>
            <a:r>
              <a:rPr lang="en-US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2015-10-24T18:10:03Z,R,DEPH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VTDH VTZA VDIR ATMS DRYT WSPD WDIR HCSP HCDT TEMP PSAL 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MYO_IBIROOS_01,ftp://arcas.puertos.es/Core/INSITU_IBI_NRT_OBSERVATIONS_013_033/latest/20151023/IR_LATEST_TS_MO_13130_20151023.nc,28.18848,28.19824,-15.80078,-15.79102,2015-10-23T00:00:00Z,2015-10-23T23:00:00Z,Puertos del Estado (Spain),</a:t>
            </a:r>
            <a:r>
              <a:rPr lang="en-US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2015-10-25T18:10:02Z,R,DEPH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VTDH VTZA VDIR ATMS DRYT WSPD WDIR HCSP HCDT TEMP PSAL </a:t>
            </a:r>
            <a:endParaRPr lang="en-US" sz="7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s-ES_tradnl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l">
              <a:spcBef>
                <a:spcPts val="600"/>
              </a:spcBef>
              <a:spcAft>
                <a:spcPts val="600"/>
              </a:spcAft>
            </a:pPr>
            <a:r>
              <a:rPr lang="es-ES_tradnl" sz="1600" b="1" dirty="0" smtClean="0">
                <a:solidFill>
                  <a:prstClr val="black"/>
                </a:solidFill>
                <a:cs typeface="Courier New" panose="02070309020205020404" pitchFamily="49" charset="0"/>
              </a:rPr>
              <a:t>myo_index_platform.txt</a:t>
            </a:r>
            <a:endParaRPr lang="en-US" sz="1600" b="1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algn="l"/>
            <a:r>
              <a:rPr lang="en-US" sz="7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 : in-situ platforms catalog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Description : catalog of available IBI in-situ platforms. 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Project : MyOcean (generated by Puertos del Estado-SPAIN). 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Format version : 1.0. 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of update : 20151120074057</a:t>
            </a:r>
          </a:p>
          <a:p>
            <a:pPr algn="l"/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platform_code,creation_date,update_date,wmo_platform_code,data_source,institution,institution_edmo_code,parameter,last_latitude_observation, </a:t>
            </a:r>
            <a:r>
              <a:rPr lang="en-US" sz="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last_longitude_observation,last_date_observation</a:t>
            </a:r>
            <a:r>
              <a:rPr lang="en-US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1900602,2010-01-01T00:00:00Z,2014-12-13T20:56:01Z,1900602,GL_LATEST_TS_PF_1900602 GL_XXXXXX_TS_PF_1900602,IFREMER,1054,DC_REFERENCE POSITIONING_SYSTEM PRES TEMP PSAL,9.96921E36,9.96921E36,2013-04-23T21:36:58Z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1900616,2010-01-01T00:00:00Z,2013-04-06T11:39:35Z,1900616,GL_LATEST_TS_PF_1900616 GL_XXXXXX_TS_PF_1900616,SHOM,540,DC_REFERENCE POSITIONING_SYSTEM PRES PRES_ADJUSTED TEMP PSAL,48.857,-10.431,2010-09-07T12:35:27Z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62024,2010-01-01T00:00:00Z,2015-11-20T06:10:03Z,62024,IR_LATEST_TS_MO_62024 IR_XXXXXX_TS_MO_62024,Puertos del Estado (Spain),2751,DEPH VTDH VTZA VDIR ATMS DRYT WSPD WDIR HCSP HCDT TEMP PSAL,43.645,-3.04443,2015-11-20T05:00:00Z</a:t>
            </a:r>
          </a:p>
          <a:p>
            <a:pPr algn="l"/>
            <a:r>
              <a:rPr lang="en-US" sz="7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62092,2010-01-01T00:00:00Z,2015-11-20T06:10:03Z,62092,IR_LATEST_TS_MO_62092 IR_XXXXXX_TS_MO_62092,Marine Institute (Ireland),396,DEPH VTDH VTZA WSPD WDIR,51.2162,-10.5506,2015-11-20T04:00:00Z</a:t>
            </a:r>
          </a:p>
          <a:p>
            <a:pPr algn="l"/>
            <a:endParaRPr lang="en-US" sz="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200200" y="44624"/>
            <a:ext cx="68362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In Situ TAC: </a:t>
            </a:r>
            <a:r>
              <a:rPr lang="es-ES_tradnl" sz="3200" dirty="0" err="1" smtClean="0">
                <a:solidFill>
                  <a:schemeClr val="bg1"/>
                </a:solidFill>
              </a:rPr>
              <a:t>index</a:t>
            </a:r>
            <a:r>
              <a:rPr lang="es-ES_tradnl" sz="3200" dirty="0" smtClean="0">
                <a:solidFill>
                  <a:schemeClr val="bg1"/>
                </a:solidFill>
              </a:rPr>
              <a:t> files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251520" y="1230620"/>
            <a:ext cx="4248472" cy="5040560"/>
          </a:xfrm>
        </p:spPr>
        <p:txBody>
          <a:bodyPr>
            <a:noAutofit/>
          </a:bodyPr>
          <a:lstStyle/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File </a:t>
            </a:r>
            <a:r>
              <a:rPr lang="en-US" sz="1400" b="1" dirty="0">
                <a:solidFill>
                  <a:schemeClr val="tx1"/>
                </a:solidFill>
              </a:rPr>
              <a:t>naming convention in the latest directory: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RR_LATEST_XX_YY_CODE_YYYYMMDD.nc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RR</a:t>
            </a:r>
            <a:r>
              <a:rPr lang="en-US" sz="1400" dirty="0">
                <a:solidFill>
                  <a:schemeClr val="tx1"/>
                </a:solidFill>
              </a:rPr>
              <a:t>: region bigram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LATEST</a:t>
            </a:r>
            <a:r>
              <a:rPr lang="en-US" sz="1400" dirty="0">
                <a:solidFill>
                  <a:schemeClr val="tx1"/>
                </a:solidFill>
              </a:rPr>
              <a:t>: fixed name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XX</a:t>
            </a:r>
            <a:r>
              <a:rPr lang="en-US" sz="1400" dirty="0">
                <a:solidFill>
                  <a:schemeClr val="tx1"/>
                </a:solidFill>
              </a:rPr>
              <a:t>: TS (</a:t>
            </a:r>
            <a:r>
              <a:rPr lang="en-US" sz="1400" dirty="0" err="1">
                <a:solidFill>
                  <a:schemeClr val="tx1"/>
                </a:solidFill>
              </a:rPr>
              <a:t>timeserie</a:t>
            </a:r>
            <a:r>
              <a:rPr lang="en-US" sz="1400" dirty="0">
                <a:solidFill>
                  <a:schemeClr val="tx1"/>
                </a:solidFill>
              </a:rPr>
              <a:t>) or PR (profile)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YY</a:t>
            </a:r>
            <a:r>
              <a:rPr lang="en-US" sz="1400" dirty="0">
                <a:solidFill>
                  <a:schemeClr val="tx1"/>
                </a:solidFill>
              </a:rPr>
              <a:t>: data type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CODE</a:t>
            </a:r>
            <a:r>
              <a:rPr lang="en-US" sz="1400" dirty="0">
                <a:solidFill>
                  <a:schemeClr val="tx1"/>
                </a:solidFill>
              </a:rPr>
              <a:t>: platform code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YYYYMMDD</a:t>
            </a:r>
            <a:r>
              <a:rPr lang="en-US" sz="1400" dirty="0">
                <a:solidFill>
                  <a:schemeClr val="tx1"/>
                </a:solidFill>
              </a:rPr>
              <a:t>: year month day of observations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.</a:t>
            </a:r>
            <a:r>
              <a:rPr lang="en-US" sz="1400" dirty="0" err="1">
                <a:solidFill>
                  <a:schemeClr val="tx1"/>
                </a:solidFill>
              </a:rPr>
              <a:t>nc</a:t>
            </a:r>
            <a:r>
              <a:rPr lang="en-US" sz="1400" dirty="0">
                <a:solidFill>
                  <a:schemeClr val="tx1"/>
                </a:solidFill>
              </a:rPr>
              <a:t>: NetCDF file name suffix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Example: GL_LATEST_PR_GL_58970_20151112.nc</a:t>
            </a:r>
          </a:p>
          <a:p>
            <a:pPr algn="l"/>
            <a:endParaRPr lang="en-US" sz="800" dirty="0">
              <a:solidFill>
                <a:schemeClr val="tx1"/>
              </a:solidFill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File naming convention in the monthly directory: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RR_YYYYMM_XX_YY_CODE.nc</a:t>
            </a:r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RR</a:t>
            </a:r>
            <a:r>
              <a:rPr lang="en-US" sz="1400" dirty="0">
                <a:solidFill>
                  <a:schemeClr val="tx1"/>
                </a:solidFill>
              </a:rPr>
              <a:t>: region bigram (see table 2)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YYYYMM </a:t>
            </a:r>
            <a:r>
              <a:rPr lang="en-US" sz="1400" dirty="0">
                <a:solidFill>
                  <a:schemeClr val="tx1"/>
                </a:solidFill>
              </a:rPr>
              <a:t>: measurement date (</a:t>
            </a:r>
            <a:r>
              <a:rPr lang="en-US" sz="1400" dirty="0" err="1">
                <a:solidFill>
                  <a:schemeClr val="tx1"/>
                </a:solidFill>
              </a:rPr>
              <a:t>YearMonth</a:t>
            </a:r>
            <a:r>
              <a:rPr lang="en-US" sz="1400" dirty="0">
                <a:solidFill>
                  <a:schemeClr val="tx1"/>
                </a:solidFill>
              </a:rPr>
              <a:t> : 200901)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XX</a:t>
            </a:r>
            <a:r>
              <a:rPr lang="en-US" sz="1400" dirty="0">
                <a:solidFill>
                  <a:schemeClr val="tx1"/>
                </a:solidFill>
              </a:rPr>
              <a:t>: TS (</a:t>
            </a:r>
            <a:r>
              <a:rPr lang="en-US" sz="1400" dirty="0" err="1">
                <a:solidFill>
                  <a:schemeClr val="tx1"/>
                </a:solidFill>
              </a:rPr>
              <a:t>timeserie</a:t>
            </a:r>
            <a:r>
              <a:rPr lang="en-US" sz="1400" dirty="0">
                <a:solidFill>
                  <a:schemeClr val="tx1"/>
                </a:solidFill>
              </a:rPr>
              <a:t>) or PR (profile)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YY</a:t>
            </a:r>
            <a:r>
              <a:rPr lang="en-US" sz="1400" dirty="0">
                <a:solidFill>
                  <a:schemeClr val="tx1"/>
                </a:solidFill>
              </a:rPr>
              <a:t>: data type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CODE</a:t>
            </a:r>
            <a:r>
              <a:rPr lang="en-US" sz="1400" dirty="0">
                <a:solidFill>
                  <a:schemeClr val="tx1"/>
                </a:solidFill>
              </a:rPr>
              <a:t>: platform code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• .</a:t>
            </a:r>
            <a:r>
              <a:rPr lang="en-US" sz="1400" dirty="0" err="1">
                <a:solidFill>
                  <a:schemeClr val="tx1"/>
                </a:solidFill>
              </a:rPr>
              <a:t>nc</a:t>
            </a:r>
            <a:r>
              <a:rPr lang="en-US" sz="1400" dirty="0">
                <a:solidFill>
                  <a:schemeClr val="tx1"/>
                </a:solidFill>
              </a:rPr>
              <a:t> : NetCDF file name suffix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Example: IR_201510_TS_MO_62024.nc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200200" y="44624"/>
            <a:ext cx="68362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In Situ TAC: File </a:t>
            </a:r>
            <a:r>
              <a:rPr lang="es-ES_tradnl" sz="3200" dirty="0" err="1" smtClean="0">
                <a:solidFill>
                  <a:schemeClr val="bg1"/>
                </a:solidFill>
              </a:rPr>
              <a:t>naming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4788024" y="1014596"/>
            <a:ext cx="4248472" cy="3168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1900" b="1" dirty="0" smtClean="0">
                <a:solidFill>
                  <a:schemeClr val="tx1"/>
                </a:solidFill>
              </a:rPr>
              <a:t>Data types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BA	data from Bathy  messages on GTS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CT	CTD profiles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DB	Drifting buoys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FB	</a:t>
            </a:r>
            <a:r>
              <a:rPr lang="en-US" sz="1900" dirty="0" err="1" smtClean="0">
                <a:solidFill>
                  <a:schemeClr val="tx1"/>
                </a:solidFill>
              </a:rPr>
              <a:t>FerryBox</a:t>
            </a:r>
            <a:endParaRPr lang="en-US" sz="1900" dirty="0" smtClean="0">
              <a:solidFill>
                <a:schemeClr val="tx1"/>
              </a:solidFill>
            </a:endParaRP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GL	Gliders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MO	Fixed buoys or mooring time series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PF	Profiling floats vertical profiles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RE	</a:t>
            </a:r>
            <a:r>
              <a:rPr lang="en-US" sz="1900" dirty="0" err="1" smtClean="0">
                <a:solidFill>
                  <a:schemeClr val="tx1"/>
                </a:solidFill>
              </a:rPr>
              <a:t>Recopesca</a:t>
            </a:r>
            <a:r>
              <a:rPr lang="en-US" sz="1900" dirty="0" smtClean="0">
                <a:solidFill>
                  <a:schemeClr val="tx1"/>
                </a:solidFill>
              </a:rPr>
              <a:t> 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RF	River flows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TE	data from TESAC messages on GTS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TS	</a:t>
            </a:r>
            <a:r>
              <a:rPr lang="en-US" sz="1900" dirty="0" err="1" smtClean="0">
                <a:solidFill>
                  <a:schemeClr val="tx1"/>
                </a:solidFill>
              </a:rPr>
              <a:t>Thermosalinographs</a:t>
            </a:r>
            <a:endParaRPr lang="en-US" sz="1900" dirty="0" smtClean="0">
              <a:solidFill>
                <a:schemeClr val="tx1"/>
              </a:solidFill>
            </a:endParaRP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XB	XBT or XCTD profiles</a:t>
            </a:r>
          </a:p>
          <a:p>
            <a:pPr marL="36000"/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4788024" y="3708565"/>
            <a:ext cx="4248472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1900" b="1" dirty="0" smtClean="0">
                <a:solidFill>
                  <a:schemeClr val="tx1"/>
                </a:solidFill>
              </a:rPr>
              <a:t>Region bigram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GL	Global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AR	Arctic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BO	Baltic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NO	North West Shelf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IR	IBI (Iberia-Biscay-Ireland)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MO	Mediterranean</a:t>
            </a:r>
          </a:p>
          <a:p>
            <a:pPr marL="36000" algn="l"/>
            <a:r>
              <a:rPr lang="en-US" sz="1900" dirty="0" smtClean="0">
                <a:solidFill>
                  <a:schemeClr val="tx1"/>
                </a:solidFill>
              </a:rPr>
              <a:t>• BS	Black Sea</a:t>
            </a:r>
          </a:p>
          <a:p>
            <a:pPr marL="36000" algn="l"/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2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755576" y="2996952"/>
            <a:ext cx="7772400" cy="1470025"/>
          </a:xfrm>
        </p:spPr>
        <p:txBody>
          <a:bodyPr/>
          <a:lstStyle/>
          <a:p>
            <a:r>
              <a:rPr lang="en-US" dirty="0" smtClean="0"/>
              <a:t>In Situ TAC: IBI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6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1720" y="44624"/>
            <a:ext cx="6836296" cy="1152128"/>
          </a:xfrm>
        </p:spPr>
        <p:txBody>
          <a:bodyPr>
            <a:normAutofit/>
          </a:bodyPr>
          <a:lstStyle/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IBI INSTAC ORGANIZATION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611560" y="1484784"/>
            <a:ext cx="7920880" cy="415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b="1" dirty="0" smtClean="0">
                <a:solidFill>
                  <a:schemeClr val="tx1"/>
                </a:solidFill>
              </a:rPr>
              <a:t>Operations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r>
              <a:rPr lang="en-US" sz="2200" u="sng" dirty="0" smtClean="0">
                <a:solidFill>
                  <a:schemeClr val="tx1"/>
                </a:solidFill>
              </a:rPr>
              <a:t>Roles &amp; responsibilities</a:t>
            </a:r>
            <a:r>
              <a:rPr lang="en-US" sz="2200" dirty="0" smtClean="0">
                <a:solidFill>
                  <a:schemeClr val="tx1"/>
                </a:solidFill>
              </a:rPr>
              <a:t>:</a:t>
            </a:r>
          </a:p>
          <a:p>
            <a:pPr marL="457200" indent="-457200" algn="just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Puertos del Estado: </a:t>
            </a:r>
            <a:r>
              <a:rPr lang="en-US" sz="2200" dirty="0" smtClean="0">
                <a:solidFill>
                  <a:schemeClr val="tx1"/>
                </a:solidFill>
              </a:rPr>
              <a:t>Coordination. NRT production and validation (fixed stations). Waves REP development and  assessment (Task 3.3).</a:t>
            </a:r>
          </a:p>
          <a:p>
            <a:pPr marL="457200" indent="-457200" algn="just">
              <a:buFontTx/>
              <a:buChar char="-"/>
            </a:pPr>
            <a:r>
              <a:rPr lang="en-US" sz="2200" b="1" dirty="0" smtClean="0">
                <a:solidFill>
                  <a:schemeClr val="tx1"/>
                </a:solidFill>
              </a:rPr>
              <a:t>Ifremer: </a:t>
            </a:r>
            <a:r>
              <a:rPr lang="en-US" sz="2200" dirty="0" smtClean="0">
                <a:solidFill>
                  <a:schemeClr val="tx1"/>
                </a:solidFill>
              </a:rPr>
              <a:t>Contribution to the NRT production and validation for </a:t>
            </a:r>
            <a:r>
              <a:rPr lang="en-US" sz="2200" dirty="0" err="1" smtClean="0">
                <a:solidFill>
                  <a:schemeClr val="tx1"/>
                </a:solidFill>
              </a:rPr>
              <a:t>Lagrangian</a:t>
            </a:r>
            <a:r>
              <a:rPr lang="en-US" sz="2200" dirty="0" smtClean="0">
                <a:solidFill>
                  <a:schemeClr val="tx1"/>
                </a:solidFill>
              </a:rPr>
              <a:t> and underway platforms. T&amp;S REP product assessment.</a:t>
            </a:r>
          </a:p>
          <a:p>
            <a:pPr algn="just"/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969766"/>
              </p:ext>
            </p:extLst>
          </p:nvPr>
        </p:nvGraphicFramePr>
        <p:xfrm>
          <a:off x="539552" y="4170788"/>
          <a:ext cx="8208912" cy="19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  <a:gridCol w="1368152"/>
                <a:gridCol w="1368152"/>
                <a:gridCol w="1368152"/>
              </a:tblGrid>
              <a:tr h="912003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Institute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Coordination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Dissemination Unit</a:t>
                      </a:r>
                    </a:p>
                    <a:p>
                      <a:r>
                        <a:rPr lang="en-GB" sz="1400" dirty="0" smtClean="0"/>
                        <a:t>DU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Production Unit</a:t>
                      </a:r>
                    </a:p>
                    <a:p>
                      <a:r>
                        <a:rPr lang="en-GB" sz="1400" dirty="0" smtClean="0"/>
                        <a:t>PU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Product Quality</a:t>
                      </a:r>
                    </a:p>
                    <a:p>
                      <a:r>
                        <a:rPr lang="en-GB" sz="1400" dirty="0" smtClean="0"/>
                        <a:t>NRT Assessment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Quality</a:t>
                      </a:r>
                    </a:p>
                    <a:p>
                      <a:r>
                        <a:rPr lang="en-US" sz="1400" dirty="0" smtClean="0"/>
                        <a:t>multi-year assessment (REP)</a:t>
                      </a:r>
                      <a:endParaRPr lang="en-US" sz="1400" dirty="0"/>
                    </a:p>
                  </a:txBody>
                  <a:tcPr/>
                </a:tc>
              </a:tr>
              <a:tr h="500737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Puertos del Estado (</a:t>
                      </a:r>
                      <a:r>
                        <a:rPr lang="en-GB" sz="1600" dirty="0" err="1" smtClean="0"/>
                        <a:t>PdE</a:t>
                      </a:r>
                      <a:r>
                        <a:rPr lang="en-GB" sz="1600" dirty="0" smtClean="0"/>
                        <a:t>)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IBI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IBI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IBI</a:t>
                      </a:r>
                      <a:r>
                        <a:rPr lang="en-GB" sz="1600" baseline="0" dirty="0" smtClean="0"/>
                        <a:t>                 </a:t>
                      </a:r>
                      <a:r>
                        <a:rPr lang="en-GB" sz="1600" dirty="0" smtClean="0"/>
                        <a:t>MED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IBI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IBI (Waves)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59468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Ifremer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IBI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IBI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IBI (T&amp;S)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1720" y="44624"/>
            <a:ext cx="6836296" cy="1152128"/>
          </a:xfrm>
        </p:spPr>
        <p:txBody>
          <a:bodyPr>
            <a:normAutofit/>
          </a:bodyPr>
          <a:lstStyle/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IBI INSTAC: Providers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323528" y="1340768"/>
            <a:ext cx="4248472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r>
              <a:rPr lang="en-US" sz="2900" b="1" u="sng" dirty="0" smtClean="0">
                <a:solidFill>
                  <a:schemeClr val="tx1"/>
                </a:solidFill>
              </a:rPr>
              <a:t>Fixed stations (Moorings)</a:t>
            </a:r>
          </a:p>
          <a:p>
            <a:pPr marL="0" lvl="1"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Buoys </a:t>
            </a:r>
          </a:p>
          <a:p>
            <a:pPr marL="0" lvl="1"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Tide Gauges, </a:t>
            </a:r>
          </a:p>
          <a:p>
            <a:pPr marL="0" lvl="1"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Platforms, </a:t>
            </a:r>
          </a:p>
          <a:p>
            <a:pPr marL="0" lvl="1"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Lightships, </a:t>
            </a:r>
          </a:p>
          <a:p>
            <a:pPr marL="0" lvl="1"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River flow stations</a:t>
            </a:r>
          </a:p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Providers </a:t>
            </a:r>
          </a:p>
          <a:p>
            <a:pPr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Spain: </a:t>
            </a:r>
          </a:p>
          <a:p>
            <a:pPr marL="360000" lvl="1" indent="-144000" algn="just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</a:rPr>
              <a:t>Puertos del Estado, IEO, </a:t>
            </a:r>
            <a:r>
              <a:rPr lang="en-US" sz="2200" dirty="0" err="1" smtClean="0">
                <a:solidFill>
                  <a:schemeClr val="tx1"/>
                </a:solidFill>
              </a:rPr>
              <a:t>Euskalmet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Xunta</a:t>
            </a:r>
            <a:r>
              <a:rPr lang="en-US" sz="2200" dirty="0" smtClean="0">
                <a:solidFill>
                  <a:schemeClr val="tx1"/>
                </a:solidFill>
              </a:rPr>
              <a:t> Galicia </a:t>
            </a:r>
          </a:p>
          <a:p>
            <a:pPr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Portugal:</a:t>
            </a:r>
          </a:p>
          <a:p>
            <a:pPr marL="360000" lvl="1" indent="-144000" algn="just">
              <a:buFontTx/>
              <a:buChar char="-"/>
            </a:pPr>
            <a:r>
              <a:rPr lang="en-US" sz="2200" dirty="0" err="1" smtClean="0">
                <a:solidFill>
                  <a:schemeClr val="tx1"/>
                </a:solidFill>
              </a:rPr>
              <a:t>Instituto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Hidrografico</a:t>
            </a:r>
            <a:r>
              <a:rPr lang="en-US" sz="2200" dirty="0" smtClean="0">
                <a:solidFill>
                  <a:schemeClr val="tx1"/>
                </a:solidFill>
              </a:rPr>
              <a:t>, University of Azores</a:t>
            </a:r>
          </a:p>
          <a:p>
            <a:pPr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France:</a:t>
            </a:r>
          </a:p>
          <a:p>
            <a:pPr marL="360000" lvl="1" indent="-144000" algn="just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</a:rPr>
              <a:t>SHOM, </a:t>
            </a:r>
            <a:r>
              <a:rPr lang="en-US" sz="2200" dirty="0" err="1" smtClean="0">
                <a:solidFill>
                  <a:schemeClr val="tx1"/>
                </a:solidFill>
              </a:rPr>
              <a:t>Meteofrance</a:t>
            </a:r>
            <a:r>
              <a:rPr lang="en-US" sz="2200" dirty="0" smtClean="0">
                <a:solidFill>
                  <a:schemeClr val="tx1"/>
                </a:solidFill>
              </a:rPr>
              <a:t>, Ifremer, CETMEF, CEREMA</a:t>
            </a:r>
          </a:p>
          <a:p>
            <a:pPr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Ireland:</a:t>
            </a:r>
          </a:p>
          <a:p>
            <a:pPr marL="360000" lvl="1" indent="-144000" algn="just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</a:rPr>
              <a:t>Marine Institute</a:t>
            </a:r>
          </a:p>
          <a:p>
            <a:pPr indent="-144000" algn="just">
              <a:buFontTx/>
              <a:buChar char="-"/>
            </a:pPr>
            <a:r>
              <a:rPr lang="en-US" sz="2400" b="1" dirty="0" smtClean="0">
                <a:solidFill>
                  <a:schemeClr val="tx1"/>
                </a:solidFill>
              </a:rPr>
              <a:t>UK:</a:t>
            </a:r>
          </a:p>
          <a:p>
            <a:pPr marL="360000" lvl="1" indent="-144000" algn="just">
              <a:buFontTx/>
              <a:buChar char="-"/>
            </a:pPr>
            <a:r>
              <a:rPr lang="en-US" sz="2200" dirty="0" smtClean="0">
                <a:solidFill>
                  <a:schemeClr val="tx1"/>
                </a:solidFill>
              </a:rPr>
              <a:t>UKMO, POL, CEFAS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4644008" y="1340768"/>
            <a:ext cx="4320480" cy="42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Aft>
                <a:spcPts val="1200"/>
              </a:spcAft>
            </a:pPr>
            <a:r>
              <a:rPr lang="en-US" sz="1800" b="1" u="sng" dirty="0" err="1" smtClean="0">
                <a:solidFill>
                  <a:schemeClr val="tx1"/>
                </a:solidFill>
              </a:rPr>
              <a:t>Lagrangian</a:t>
            </a:r>
            <a:r>
              <a:rPr lang="en-US" sz="1800" b="1" u="sng" dirty="0" smtClean="0">
                <a:solidFill>
                  <a:schemeClr val="tx1"/>
                </a:solidFill>
              </a:rPr>
              <a:t> and underway stations:</a:t>
            </a:r>
          </a:p>
          <a:p>
            <a:pPr indent="-144000" algn="just">
              <a:lnSpc>
                <a:spcPct val="80000"/>
              </a:lnSpc>
              <a:buFontTx/>
              <a:buChar char="-"/>
            </a:pPr>
            <a:r>
              <a:rPr lang="en-US" sz="1500" b="1" dirty="0" smtClean="0">
                <a:solidFill>
                  <a:schemeClr val="tx1"/>
                </a:solidFill>
              </a:rPr>
              <a:t>Profilers-gliders: </a:t>
            </a:r>
          </a:p>
          <a:p>
            <a:pPr marL="360000" lvl="1" indent="-144000" algn="just">
              <a:buFontTx/>
              <a:buChar char="-"/>
            </a:pPr>
            <a:r>
              <a:rPr lang="en-US" sz="1500" dirty="0" smtClean="0">
                <a:solidFill>
                  <a:schemeClr val="tx1"/>
                </a:solidFill>
              </a:rPr>
              <a:t>ARGO, CTD, Gliders, XBT and other profiles</a:t>
            </a:r>
          </a:p>
          <a:p>
            <a:pPr marL="0" lvl="1" indent="-144000" algn="just">
              <a:lnSpc>
                <a:spcPct val="80000"/>
              </a:lnSpc>
              <a:buFontTx/>
              <a:buChar char="-"/>
            </a:pPr>
            <a:r>
              <a:rPr lang="en-US" sz="1500" b="1" dirty="0" smtClean="0">
                <a:solidFill>
                  <a:schemeClr val="tx1"/>
                </a:solidFill>
              </a:rPr>
              <a:t>Drifters</a:t>
            </a:r>
          </a:p>
          <a:p>
            <a:pPr marL="0" lvl="1" indent="-144000" algn="just">
              <a:lnSpc>
                <a:spcPct val="80000"/>
              </a:lnSpc>
              <a:buFontTx/>
              <a:buChar char="-"/>
            </a:pPr>
            <a:r>
              <a:rPr lang="en-US" sz="1500" b="1" dirty="0" smtClean="0">
                <a:solidFill>
                  <a:schemeClr val="tx1"/>
                </a:solidFill>
              </a:rPr>
              <a:t>Vessels</a:t>
            </a:r>
          </a:p>
          <a:p>
            <a:pPr marL="0" lvl="1" algn="just">
              <a:lnSpc>
                <a:spcPct val="80000"/>
              </a:lnSpc>
            </a:pPr>
            <a:endParaRPr lang="en-US" sz="1500" b="1" dirty="0" smtClean="0">
              <a:solidFill>
                <a:schemeClr val="tx1"/>
              </a:solidFill>
            </a:endParaRPr>
          </a:p>
          <a:p>
            <a:pPr marL="0" lvl="1" algn="just"/>
            <a:r>
              <a:rPr lang="en-US" sz="1500" b="1" dirty="0" smtClean="0">
                <a:solidFill>
                  <a:schemeClr val="tx1"/>
                </a:solidFill>
              </a:rPr>
              <a:t>Providers</a:t>
            </a:r>
          </a:p>
          <a:p>
            <a:pPr marL="360000" lvl="1" indent="-144000" algn="just">
              <a:buFontTx/>
              <a:buChar char="-"/>
            </a:pPr>
            <a:r>
              <a:rPr lang="en-US" sz="1400" b="1" dirty="0" err="1" smtClean="0">
                <a:solidFill>
                  <a:schemeClr val="tx1"/>
                </a:solidFill>
              </a:rPr>
              <a:t>EuroARGO</a:t>
            </a:r>
            <a:r>
              <a:rPr lang="en-US" sz="1400" dirty="0" smtClean="0">
                <a:solidFill>
                  <a:schemeClr val="tx1"/>
                </a:solidFill>
              </a:rPr>
              <a:t> (BSH, IEO, Ifremer, RNMI, UKMO, MI, SHOM, LOV,…)</a:t>
            </a:r>
          </a:p>
          <a:p>
            <a:pPr marL="360000" lvl="1" indent="-144000" algn="just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Data from </a:t>
            </a:r>
            <a:r>
              <a:rPr lang="en-US" sz="1400" b="1" dirty="0" smtClean="0">
                <a:solidFill>
                  <a:schemeClr val="tx1"/>
                </a:solidFill>
              </a:rPr>
              <a:t>GTS</a:t>
            </a:r>
            <a:r>
              <a:rPr lang="en-US" sz="1400" dirty="0" smtClean="0">
                <a:solidFill>
                  <a:schemeClr val="tx1"/>
                </a:solidFill>
              </a:rPr>
              <a:t> (Global Telecommunication System)</a:t>
            </a:r>
          </a:p>
          <a:p>
            <a:pPr marL="360000" lvl="1" indent="-144000" algn="just">
              <a:buFontTx/>
              <a:buChar char="-"/>
            </a:pPr>
            <a:r>
              <a:rPr lang="en-US" sz="1400" b="1" dirty="0" smtClean="0">
                <a:solidFill>
                  <a:schemeClr val="tx1"/>
                </a:solidFill>
              </a:rPr>
              <a:t>SeaDataNet</a:t>
            </a:r>
            <a:r>
              <a:rPr lang="en-US" sz="1400" dirty="0" smtClean="0">
                <a:solidFill>
                  <a:schemeClr val="tx1"/>
                </a:solidFill>
              </a:rPr>
              <a:t> (Historical)</a:t>
            </a:r>
          </a:p>
          <a:p>
            <a:pPr marL="360000" lvl="1" indent="-144000" algn="just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Non European: NOAA, WOODS HOLE O.I., Univ. Washington, US Navy, Inst. Ocean Sciences Victoria,…</a:t>
            </a:r>
          </a:p>
          <a:p>
            <a:pPr marL="360000" lvl="1" indent="-144000" algn="just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</a:rPr>
              <a:t>PLOCAN, Univ. College, SOCIB, IRD Brest, IRISH SHIPPING LTD, SBR, INSU,…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16000" lvl="1" algn="just"/>
            <a:endParaRPr lang="en-US" sz="2100" dirty="0" smtClean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1720" y="44624"/>
            <a:ext cx="6836296" cy="1152128"/>
          </a:xfrm>
        </p:spPr>
        <p:txBody>
          <a:bodyPr>
            <a:normAutofit/>
          </a:bodyPr>
          <a:lstStyle/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IBI INSTAC: Data </a:t>
            </a:r>
            <a:r>
              <a:rPr lang="es-ES_tradnl" sz="3200" dirty="0" err="1" smtClean="0">
                <a:solidFill>
                  <a:schemeClr val="bg1"/>
                </a:solidFill>
              </a:rPr>
              <a:t>flow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00163"/>
            <a:ext cx="7618412" cy="498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482068" y="45811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 smtClean="0"/>
              <a:t>Updates</a:t>
            </a:r>
            <a:r>
              <a:rPr lang="es-ES_tradnl" dirty="0" smtClean="0"/>
              <a:t> </a:t>
            </a:r>
            <a:r>
              <a:rPr lang="es-ES_tradnl" dirty="0" err="1" smtClean="0"/>
              <a:t>every</a:t>
            </a:r>
            <a:r>
              <a:rPr lang="es-ES_tradnl" dirty="0" smtClean="0"/>
              <a:t> 3 </a:t>
            </a:r>
            <a:r>
              <a:rPr lang="es-ES_tradnl" dirty="0" err="1" smtClean="0"/>
              <a:t>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755576" y="2996952"/>
            <a:ext cx="7772400" cy="1470025"/>
          </a:xfrm>
        </p:spPr>
        <p:txBody>
          <a:bodyPr/>
          <a:lstStyle/>
          <a:p>
            <a:r>
              <a:rPr lang="en-US" dirty="0" smtClean="0"/>
              <a:t>In Situ TAC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1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44624"/>
            <a:ext cx="4464496" cy="1152128"/>
          </a:xfrm>
        </p:spPr>
        <p:txBody>
          <a:bodyPr>
            <a:normAutofit/>
          </a:bodyPr>
          <a:lstStyle/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In Situ TAC: </a:t>
            </a:r>
            <a:r>
              <a:rPr lang="es-ES_tradnl" sz="3200" dirty="0" err="1" smtClean="0">
                <a:solidFill>
                  <a:schemeClr val="bg1"/>
                </a:solidFill>
              </a:rPr>
              <a:t>Organization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154016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Imag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69" y="1700148"/>
            <a:ext cx="5478735" cy="453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9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9752" y="44624"/>
            <a:ext cx="4464496" cy="1152128"/>
          </a:xfrm>
        </p:spPr>
        <p:txBody>
          <a:bodyPr>
            <a:normAutofit/>
          </a:bodyPr>
          <a:lstStyle/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In Situ TAC: </a:t>
            </a:r>
            <a:r>
              <a:rPr lang="es-ES_tradnl" sz="3200" dirty="0" err="1" smtClean="0">
                <a:solidFill>
                  <a:schemeClr val="bg1"/>
                </a:solidFill>
              </a:rPr>
              <a:t>Organization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920880" cy="4154016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251520" y="1412776"/>
            <a:ext cx="8636496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 smtClean="0">
                <a:solidFill>
                  <a:srgbClr val="000000"/>
                </a:solidFill>
              </a:rPr>
              <a:t>In Situ TAC:</a:t>
            </a:r>
            <a:endParaRPr lang="en-US" sz="2800" dirty="0" smtClean="0">
              <a:solidFill>
                <a:srgbClr val="000000"/>
              </a:solidFill>
            </a:endParaRPr>
          </a:p>
          <a:p>
            <a:pPr algn="just"/>
            <a:endParaRPr lang="en-US" sz="1600" dirty="0" smtClean="0">
              <a:solidFill>
                <a:srgbClr val="000000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sz="2400" b="1" dirty="0" smtClean="0">
                <a:solidFill>
                  <a:srgbClr val="000000"/>
                </a:solidFill>
              </a:rPr>
              <a:t>7 Components: </a:t>
            </a:r>
            <a:r>
              <a:rPr lang="en-US" sz="2400" dirty="0" smtClean="0">
                <a:solidFill>
                  <a:srgbClr val="000000"/>
                </a:solidFill>
              </a:rPr>
              <a:t>Global + 6 regions (Arctic, Baltic, NWS, IBI, MED and </a:t>
            </a:r>
            <a:r>
              <a:rPr lang="en-US" sz="2400" dirty="0" err="1" smtClean="0">
                <a:solidFill>
                  <a:srgbClr val="000000"/>
                </a:solidFill>
              </a:rPr>
              <a:t>BlackSea</a:t>
            </a:r>
            <a:r>
              <a:rPr lang="en-US" sz="2400" dirty="0" smtClean="0">
                <a:solidFill>
                  <a:srgbClr val="000000"/>
                </a:solidFill>
              </a:rPr>
              <a:t>).</a:t>
            </a:r>
          </a:p>
          <a:p>
            <a:pPr marL="457200" indent="-457200" algn="just">
              <a:buFontTx/>
              <a:buChar char="-"/>
            </a:pPr>
            <a:r>
              <a:rPr lang="en-US" sz="2400" b="1" dirty="0" smtClean="0">
                <a:solidFill>
                  <a:srgbClr val="000000"/>
                </a:solidFill>
              </a:rPr>
              <a:t>Same data format </a:t>
            </a:r>
            <a:r>
              <a:rPr lang="en-US" sz="2400" dirty="0" smtClean="0">
                <a:solidFill>
                  <a:srgbClr val="000000"/>
                </a:solidFill>
              </a:rPr>
              <a:t>(NetCDF - </a:t>
            </a:r>
            <a:r>
              <a:rPr lang="en-US" sz="2400" dirty="0" err="1" smtClean="0">
                <a:solidFill>
                  <a:srgbClr val="000000"/>
                </a:solidFill>
              </a:rPr>
              <a:t>OceanSites</a:t>
            </a:r>
            <a:r>
              <a:rPr lang="en-US" sz="2400" dirty="0" smtClean="0">
                <a:solidFill>
                  <a:srgbClr val="000000"/>
                </a:solidFill>
              </a:rPr>
              <a:t> 1.2)</a:t>
            </a:r>
          </a:p>
          <a:p>
            <a:pPr marL="457200" indent="-457200" algn="just">
              <a:buFontTx/>
              <a:buChar char="-"/>
            </a:pPr>
            <a:r>
              <a:rPr lang="en-US" sz="2400" b="1" dirty="0" smtClean="0">
                <a:solidFill>
                  <a:srgbClr val="000000"/>
                </a:solidFill>
              </a:rPr>
              <a:t>Same FTP structure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sz="2400" b="1" dirty="0" smtClean="0">
                <a:solidFill>
                  <a:srgbClr val="000000"/>
                </a:solidFill>
              </a:rPr>
              <a:t>Same RTQC </a:t>
            </a:r>
            <a:r>
              <a:rPr lang="en-US" sz="2400" dirty="0" smtClean="0">
                <a:solidFill>
                  <a:srgbClr val="000000"/>
                </a:solidFill>
              </a:rPr>
              <a:t>&amp; quality indexes</a:t>
            </a:r>
          </a:p>
          <a:p>
            <a:pPr algn="just"/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691680" y="44624"/>
            <a:ext cx="6836296" cy="1152128"/>
          </a:xfrm>
        </p:spPr>
        <p:txBody>
          <a:bodyPr>
            <a:normAutofit/>
          </a:bodyPr>
          <a:lstStyle/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In Situ TAC: </a:t>
            </a:r>
            <a:r>
              <a:rPr lang="es-ES_tradnl" sz="3200" dirty="0" err="1" smtClean="0">
                <a:solidFill>
                  <a:schemeClr val="bg1"/>
                </a:solidFill>
              </a:rPr>
              <a:t>Work</a:t>
            </a:r>
            <a:r>
              <a:rPr lang="es-ES_tradnl" sz="3200" dirty="0" smtClean="0">
                <a:solidFill>
                  <a:schemeClr val="bg1"/>
                </a:solidFill>
              </a:rPr>
              <a:t> </a:t>
            </a:r>
            <a:r>
              <a:rPr lang="es-ES_tradnl" sz="3200" dirty="0" err="1" smtClean="0">
                <a:solidFill>
                  <a:schemeClr val="bg1"/>
                </a:solidFill>
              </a:rPr>
              <a:t>breakdown</a:t>
            </a:r>
            <a:r>
              <a:rPr lang="es-ES_tradnl" sz="3200" dirty="0" smtClean="0">
                <a:solidFill>
                  <a:schemeClr val="bg1"/>
                </a:solidFill>
              </a:rPr>
              <a:t> </a:t>
            </a:r>
            <a:r>
              <a:rPr lang="es-ES_tradnl" sz="3200" dirty="0" err="1" smtClean="0">
                <a:solidFill>
                  <a:schemeClr val="bg1"/>
                </a:solidFill>
              </a:rPr>
              <a:t>structure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876416" cy="4896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0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5 Imagen" descr="FunctionsSche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19875"/>
            <a:ext cx="9144000" cy="4245429"/>
          </a:xfrm>
          <a:prstGeom prst="rect">
            <a:avLst/>
          </a:prstGeom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1691680" y="44624"/>
            <a:ext cx="68362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In Situ TAC: </a:t>
            </a:r>
            <a:r>
              <a:rPr lang="es-ES_tradnl" sz="3200" dirty="0" err="1" smtClean="0">
                <a:solidFill>
                  <a:schemeClr val="bg1"/>
                </a:solidFill>
              </a:rPr>
              <a:t>Implemented</a:t>
            </a:r>
            <a:r>
              <a:rPr lang="es-ES_tradnl" sz="3200" dirty="0" smtClean="0">
                <a:solidFill>
                  <a:schemeClr val="bg1"/>
                </a:solidFill>
              </a:rPr>
              <a:t> </a:t>
            </a:r>
            <a:r>
              <a:rPr lang="es-ES_tradnl" sz="3200" dirty="0" err="1" smtClean="0">
                <a:solidFill>
                  <a:schemeClr val="bg1"/>
                </a:solidFill>
              </a:rPr>
              <a:t>functions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323528" y="1196752"/>
            <a:ext cx="8496944" cy="415448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Copernicus catalogue: 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sz="2400" dirty="0">
                <a:solidFill>
                  <a:schemeClr val="tx1"/>
                </a:solidFill>
                <a:hlinkClick r:id="rId2"/>
              </a:rPr>
              <a:t>://marine.copernicus.eu</a:t>
            </a:r>
            <a:r>
              <a:rPr lang="en-US" sz="24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1691680" y="1662668"/>
            <a:ext cx="5400000" cy="4689647"/>
            <a:chOff x="1691680" y="1662668"/>
            <a:chExt cx="5400000" cy="46896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662668"/>
              <a:ext cx="5400000" cy="4689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2 Elipse"/>
            <p:cNvSpPr/>
            <p:nvPr/>
          </p:nvSpPr>
          <p:spPr>
            <a:xfrm>
              <a:off x="1827229" y="4442131"/>
              <a:ext cx="792088" cy="28301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1 Título"/>
          <p:cNvSpPr txBox="1">
            <a:spLocks/>
          </p:cNvSpPr>
          <p:nvPr/>
        </p:nvSpPr>
        <p:spPr>
          <a:xfrm>
            <a:off x="2200200" y="44624"/>
            <a:ext cx="68362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smtClean="0">
                <a:solidFill>
                  <a:schemeClr val="bg1"/>
                </a:solidFill>
              </a:rPr>
              <a:t>In Situ TAC: Data Access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6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0200" y="44624"/>
            <a:ext cx="6836296" cy="1152128"/>
          </a:xfrm>
        </p:spPr>
        <p:txBody>
          <a:bodyPr>
            <a:normAutofit/>
          </a:bodyPr>
          <a:lstStyle/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In Situ TAC: Data Access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1729820" y="908720"/>
            <a:ext cx="5674740" cy="5949280"/>
            <a:chOff x="1729820" y="908720"/>
            <a:chExt cx="5674740" cy="594928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820" y="908720"/>
              <a:ext cx="5674740" cy="5949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3 Elipse"/>
            <p:cNvSpPr/>
            <p:nvPr/>
          </p:nvSpPr>
          <p:spPr>
            <a:xfrm>
              <a:off x="1865369" y="6101763"/>
              <a:ext cx="1008112" cy="2135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6864" cy="415448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 smtClean="0">
                <a:solidFill>
                  <a:schemeClr val="tx1"/>
                </a:solidFill>
              </a:rPr>
              <a:t>MyOcean – Copernicus user &amp; </a:t>
            </a:r>
            <a:r>
              <a:rPr lang="en-US" sz="2400" b="1" dirty="0" err="1" smtClean="0">
                <a:solidFill>
                  <a:schemeClr val="tx1"/>
                </a:solidFill>
              </a:rPr>
              <a:t>passwd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2200200" y="44624"/>
            <a:ext cx="6836296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200" dirty="0" smtClean="0">
                <a:solidFill>
                  <a:schemeClr val="bg1"/>
                </a:solidFill>
              </a:rPr>
              <a:t>In Situ TAC: FTP </a:t>
            </a:r>
            <a:r>
              <a:rPr lang="es-ES_tradnl" sz="3200" dirty="0" err="1" smtClean="0">
                <a:solidFill>
                  <a:schemeClr val="bg1"/>
                </a:solidFill>
              </a:rPr>
              <a:t>structure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8" name="4 Imagen" descr="INSTAC_FTP_Structure_old.png"/>
          <p:cNvPicPr>
            <a:picLocks noChangeAspect="1"/>
          </p:cNvPicPr>
          <p:nvPr/>
        </p:nvPicPr>
        <p:blipFill rotWithShape="1">
          <a:blip r:embed="rId2" cstate="print"/>
          <a:srcRect l="1666" t="2809" r="1176" b="3316"/>
          <a:stretch/>
        </p:blipFill>
        <p:spPr>
          <a:xfrm>
            <a:off x="124438" y="1817711"/>
            <a:ext cx="8884096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727</Words>
  <Application>Microsoft Office PowerPoint</Application>
  <PresentationFormat>Presentación en pantalla (4:3)</PresentationFormat>
  <Paragraphs>147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Tema de Office</vt:lpstr>
      <vt:lpstr>Diseño personalizado</vt:lpstr>
      <vt:lpstr>CMEMS IBI User &amp;  Training Workshop</vt:lpstr>
      <vt:lpstr>In Situ TAC</vt:lpstr>
      <vt:lpstr>In Situ TAC: Organization</vt:lpstr>
      <vt:lpstr>In Situ TAC: Organization</vt:lpstr>
      <vt:lpstr>In Situ TAC: Work breakdown structure</vt:lpstr>
      <vt:lpstr>Presentación de PowerPoint</vt:lpstr>
      <vt:lpstr>Presentación de PowerPoint</vt:lpstr>
      <vt:lpstr>In Situ TAC: Data Access</vt:lpstr>
      <vt:lpstr>Presentación de PowerPoint</vt:lpstr>
      <vt:lpstr>Presentación de PowerPoint</vt:lpstr>
      <vt:lpstr>Presentación de PowerPoint</vt:lpstr>
      <vt:lpstr>In Situ TAC: IBI component</vt:lpstr>
      <vt:lpstr>IBI INSTAC ORGANIZATION</vt:lpstr>
      <vt:lpstr>IBI INSTAC: Providers</vt:lpstr>
      <vt:lpstr>IBI INSTAC: Data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DE ALFONSO ALONSO-MUÑOYERRO</dc:creator>
  <cp:lastModifiedBy>MARTA DE ALFONSO ALONSO-MUÑOYERRO</cp:lastModifiedBy>
  <cp:revision>76</cp:revision>
  <dcterms:created xsi:type="dcterms:W3CDTF">2015-09-07T07:27:20Z</dcterms:created>
  <dcterms:modified xsi:type="dcterms:W3CDTF">2015-11-20T11:04:12Z</dcterms:modified>
</cp:coreProperties>
</file>