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57" r:id="rId3"/>
    <p:sldId id="258" r:id="rId4"/>
    <p:sldId id="259" r:id="rId5"/>
    <p:sldId id="269" r:id="rId6"/>
    <p:sldId id="260" r:id="rId7"/>
    <p:sldId id="261" r:id="rId8"/>
    <p:sldId id="262" r:id="rId9"/>
    <p:sldId id="263" r:id="rId10"/>
    <p:sldId id="264" r:id="rId11"/>
    <p:sldId id="265" r:id="rId12"/>
    <p:sldId id="266" r:id="rId13"/>
    <p:sldId id="267" r:id="rId14"/>
    <p:sldId id="268" r:id="rId15"/>
    <p:sldId id="271" r:id="rId16"/>
    <p:sldId id="270" r:id="rId17"/>
    <p:sldId id="273" r:id="rId18"/>
    <p:sldId id="272" r:id="rId19"/>
    <p:sldId id="275"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3" autoAdjust="0"/>
    <p:restoredTop sz="89203" autoAdjust="0"/>
  </p:normalViewPr>
  <p:slideViewPr>
    <p:cSldViewPr snapToGrid="0">
      <p:cViewPr varScale="1">
        <p:scale>
          <a:sx n="95" d="100"/>
          <a:sy n="95" d="100"/>
        </p:scale>
        <p:origin x="-92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F78EFC-63B6-4871-B6D7-5405CD53E8AF}" type="datetimeFigureOut">
              <a:rPr lang="en-US"/>
              <a:t>8/12/15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E02BF6-603B-40BD-BF74-99162962749B}" type="slidenum">
              <a:rPr lang="en-US"/>
              <a:t>‹#›</a:t>
            </a:fld>
            <a:endParaRPr lang="en-US"/>
          </a:p>
        </p:txBody>
      </p:sp>
    </p:spTree>
    <p:extLst>
      <p:ext uri="{BB962C8B-B14F-4D97-AF65-F5344CB8AC3E}">
        <p14:creationId xmlns:p14="http://schemas.microsoft.com/office/powerpoint/2010/main" val="1088977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The goal of my project was to lay the groundwork for creating a Copilot monitor for dynamic systems. I implemented a real-time reachability algorithm from a paper published by Stanley </a:t>
            </a:r>
            <a:r>
              <a:rPr lang="en-US" dirty="0" err="1">
                <a:latin typeface="Calibri"/>
              </a:rPr>
              <a:t>Bak</a:t>
            </a:r>
            <a:r>
              <a:rPr lang="en-US" dirty="0">
                <a:latin typeface="Calibri"/>
              </a:rPr>
              <a:t> at AFRL and Taylor Johnson at UT-Arlington. In my presentation, I'm going to be talking about the </a:t>
            </a:r>
            <a:r>
              <a:rPr lang="en-US" dirty="0" smtClean="0">
                <a:latin typeface="Calibri"/>
              </a:rPr>
              <a:t>algorithm’s background, </a:t>
            </a:r>
            <a:r>
              <a:rPr lang="en-US" dirty="0">
                <a:latin typeface="Calibri"/>
              </a:rPr>
              <a:t>walking you through a visualization of the algorithm, and ending with the experiments I used to test the monitor. </a:t>
            </a:r>
          </a:p>
        </p:txBody>
      </p:sp>
      <p:sp>
        <p:nvSpPr>
          <p:cNvPr id="4" name="Slide Number Placeholder 3"/>
          <p:cNvSpPr>
            <a:spLocks noGrp="1"/>
          </p:cNvSpPr>
          <p:nvPr>
            <p:ph type="sldNum" sz="quarter" idx="10"/>
          </p:nvPr>
        </p:nvSpPr>
        <p:spPr/>
        <p:txBody>
          <a:bodyPr/>
          <a:lstStyle/>
          <a:p>
            <a:fld id="{64E02BF6-603B-40BD-BF74-99162962749B}" type="slidenum">
              <a:rPr lang="en-US"/>
              <a:t>1</a:t>
            </a:fld>
            <a:endParaRPr lang="en-US"/>
          </a:p>
        </p:txBody>
      </p:sp>
    </p:spTree>
    <p:extLst>
      <p:ext uri="{BB962C8B-B14F-4D97-AF65-F5344CB8AC3E}">
        <p14:creationId xmlns:p14="http://schemas.microsoft.com/office/powerpoint/2010/main" val="3751475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Then, we construct overlapping neighborhoods using the maximum change for each face.</a:t>
            </a:r>
          </a:p>
        </p:txBody>
      </p:sp>
      <p:sp>
        <p:nvSpPr>
          <p:cNvPr id="4" name="Slide Number Placeholder 3"/>
          <p:cNvSpPr>
            <a:spLocks noGrp="1"/>
          </p:cNvSpPr>
          <p:nvPr>
            <p:ph type="sldNum" sz="quarter" idx="10"/>
          </p:nvPr>
        </p:nvSpPr>
        <p:spPr/>
        <p:txBody>
          <a:bodyPr/>
          <a:lstStyle/>
          <a:p>
            <a:fld id="{64E02BF6-603B-40BD-BF74-99162962749B}" type="slidenum">
              <a:rPr lang="en-US"/>
              <a:t>10</a:t>
            </a:fld>
            <a:endParaRPr lang="en-US"/>
          </a:p>
        </p:txBody>
      </p:sp>
    </p:spTree>
    <p:extLst>
      <p:ext uri="{BB962C8B-B14F-4D97-AF65-F5344CB8AC3E}">
        <p14:creationId xmlns:p14="http://schemas.microsoft.com/office/powerpoint/2010/main" val="196802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Now, we resample the derivatives for each neighborhood of the hyper-rectangle. We reconstruct the neighborhoods if an inward facing neighborhood flips to become an outward facing neighborhood or if the width of a neighborhood doubles in size. So the first condition is described with the picture on the right. An inward facing neighborhood is where the neighborhood extends inside of the tracked states. The second condition ensures that the algorithm makes sufficient progress during each iteration.</a:t>
            </a:r>
          </a:p>
        </p:txBody>
      </p:sp>
      <p:sp>
        <p:nvSpPr>
          <p:cNvPr id="4" name="Slide Number Placeholder 3"/>
          <p:cNvSpPr>
            <a:spLocks noGrp="1"/>
          </p:cNvSpPr>
          <p:nvPr>
            <p:ph type="sldNum" sz="quarter" idx="10"/>
          </p:nvPr>
        </p:nvSpPr>
        <p:spPr/>
        <p:txBody>
          <a:bodyPr/>
          <a:lstStyle/>
          <a:p>
            <a:fld id="{64E02BF6-603B-40BD-BF74-99162962749B}" type="slidenum">
              <a:rPr lang="en-US"/>
              <a:t>11</a:t>
            </a:fld>
            <a:endParaRPr lang="en-US"/>
          </a:p>
        </p:txBody>
      </p:sp>
    </p:spTree>
    <p:extLst>
      <p:ext uri="{BB962C8B-B14F-4D97-AF65-F5344CB8AC3E}">
        <p14:creationId xmlns:p14="http://schemas.microsoft.com/office/powerpoint/2010/main" val="782004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Now, we calculate the minimum time step for any face to leave its neighborhood.</a:t>
            </a:r>
          </a:p>
        </p:txBody>
      </p:sp>
      <p:sp>
        <p:nvSpPr>
          <p:cNvPr id="4" name="Slide Number Placeholder 3"/>
          <p:cNvSpPr>
            <a:spLocks noGrp="1"/>
          </p:cNvSpPr>
          <p:nvPr>
            <p:ph type="sldNum" sz="quarter" idx="10"/>
          </p:nvPr>
        </p:nvSpPr>
        <p:spPr/>
        <p:txBody>
          <a:bodyPr/>
          <a:lstStyle/>
          <a:p>
            <a:fld id="{64E02BF6-603B-40BD-BF74-99162962749B}" type="slidenum">
              <a:rPr lang="en-US"/>
              <a:t>12</a:t>
            </a:fld>
            <a:endParaRPr lang="en-US"/>
          </a:p>
        </p:txBody>
      </p:sp>
    </p:spTree>
    <p:extLst>
      <p:ext uri="{BB962C8B-B14F-4D97-AF65-F5344CB8AC3E}">
        <p14:creationId xmlns:p14="http://schemas.microsoft.com/office/powerpoint/2010/main" val="1892161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Finally, we advance each face of the hyper-rectangle using the maximum derivative and the minimum reach time step.</a:t>
            </a:r>
          </a:p>
        </p:txBody>
      </p:sp>
      <p:sp>
        <p:nvSpPr>
          <p:cNvPr id="4" name="Slide Number Placeholder 3"/>
          <p:cNvSpPr>
            <a:spLocks noGrp="1"/>
          </p:cNvSpPr>
          <p:nvPr>
            <p:ph type="sldNum" sz="quarter" idx="10"/>
          </p:nvPr>
        </p:nvSpPr>
        <p:spPr/>
        <p:txBody>
          <a:bodyPr/>
          <a:lstStyle/>
          <a:p>
            <a:fld id="{64E02BF6-603B-40BD-BF74-99162962749B}" type="slidenum">
              <a:rPr lang="en-US"/>
              <a:t>13</a:t>
            </a:fld>
            <a:endParaRPr lang="en-US"/>
          </a:p>
        </p:txBody>
      </p:sp>
    </p:spTree>
    <p:extLst>
      <p:ext uri="{BB962C8B-B14F-4D97-AF65-F5344CB8AC3E}">
        <p14:creationId xmlns:p14="http://schemas.microsoft.com/office/powerpoint/2010/main" val="907925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Each iteration of the while loop advances the reachability calculation by the minimum time step of the constructed neighborhoods.</a:t>
            </a:r>
          </a:p>
        </p:txBody>
      </p:sp>
      <p:sp>
        <p:nvSpPr>
          <p:cNvPr id="4" name="Slide Number Placeholder 3"/>
          <p:cNvSpPr>
            <a:spLocks noGrp="1"/>
          </p:cNvSpPr>
          <p:nvPr>
            <p:ph type="sldNum" sz="quarter" idx="10"/>
          </p:nvPr>
        </p:nvSpPr>
        <p:spPr/>
        <p:txBody>
          <a:bodyPr/>
          <a:lstStyle/>
          <a:p>
            <a:fld id="{64E02BF6-603B-40BD-BF74-99162962749B}" type="slidenum">
              <a:rPr lang="en-US"/>
              <a:t>14</a:t>
            </a:fld>
            <a:endParaRPr lang="en-US"/>
          </a:p>
        </p:txBody>
      </p:sp>
    </p:spTree>
    <p:extLst>
      <p:ext uri="{BB962C8B-B14F-4D97-AF65-F5344CB8AC3E}">
        <p14:creationId xmlns:p14="http://schemas.microsoft.com/office/powerpoint/2010/main" val="4271381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a:t>verified the algorithm by using an inverted pendulum dynamic system.</a:t>
            </a:r>
          </a:p>
        </p:txBody>
      </p:sp>
      <p:sp>
        <p:nvSpPr>
          <p:cNvPr id="4" name="Slide Number Placeholder 3"/>
          <p:cNvSpPr>
            <a:spLocks noGrp="1"/>
          </p:cNvSpPr>
          <p:nvPr>
            <p:ph type="sldNum" sz="quarter" idx="10"/>
          </p:nvPr>
        </p:nvSpPr>
        <p:spPr/>
        <p:txBody>
          <a:bodyPr/>
          <a:lstStyle/>
          <a:p>
            <a:fld id="{64E02BF6-603B-40BD-BF74-99162962749B}" type="slidenum">
              <a:rPr lang="en-US"/>
              <a:t>15</a:t>
            </a:fld>
            <a:endParaRPr lang="en-US"/>
          </a:p>
        </p:txBody>
      </p:sp>
    </p:spTree>
    <p:extLst>
      <p:ext uri="{BB962C8B-B14F-4D97-AF65-F5344CB8AC3E}">
        <p14:creationId xmlns:p14="http://schemas.microsoft.com/office/powerpoint/2010/main" val="3031471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These pictures are reproductions of the ones from the paper using my implementation. They show how the ReachTimeStep parameter affects the reachability calculation. ReachTimeStep parameter controls the speed and accuracy of the reachability analysis. It controls the width of the neighborhoods and so the advancement time during each iteration</a:t>
            </a:r>
          </a:p>
        </p:txBody>
      </p:sp>
      <p:sp>
        <p:nvSpPr>
          <p:cNvPr id="4" name="Slide Number Placeholder 3"/>
          <p:cNvSpPr>
            <a:spLocks noGrp="1"/>
          </p:cNvSpPr>
          <p:nvPr>
            <p:ph type="sldNum" sz="quarter" idx="10"/>
          </p:nvPr>
        </p:nvSpPr>
        <p:spPr/>
        <p:txBody>
          <a:bodyPr/>
          <a:lstStyle/>
          <a:p>
            <a:fld id="{64E02BF6-603B-40BD-BF74-99162962749B}" type="slidenum">
              <a:rPr lang="en-US"/>
              <a:t>16</a:t>
            </a:fld>
            <a:endParaRPr lang="en-US"/>
          </a:p>
        </p:txBody>
      </p:sp>
    </p:spTree>
    <p:extLst>
      <p:ext uri="{BB962C8B-B14F-4D97-AF65-F5344CB8AC3E}">
        <p14:creationId xmlns:p14="http://schemas.microsoft.com/office/powerpoint/2010/main" val="3697591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 implemented a numerical simulation of the inverted pendulum model. The simulation uses the real-time reachability algorithm to predict the state of the pendulum. This video show the system when it is not controlled and so violates the safety conditions.</a:t>
            </a:r>
          </a:p>
        </p:txBody>
      </p:sp>
      <p:sp>
        <p:nvSpPr>
          <p:cNvPr id="4" name="Slide Number Placeholder 3"/>
          <p:cNvSpPr>
            <a:spLocks noGrp="1"/>
          </p:cNvSpPr>
          <p:nvPr>
            <p:ph type="sldNum" sz="quarter" idx="10"/>
          </p:nvPr>
        </p:nvSpPr>
        <p:spPr/>
        <p:txBody>
          <a:bodyPr/>
          <a:lstStyle/>
          <a:p>
            <a:fld id="{64E02BF6-603B-40BD-BF74-99162962749B}" type="slidenum">
              <a:rPr lang="en-US"/>
              <a:t>17</a:t>
            </a:fld>
            <a:endParaRPr lang="en-US"/>
          </a:p>
        </p:txBody>
      </p:sp>
    </p:spTree>
    <p:extLst>
      <p:ext uri="{BB962C8B-B14F-4D97-AF65-F5344CB8AC3E}">
        <p14:creationId xmlns:p14="http://schemas.microsoft.com/office/powerpoint/2010/main" val="2041885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This video shows the system when it is balanced by a PID controller. It does not violate its safety conditions.</a:t>
            </a:r>
          </a:p>
        </p:txBody>
      </p:sp>
      <p:sp>
        <p:nvSpPr>
          <p:cNvPr id="4" name="Slide Number Placeholder 3"/>
          <p:cNvSpPr>
            <a:spLocks noGrp="1"/>
          </p:cNvSpPr>
          <p:nvPr>
            <p:ph type="sldNum" sz="quarter" idx="10"/>
          </p:nvPr>
        </p:nvSpPr>
        <p:spPr/>
        <p:txBody>
          <a:bodyPr/>
          <a:lstStyle/>
          <a:p>
            <a:fld id="{64E02BF6-603B-40BD-BF74-99162962749B}" type="slidenum">
              <a:rPr lang="en-US"/>
              <a:t>18</a:t>
            </a:fld>
            <a:endParaRPr lang="en-US"/>
          </a:p>
        </p:txBody>
      </p:sp>
    </p:spTree>
    <p:extLst>
      <p:ext uri="{BB962C8B-B14F-4D97-AF65-F5344CB8AC3E}">
        <p14:creationId xmlns:p14="http://schemas.microsoft.com/office/powerpoint/2010/main" val="217503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E02BF6-603B-40BD-BF74-99162962749B}" type="slidenum">
              <a:rPr lang="en-US"/>
              <a:t>19</a:t>
            </a:fld>
            <a:endParaRPr lang="en-US"/>
          </a:p>
        </p:txBody>
      </p:sp>
    </p:spTree>
    <p:extLst>
      <p:ext uri="{BB962C8B-B14F-4D97-AF65-F5344CB8AC3E}">
        <p14:creationId xmlns:p14="http://schemas.microsoft.com/office/powerpoint/2010/main" val="3310173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a:rPr>
              <a:t>The </a:t>
            </a:r>
            <a:r>
              <a:rPr lang="en-US" dirty="0">
                <a:latin typeface="Calibri"/>
              </a:rPr>
              <a:t>algorithm I implemented is a part of the Simplex Architecture. The architecture is composed of a complex controller, a safety controller, and a decision module. The complex controller is capable of high performance but you cannot formally verify its behavior. The safety controller is formally verified to return the system to a safe state but does not provide high performance. The goal of the decision module is to switch from the complex controller to the safety controller to maintain safety but also to utilize the complex controller as much as possible to maximize performance. The decision module is the part of the architecture is what we're using as the basis for the Copilot monitor. </a:t>
            </a:r>
          </a:p>
        </p:txBody>
      </p:sp>
      <p:sp>
        <p:nvSpPr>
          <p:cNvPr id="4" name="Slide Number Placeholder 3"/>
          <p:cNvSpPr>
            <a:spLocks noGrp="1"/>
          </p:cNvSpPr>
          <p:nvPr>
            <p:ph type="sldNum" sz="quarter" idx="10"/>
          </p:nvPr>
        </p:nvSpPr>
        <p:spPr/>
        <p:txBody>
          <a:bodyPr/>
          <a:lstStyle/>
          <a:p>
            <a:fld id="{64E02BF6-603B-40BD-BF74-99162962749B}" type="slidenum">
              <a:rPr lang="en-US"/>
              <a:t>2</a:t>
            </a:fld>
            <a:endParaRPr lang="en-US"/>
          </a:p>
        </p:txBody>
      </p:sp>
    </p:spTree>
    <p:extLst>
      <p:ext uri="{BB962C8B-B14F-4D97-AF65-F5344CB8AC3E}">
        <p14:creationId xmlns:p14="http://schemas.microsoft.com/office/powerpoint/2010/main" val="3270672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E02BF6-603B-40BD-BF74-99162962749B}" type="slidenum">
              <a:rPr lang="en-US"/>
              <a:t>20</a:t>
            </a:fld>
            <a:endParaRPr lang="en-US"/>
          </a:p>
        </p:txBody>
      </p:sp>
    </p:spTree>
    <p:extLst>
      <p:ext uri="{BB962C8B-B14F-4D97-AF65-F5344CB8AC3E}">
        <p14:creationId xmlns:p14="http://schemas.microsoft.com/office/powerpoint/2010/main" val="1817376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So here is an example of a Simplex architecture that uses Linear Matrix Inequalities to generate a safety controller and decision module from the operational constraints and actuator limits of the system. The output of the LMI convex optimization is this matrix P that defines an ellipsoid where the linear controller can recover the system. The ellipsoid is inside of the operation constraints and does not violate any safety properties. The complex controller is allowed to operate inside the ellipsoid region but there is a buffer distance d where the safety controller activates to return the system to the center of the ellipsoid .</a:t>
            </a:r>
          </a:p>
        </p:txBody>
      </p:sp>
      <p:sp>
        <p:nvSpPr>
          <p:cNvPr id="4" name="Slide Number Placeholder 3"/>
          <p:cNvSpPr>
            <a:spLocks noGrp="1"/>
          </p:cNvSpPr>
          <p:nvPr>
            <p:ph type="sldNum" sz="quarter" idx="10"/>
          </p:nvPr>
        </p:nvSpPr>
        <p:spPr/>
        <p:txBody>
          <a:bodyPr/>
          <a:lstStyle/>
          <a:p>
            <a:fld id="{64E02BF6-603B-40BD-BF74-99162962749B}" type="slidenum">
              <a:rPr lang="en-US"/>
              <a:t>3</a:t>
            </a:fld>
            <a:endParaRPr lang="en-US"/>
          </a:p>
        </p:txBody>
      </p:sp>
    </p:spTree>
    <p:extLst>
      <p:ext uri="{BB962C8B-B14F-4D97-AF65-F5344CB8AC3E}">
        <p14:creationId xmlns:p14="http://schemas.microsoft.com/office/powerpoint/2010/main" val="2895181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A downside of the LMI simplex approach is the size of ellipsoid safety region. You can see on the left picture that the blue LMI safety region is much smaller than the area recoverable with the safety controller. The real-time reachability algorithm expands the safety region as shown by the green area in the picture. You can see with the right picture that we are allowing the complex controller to leave the ellipsoid as long as the safety controller can return the system to a safe state. Since the complex controller is allowed to operate more often, this approach has greater performance but with the same safety properties.</a:t>
            </a:r>
          </a:p>
        </p:txBody>
      </p:sp>
      <p:sp>
        <p:nvSpPr>
          <p:cNvPr id="4" name="Slide Number Placeholder 3"/>
          <p:cNvSpPr>
            <a:spLocks noGrp="1"/>
          </p:cNvSpPr>
          <p:nvPr>
            <p:ph type="sldNum" sz="quarter" idx="10"/>
          </p:nvPr>
        </p:nvSpPr>
        <p:spPr/>
        <p:txBody>
          <a:bodyPr/>
          <a:lstStyle/>
          <a:p>
            <a:fld id="{64E02BF6-603B-40BD-BF74-99162962749B}" type="slidenum">
              <a:rPr lang="en-US"/>
              <a:t>4</a:t>
            </a:fld>
            <a:endParaRPr lang="en-US"/>
          </a:p>
        </p:txBody>
      </p:sp>
    </p:spTree>
    <p:extLst>
      <p:ext uri="{BB962C8B-B14F-4D97-AF65-F5344CB8AC3E}">
        <p14:creationId xmlns:p14="http://schemas.microsoft.com/office/powerpoint/2010/main" val="13468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So here are the requirements for the real-time reachability algorithm. We want to ensure fast computation for short reachability time calculations, to support real-time embedded systems by not allowing any dynamic data structures or recursion, and to monitor the safety condition of the system. The safety condition of the system are broken down into three components. First, we don't want the complex controller to violate the operational constraints. Second, we don't want the safety controller to violate the operation constraints after being activated by the decision module. The REACH set in this definition is the range of possible states caused by the complex controller. Finally, the safety controller returns the system to the recoverable region after being activated by the decision module.</a:t>
            </a:r>
          </a:p>
        </p:txBody>
      </p:sp>
      <p:sp>
        <p:nvSpPr>
          <p:cNvPr id="4" name="Slide Number Placeholder 3"/>
          <p:cNvSpPr>
            <a:spLocks noGrp="1"/>
          </p:cNvSpPr>
          <p:nvPr>
            <p:ph type="sldNum" sz="quarter" idx="10"/>
          </p:nvPr>
        </p:nvSpPr>
        <p:spPr/>
        <p:txBody>
          <a:bodyPr/>
          <a:lstStyle/>
          <a:p>
            <a:fld id="{64E02BF6-603B-40BD-BF74-99162962749B}" type="slidenum">
              <a:rPr lang="en-US"/>
              <a:t>5</a:t>
            </a:fld>
            <a:endParaRPr lang="en-US"/>
          </a:p>
        </p:txBody>
      </p:sp>
    </p:spTree>
    <p:extLst>
      <p:ext uri="{BB962C8B-B14F-4D97-AF65-F5344CB8AC3E}">
        <p14:creationId xmlns:p14="http://schemas.microsoft.com/office/powerpoint/2010/main" val="3541943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So I will now begin a visual walkthrough of the real-time reachability algorithm. Here is the initial set of states for a system. It is represented by a hyper-rectangle.</a:t>
            </a:r>
          </a:p>
        </p:txBody>
      </p:sp>
      <p:sp>
        <p:nvSpPr>
          <p:cNvPr id="4" name="Slide Number Placeholder 3"/>
          <p:cNvSpPr>
            <a:spLocks noGrp="1"/>
          </p:cNvSpPr>
          <p:nvPr>
            <p:ph type="sldNum" sz="quarter" idx="10"/>
          </p:nvPr>
        </p:nvSpPr>
        <p:spPr/>
        <p:txBody>
          <a:bodyPr/>
          <a:lstStyle/>
          <a:p>
            <a:fld id="{64E02BF6-603B-40BD-BF74-99162962749B}" type="slidenum">
              <a:rPr lang="en-US"/>
              <a:t>6</a:t>
            </a:fld>
            <a:endParaRPr lang="en-US"/>
          </a:p>
        </p:txBody>
      </p:sp>
    </p:spTree>
    <p:extLst>
      <p:ext uri="{BB962C8B-B14F-4D97-AF65-F5344CB8AC3E}">
        <p14:creationId xmlns:p14="http://schemas.microsoft.com/office/powerpoint/2010/main" val="8834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For the second step, we take the derivative along  each face of the hyper-rectangle.</a:t>
            </a:r>
          </a:p>
        </p:txBody>
      </p:sp>
      <p:sp>
        <p:nvSpPr>
          <p:cNvPr id="4" name="Slide Number Placeholder 3"/>
          <p:cNvSpPr>
            <a:spLocks noGrp="1"/>
          </p:cNvSpPr>
          <p:nvPr>
            <p:ph type="sldNum" sz="quarter" idx="10"/>
          </p:nvPr>
        </p:nvSpPr>
        <p:spPr/>
        <p:txBody>
          <a:bodyPr/>
          <a:lstStyle/>
          <a:p>
            <a:fld id="{64E02BF6-603B-40BD-BF74-99162962749B}" type="slidenum">
              <a:rPr lang="en-US"/>
              <a:t>7</a:t>
            </a:fld>
            <a:endParaRPr lang="en-US"/>
          </a:p>
        </p:txBody>
      </p:sp>
    </p:spTree>
    <p:extLst>
      <p:ext uri="{BB962C8B-B14F-4D97-AF65-F5344CB8AC3E}">
        <p14:creationId xmlns:p14="http://schemas.microsoft.com/office/powerpoint/2010/main" val="283606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Next, we take the maximum change along the face of hyper-rectangle.</a:t>
            </a:r>
          </a:p>
        </p:txBody>
      </p:sp>
      <p:sp>
        <p:nvSpPr>
          <p:cNvPr id="4" name="Slide Number Placeholder 3"/>
          <p:cNvSpPr>
            <a:spLocks noGrp="1"/>
          </p:cNvSpPr>
          <p:nvPr>
            <p:ph type="sldNum" sz="quarter" idx="10"/>
          </p:nvPr>
        </p:nvSpPr>
        <p:spPr/>
        <p:txBody>
          <a:bodyPr/>
          <a:lstStyle/>
          <a:p>
            <a:fld id="{64E02BF6-603B-40BD-BF74-99162962749B}" type="slidenum">
              <a:rPr lang="en-US"/>
              <a:t>8</a:t>
            </a:fld>
            <a:endParaRPr lang="en-US"/>
          </a:p>
        </p:txBody>
      </p:sp>
    </p:spTree>
    <p:extLst>
      <p:ext uri="{BB962C8B-B14F-4D97-AF65-F5344CB8AC3E}">
        <p14:creationId xmlns:p14="http://schemas.microsoft.com/office/powerpoint/2010/main" val="1895589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We repeat this process for every face of the hyper-rectangle</a:t>
            </a:r>
          </a:p>
        </p:txBody>
      </p:sp>
      <p:sp>
        <p:nvSpPr>
          <p:cNvPr id="4" name="Slide Number Placeholder 3"/>
          <p:cNvSpPr>
            <a:spLocks noGrp="1"/>
          </p:cNvSpPr>
          <p:nvPr>
            <p:ph type="sldNum" sz="quarter" idx="10"/>
          </p:nvPr>
        </p:nvSpPr>
        <p:spPr/>
        <p:txBody>
          <a:bodyPr/>
          <a:lstStyle/>
          <a:p>
            <a:fld id="{64E02BF6-603B-40BD-BF74-99162962749B}" type="slidenum">
              <a:rPr lang="en-US"/>
              <a:t>9</a:t>
            </a:fld>
            <a:endParaRPr lang="en-US"/>
          </a:p>
        </p:txBody>
      </p:sp>
    </p:spTree>
    <p:extLst>
      <p:ext uri="{BB962C8B-B14F-4D97-AF65-F5344CB8AC3E}">
        <p14:creationId xmlns:p14="http://schemas.microsoft.com/office/powerpoint/2010/main" val="966161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F1FA7AC5-6045-4418-8E60-F48788734473}" type="datetimeFigureOut">
              <a:rPr lang="en-US" smtClean="0"/>
              <a:t>8/12/15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673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8/12/15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77630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8/12/15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1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8/12/15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923560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8/12/15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197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FA7AC5-6045-4418-8E60-F48788734473}" type="datetimeFigureOut">
              <a:rPr lang="en-US" smtClean="0"/>
              <a:t>8/12/15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45550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1FA7AC5-6045-4418-8E60-F48788734473}" type="datetimeFigureOut">
              <a:rPr lang="en-US" smtClean="0"/>
              <a:t>8/12/15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78177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FA7AC5-6045-4418-8E60-F48788734473}" type="datetimeFigureOut">
              <a:rPr lang="en-US" smtClean="0"/>
              <a:t>8/12/15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67628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1FA7AC5-6045-4418-8E60-F48788734473}" type="datetimeFigureOut">
              <a:rPr lang="en-US" smtClean="0"/>
              <a:t>8/12/15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427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1FA7AC5-6045-4418-8E60-F48788734473}" type="datetimeFigureOut">
              <a:rPr lang="en-US" smtClean="0"/>
              <a:t>8/12/15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3239697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8/12/15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330614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1FA7AC5-6045-4418-8E60-F48788734473}" type="datetimeFigureOut">
              <a:rPr lang="en-US" smtClean="0"/>
              <a:t>8/12/15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71CAF9-4461-454A-B702-D536C377575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0916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youtube.com/watch?v=lTgBJaTXbo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youtube.com/watch?v=IcjJoc6ZU9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Monitoring Dynamic Systems with a Copilot </a:t>
            </a:r>
            <a:r>
              <a:rPr lang="en-US"/>
              <a:t>Monitor</a:t>
            </a:r>
            <a:endParaRPr lang="en-US" dirty="0"/>
          </a:p>
        </p:txBody>
      </p:sp>
      <p:sp>
        <p:nvSpPr>
          <p:cNvPr id="3" name="Subtitle 2"/>
          <p:cNvSpPr>
            <a:spLocks noGrp="1"/>
          </p:cNvSpPr>
          <p:nvPr>
            <p:ph type="subTitle" idx="1"/>
          </p:nvPr>
        </p:nvSpPr>
        <p:spPr/>
        <p:txBody>
          <a:bodyPr vert="horz" lIns="91440" tIns="45720" rIns="91440" bIns="45720" rtlCol="0" anchor="t">
            <a:normAutofit fontScale="85000" lnSpcReduction="20000"/>
          </a:bodyPr>
          <a:lstStyle/>
          <a:p>
            <a:r>
              <a:rPr lang="en-US" dirty="0"/>
              <a:t>Ryan Spring</a:t>
            </a:r>
          </a:p>
          <a:p>
            <a:r>
              <a:rPr lang="en-US" dirty="0"/>
              <a:t>Mentor: Alwyn Goodloe</a:t>
            </a:r>
          </a:p>
          <a:p>
            <a:r>
              <a:rPr lang="en-US" dirty="0"/>
              <a:t>Thanks TO Stanley Bak, Taylor Johnson, et Al.</a:t>
            </a:r>
          </a:p>
        </p:txBody>
      </p:sp>
    </p:spTree>
    <p:extLst>
      <p:ext uri="{BB962C8B-B14F-4D97-AF65-F5344CB8AC3E}">
        <p14:creationId xmlns:p14="http://schemas.microsoft.com/office/powerpoint/2010/main" val="415708259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 Construct Neighborhoods</a:t>
            </a:r>
          </a:p>
        </p:txBody>
      </p:sp>
      <p:sp>
        <p:nvSpPr>
          <p:cNvPr id="8" name="Content Placeholder 7"/>
          <p:cNvSpPr>
            <a:spLocks noGrp="1"/>
          </p:cNvSpPr>
          <p:nvPr>
            <p:ph sz="half" idx="1"/>
          </p:nvPr>
        </p:nvSpPr>
        <p:spPr/>
        <p:txBody>
          <a:bodyPr vert="horz" lIns="91440" tIns="45720" rIns="91440" bIns="45720" rtlCol="0" anchor="t">
            <a:normAutofit/>
          </a:bodyPr>
          <a:lstStyle/>
          <a:p>
            <a:r>
              <a:rPr lang="en-US" dirty="0"/>
              <a:t>Construct overlapping neighborhoods using the maximum advancement for each face</a:t>
            </a:r>
          </a:p>
        </p:txBody>
      </p:sp>
      <p:pic>
        <p:nvPicPr>
          <p:cNvPr id="5" name="Content Placeholder 4" descr="s5.png"/>
          <p:cNvPicPr>
            <a:picLocks noGrp="1" noChangeAspect="1"/>
          </p:cNvPicPr>
          <p:nvPr>
            <p:ph sz="half" idx="2"/>
          </p:nvPr>
        </p:nvPicPr>
        <p:blipFill>
          <a:blip r:embed="rId3"/>
          <a:stretch>
            <a:fillRect/>
          </a:stretch>
        </p:blipFill>
        <p:spPr>
          <a:xfrm>
            <a:off x="6218238" y="2247309"/>
            <a:ext cx="4937125" cy="3220633"/>
          </a:xfrm>
        </p:spPr>
      </p:pic>
    </p:spTree>
    <p:extLst>
      <p:ext uri="{BB962C8B-B14F-4D97-AF65-F5344CB8AC3E}">
        <p14:creationId xmlns:p14="http://schemas.microsoft.com/office/powerpoint/2010/main" val="35153431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 Resample Derivatives</a:t>
            </a:r>
          </a:p>
        </p:txBody>
      </p:sp>
      <p:sp>
        <p:nvSpPr>
          <p:cNvPr id="8" name="Content Placeholder 7"/>
          <p:cNvSpPr>
            <a:spLocks noGrp="1"/>
          </p:cNvSpPr>
          <p:nvPr>
            <p:ph sz="half" idx="1"/>
          </p:nvPr>
        </p:nvSpPr>
        <p:spPr/>
        <p:txBody>
          <a:bodyPr vert="horz" lIns="91440" tIns="45720" rIns="91440" bIns="45720" rtlCol="0" anchor="t">
            <a:normAutofit/>
          </a:bodyPr>
          <a:lstStyle/>
          <a:p>
            <a:r>
              <a:rPr lang="en-US" dirty="0"/>
              <a:t>Reconstruct Neighborhoods if (1) the inward-facing neighborhood flips to an outward-facing neighborhood or (2) the neighborhood width doubles in size</a:t>
            </a:r>
          </a:p>
          <a:p>
            <a:endParaRPr lang="en-US" dirty="0"/>
          </a:p>
        </p:txBody>
      </p:sp>
      <p:pic>
        <p:nvPicPr>
          <p:cNvPr id="4" name="Content Placeholder 3" descr="s6.png"/>
          <p:cNvPicPr>
            <a:picLocks noGrp="1" noChangeAspect="1"/>
          </p:cNvPicPr>
          <p:nvPr>
            <p:ph sz="half" idx="2"/>
          </p:nvPr>
        </p:nvPicPr>
        <p:blipFill>
          <a:blip r:embed="rId3"/>
          <a:stretch>
            <a:fillRect/>
          </a:stretch>
        </p:blipFill>
        <p:spPr>
          <a:xfrm>
            <a:off x="6348413" y="2362200"/>
            <a:ext cx="4676775" cy="2990850"/>
          </a:xfrm>
        </p:spPr>
      </p:pic>
    </p:spTree>
    <p:extLst>
      <p:ext uri="{BB962C8B-B14F-4D97-AF65-F5344CB8AC3E}">
        <p14:creationId xmlns:p14="http://schemas.microsoft.com/office/powerpoint/2010/main" val="299443614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 Calculate Advancement Time</a:t>
            </a:r>
          </a:p>
        </p:txBody>
      </p:sp>
      <p:sp>
        <p:nvSpPr>
          <p:cNvPr id="8" name="Content Placeholder 7"/>
          <p:cNvSpPr>
            <a:spLocks noGrp="1"/>
          </p:cNvSpPr>
          <p:nvPr>
            <p:ph sz="half" idx="1"/>
          </p:nvPr>
        </p:nvSpPr>
        <p:spPr/>
        <p:txBody>
          <a:bodyPr vert="horz" lIns="91440" tIns="45720" rIns="91440" bIns="45720" rtlCol="0" anchor="t">
            <a:normAutofit/>
          </a:bodyPr>
          <a:lstStyle/>
          <a:p>
            <a:r>
              <a:rPr lang="en-US" dirty="0"/>
              <a:t>Compute the minimum time for any face to leave its neighborhood</a:t>
            </a:r>
          </a:p>
          <a:p>
            <a:endParaRPr lang="en-US" dirty="0"/>
          </a:p>
        </p:txBody>
      </p:sp>
      <p:pic>
        <p:nvPicPr>
          <p:cNvPr id="7" name="Content Placeholder 6" descr="s5.png"/>
          <p:cNvPicPr>
            <a:picLocks noGrp="1" noChangeAspect="1"/>
          </p:cNvPicPr>
          <p:nvPr>
            <p:ph sz="half" idx="2"/>
          </p:nvPr>
        </p:nvPicPr>
        <p:blipFill>
          <a:blip r:embed="rId3"/>
          <a:stretch>
            <a:fillRect/>
          </a:stretch>
        </p:blipFill>
        <p:spPr>
          <a:xfrm>
            <a:off x="6218238" y="2247309"/>
            <a:ext cx="4937125" cy="3220633"/>
          </a:xfrm>
        </p:spPr>
      </p:pic>
    </p:spTree>
    <p:extLst>
      <p:ext uri="{BB962C8B-B14F-4D97-AF65-F5344CB8AC3E}">
        <p14:creationId xmlns:p14="http://schemas.microsoft.com/office/powerpoint/2010/main" val="86808120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 Update Hyper-Rectangle</a:t>
            </a:r>
          </a:p>
        </p:txBody>
      </p:sp>
      <p:pic>
        <p:nvPicPr>
          <p:cNvPr id="4" name="Content Placeholder 3" descr="s7.png"/>
          <p:cNvPicPr>
            <a:picLocks noGrp="1" noChangeAspect="1"/>
          </p:cNvPicPr>
          <p:nvPr>
            <p:ph idx="1"/>
          </p:nvPr>
        </p:nvPicPr>
        <p:blipFill>
          <a:blip r:embed="rId3"/>
          <a:stretch>
            <a:fillRect/>
          </a:stretch>
        </p:blipFill>
        <p:spPr>
          <a:xfrm>
            <a:off x="4364038" y="2581275"/>
            <a:ext cx="3524250" cy="2552700"/>
          </a:xfrm>
        </p:spPr>
      </p:pic>
    </p:spTree>
    <p:extLst>
      <p:ext uri="{BB962C8B-B14F-4D97-AF65-F5344CB8AC3E}">
        <p14:creationId xmlns:p14="http://schemas.microsoft.com/office/powerpoint/2010/main" val="205104871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Summary</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rPr>
              <a:t>HyperRect state = </a:t>
            </a:r>
            <a:r>
              <a:rPr lang="en-US" dirty="0" err="1">
                <a:latin typeface="Calibri" charset="0"/>
              </a:rPr>
              <a:t>initialState</a:t>
            </a:r>
            <a:endParaRPr lang="en-US" dirty="0">
              <a:latin typeface="Calibri" charset="0"/>
            </a:endParaRPr>
          </a:p>
          <a:p>
            <a:pPr marL="0" indent="0">
              <a:buNone/>
            </a:pPr>
            <a:r>
              <a:rPr lang="en-US" b="1" dirty="0">
                <a:latin typeface="Calibri" charset="0"/>
              </a:rPr>
              <a:t>while</a:t>
            </a:r>
            <a:r>
              <a:rPr lang="en-US" dirty="0">
                <a:latin typeface="Calibri" charset="0"/>
              </a:rPr>
              <a:t> </a:t>
            </a:r>
            <a:r>
              <a:rPr lang="en-US" dirty="0" err="1">
                <a:latin typeface="Calibri" charset="0"/>
              </a:rPr>
              <a:t>reachTimeRemaining</a:t>
            </a:r>
            <a:r>
              <a:rPr lang="en-US" dirty="0">
                <a:latin typeface="Calibri" charset="0"/>
              </a:rPr>
              <a:t> &gt;= 0:</a:t>
            </a:r>
          </a:p>
          <a:p>
            <a:pPr lvl="1"/>
            <a:r>
              <a:rPr lang="en-US" dirty="0">
                <a:latin typeface="Calibri" charset="0"/>
              </a:rPr>
              <a:t>HyperRect[] nebs = constructNebs(state, reachTimeStep) </a:t>
            </a:r>
          </a:p>
          <a:p>
            <a:pPr lvl="1"/>
            <a:r>
              <a:rPr lang="en-US" dirty="0">
                <a:latin typeface="Calibri" charset="0"/>
              </a:rPr>
              <a:t>crossTime = minCrossReachTime(nebs)</a:t>
            </a:r>
          </a:p>
          <a:p>
            <a:pPr lvl="1"/>
            <a:r>
              <a:rPr lang="en-US" dirty="0">
                <a:latin typeface="Calibri" charset="0"/>
              </a:rPr>
              <a:t>advanceReachTime = min(crossTime, </a:t>
            </a:r>
            <a:r>
              <a:rPr lang="en-US" dirty="0" err="1">
                <a:latin typeface="Calibri" charset="0"/>
              </a:rPr>
              <a:t>reachTimeRemaining</a:t>
            </a:r>
            <a:r>
              <a:rPr lang="en-US" dirty="0">
                <a:latin typeface="Calibri" charset="0"/>
              </a:rPr>
              <a:t>)</a:t>
            </a:r>
          </a:p>
          <a:p>
            <a:pPr lvl="1"/>
            <a:r>
              <a:rPr lang="en-US" dirty="0">
                <a:latin typeface="Calibri" charset="0"/>
              </a:rPr>
              <a:t>state = advanceState(nebs, advanceReachTime)</a:t>
            </a:r>
          </a:p>
          <a:p>
            <a:pPr lvl="1"/>
            <a:r>
              <a:rPr lang="en-US" dirty="0" err="1">
                <a:latin typeface="Calibri" charset="0"/>
              </a:rPr>
              <a:t>reachTimeRemaining</a:t>
            </a:r>
            <a:r>
              <a:rPr lang="en-US" dirty="0">
                <a:latin typeface="Calibri" charset="0"/>
              </a:rPr>
              <a:t> -= </a:t>
            </a:r>
            <a:r>
              <a:rPr lang="en-US" dirty="0" err="1">
                <a:latin typeface="Calibri" charset="0"/>
              </a:rPr>
              <a:t>advanceTime</a:t>
            </a:r>
            <a:endParaRPr lang="en-US" dirty="0">
              <a:latin typeface="Calibri" charset="0"/>
            </a:endParaRPr>
          </a:p>
          <a:p>
            <a:pPr marL="0" indent="0">
              <a:buNone/>
            </a:pPr>
            <a:r>
              <a:rPr lang="en-US" b="1" dirty="0">
                <a:latin typeface="Calibri" charset="0"/>
              </a:rPr>
              <a:t>end while</a:t>
            </a:r>
          </a:p>
          <a:p>
            <a:endParaRPr lang="en-US" dirty="0"/>
          </a:p>
        </p:txBody>
      </p:sp>
    </p:spTree>
    <p:extLst>
      <p:ext uri="{BB962C8B-B14F-4D97-AF65-F5344CB8AC3E}">
        <p14:creationId xmlns:p14="http://schemas.microsoft.com/office/powerpoint/2010/main" val="7238957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 - Inverted Pendulum</a:t>
            </a:r>
          </a:p>
        </p:txBody>
      </p:sp>
      <p:pic>
        <p:nvPicPr>
          <p:cNvPr id="5" name="Content Placeholder 4" descr="inverted_pendulum_cart.png"/>
          <p:cNvPicPr>
            <a:picLocks noGrp="1" noChangeAspect="1"/>
          </p:cNvPicPr>
          <p:nvPr>
            <p:ph idx="1"/>
          </p:nvPr>
        </p:nvPicPr>
        <p:blipFill>
          <a:blip r:embed="rId3"/>
          <a:stretch>
            <a:fillRect/>
          </a:stretch>
        </p:blipFill>
        <p:spPr>
          <a:xfrm>
            <a:off x="3973980" y="1966356"/>
            <a:ext cx="4492367" cy="4136818"/>
          </a:xfrm>
        </p:spPr>
      </p:pic>
    </p:spTree>
    <p:extLst>
      <p:ext uri="{BB962C8B-B14F-4D97-AF65-F5344CB8AC3E}">
        <p14:creationId xmlns:p14="http://schemas.microsoft.com/office/powerpoint/2010/main" val="347666811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ReachTimeStep</a:t>
            </a:r>
            <a:r>
              <a:rPr lang="en-US" sz="3600" dirty="0"/>
              <a:t> Parameter - 0.75 Reach Time</a:t>
            </a:r>
          </a:p>
        </p:txBody>
      </p:sp>
      <p:pic>
        <p:nvPicPr>
          <p:cNvPr id="5" name="Picture 4" descr="pendulum_step0075.png"/>
          <p:cNvPicPr>
            <a:picLocks noChangeAspect="1"/>
          </p:cNvPicPr>
          <p:nvPr/>
        </p:nvPicPr>
        <p:blipFill>
          <a:blip r:embed="rId3"/>
          <a:stretch>
            <a:fillRect/>
          </a:stretch>
        </p:blipFill>
        <p:spPr>
          <a:xfrm>
            <a:off x="55826" y="1925169"/>
            <a:ext cx="3990188" cy="3000891"/>
          </a:xfrm>
          <a:prstGeom prst="rect">
            <a:avLst/>
          </a:prstGeom>
        </p:spPr>
      </p:pic>
      <p:pic>
        <p:nvPicPr>
          <p:cNvPr id="6" name="Picture 5" descr="pendulum_step0025.png"/>
          <p:cNvPicPr>
            <a:picLocks noChangeAspect="1"/>
          </p:cNvPicPr>
          <p:nvPr/>
        </p:nvPicPr>
        <p:blipFill>
          <a:blip r:embed="rId4"/>
          <a:stretch>
            <a:fillRect/>
          </a:stretch>
        </p:blipFill>
        <p:spPr>
          <a:xfrm>
            <a:off x="4117050" y="1931980"/>
            <a:ext cx="3980301" cy="2993891"/>
          </a:xfrm>
          <a:prstGeom prst="rect">
            <a:avLst/>
          </a:prstGeom>
        </p:spPr>
      </p:pic>
      <p:pic>
        <p:nvPicPr>
          <p:cNvPr id="7" name="Picture 6" descr="pendulum_step0006.png"/>
          <p:cNvPicPr>
            <a:picLocks noChangeAspect="1"/>
          </p:cNvPicPr>
          <p:nvPr/>
        </p:nvPicPr>
        <p:blipFill>
          <a:blip r:embed="rId5"/>
          <a:stretch>
            <a:fillRect/>
          </a:stretch>
        </p:blipFill>
        <p:spPr>
          <a:xfrm>
            <a:off x="8165836" y="1958599"/>
            <a:ext cx="3963786" cy="2980067"/>
          </a:xfrm>
          <a:prstGeom prst="rect">
            <a:avLst/>
          </a:prstGeom>
        </p:spPr>
      </p:pic>
      <p:sp>
        <p:nvSpPr>
          <p:cNvPr id="8" name="TextBox 7"/>
          <p:cNvSpPr txBox="1"/>
          <p:nvPr/>
        </p:nvSpPr>
        <p:spPr>
          <a:xfrm>
            <a:off x="4642308" y="5060597"/>
            <a:ext cx="2743200" cy="369332"/>
          </a:xfrm>
          <a:prstGeom prst="rect">
            <a:avLst/>
          </a:prstGeom>
        </p:spPr>
        <p:txBody>
          <a:bodyPr rtlCol="0">
            <a:spAutoFit/>
          </a:bodyPr>
          <a:lstStyle/>
          <a:p>
            <a:pPr algn="ctr"/>
            <a:r>
              <a:rPr lang="en-US" dirty="0"/>
              <a:t>0.0025 - 300 Iterations</a:t>
            </a:r>
          </a:p>
        </p:txBody>
      </p:sp>
      <p:sp>
        <p:nvSpPr>
          <p:cNvPr id="9" name="TextBox 8"/>
          <p:cNvSpPr txBox="1"/>
          <p:nvPr/>
        </p:nvSpPr>
        <p:spPr>
          <a:xfrm>
            <a:off x="8734541" y="5017045"/>
            <a:ext cx="2743200" cy="369332"/>
          </a:xfrm>
          <a:prstGeom prst="rect">
            <a:avLst/>
          </a:prstGeom>
        </p:spPr>
        <p:txBody>
          <a:bodyPr rtlCol="0">
            <a:spAutoFit/>
          </a:bodyPr>
          <a:lstStyle/>
          <a:p>
            <a:pPr algn="ctr"/>
            <a:r>
              <a:rPr lang="en-US" dirty="0"/>
              <a:t>0.0006 - 1250 Iterations</a:t>
            </a:r>
          </a:p>
        </p:txBody>
      </p:sp>
      <p:sp>
        <p:nvSpPr>
          <p:cNvPr id="10" name="TextBox 9"/>
          <p:cNvSpPr txBox="1"/>
          <p:nvPr/>
        </p:nvSpPr>
        <p:spPr>
          <a:xfrm>
            <a:off x="609480" y="5049412"/>
            <a:ext cx="2743200" cy="369332"/>
          </a:xfrm>
          <a:prstGeom prst="rect">
            <a:avLst/>
          </a:prstGeom>
        </p:spPr>
        <p:txBody>
          <a:bodyPr rtlCol="0">
            <a:spAutoFit/>
          </a:bodyPr>
          <a:lstStyle/>
          <a:p>
            <a:pPr algn="ctr"/>
            <a:r>
              <a:rPr lang="en-US" dirty="0"/>
              <a:t>0.0075 - 100 Iterations</a:t>
            </a:r>
          </a:p>
        </p:txBody>
      </p:sp>
    </p:spTree>
    <p:extLst>
      <p:ext uri="{BB962C8B-B14F-4D97-AF65-F5344CB8AC3E}">
        <p14:creationId xmlns:p14="http://schemas.microsoft.com/office/powerpoint/2010/main" val="125011468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RTR Monitor - </a:t>
            </a:r>
            <a:r>
              <a:rPr lang="en-US"/>
              <a:t>Uncontrolled</a:t>
            </a:r>
            <a:endParaRPr lang="en-US" dirty="0"/>
          </a:p>
        </p:txBody>
      </p:sp>
      <p:sp>
        <p:nvSpPr>
          <p:cNvPr id="5" name="Content Placeholder 4"/>
          <p:cNvSpPr>
            <a:spLocks noGrp="1"/>
          </p:cNvSpPr>
          <p:nvPr>
            <p:ph idx="1"/>
          </p:nvPr>
        </p:nvSpPr>
        <p:spPr/>
        <p:txBody>
          <a:bodyPr/>
          <a:lstStyle/>
          <a:p>
            <a:r>
              <a:rPr lang="en-US" dirty="0" smtClean="0">
                <a:hlinkClick r:id="rId3"/>
              </a:rPr>
              <a:t>Unsafe Inverted Pendulum Demonstration</a:t>
            </a:r>
            <a:endParaRPr lang="en-US" dirty="0"/>
          </a:p>
        </p:txBody>
      </p:sp>
    </p:spTree>
    <p:extLst>
      <p:ext uri="{BB962C8B-B14F-4D97-AF65-F5344CB8AC3E}">
        <p14:creationId xmlns:p14="http://schemas.microsoft.com/office/powerpoint/2010/main" val="116046143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RTR Monitor - PID Controller</a:t>
            </a:r>
          </a:p>
        </p:txBody>
      </p:sp>
      <p:sp>
        <p:nvSpPr>
          <p:cNvPr id="8" name="Content Placeholder 7"/>
          <p:cNvSpPr>
            <a:spLocks noGrp="1"/>
          </p:cNvSpPr>
          <p:nvPr>
            <p:ph idx="1"/>
          </p:nvPr>
        </p:nvSpPr>
        <p:spPr/>
        <p:txBody>
          <a:bodyPr/>
          <a:lstStyle/>
          <a:p>
            <a:r>
              <a:rPr lang="en-US" dirty="0" smtClean="0">
                <a:hlinkClick r:id="rId3"/>
              </a:rPr>
              <a:t>Safe Inverted Pendulum Demonstration</a:t>
            </a:r>
            <a:endParaRPr lang="en-US" dirty="0"/>
          </a:p>
        </p:txBody>
      </p:sp>
    </p:spTree>
    <p:extLst>
      <p:ext uri="{BB962C8B-B14F-4D97-AF65-F5344CB8AC3E}">
        <p14:creationId xmlns:p14="http://schemas.microsoft.com/office/powerpoint/2010/main" val="122846995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endParaRPr lang="en-US" dirty="0"/>
          </a:p>
        </p:txBody>
      </p:sp>
      <p:sp>
        <p:nvSpPr>
          <p:cNvPr id="3" name="Content Placeholder 2"/>
          <p:cNvSpPr>
            <a:spLocks noGrp="1"/>
          </p:cNvSpPr>
          <p:nvPr>
            <p:ph idx="1"/>
          </p:nvPr>
        </p:nvSpPr>
        <p:spPr/>
        <p:txBody>
          <a:bodyPr vert="horz" lIns="0" tIns="45720" rIns="0" bIns="45720" rtlCol="0" anchor="t">
            <a:normAutofit/>
          </a:bodyPr>
          <a:lstStyle/>
          <a:p>
            <a:r>
              <a:rPr lang="en-US" sz="2800" dirty="0"/>
              <a:t>Implemented Decision Module of Unified LMI+Reachability Simplex Architecture</a:t>
            </a:r>
          </a:p>
          <a:p>
            <a:r>
              <a:rPr lang="en-US" sz="2800" dirty="0"/>
              <a:t>Reproduced the results from the paper and implemented a basic test simulation</a:t>
            </a:r>
          </a:p>
          <a:p>
            <a:r>
              <a:rPr lang="en-US" sz="2800" dirty="0"/>
              <a:t>Implemented the algorithm in Haskell to start the groundwork of adding support to the Copilot language</a:t>
            </a:r>
          </a:p>
        </p:txBody>
      </p:sp>
    </p:spTree>
    <p:extLst>
      <p:ext uri="{BB962C8B-B14F-4D97-AF65-F5344CB8AC3E}">
        <p14:creationId xmlns:p14="http://schemas.microsoft.com/office/powerpoint/2010/main" val="139175302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Simplex Architecture</a:t>
            </a:r>
          </a:p>
        </p:txBody>
      </p:sp>
      <p:pic>
        <p:nvPicPr>
          <p:cNvPr id="4" name="Content Placeholder 3" descr="simplex_architecture.png"/>
          <p:cNvPicPr>
            <a:picLocks noGrp="1" noChangeAspect="1"/>
          </p:cNvPicPr>
          <p:nvPr>
            <p:ph idx="1"/>
          </p:nvPr>
        </p:nvPicPr>
        <p:blipFill>
          <a:blip r:embed="rId3"/>
          <a:stretch>
            <a:fillRect/>
          </a:stretch>
        </p:blipFill>
        <p:spPr>
          <a:xfrm>
            <a:off x="3297238" y="2309813"/>
            <a:ext cx="5657850" cy="3095625"/>
          </a:xfrm>
        </p:spPr>
      </p:pic>
    </p:spTree>
    <p:extLst>
      <p:ext uri="{BB962C8B-B14F-4D97-AF65-F5344CB8AC3E}">
        <p14:creationId xmlns:p14="http://schemas.microsoft.com/office/powerpoint/2010/main" val="375664734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a:t>
            </a:r>
            <a:endParaRPr lang="en-US" dirty="0"/>
          </a:p>
        </p:txBody>
      </p:sp>
    </p:spTree>
    <p:extLst>
      <p:ext uri="{BB962C8B-B14F-4D97-AF65-F5344CB8AC3E}">
        <p14:creationId xmlns:p14="http://schemas.microsoft.com/office/powerpoint/2010/main" val="182410269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Simplex LMI Architecture</a:t>
            </a:r>
          </a:p>
        </p:txBody>
      </p:sp>
      <p:pic>
        <p:nvPicPr>
          <p:cNvPr id="4" name="Content Placeholder 3" descr="simplex_lmi.png"/>
          <p:cNvPicPr>
            <a:picLocks noGrp="1" noChangeAspect="1"/>
          </p:cNvPicPr>
          <p:nvPr>
            <p:ph idx="1"/>
          </p:nvPr>
        </p:nvPicPr>
        <p:blipFill>
          <a:blip r:embed="rId3"/>
          <a:stretch>
            <a:fillRect/>
          </a:stretch>
        </p:blipFill>
        <p:spPr>
          <a:xfrm>
            <a:off x="3035699" y="1846263"/>
            <a:ext cx="6180927" cy="4022725"/>
          </a:xfrm>
        </p:spPr>
      </p:pic>
    </p:spTree>
    <p:extLst>
      <p:ext uri="{BB962C8B-B14F-4D97-AF65-F5344CB8AC3E}">
        <p14:creationId xmlns:p14="http://schemas.microsoft.com/office/powerpoint/2010/main" val="142717496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Unified LMI + Reachability Simplex Architecture</a:t>
            </a:r>
          </a:p>
        </p:txBody>
      </p:sp>
      <p:pic>
        <p:nvPicPr>
          <p:cNvPr id="6" name="Content Placeholder 5" descr="reachable+lmi_results1.png"/>
          <p:cNvPicPr>
            <a:picLocks noGrp="1" noChangeAspect="1"/>
          </p:cNvPicPr>
          <p:nvPr>
            <p:ph sz="half" idx="1"/>
          </p:nvPr>
        </p:nvPicPr>
        <p:blipFill>
          <a:blip r:embed="rId3"/>
          <a:stretch>
            <a:fillRect/>
          </a:stretch>
        </p:blipFill>
        <p:spPr>
          <a:xfrm>
            <a:off x="1096963" y="1977290"/>
            <a:ext cx="4938712" cy="3760670"/>
          </a:xfrm>
        </p:spPr>
      </p:pic>
      <p:pic>
        <p:nvPicPr>
          <p:cNvPr id="8" name="Content Placeholder 7" descr="reachable+lmi_simplex.png"/>
          <p:cNvPicPr>
            <a:picLocks noGrp="1" noChangeAspect="1"/>
          </p:cNvPicPr>
          <p:nvPr>
            <p:ph sz="half" idx="2"/>
          </p:nvPr>
        </p:nvPicPr>
        <p:blipFill>
          <a:blip r:embed="rId4"/>
          <a:stretch>
            <a:fillRect/>
          </a:stretch>
        </p:blipFill>
        <p:spPr>
          <a:xfrm>
            <a:off x="6218238" y="2215046"/>
            <a:ext cx="4937125" cy="3285159"/>
          </a:xfrm>
        </p:spPr>
      </p:pic>
    </p:spTree>
    <p:extLst>
      <p:ext uri="{BB962C8B-B14F-4D97-AF65-F5344CB8AC3E}">
        <p14:creationId xmlns:p14="http://schemas.microsoft.com/office/powerpoint/2010/main" val="27060095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Requirements</a:t>
            </a:r>
          </a:p>
        </p:txBody>
      </p:sp>
      <p:sp>
        <p:nvSpPr>
          <p:cNvPr id="5" name="Content Placeholder 4"/>
          <p:cNvSpPr>
            <a:spLocks noGrp="1"/>
          </p:cNvSpPr>
          <p:nvPr>
            <p:ph idx="1"/>
          </p:nvPr>
        </p:nvSpPr>
        <p:spPr/>
        <p:txBody>
          <a:bodyPr vert="horz" lIns="91440" tIns="45720" rIns="91440" bIns="45720" rtlCol="0" anchor="t">
            <a:normAutofit/>
          </a:bodyPr>
          <a:lstStyle/>
          <a:p>
            <a:r>
              <a:rPr lang="en-US" dirty="0">
                <a:latin typeface="Calibri" charset="0"/>
              </a:rPr>
              <a:t>Fast computation for short reachability time calculations</a:t>
            </a:r>
          </a:p>
          <a:p>
            <a:r>
              <a:rPr lang="en-US" dirty="0">
                <a:latin typeface="Calibri" charset="0"/>
              </a:rPr>
              <a:t>No dynamic data structures or recursion</a:t>
            </a:r>
          </a:p>
          <a:p>
            <a:r>
              <a:rPr lang="en-US"/>
              <a:t>Monitor the safety conditions of the system</a:t>
            </a:r>
            <a:endParaRPr lang="en-US" dirty="0"/>
          </a:p>
          <a:p>
            <a:pPr marL="914400" lvl="1" indent="-457200">
              <a:buFont typeface="+mj-lt"/>
              <a:buAutoNum type="arabicPeriod"/>
            </a:pPr>
            <a:r>
              <a:rPr lang="en-US" sz="2000" dirty="0">
                <a:latin typeface="Calibri" charset="0"/>
              </a:rPr>
              <a:t>The Complex Controller (CC) does not intersect with the inadmissible states</a:t>
            </a:r>
          </a:p>
          <a:p>
            <a:pPr marL="914400" lvl="1" indent="-457200">
              <a:buFont typeface="+mj-lt"/>
              <a:buAutoNum type="arabicPeriod"/>
            </a:pPr>
            <a:r>
              <a:rPr lang="en-US" sz="2000" dirty="0">
                <a:latin typeface="Calibri" charset="0"/>
              </a:rPr>
              <a:t>The Safety Controller (SC) does not intersect with the inadmissible set, given the REACH set for the complex controller</a:t>
            </a:r>
          </a:p>
          <a:p>
            <a:pPr marL="914400" lvl="1" indent="-457200">
              <a:buFont typeface="+mj-lt"/>
              <a:buAutoNum type="arabicPeriod"/>
            </a:pPr>
            <a:r>
              <a:rPr lang="en-US" sz="2000" dirty="0">
                <a:latin typeface="Calibri" charset="0"/>
              </a:rPr>
              <a:t>The safety controller is inside the recoverable region, given the REACH set of the complex controller at time</a:t>
            </a:r>
          </a:p>
        </p:txBody>
      </p:sp>
    </p:spTree>
    <p:extLst>
      <p:ext uri="{BB962C8B-B14F-4D97-AF65-F5344CB8AC3E}">
        <p14:creationId xmlns:p14="http://schemas.microsoft.com/office/powerpoint/2010/main" val="270370390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 Initial State</a:t>
            </a:r>
          </a:p>
        </p:txBody>
      </p:sp>
      <p:pic>
        <p:nvPicPr>
          <p:cNvPr id="4" name="Content Placeholder 3" descr="s1.png"/>
          <p:cNvPicPr>
            <a:picLocks noGrp="1" noChangeAspect="1"/>
          </p:cNvPicPr>
          <p:nvPr>
            <p:ph idx="1"/>
          </p:nvPr>
        </p:nvPicPr>
        <p:blipFill>
          <a:blip r:embed="rId3"/>
          <a:stretch>
            <a:fillRect/>
          </a:stretch>
        </p:blipFill>
        <p:spPr>
          <a:xfrm>
            <a:off x="4659313" y="3057525"/>
            <a:ext cx="2933700" cy="1600200"/>
          </a:xfrm>
        </p:spPr>
      </p:pic>
    </p:spTree>
    <p:extLst>
      <p:ext uri="{BB962C8B-B14F-4D97-AF65-F5344CB8AC3E}">
        <p14:creationId xmlns:p14="http://schemas.microsoft.com/office/powerpoint/2010/main" val="14756081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 Derivative</a:t>
            </a:r>
          </a:p>
        </p:txBody>
      </p:sp>
      <p:pic>
        <p:nvPicPr>
          <p:cNvPr id="5" name="Content Placeholder 4" descr="s2.png"/>
          <p:cNvPicPr>
            <a:picLocks noGrp="1" noChangeAspect="1"/>
          </p:cNvPicPr>
          <p:nvPr>
            <p:ph idx="1"/>
          </p:nvPr>
        </p:nvPicPr>
        <p:blipFill>
          <a:blip r:embed="rId3"/>
          <a:stretch>
            <a:fillRect/>
          </a:stretch>
        </p:blipFill>
        <p:spPr>
          <a:xfrm>
            <a:off x="4354513" y="2909888"/>
            <a:ext cx="3543300" cy="1895475"/>
          </a:xfrm>
        </p:spPr>
      </p:pic>
    </p:spTree>
    <p:extLst>
      <p:ext uri="{BB962C8B-B14F-4D97-AF65-F5344CB8AC3E}">
        <p14:creationId xmlns:p14="http://schemas.microsoft.com/office/powerpoint/2010/main" val="10475795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 Maximum </a:t>
            </a:r>
            <a:r>
              <a:rPr lang="en-US"/>
              <a:t>Advancement</a:t>
            </a:r>
            <a:endParaRPr lang="en-US" dirty="0"/>
          </a:p>
        </p:txBody>
      </p:sp>
      <p:sp>
        <p:nvSpPr>
          <p:cNvPr id="8" name="Content Placeholder 7"/>
          <p:cNvSpPr>
            <a:spLocks noGrp="1"/>
          </p:cNvSpPr>
          <p:nvPr>
            <p:ph sz="half" idx="1"/>
          </p:nvPr>
        </p:nvSpPr>
        <p:spPr/>
        <p:txBody>
          <a:bodyPr vert="horz" lIns="91440" tIns="45720" rIns="91440" bIns="45720" rtlCol="0" anchor="t">
            <a:normAutofit/>
          </a:bodyPr>
          <a:lstStyle/>
          <a:p>
            <a:r>
              <a:rPr lang="en-US" dirty="0"/>
              <a:t>Maximum advancement of the face of the hyper-rectangle after the desired reachTimeStep</a:t>
            </a:r>
          </a:p>
        </p:txBody>
      </p:sp>
      <p:pic>
        <p:nvPicPr>
          <p:cNvPr id="7" name="Content Placeholder 6" descr="s3.png"/>
          <p:cNvPicPr>
            <a:picLocks noGrp="1" noChangeAspect="1"/>
          </p:cNvPicPr>
          <p:nvPr>
            <p:ph sz="half" idx="2"/>
          </p:nvPr>
        </p:nvPicPr>
        <p:blipFill>
          <a:blip r:embed="rId3"/>
          <a:stretch>
            <a:fillRect/>
          </a:stretch>
        </p:blipFill>
        <p:spPr>
          <a:xfrm>
            <a:off x="6924675" y="2909888"/>
            <a:ext cx="3524250" cy="1895475"/>
          </a:xfrm>
        </p:spPr>
      </p:pic>
    </p:spTree>
    <p:extLst>
      <p:ext uri="{BB962C8B-B14F-4D97-AF65-F5344CB8AC3E}">
        <p14:creationId xmlns:p14="http://schemas.microsoft.com/office/powerpoint/2010/main" val="88927933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 Maximum Advancement</a:t>
            </a:r>
          </a:p>
        </p:txBody>
      </p:sp>
      <p:sp>
        <p:nvSpPr>
          <p:cNvPr id="8" name="Content Placeholder 7"/>
          <p:cNvSpPr>
            <a:spLocks noGrp="1"/>
          </p:cNvSpPr>
          <p:nvPr>
            <p:ph sz="half" idx="1"/>
          </p:nvPr>
        </p:nvSpPr>
        <p:spPr/>
        <p:txBody>
          <a:bodyPr vert="horz" lIns="91440" tIns="45720" rIns="91440" bIns="45720" rtlCol="0" anchor="t">
            <a:normAutofit/>
          </a:bodyPr>
          <a:lstStyle/>
          <a:p>
            <a:r>
              <a:rPr lang="en-US" dirty="0"/>
              <a:t>Calculate maximum advancement for all of the hyper-rectangle's faces</a:t>
            </a:r>
          </a:p>
        </p:txBody>
      </p:sp>
      <p:pic>
        <p:nvPicPr>
          <p:cNvPr id="4" name="Content Placeholder 3" descr="s4.png"/>
          <p:cNvPicPr>
            <a:picLocks noGrp="1" noChangeAspect="1"/>
          </p:cNvPicPr>
          <p:nvPr>
            <p:ph sz="half" idx="2"/>
          </p:nvPr>
        </p:nvPicPr>
        <p:blipFill>
          <a:blip r:embed="rId3"/>
          <a:stretch>
            <a:fillRect/>
          </a:stretch>
        </p:blipFill>
        <p:spPr>
          <a:xfrm>
            <a:off x="6948488" y="2466975"/>
            <a:ext cx="3476625" cy="2781300"/>
          </a:xfrm>
        </p:spPr>
      </p:pic>
    </p:spTree>
    <p:extLst>
      <p:ext uri="{BB962C8B-B14F-4D97-AF65-F5344CB8AC3E}">
        <p14:creationId xmlns:p14="http://schemas.microsoft.com/office/powerpoint/2010/main" val="27473453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56</TotalTime>
  <Words>1293</Words>
  <Application>Microsoft Macintosh PowerPoint</Application>
  <PresentationFormat>Custom</PresentationFormat>
  <Paragraphs>88</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Retrospect</vt:lpstr>
      <vt:lpstr>Monitoring Dynamic Systems with a Copilot Monitor</vt:lpstr>
      <vt:lpstr>Simplex Architecture</vt:lpstr>
      <vt:lpstr>Simplex LMI Architecture</vt:lpstr>
      <vt:lpstr>Unified LMI + Reachability Simplex Architecture</vt:lpstr>
      <vt:lpstr>Algorithm Requirements</vt:lpstr>
      <vt:lpstr>Algorithm - Initial State</vt:lpstr>
      <vt:lpstr>Algorithm - Derivative</vt:lpstr>
      <vt:lpstr>Algorithm - Maximum Advancement</vt:lpstr>
      <vt:lpstr>Algorithm - Maximum Advancement</vt:lpstr>
      <vt:lpstr>Algorithm - Construct Neighborhoods</vt:lpstr>
      <vt:lpstr>Algorithm - Resample Derivatives</vt:lpstr>
      <vt:lpstr>Algorithm - Calculate Advancement Time</vt:lpstr>
      <vt:lpstr>Algorithm - Update Hyper-Rectangle</vt:lpstr>
      <vt:lpstr>Algorithm Summary</vt:lpstr>
      <vt:lpstr>Experiments - Inverted Pendulum</vt:lpstr>
      <vt:lpstr>ReachTimeStep Parameter - 0.75 Reach Time</vt:lpstr>
      <vt:lpstr>RTR Monitor - Uncontrolled</vt:lpstr>
      <vt:lpstr>RTR Monitor - PID Controller</vt:lpstr>
      <vt:lpstr>Summary</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Dynamic Systems with a Copilot Monitor</dc:title>
  <dc:creator/>
  <cp:lastModifiedBy>Spring, Ryan (LARC-D320)[UNIVERSITIES SPACE RESEARCH ASSOCIATION]</cp:lastModifiedBy>
  <cp:revision>10</cp:revision>
  <dcterms:created xsi:type="dcterms:W3CDTF">2012-07-27T01:16:44Z</dcterms:created>
  <dcterms:modified xsi:type="dcterms:W3CDTF">2015-08-12T13:23:18Z</dcterms:modified>
</cp:coreProperties>
</file>