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6" r:id="rId6"/>
    <p:sldId id="261" r:id="rId7"/>
    <p:sldId id="263" r:id="rId8"/>
    <p:sldId id="259" r:id="rId9"/>
    <p:sldId id="262" r:id="rId10"/>
    <p:sldId id="264" r:id="rId11"/>
    <p:sldId id="265" r:id="rId12"/>
    <p:sldId id="267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2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8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51223"/>
            <a:ext cx="10993549" cy="179925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Manually edit Ethercat </a:t>
            </a:r>
            <a:r>
              <a:rPr lang="en-US" sz="6000" dirty="0" err="1">
                <a:solidFill>
                  <a:schemeClr val="bg1"/>
                </a:solidFill>
              </a:rPr>
              <a:t>Pdo’s</a:t>
            </a:r>
            <a:r>
              <a:rPr lang="en-US" sz="6000" dirty="0">
                <a:solidFill>
                  <a:schemeClr val="bg1"/>
                </a:solidFill>
              </a:rPr>
              <a:t> in </a:t>
            </a:r>
            <a:r>
              <a:rPr lang="en-US" sz="6000" dirty="0" err="1">
                <a:solidFill>
                  <a:schemeClr val="bg1"/>
                </a:solidFill>
              </a:rPr>
              <a:t>Esi</a:t>
            </a:r>
            <a:r>
              <a:rPr lang="en-US" sz="6000" dirty="0">
                <a:solidFill>
                  <a:schemeClr val="bg1"/>
                </a:solidFill>
              </a:rPr>
              <a:t>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8718" y="5893277"/>
            <a:ext cx="4166022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Anthony Redamonti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43B1-31D5-4C75-9FC5-81A4EBBB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Twincat’s</a:t>
            </a:r>
            <a:r>
              <a:rPr lang="en-US" dirty="0"/>
              <a:t> startup tab after editing </a:t>
            </a:r>
            <a:r>
              <a:rPr lang="en-US" dirty="0" err="1"/>
              <a:t>Esi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CC2D-9568-4CF3-91C4-606CC674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665" y="1801197"/>
            <a:ext cx="5891142" cy="4991099"/>
          </a:xfrm>
        </p:spPr>
        <p:txBody>
          <a:bodyPr>
            <a:normAutofit/>
          </a:bodyPr>
          <a:lstStyle/>
          <a:p>
            <a:r>
              <a:rPr lang="en-US" sz="2400" dirty="0"/>
              <a:t>TwinCAT automatically added SDO’s to map TxPDO1 (0x1a00)</a:t>
            </a:r>
          </a:p>
          <a:p>
            <a:r>
              <a:rPr lang="en-US" sz="2400" dirty="0"/>
              <a:t>TxPDO1 is added to SM3 (0x1C13.1), and its contents are displayed in real time (general purpose inputs)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9D8A9-58D6-4871-A4A8-1752ADFAC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58"/>
          <a:stretch/>
        </p:blipFill>
        <p:spPr>
          <a:xfrm>
            <a:off x="437761" y="1801197"/>
            <a:ext cx="5281904" cy="49911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36121B-1349-477C-8F7F-4C20352DA32E}"/>
              </a:ext>
            </a:extLst>
          </p:cNvPr>
          <p:cNvSpPr/>
          <p:nvPr/>
        </p:nvSpPr>
        <p:spPr>
          <a:xfrm>
            <a:off x="709127" y="3163078"/>
            <a:ext cx="4805265" cy="3452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EAAD40-57C4-4526-B670-ECDB9F4FDD18}"/>
              </a:ext>
            </a:extLst>
          </p:cNvPr>
          <p:cNvSpPr/>
          <p:nvPr/>
        </p:nvSpPr>
        <p:spPr>
          <a:xfrm>
            <a:off x="500801" y="6251625"/>
            <a:ext cx="5218864" cy="191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9D97B6-8A2B-4779-BCF1-85ED8BA4881F}"/>
              </a:ext>
            </a:extLst>
          </p:cNvPr>
          <p:cNvSpPr/>
          <p:nvPr/>
        </p:nvSpPr>
        <p:spPr>
          <a:xfrm>
            <a:off x="709127" y="5102218"/>
            <a:ext cx="4805265" cy="191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92DE27-5ECD-411D-87F1-18CDB3497C44}"/>
              </a:ext>
            </a:extLst>
          </p:cNvPr>
          <p:cNvSpPr/>
          <p:nvPr/>
        </p:nvSpPr>
        <p:spPr>
          <a:xfrm>
            <a:off x="709127" y="5581361"/>
            <a:ext cx="4805265" cy="191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6" y="3505095"/>
            <a:ext cx="3703319" cy="26290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aredamonti@copleycontrols.com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88E7AA2-8B49-4E31-AA03-8F2D32BAE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145" y="3950483"/>
            <a:ext cx="3703320" cy="24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BCF8-0E70-45B6-89F1-6DCD5D47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2757-6E3F-48DC-81F4-9FDFA39F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2991"/>
            <a:ext cx="11029615" cy="3678303"/>
          </a:xfrm>
        </p:spPr>
        <p:txBody>
          <a:bodyPr>
            <a:normAutofit/>
          </a:bodyPr>
          <a:lstStyle/>
          <a:p>
            <a:r>
              <a:rPr lang="en-US" sz="2800" dirty="0"/>
              <a:t>Background</a:t>
            </a:r>
          </a:p>
          <a:p>
            <a:pPr lvl="1"/>
            <a:r>
              <a:rPr lang="en-US" sz="2400" dirty="0"/>
              <a:t>ESI file format</a:t>
            </a:r>
          </a:p>
          <a:p>
            <a:pPr lvl="1"/>
            <a:r>
              <a:rPr lang="en-US" sz="2400" dirty="0"/>
              <a:t>MDP Protocol</a:t>
            </a:r>
          </a:p>
          <a:p>
            <a:r>
              <a:rPr lang="en-US" sz="2800" dirty="0"/>
              <a:t>How to properly map a PDO using an SDO initialization sequence</a:t>
            </a:r>
          </a:p>
          <a:p>
            <a:r>
              <a:rPr lang="en-US" sz="2800" dirty="0"/>
              <a:t>Don’t have an SDO initialization sequence? Edit the ESI file manually.</a:t>
            </a:r>
          </a:p>
        </p:txBody>
      </p:sp>
    </p:spTree>
    <p:extLst>
      <p:ext uri="{BB962C8B-B14F-4D97-AF65-F5344CB8AC3E}">
        <p14:creationId xmlns:p14="http://schemas.microsoft.com/office/powerpoint/2010/main" val="49794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CF0CC-FA7C-4119-8FAB-F94DD315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755703"/>
            <a:ext cx="11029615" cy="3182451"/>
          </a:xfrm>
        </p:spPr>
        <p:txBody>
          <a:bodyPr>
            <a:normAutofit/>
          </a:bodyPr>
          <a:lstStyle/>
          <a:p>
            <a:r>
              <a:rPr lang="en-US" sz="3200" dirty="0"/>
              <a:t>EtherCAT Slave Information (ESI) File</a:t>
            </a:r>
          </a:p>
          <a:p>
            <a:pPr lvl="1"/>
            <a:r>
              <a:rPr lang="en-US" sz="2800" dirty="0"/>
              <a:t>Provides information about the slave to the master.</a:t>
            </a:r>
          </a:p>
          <a:p>
            <a:pPr lvl="2"/>
            <a:r>
              <a:rPr lang="en-US" sz="2400" dirty="0"/>
              <a:t>Object Dictionary: Object Indices, Size, Data type, Description</a:t>
            </a:r>
          </a:p>
          <a:p>
            <a:pPr lvl="1"/>
            <a:r>
              <a:rPr lang="en-US" sz="2800" dirty="0"/>
              <a:t>2 types: Flats and Slots</a:t>
            </a:r>
          </a:p>
          <a:p>
            <a:pPr lvl="2"/>
            <a:r>
              <a:rPr lang="en-US" sz="2400" dirty="0"/>
              <a:t>Only difference: Slots support Modular Device Protocol (MDP) and flats do not.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CF0CC-FA7C-4119-8FAB-F94DD315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6992"/>
            <a:ext cx="11029615" cy="4833190"/>
          </a:xfrm>
        </p:spPr>
        <p:txBody>
          <a:bodyPr>
            <a:normAutofit/>
          </a:bodyPr>
          <a:lstStyle/>
          <a:p>
            <a:r>
              <a:rPr lang="en-US" sz="2800" dirty="0"/>
              <a:t>Modular Device Protocol (MDP)</a:t>
            </a:r>
          </a:p>
          <a:p>
            <a:pPr lvl="1"/>
            <a:r>
              <a:rPr lang="en-US" sz="2800" dirty="0"/>
              <a:t>Provides convenient modules for the user to select</a:t>
            </a:r>
          </a:p>
          <a:p>
            <a:pPr lvl="1"/>
            <a:r>
              <a:rPr lang="en-US" sz="2800" dirty="0"/>
              <a:t>Each module corresponds to a cyclic mode of operation that the user may want to use</a:t>
            </a:r>
          </a:p>
          <a:p>
            <a:pPr lvl="2"/>
            <a:r>
              <a:rPr lang="en-US" sz="2400" dirty="0"/>
              <a:t>Cyclic Synchronous Position (CSP), Cyclic Synchronous Velocity (CSV), Cyclic Synchronous Torque (CST), etc.</a:t>
            </a:r>
          </a:p>
          <a:p>
            <a:pPr lvl="1"/>
            <a:r>
              <a:rPr lang="en-US" sz="2800" dirty="0"/>
              <a:t>Each module has pre-selected fixed-PDO’s that contain the necessary objects for the desired mode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03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7951556-ECF4-469E-BD9F-F897F5291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03" y="0"/>
            <a:ext cx="7710129" cy="6858000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D3E83EE-B9F8-4077-A44B-C0FD17B0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1732" y="2910"/>
            <a:ext cx="4250248" cy="685508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Process Data Object (PDO)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Cyclic data sent at a fixed rate (constantly sent, very fast)</a:t>
            </a:r>
          </a:p>
          <a:p>
            <a:pPr lvl="1"/>
            <a:endParaRPr lang="en-US" sz="2600" dirty="0">
              <a:solidFill>
                <a:schemeClr val="bg1"/>
              </a:solidFill>
            </a:endParaRPr>
          </a:p>
          <a:p>
            <a:pPr lvl="1"/>
            <a:endParaRPr lang="en-US" sz="2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Service Data Object (SDO)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Acyclic data sent once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Used for one-time settings or intermittent messages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CF0CC-FA7C-4119-8FAB-F94DD315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1478"/>
            <a:ext cx="4262565" cy="4371197"/>
          </a:xfrm>
        </p:spPr>
        <p:txBody>
          <a:bodyPr>
            <a:normAutofit/>
          </a:bodyPr>
          <a:lstStyle/>
          <a:p>
            <a:r>
              <a:rPr lang="en-US" sz="3200" dirty="0"/>
              <a:t>When do PDO’s get mapped? </a:t>
            </a:r>
          </a:p>
          <a:p>
            <a:pPr lvl="1"/>
            <a:r>
              <a:rPr lang="en-US" sz="2200" dirty="0"/>
              <a:t>On system startup, the master sends SDO’s to map the PDO’s, known as an SDO initialization sequence</a:t>
            </a:r>
          </a:p>
          <a:p>
            <a:r>
              <a:rPr lang="en-US" sz="2400" dirty="0" err="1"/>
              <a:t>TwinCAT’s</a:t>
            </a:r>
            <a:r>
              <a:rPr lang="en-US" sz="2400" dirty="0"/>
              <a:t> Startup tab on the right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9A395-F140-439B-8542-22137B710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57" y="695325"/>
            <a:ext cx="6905625" cy="5467350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E4F25BA-2ED2-4F1E-BCE1-2CAC6395E30C}"/>
              </a:ext>
            </a:extLst>
          </p:cNvPr>
          <p:cNvSpPr txBox="1">
            <a:spLocks/>
          </p:cNvSpPr>
          <p:nvPr/>
        </p:nvSpPr>
        <p:spPr>
          <a:xfrm>
            <a:off x="397689" y="564691"/>
            <a:ext cx="4538204" cy="1217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SDO Initialization Sequence: TwinCAT (Beckhoff)</a:t>
            </a:r>
          </a:p>
        </p:txBody>
      </p:sp>
    </p:spTree>
    <p:extLst>
      <p:ext uri="{BB962C8B-B14F-4D97-AF65-F5344CB8AC3E}">
        <p14:creationId xmlns:p14="http://schemas.microsoft.com/office/powerpoint/2010/main" val="269376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40C1-AAB8-47A6-94D1-919B3428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4" y="1656196"/>
            <a:ext cx="7060319" cy="4940554"/>
          </a:xfrm>
        </p:spPr>
        <p:txBody>
          <a:bodyPr>
            <a:normAutofit/>
          </a:bodyPr>
          <a:lstStyle/>
          <a:p>
            <a:r>
              <a:rPr lang="en-US" sz="3200" dirty="0"/>
              <a:t>Trio’s SDO Init Sequence looks very similar to </a:t>
            </a:r>
            <a:r>
              <a:rPr lang="en-US" sz="3200" dirty="0" err="1"/>
              <a:t>TwinCAT’s</a:t>
            </a:r>
            <a:r>
              <a:rPr lang="en-US" sz="3200" dirty="0"/>
              <a:t> Startup Tab!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Edit PDO Mapping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Set Application Specific Parameters</a:t>
            </a:r>
          </a:p>
          <a:p>
            <a:pPr lvl="1"/>
            <a:r>
              <a:rPr lang="en-US" sz="2800" dirty="0"/>
              <a:t>Mode of Operation</a:t>
            </a:r>
          </a:p>
          <a:p>
            <a:pPr lvl="1"/>
            <a:r>
              <a:rPr lang="en-US" sz="2800" dirty="0"/>
              <a:t>Interpolation Time Period</a:t>
            </a:r>
          </a:p>
          <a:p>
            <a:pPr lvl="1"/>
            <a:r>
              <a:rPr lang="en-US" sz="2800" dirty="0"/>
              <a:t>Sync Manager Settings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7915512-334A-4425-8330-F2BCE1B37977}"/>
              </a:ext>
            </a:extLst>
          </p:cNvPr>
          <p:cNvSpPr txBox="1">
            <a:spLocks/>
          </p:cNvSpPr>
          <p:nvPr/>
        </p:nvSpPr>
        <p:spPr>
          <a:xfrm>
            <a:off x="668278" y="441654"/>
            <a:ext cx="5088710" cy="147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SDO Initialization Sequence: Trio EtherCAT PLC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C144A-AA91-4D98-9E65-ABAE935C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883" y="0"/>
            <a:ext cx="4681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07E0-B376-4E69-8197-B5408626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edit </a:t>
            </a:r>
            <a:r>
              <a:rPr lang="en-US" dirty="0" err="1"/>
              <a:t>esi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8B9B-9557-4BB8-B841-66FDAF434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7189"/>
            <a:ext cx="11029615" cy="43186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the master does not have an SDO initialization sequence, the PDO mapping can be edited manually</a:t>
            </a:r>
          </a:p>
          <a:p>
            <a:pPr lvl="1"/>
            <a:r>
              <a:rPr lang="en-US" dirty="0"/>
              <a:t>Use the Entry property of the non-fixed PDO’s</a:t>
            </a:r>
          </a:p>
          <a:p>
            <a:pPr lvl="1"/>
            <a:r>
              <a:rPr lang="en-US" dirty="0"/>
              <a:t>There are 8 non-fixed PDO’s in total: 4 RxPDO’s (0x1600-0x1603) and 4 TxPDO’s (0x1a00-0x1a03)</a:t>
            </a:r>
          </a:p>
          <a:p>
            <a:pPr lvl="1"/>
            <a:r>
              <a:rPr lang="en-US" dirty="0"/>
              <a:t>Each non-fixed (editable) PDO can map up to 32 bytes of data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TxPdo</a:t>
            </a:r>
            <a:r>
              <a:rPr lang="en-US" dirty="0"/>
              <a:t> Fixed="0"&gt;          </a:t>
            </a:r>
            <a:br>
              <a:rPr lang="en-US" dirty="0"/>
            </a:br>
            <a:r>
              <a:rPr lang="en-US" dirty="0"/>
              <a:t>	&lt;Index&gt;#x1a00&lt;/Index&gt;</a:t>
            </a:r>
            <a:br>
              <a:rPr lang="en-US" dirty="0"/>
            </a:br>
            <a:r>
              <a:rPr lang="en-US" dirty="0"/>
              <a:t>	&lt;Name&gt;Transmit PDO 1&lt;/Name&gt;</a:t>
            </a:r>
            <a:br>
              <a:rPr lang="en-US" dirty="0"/>
            </a:br>
            <a:r>
              <a:rPr lang="en-US" dirty="0"/>
              <a:t>	&lt;Entry&gt;</a:t>
            </a:r>
            <a:br>
              <a:rPr lang="en-US" dirty="0"/>
            </a:br>
            <a:r>
              <a:rPr lang="en-US" dirty="0"/>
              <a:t>		&lt;Index </a:t>
            </a:r>
            <a:r>
              <a:rPr lang="en-US" dirty="0" err="1"/>
              <a:t>DependOnSlot</a:t>
            </a:r>
            <a:r>
              <a:rPr lang="en-US" dirty="0"/>
              <a:t>="0"&gt;#x219a&lt;/Index&gt;</a:t>
            </a:r>
            <a:br>
              <a:rPr lang="en-US" dirty="0"/>
            </a:br>
            <a:r>
              <a:rPr lang="en-US" dirty="0"/>
              <a:t>		&lt;SubIndex&gt;0&lt;/SubIndex&gt;</a:t>
            </a:r>
            <a:br>
              <a:rPr lang="en-US" dirty="0"/>
            </a:br>
            <a:r>
              <a:rPr lang="en-US" dirty="0"/>
              <a:t>		&lt;</a:t>
            </a:r>
            <a:r>
              <a:rPr lang="en-US" dirty="0" err="1"/>
              <a:t>BitLen</a:t>
            </a:r>
            <a:r>
              <a:rPr lang="en-US" dirty="0"/>
              <a:t>&gt;32&lt;/</a:t>
            </a:r>
            <a:r>
              <a:rPr lang="en-US" dirty="0" err="1"/>
              <a:t>BitLen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	&lt;Name&gt;General purpose inputs&lt;/Name&gt;</a:t>
            </a:r>
            <a:br>
              <a:rPr lang="en-US" dirty="0"/>
            </a:br>
            <a:r>
              <a:rPr lang="en-US" dirty="0"/>
              <a:t>		&lt;</a:t>
            </a:r>
            <a:r>
              <a:rPr lang="en-US" dirty="0" err="1"/>
              <a:t>DataType</a:t>
            </a:r>
            <a:r>
              <a:rPr lang="en-US" dirty="0"/>
              <a:t>&gt;UDINT&lt;/</a:t>
            </a:r>
            <a:r>
              <a:rPr lang="en-US" dirty="0" err="1"/>
              <a:t>DataType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&lt;/Entry&gt;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TxPdo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1460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F12C-CE24-42F7-A63A-B1104C2C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types to map in a PDO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A8DA39-5C4F-4FF6-B64C-A45364939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025484"/>
              </p:ext>
            </p:extLst>
          </p:nvPr>
        </p:nvGraphicFramePr>
        <p:xfrm>
          <a:off x="924972" y="2231559"/>
          <a:ext cx="54276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843">
                  <a:extLst>
                    <a:ext uri="{9D8B030D-6E8A-4147-A177-3AD203B41FA5}">
                      <a16:colId xmlns:a16="http://schemas.microsoft.com/office/drawing/2014/main" val="2638149133"/>
                    </a:ext>
                  </a:extLst>
                </a:gridCol>
                <a:gridCol w="3004817">
                  <a:extLst>
                    <a:ext uri="{9D8B030D-6E8A-4147-A177-3AD203B41FA5}">
                      <a16:colId xmlns:a16="http://schemas.microsoft.com/office/drawing/2014/main" val="3898797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DataType</a:t>
                      </a:r>
                      <a:r>
                        <a:rPr lang="en-US" dirty="0"/>
                        <a:t>&gt; in ESI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9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Signed Byte (8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8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Unsigned Byte (8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5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Signed 16-bit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Unsigned 16-bit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0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Signed 32-bit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3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Unsigned 32-bit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UDINT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0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450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372</TotalTime>
  <Words>520</Words>
  <Application>Microsoft Office PowerPoint</Application>
  <PresentationFormat>Widescreen</PresentationFormat>
  <Paragraphs>68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Manually edit Ethercat Pdo’s in Esi file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Manually edit esi file</vt:lpstr>
      <vt:lpstr>Common Data types to map in a PDO</vt:lpstr>
      <vt:lpstr>Twincat’s startup tab after editing Esi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Manually edit Ethercat Pdo’s in Esi file</dc:title>
  <dc:creator>Redamonti, Anthony</dc:creator>
  <cp:lastModifiedBy>Redamonti, Anthony</cp:lastModifiedBy>
  <cp:revision>6</cp:revision>
  <dcterms:created xsi:type="dcterms:W3CDTF">2022-12-05T20:50:12Z</dcterms:created>
  <dcterms:modified xsi:type="dcterms:W3CDTF">2022-12-06T19:38:15Z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