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306" r:id="rId3"/>
    <p:sldId id="322" r:id="rId4"/>
    <p:sldId id="281" r:id="rId5"/>
    <p:sldId id="284" r:id="rId6"/>
    <p:sldId id="324" r:id="rId7"/>
    <p:sldId id="325" r:id="rId8"/>
    <p:sldId id="326" r:id="rId9"/>
    <p:sldId id="336" r:id="rId10"/>
    <p:sldId id="337" r:id="rId11"/>
    <p:sldId id="338" r:id="rId12"/>
    <p:sldId id="308" r:id="rId13"/>
    <p:sldId id="327" r:id="rId14"/>
    <p:sldId id="291" r:id="rId15"/>
    <p:sldId id="329" r:id="rId16"/>
    <p:sldId id="330" r:id="rId17"/>
    <p:sldId id="334" r:id="rId18"/>
    <p:sldId id="331" r:id="rId19"/>
    <p:sldId id="310" r:id="rId20"/>
    <p:sldId id="312" r:id="rId21"/>
    <p:sldId id="313" r:id="rId22"/>
    <p:sldId id="311" r:id="rId23"/>
    <p:sldId id="332" r:id="rId24"/>
    <p:sldId id="314" r:id="rId25"/>
    <p:sldId id="333" r:id="rId26"/>
    <p:sldId id="315" r:id="rId27"/>
    <p:sldId id="316" r:id="rId28"/>
    <p:sldId id="317" r:id="rId29"/>
    <p:sldId id="318" r:id="rId30"/>
    <p:sldId id="319" r:id="rId31"/>
    <p:sldId id="321" r:id="rId32"/>
    <p:sldId id="335" r:id="rId33"/>
    <p:sldId id="339" r:id="rId34"/>
    <p:sldId id="297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A00"/>
    <a:srgbClr val="D600B7"/>
    <a:srgbClr val="007A2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2" autoAdjust="0"/>
  </p:normalViewPr>
  <p:slideViewPr>
    <p:cSldViewPr snapToGrid="0">
      <p:cViewPr varScale="1">
        <p:scale>
          <a:sx n="62" d="100"/>
          <a:sy n="62" d="100"/>
        </p:scale>
        <p:origin x="25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F! is a grade signifying the student failed the course because of academic integrity violation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5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434D-FAF6-463D-8794-EDC9A64B8F0A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4837-A0AC-4C62-934F-6FF9DC19DD42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533-86AF-4D9F-8058-86C010B4FB06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99F-F9DF-4C51-9E5A-CC33B35749F3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FB2C-8F8F-49E6-9FDC-C114A0EC73DF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20B9-5344-4E62-9D82-364856CADD96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EF2F-18F3-42B8-816E-4F5CEB5F0626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C53A-B143-4EB2-A2AD-E6F209168575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FCF1-0349-46CA-9E7E-935792A5C6DC}" type="datetime1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6961-8211-40DF-883E-EFBD824245D4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F830-297B-4D8F-B1EE-3AB864E22634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71F6-F306-41AA-A34B-81E11B160D07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5/data-science-machine-learning-business-analytics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best-jobs-in-america-2019-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forbes.com/sites/louiscolumbus/2017/05/13/ibm-predicts-demand-for-data-scientists-will-soar-28-by-2020/#72205c027e3b" TargetMode="External"/><Relationship Id="rId4" Type="http://schemas.openxmlformats.org/officeDocument/2006/relationships/hyperlink" Target="https://quanthub.com/data-scientist-shortage-202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eza.marzban@okstate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ec.okstate.edu/sites/default/files/OSU_Academic_Integrity_Policy-May_16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icintegrity.okstate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minfinance.okstate.edu/site-files/documents/policies/academic-integrity-policy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affairs.okstate.edu/sites/default/files/Fall%202020%20Syllabus%20Attachment%20as%20of%20Aug%2010%202020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emc.com/collateral/analyst-reports/idc-the-digital-universe-in-20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atlantic.com/ideas/archive/2020/05/miracle-internet-not-breaking/61121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Fall </a:t>
            </a:r>
            <a:r>
              <a:rPr lang="en-US" b="1" dirty="0">
                <a:solidFill>
                  <a:srgbClr val="D600B7"/>
                </a:solidFill>
              </a:rPr>
              <a:t>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511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</a:t>
            </a:r>
            <a:r>
              <a:rPr lang="en-US" sz="2800" dirty="0" err="1">
                <a:solidFill>
                  <a:srgbClr val="207A00"/>
                </a:solidFill>
              </a:rPr>
              <a:t>Bagavathi</a:t>
            </a:r>
            <a:endParaRPr lang="en-US" sz="2800" dirty="0">
              <a:solidFill>
                <a:srgbClr val="207A00"/>
              </a:solidFill>
            </a:endParaRP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2FBA2-683E-4E1B-ADAB-7CFB5B93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D600B7"/>
                </a:solidFill>
              </a:rPr>
              <a:t>Find suspicious pairs of people who </a:t>
            </a:r>
            <a:r>
              <a:rPr lang="en-US" b="1" dirty="0" err="1" smtClean="0">
                <a:solidFill>
                  <a:srgbClr val="D600B7"/>
                </a:solidFill>
              </a:rPr>
              <a:t>atleast</a:t>
            </a:r>
            <a:r>
              <a:rPr lang="en-US" b="1" dirty="0" smtClean="0">
                <a:solidFill>
                  <a:srgbClr val="D600B7"/>
                </a:solidFill>
              </a:rPr>
              <a:t> twice have stayed at same hotel on some two days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10</a:t>
            </a:r>
            <a:r>
              <a:rPr lang="en-US" baseline="30000" dirty="0" smtClean="0">
                <a:solidFill>
                  <a:srgbClr val="207A00"/>
                </a:solidFill>
              </a:rPr>
              <a:t>9 </a:t>
            </a:r>
            <a:r>
              <a:rPr lang="en-US" dirty="0" smtClean="0">
                <a:solidFill>
                  <a:srgbClr val="207A00"/>
                </a:solidFill>
              </a:rPr>
              <a:t>people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1000 days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Each person stay 1% of time at hotel (10/1000)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10</a:t>
            </a:r>
            <a:r>
              <a:rPr lang="en-US" baseline="30000" dirty="0" smtClean="0">
                <a:solidFill>
                  <a:srgbClr val="207A00"/>
                </a:solidFill>
              </a:rPr>
              <a:t>5 </a:t>
            </a:r>
            <a:r>
              <a:rPr lang="en-US" dirty="0" smtClean="0">
                <a:solidFill>
                  <a:srgbClr val="207A00"/>
                </a:solidFill>
              </a:rPr>
              <a:t>hotels</a:t>
            </a:r>
          </a:p>
          <a:p>
            <a:r>
              <a:rPr lang="en-US" b="1" dirty="0" smtClean="0"/>
              <a:t>If everyone behave randomly, will data mining identify something suspicious?</a:t>
            </a:r>
          </a:p>
          <a:p>
            <a:r>
              <a:rPr lang="en-US" b="1" dirty="0" smtClean="0">
                <a:solidFill>
                  <a:srgbClr val="D600B7"/>
                </a:solidFill>
              </a:rPr>
              <a:t>Expected number of suspicious pairs of people = 250,000</a:t>
            </a:r>
          </a:p>
          <a:p>
            <a:r>
              <a:rPr lang="en-US" dirty="0" smtClean="0">
                <a:solidFill>
                  <a:srgbClr val="207A00"/>
                </a:solidFill>
              </a:rPr>
              <a:t>Still too many people to check! We need more evidence to find suspicious people in more efficient way!</a:t>
            </a:r>
            <a:endParaRPr lang="en-US" dirty="0">
              <a:solidFill>
                <a:srgbClr val="207A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MORAL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D600B7"/>
                </a:solidFill>
              </a:rPr>
              <a:t>DO NOT OVER DO THE DATA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Something(s) to know!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 descr="https://365datascience.com/wp-content/uploads/Euler-Venn_720p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71600"/>
            <a:ext cx="11865189" cy="50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 txBox="1">
            <a:spLocks/>
          </p:cNvSpPr>
          <p:nvPr/>
        </p:nvSpPr>
        <p:spPr>
          <a:xfrm>
            <a:off x="5220249" y="6420118"/>
            <a:ext cx="2257023" cy="4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Source: </a:t>
            </a:r>
            <a:r>
              <a:rPr lang="en-US" sz="2000" i="1" dirty="0" err="1" smtClean="0">
                <a:hlinkClick r:id="rId3"/>
              </a:rPr>
              <a:t>KDnuggets</a:t>
            </a:r>
            <a:endParaRPr lang="en-US" sz="2000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465" y="3008002"/>
            <a:ext cx="3676887" cy="3713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Mining Cultures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Data mining overlaps with: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Databases: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Large scale data, simple queries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Machine Learning: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Small/Medium data, complex math models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CS Theory: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Algorithms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Multiple cultures: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a DB person, data mining is a query answer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a ML person, data mining is identifying model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parameters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 this class we will do both!</a:t>
            </a:r>
          </a:p>
        </p:txBody>
      </p:sp>
    </p:spTree>
    <p:extLst>
      <p:ext uri="{BB962C8B-B14F-4D97-AF65-F5344CB8AC3E}">
        <p14:creationId xmlns:p14="http://schemas.microsoft.com/office/powerpoint/2010/main" val="19211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65" y="3008002"/>
            <a:ext cx="3676887" cy="3713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CS 5683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AFEA9-D941-4B90-97AE-EF0D2B8F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D600B7"/>
                </a:solidFill>
              </a:rPr>
              <a:t>CS 5683</a:t>
            </a:r>
            <a:r>
              <a:rPr lang="en-US" sz="3200" dirty="0" smtClean="0"/>
              <a:t> overlaps with machine learning, artificial intelligence, databases, and predictive analytics. But more emphasis on</a:t>
            </a:r>
          </a:p>
          <a:p>
            <a:pPr lvl="1"/>
            <a:r>
              <a:rPr lang="en-US" sz="2800" i="1" dirty="0" smtClean="0">
                <a:solidFill>
                  <a:srgbClr val="207A00"/>
                </a:solidFill>
              </a:rPr>
              <a:t>Scalability</a:t>
            </a:r>
          </a:p>
          <a:p>
            <a:pPr lvl="1"/>
            <a:r>
              <a:rPr lang="en-US" sz="2800" i="1" dirty="0" smtClean="0">
                <a:solidFill>
                  <a:srgbClr val="207A00"/>
                </a:solidFill>
              </a:rPr>
              <a:t>Algorithms</a:t>
            </a:r>
          </a:p>
          <a:p>
            <a:pPr lvl="1"/>
            <a:r>
              <a:rPr lang="en-US" sz="2800" i="1" dirty="0" smtClean="0">
                <a:solidFill>
                  <a:srgbClr val="207A00"/>
                </a:solidFill>
              </a:rPr>
              <a:t>Handling multiple data modalities</a:t>
            </a:r>
            <a:endParaRPr lang="en-US" sz="2800" i="1" dirty="0" smtClean="0">
              <a:solidFill>
                <a:srgbClr val="207A00"/>
              </a:solidFill>
            </a:endParaRPr>
          </a:p>
          <a:p>
            <a:pPr lvl="1"/>
            <a:r>
              <a:rPr lang="en-US" sz="2800" i="1" dirty="0" smtClean="0">
                <a:solidFill>
                  <a:srgbClr val="207A00"/>
                </a:solidFill>
              </a:rPr>
              <a:t>Automation in handling big data</a:t>
            </a:r>
          </a:p>
          <a:p>
            <a:pPr lvl="1"/>
            <a:r>
              <a:rPr lang="en-US" sz="2800" i="1" dirty="0" smtClean="0">
                <a:solidFill>
                  <a:srgbClr val="207A00"/>
                </a:solidFill>
              </a:rPr>
              <a:t>Application driven learning</a:t>
            </a:r>
            <a:endParaRPr lang="en-US" sz="2800" i="1" dirty="0">
              <a:solidFill>
                <a:srgbClr val="207A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A7A2A-3B4A-40ED-B10F-062E7AA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will we learn?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AFEA9-D941-4B90-97AE-EF0D2B8F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We will learn to </a:t>
            </a:r>
            <a:r>
              <a:rPr lang="en-US" sz="3200" b="1" dirty="0" smtClean="0">
                <a:solidFill>
                  <a:srgbClr val="D600B7"/>
                </a:solidFill>
              </a:rPr>
              <a:t>mine multiple modals of data: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Data is high dimensional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Data is a 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Data is never ending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Data is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Data is (un)labeled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We will learn to </a:t>
            </a:r>
            <a:r>
              <a:rPr lang="en-US" sz="3200" b="1" dirty="0" smtClean="0">
                <a:solidFill>
                  <a:srgbClr val="D600B7"/>
                </a:solidFill>
              </a:rPr>
              <a:t>use multiple models of computations: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Spark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Streaming and Online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Text mining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Graph mining algorithms</a:t>
            </a:r>
            <a:endParaRPr lang="en-US" b="1" dirty="0">
              <a:solidFill>
                <a:srgbClr val="207A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A7A2A-3B4A-40ED-B10F-062E7AA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will we learn?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AFEA9-D941-4B90-97AE-EF0D2B8F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We will learn to </a:t>
            </a:r>
            <a:r>
              <a:rPr lang="en-US" sz="3200" b="1" dirty="0" smtClean="0">
                <a:solidFill>
                  <a:srgbClr val="D600B7"/>
                </a:solidFill>
              </a:rPr>
              <a:t>solve real-world 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Recommender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Market Basket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Spam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Duplicate document detection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We will learn </a:t>
            </a:r>
            <a:r>
              <a:rPr lang="en-US" sz="3200" b="1" dirty="0" smtClean="0">
                <a:solidFill>
                  <a:srgbClr val="D600B7"/>
                </a:solidFill>
              </a:rPr>
              <a:t>multiple 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Linear Algebra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Dynamic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Hashing</a:t>
            </a:r>
            <a:endParaRPr lang="en-US" b="1" dirty="0">
              <a:solidFill>
                <a:srgbClr val="207A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A7A2A-3B4A-40ED-B10F-062E7AA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 to learn Data Mining?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AFEA9-D941-4B90-97AE-EF0D2B8F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6"/>
            <a:ext cx="10515600" cy="52038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Data Engineer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D600B7"/>
                </a:solidFill>
              </a:rPr>
              <a:t>Data Scientist</a:t>
            </a:r>
            <a:r>
              <a:rPr lang="en-US" dirty="0" smtClean="0"/>
              <a:t> are one of top 10 wanted jobs in industries in 2019 -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www.businessinsider.com/best-jobs-in-america-2019-1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Demand is always high! </a:t>
            </a:r>
            <a:r>
              <a:rPr lang="en-US" dirty="0" smtClean="0">
                <a:solidFill>
                  <a:srgbClr val="D600B7"/>
                </a:solidFill>
              </a:rPr>
              <a:t>- </a:t>
            </a:r>
            <a:r>
              <a:rPr lang="en-US" sz="2400" dirty="0">
                <a:hlinkClick r:id="rId4"/>
              </a:rPr>
              <a:t>https://quanthub.com/data-scientist-shortage-2020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, </a:t>
            </a:r>
            <a:r>
              <a:rPr lang="en-US" sz="2400" dirty="0">
                <a:hlinkClick r:id="rId5"/>
              </a:rPr>
              <a:t>https://www.forbes.com/sites/louiscolumbus/2017/05/13/ibm-predicts-demand-for-data-scientists-will-soar-28-by-2020/#72205c027e3b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A7A2A-3B4A-40ED-B10F-062E7AA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689" y="3648287"/>
            <a:ext cx="9220621" cy="30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600B7"/>
                </a:solidFill>
              </a:rPr>
              <a:t>About the Course</a:t>
            </a: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A7A2A-3B4A-40ED-B10F-062E7AA4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4632-6572-4942-8383-7B28E175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Teaching Assistant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22C7-FDD4-4345-9E4A-F332F2E6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55" y="2131888"/>
            <a:ext cx="10808415" cy="442302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i="1" dirty="0" smtClean="0">
                <a:solidFill>
                  <a:srgbClr val="D600B7"/>
                </a:solidFill>
              </a:rPr>
              <a:t>We have one amazing TA!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i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i="1" dirty="0" smtClean="0">
                <a:solidFill>
                  <a:srgbClr val="207A00"/>
                </a:solidFill>
              </a:rPr>
              <a:t>Reza </a:t>
            </a:r>
            <a:r>
              <a:rPr lang="en-US" b="1" i="1" dirty="0" err="1" smtClean="0">
                <a:solidFill>
                  <a:srgbClr val="207A00"/>
                </a:solidFill>
              </a:rPr>
              <a:t>Marzban</a:t>
            </a:r>
            <a:endParaRPr lang="en-US" b="1" i="1" dirty="0" smtClean="0">
              <a:solidFill>
                <a:srgbClr val="207A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Ph.D. student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Research interests: NLP and AI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 smtClean="0"/>
              <a:t>Email</a:t>
            </a:r>
            <a:r>
              <a:rPr lang="en-US" i="1" dirty="0" smtClean="0"/>
              <a:t>: </a:t>
            </a:r>
            <a:r>
              <a:rPr lang="en-US" dirty="0" smtClean="0">
                <a:hlinkClick r:id="rId2"/>
              </a:rPr>
              <a:t>reza.marzban@okstate.edu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207A00"/>
                </a:solidFill>
              </a:rPr>
              <a:t>Arun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207A00"/>
                </a:solidFill>
              </a:rPr>
              <a:t>TA</a:t>
            </a:r>
            <a:r>
              <a:rPr lang="en-US" b="1" dirty="0" smtClean="0"/>
              <a:t> </a:t>
            </a:r>
            <a:r>
              <a:rPr lang="en-US" dirty="0" smtClean="0"/>
              <a:t>office hours: Online (</a:t>
            </a:r>
            <a:r>
              <a:rPr lang="en-US" i="1" dirty="0" smtClean="0"/>
              <a:t>By appointment only</a:t>
            </a:r>
            <a:r>
              <a:rPr lang="en-US" dirty="0" smtClean="0"/>
              <a:t>)</a:t>
            </a:r>
            <a:endParaRPr lang="en-US" b="1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622F2-8BEA-4ACD-B9B1-D58EB31E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4632-6572-4942-8383-7B28E175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Little bit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22C7-FDD4-4345-9E4A-F332F2E6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1" y="1825624"/>
            <a:ext cx="11430000" cy="4929633"/>
          </a:xfrm>
        </p:spPr>
        <p:txBody>
          <a:bodyPr/>
          <a:lstStyle/>
          <a:p>
            <a:r>
              <a:rPr lang="en-US" dirty="0"/>
              <a:t>Ph.D. </a:t>
            </a:r>
            <a:r>
              <a:rPr lang="en-US" dirty="0" smtClean="0"/>
              <a:t>Computer Science </a:t>
            </a:r>
            <a:r>
              <a:rPr lang="en-US" dirty="0" smtClean="0"/>
              <a:t>at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D600B7"/>
                </a:solidFill>
              </a:rPr>
              <a:t>University </a:t>
            </a:r>
            <a:r>
              <a:rPr lang="en-US" b="1" dirty="0">
                <a:solidFill>
                  <a:srgbClr val="D600B7"/>
                </a:solidFill>
              </a:rPr>
              <a:t>of North Carolina at </a:t>
            </a:r>
            <a:r>
              <a:rPr lang="en-US" b="1" dirty="0" smtClean="0">
                <a:solidFill>
                  <a:srgbClr val="D600B7"/>
                </a:solidFill>
              </a:rPr>
              <a:t>Charlotte</a:t>
            </a:r>
            <a:endParaRPr lang="en-US" b="1" dirty="0">
              <a:solidFill>
                <a:srgbClr val="D600B7"/>
              </a:solidFill>
            </a:endParaRPr>
          </a:p>
          <a:p>
            <a:r>
              <a:rPr lang="en-US" dirty="0"/>
              <a:t>Assistant Professor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CS </a:t>
            </a:r>
            <a:r>
              <a:rPr lang="en-US" dirty="0" smtClean="0"/>
              <a:t>department at OSU</a:t>
            </a:r>
            <a:endParaRPr lang="en-US" dirty="0"/>
          </a:p>
          <a:p>
            <a:r>
              <a:rPr lang="en-US" b="1" dirty="0">
                <a:solidFill>
                  <a:srgbClr val="D600B7"/>
                </a:solidFill>
              </a:rPr>
              <a:t>Research interests: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07A00"/>
                </a:solidFill>
              </a:rPr>
              <a:t> Data mining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07A00"/>
                </a:solidFill>
              </a:rPr>
              <a:t> Network science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07A00"/>
                </a:solidFill>
              </a:rPr>
              <a:t> Computational social science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07A00"/>
                </a:solidFill>
              </a:rPr>
              <a:t> Applied machine </a:t>
            </a:r>
            <a:r>
              <a:rPr lang="en-US" b="1" dirty="0" smtClean="0">
                <a:solidFill>
                  <a:srgbClr val="207A00"/>
                </a:solidFill>
              </a:rPr>
              <a:t>learning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rgbClr val="207A00"/>
              </a:solidFill>
            </a:endParaRPr>
          </a:p>
          <a:p>
            <a:r>
              <a:rPr lang="en-US" b="1" i="1" dirty="0" smtClean="0">
                <a:solidFill>
                  <a:srgbClr val="D600B7"/>
                </a:solidFill>
              </a:rPr>
              <a:t>Office</a:t>
            </a:r>
            <a:r>
              <a:rPr lang="en-US" b="1" i="1" dirty="0">
                <a:solidFill>
                  <a:srgbClr val="D600B7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MSCS 215</a:t>
            </a:r>
          </a:p>
          <a:p>
            <a:r>
              <a:rPr lang="en-US" b="1" i="1" dirty="0">
                <a:solidFill>
                  <a:srgbClr val="D600B7"/>
                </a:solidFill>
              </a:rPr>
              <a:t>Office hours</a:t>
            </a:r>
            <a:r>
              <a:rPr lang="en-US" b="1" i="1" dirty="0" smtClean="0">
                <a:solidFill>
                  <a:srgbClr val="D600B7"/>
                </a:solidFill>
              </a:rPr>
              <a:t>:</a:t>
            </a:r>
            <a:r>
              <a:rPr lang="en-US" i="1" dirty="0" smtClean="0"/>
              <a:t> Online (by appointment only)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622F2-8BEA-4ACD-B9B1-D58EB31E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mage result for uncc logo">
            <a:extLst>
              <a:ext uri="{FF2B5EF4-FFF2-40B4-BE49-F238E27FC236}">
                <a16:creationId xmlns:a16="http://schemas.microsoft.com/office/drawing/2014/main" id="{E3BDEE01-8BF0-4844-A812-EE282BB3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09900" cy="17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klahoma state university logo">
            <a:extLst>
              <a:ext uri="{FF2B5EF4-FFF2-40B4-BE49-F238E27FC236}">
                <a16:creationId xmlns:a16="http://schemas.microsoft.com/office/drawing/2014/main" id="{87FAD7C5-72F7-457F-9C73-33F14CC4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02743"/>
            <a:ext cx="3581400" cy="15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Course Prerequisites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  <a:p>
            <a:r>
              <a:rPr lang="en-US" dirty="0"/>
              <a:t>Data structures and algorithms</a:t>
            </a:r>
          </a:p>
          <a:p>
            <a:r>
              <a:rPr lang="en-US" dirty="0"/>
              <a:t>Linux environment</a:t>
            </a:r>
          </a:p>
          <a:p>
            <a:r>
              <a:rPr lang="en-US" dirty="0"/>
              <a:t>Probability</a:t>
            </a:r>
          </a:p>
          <a:p>
            <a:r>
              <a:rPr lang="en-US" dirty="0"/>
              <a:t>Linear algebra</a:t>
            </a:r>
          </a:p>
          <a:p>
            <a:r>
              <a:rPr lang="en-US" dirty="0"/>
              <a:t>Statistics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36F07-335B-431A-AB5A-0E1E36C2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Course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Activities and Grading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510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M.S. students:</a:t>
            </a:r>
          </a:p>
          <a:p>
            <a:pPr lvl="1"/>
            <a:r>
              <a:rPr lang="en-US" sz="2800" dirty="0" smtClean="0"/>
              <a:t>Assignments – 25%</a:t>
            </a:r>
          </a:p>
          <a:p>
            <a:pPr lvl="1"/>
            <a:r>
              <a:rPr lang="en-US" sz="2800" dirty="0" smtClean="0"/>
              <a:t>Projects – 50%</a:t>
            </a:r>
          </a:p>
          <a:p>
            <a:pPr lvl="1"/>
            <a:r>
              <a:rPr lang="en-US" sz="2800" dirty="0" smtClean="0"/>
              <a:t>Final exam – 25%</a:t>
            </a:r>
          </a:p>
          <a:p>
            <a:pPr lvl="1"/>
            <a:endParaRPr lang="en-US" sz="4800" dirty="0"/>
          </a:p>
          <a:p>
            <a:pPr marL="0" indent="0">
              <a:buNone/>
            </a:pPr>
            <a:r>
              <a:rPr lang="en-US" sz="3200" b="1" dirty="0" smtClean="0"/>
              <a:t>Ph.D. students:</a:t>
            </a:r>
          </a:p>
          <a:p>
            <a:pPr lvl="1"/>
            <a:r>
              <a:rPr lang="en-US" sz="2800" dirty="0"/>
              <a:t>Assignments – 25%</a:t>
            </a:r>
          </a:p>
          <a:p>
            <a:pPr lvl="1"/>
            <a:r>
              <a:rPr lang="en-US" sz="2800" dirty="0"/>
              <a:t>Projects – </a:t>
            </a:r>
            <a:r>
              <a:rPr lang="en-US" sz="2800" dirty="0" smtClean="0"/>
              <a:t>40%</a:t>
            </a:r>
          </a:p>
          <a:p>
            <a:pPr lvl="1"/>
            <a:r>
              <a:rPr lang="en-US" sz="2800" dirty="0" smtClean="0"/>
              <a:t>Paper presentation – 10%</a:t>
            </a:r>
            <a:endParaRPr lang="en-US" sz="2800" dirty="0"/>
          </a:p>
          <a:p>
            <a:pPr lvl="1"/>
            <a:r>
              <a:rPr lang="en-US" sz="2800" dirty="0"/>
              <a:t>Final exam – 25%</a:t>
            </a:r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7CB7-1F14-4000-870B-505BFCD4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6" descr="Image result for canvas logo">
            <a:extLst>
              <a:ext uri="{FF2B5EF4-FFF2-40B4-BE49-F238E27FC236}">
                <a16:creationId xmlns:a16="http://schemas.microsoft.com/office/drawing/2014/main" id="{4EEDC34E-231C-46EC-9C32-56F1AF4F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2" y="2265636"/>
            <a:ext cx="3405188" cy="28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4632-6572-4942-8383-7B28E175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Course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Logistics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22C7-FDD4-4345-9E4A-F332F2E6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course will discuss several data mining and machine learning algorithms for big data analytics: clustering, </a:t>
            </a:r>
            <a:r>
              <a:rPr lang="en-US" dirty="0" smtClean="0"/>
              <a:t>recommender </a:t>
            </a:r>
            <a:r>
              <a:rPr lang="en-US" dirty="0"/>
              <a:t>systems, social media analysis, big graph mining, data stream analysis, large-scale machine learning, and online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We give </a:t>
            </a:r>
            <a:r>
              <a:rPr lang="en-US" dirty="0"/>
              <a:t>hands-on experience for big data frameworks and algorithms with </a:t>
            </a:r>
            <a:r>
              <a:rPr lang="en-US" dirty="0" smtClean="0"/>
              <a:t>assignments and projects</a:t>
            </a:r>
          </a:p>
          <a:p>
            <a:r>
              <a:rPr lang="en-US" dirty="0" smtClean="0"/>
              <a:t>All </a:t>
            </a:r>
            <a:r>
              <a:rPr lang="en-US" dirty="0"/>
              <a:t>assignments </a:t>
            </a:r>
            <a:r>
              <a:rPr lang="en-US" dirty="0" smtClean="0"/>
              <a:t>and projects will be </a:t>
            </a:r>
            <a:r>
              <a:rPr lang="en-US" dirty="0" smtClean="0"/>
              <a:t>on </a:t>
            </a:r>
            <a:r>
              <a:rPr lang="en-US" b="1" dirty="0" err="1" smtClean="0">
                <a:solidFill>
                  <a:srgbClr val="207A00"/>
                </a:solidFill>
              </a:rPr>
              <a:t>PySpark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207A00"/>
                </a:solidFill>
              </a:rPr>
              <a:t>Python</a:t>
            </a:r>
            <a:r>
              <a:rPr lang="en-US" dirty="0"/>
              <a:t> programming. But prior knowledge on </a:t>
            </a:r>
            <a:r>
              <a:rPr lang="en-US" b="1" dirty="0">
                <a:solidFill>
                  <a:srgbClr val="207A00"/>
                </a:solidFill>
              </a:rPr>
              <a:t>Apache Spark</a:t>
            </a:r>
            <a:r>
              <a:rPr lang="en-US" dirty="0"/>
              <a:t> is </a:t>
            </a:r>
            <a:r>
              <a:rPr lang="en-US" b="1" i="1" dirty="0"/>
              <a:t>not </a:t>
            </a:r>
            <a:r>
              <a:rPr lang="en-US" b="1" i="1" dirty="0" smtClean="0"/>
              <a:t>required</a:t>
            </a:r>
            <a:endParaRPr lang="en-US" b="1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r>
              <a:rPr lang="en-US" dirty="0"/>
              <a:t>May not be used for degree credit with </a:t>
            </a:r>
            <a:r>
              <a:rPr lang="en-US" b="1" dirty="0">
                <a:solidFill>
                  <a:srgbClr val="D600B7"/>
                </a:solidFill>
              </a:rPr>
              <a:t>MSIS </a:t>
            </a:r>
            <a:r>
              <a:rPr lang="en-US" b="1" dirty="0" smtClean="0">
                <a:solidFill>
                  <a:srgbClr val="D600B7"/>
                </a:solidFill>
              </a:rPr>
              <a:t>5683</a:t>
            </a:r>
            <a:endParaRPr lang="en-US" dirty="0">
              <a:solidFill>
                <a:srgbClr val="D600B7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83CF-A727-4B35-BAA1-A6D44D5E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Course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Communication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6518772" cy="5101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Canvas Discussion board(s)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Post in appropriate discussion 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We have discussion board for each topic and assignment</a:t>
            </a:r>
            <a:r>
              <a:rPr lang="en-US" sz="2800" dirty="0" smtClean="0">
                <a:solidFill>
                  <a:srgbClr val="D600B7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Email us!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Expect our reply anytime within 12 </a:t>
            </a:r>
            <a:r>
              <a:rPr lang="en-US" sz="2800" dirty="0" err="1" smtClean="0"/>
              <a:t>hrs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Canvas Announcements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For general announcements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7CB7-1F14-4000-870B-505BFCD4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6" descr="Image result for canvas logo">
            <a:extLst>
              <a:ext uri="{FF2B5EF4-FFF2-40B4-BE49-F238E27FC236}">
                <a16:creationId xmlns:a16="http://schemas.microsoft.com/office/drawing/2014/main" id="{4EEDC34E-231C-46EC-9C32-56F1AF4F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2" y="2265636"/>
            <a:ext cx="3405188" cy="28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2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Assignments &amp; Projects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individual activities</a:t>
            </a:r>
          </a:p>
          <a:p>
            <a:r>
              <a:rPr lang="en-US" b="1" dirty="0" smtClean="0">
                <a:solidFill>
                  <a:srgbClr val="D600B7"/>
                </a:solidFill>
              </a:rPr>
              <a:t>8 – 10 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7A00"/>
                </a:solidFill>
              </a:rPr>
              <a:t> </a:t>
            </a:r>
            <a:r>
              <a:rPr lang="en-US" dirty="0" smtClean="0">
                <a:solidFill>
                  <a:srgbClr val="207A00"/>
                </a:solidFill>
              </a:rPr>
              <a:t>small activities to get familiar with concepts</a:t>
            </a:r>
            <a:endParaRPr lang="en-US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7A00"/>
                </a:solidFill>
              </a:rPr>
              <a:t> </a:t>
            </a:r>
            <a:r>
              <a:rPr lang="en-US" dirty="0" smtClean="0">
                <a:solidFill>
                  <a:srgbClr val="207A00"/>
                </a:solidFill>
              </a:rPr>
              <a:t>students typically will have 5 – 6 days to complete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D600B7"/>
                </a:solidFill>
              </a:rPr>
              <a:t>4 – 5 projects</a:t>
            </a:r>
            <a:endParaRPr lang="en-US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07A00"/>
                </a:solidFill>
              </a:rPr>
              <a:t> </a:t>
            </a:r>
            <a:r>
              <a:rPr lang="en-US" dirty="0" smtClean="0">
                <a:solidFill>
                  <a:srgbClr val="207A00"/>
                </a:solidFill>
              </a:rPr>
              <a:t>Data Mining</a:t>
            </a:r>
            <a:r>
              <a:rPr lang="en-US" dirty="0" smtClean="0">
                <a:solidFill>
                  <a:srgbClr val="207A00"/>
                </a:solidFill>
              </a:rPr>
              <a:t> (non-)programming assignments</a:t>
            </a:r>
            <a:endParaRPr lang="en-US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7A00"/>
                </a:solidFill>
              </a:rPr>
              <a:t> </a:t>
            </a:r>
            <a:r>
              <a:rPr lang="en-US" dirty="0" smtClean="0">
                <a:solidFill>
                  <a:srgbClr val="207A00"/>
                </a:solidFill>
              </a:rPr>
              <a:t>Involves significant amount of </a:t>
            </a:r>
            <a:r>
              <a:rPr lang="en-US" dirty="0" smtClean="0">
                <a:solidFill>
                  <a:srgbClr val="207A00"/>
                </a:solidFill>
              </a:rPr>
              <a:t>work</a:t>
            </a:r>
            <a:endParaRPr lang="en-US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 Start early!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07A00"/>
                </a:solidFill>
              </a:rPr>
              <a:t> </a:t>
            </a:r>
            <a:r>
              <a:rPr lang="en-US" dirty="0" smtClean="0">
                <a:solidFill>
                  <a:srgbClr val="207A00"/>
                </a:solidFill>
              </a:rPr>
              <a:t>Student will have 2 – 3 weeks to complete</a:t>
            </a:r>
            <a:endParaRPr lang="en-US" dirty="0">
              <a:solidFill>
                <a:srgbClr val="207A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3D79-AE73-44DA-A197-B5228CC3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Ph.D. students Paper Presentation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online presentation (</a:t>
            </a:r>
            <a:r>
              <a:rPr lang="en-US" b="1" dirty="0" smtClean="0">
                <a:solidFill>
                  <a:srgbClr val="D600B7"/>
                </a:solidFill>
              </a:rPr>
              <a:t>25-30 </a:t>
            </a:r>
            <a:r>
              <a:rPr lang="en-US" b="1" dirty="0" err="1" smtClean="0">
                <a:solidFill>
                  <a:srgbClr val="D600B7"/>
                </a:solidFill>
              </a:rPr>
              <a:t>mins</a:t>
            </a:r>
            <a:r>
              <a:rPr lang="en-US" b="1" dirty="0" smtClean="0">
                <a:solidFill>
                  <a:srgbClr val="D600B7"/>
                </a:solidFill>
              </a:rPr>
              <a:t>)</a:t>
            </a:r>
          </a:p>
          <a:p>
            <a:r>
              <a:rPr lang="en-US" dirty="0" smtClean="0"/>
              <a:t>Overview of 2 related research papers</a:t>
            </a:r>
          </a:p>
          <a:p>
            <a:r>
              <a:rPr lang="en-US" dirty="0" smtClean="0"/>
              <a:t>Papers must be related to data mining, big data, and your research area</a:t>
            </a:r>
          </a:p>
          <a:p>
            <a:r>
              <a:rPr lang="en-US" b="1" dirty="0" smtClean="0">
                <a:solidFill>
                  <a:srgbClr val="D600B7"/>
                </a:solidFill>
              </a:rPr>
              <a:t>It can be your paper too!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07A00"/>
                </a:solidFill>
              </a:rPr>
              <a:t>WHY Paper Presentation?</a:t>
            </a:r>
          </a:p>
          <a:p>
            <a:pPr lvl="1"/>
            <a:r>
              <a:rPr lang="en-US" dirty="0" smtClean="0"/>
              <a:t>Advertises research among other Ph.D. and MS students</a:t>
            </a:r>
          </a:p>
          <a:p>
            <a:pPr lvl="1"/>
            <a:r>
              <a:rPr lang="en-US" dirty="0" smtClean="0"/>
              <a:t>May create collaborations!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3D79-AE73-44DA-A197-B5228CC3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Assignment &amp; Projects Submission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0586"/>
          </a:xfrm>
        </p:spPr>
        <p:txBody>
          <a:bodyPr>
            <a:normAutofit/>
          </a:bodyPr>
          <a:lstStyle/>
          <a:p>
            <a:r>
              <a:rPr lang="en-US" dirty="0" smtClean="0"/>
              <a:t>All submissions in </a:t>
            </a:r>
            <a:r>
              <a:rPr lang="en-US" b="1" dirty="0" smtClean="0">
                <a:solidFill>
                  <a:srgbClr val="D600B7"/>
                </a:solidFill>
              </a:rPr>
              <a:t>Canvas</a:t>
            </a:r>
          </a:p>
          <a:p>
            <a:endParaRPr lang="en-US" b="1" dirty="0" smtClean="0">
              <a:solidFill>
                <a:srgbClr val="D600B7"/>
              </a:solidFill>
            </a:endParaRPr>
          </a:p>
          <a:p>
            <a:r>
              <a:rPr lang="en-US" b="1" dirty="0" smtClean="0">
                <a:solidFill>
                  <a:srgbClr val="D600B7"/>
                </a:solidFill>
              </a:rPr>
              <a:t>Late submissions: 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2 grace periods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Including</a:t>
            </a:r>
            <a:r>
              <a:rPr lang="en-US" dirty="0" smtClean="0">
                <a:solidFill>
                  <a:srgbClr val="207A00"/>
                </a:solidFill>
              </a:rPr>
              <a:t> both projects and assignments</a:t>
            </a:r>
          </a:p>
          <a:p>
            <a:pPr lvl="1"/>
            <a:r>
              <a:rPr lang="en-US" b="1" dirty="0" smtClean="0">
                <a:solidFill>
                  <a:srgbClr val="207A00"/>
                </a:solidFill>
              </a:rPr>
              <a:t>We will not accept any submissions after 1 week of the due date!</a:t>
            </a:r>
          </a:p>
          <a:p>
            <a:endParaRPr lang="en-US" b="1" dirty="0">
              <a:solidFill>
                <a:srgbClr val="207A00"/>
              </a:solidFill>
            </a:endParaRPr>
          </a:p>
          <a:p>
            <a:r>
              <a:rPr lang="en-US" b="1" dirty="0" smtClean="0">
                <a:solidFill>
                  <a:srgbClr val="D600B7"/>
                </a:solidFill>
              </a:rPr>
              <a:t>Regrading: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Email us your request!</a:t>
            </a:r>
          </a:p>
          <a:p>
            <a:pPr lvl="1"/>
            <a:r>
              <a:rPr lang="en-US" dirty="0" smtClean="0">
                <a:solidFill>
                  <a:srgbClr val="207A00"/>
                </a:solidFill>
              </a:rPr>
              <a:t>Do not request to regrade first assignment/project at the end of the semester</a:t>
            </a:r>
          </a:p>
          <a:p>
            <a:pPr lvl="1"/>
            <a:endParaRPr lang="en-US" b="1" dirty="0">
              <a:solidFill>
                <a:srgbClr val="207A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CB941-6968-4992-A86A-6E4A582C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CDDD-3D46-486C-8C53-7CC1C36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Assignment and Project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A1E-6D96-4808-9B52-0497D076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04" y="5962001"/>
            <a:ext cx="10688392" cy="3943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https://aec.okstate.edu/sites/default/files/OSU_Academic_Integrity_Policy-May_16.pdf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60FC7-CA31-4AB5-8A1F-E9225B5827AA}"/>
              </a:ext>
            </a:extLst>
          </p:cNvPr>
          <p:cNvSpPr/>
          <p:nvPr/>
        </p:nvSpPr>
        <p:spPr>
          <a:xfrm>
            <a:off x="1" y="1525712"/>
            <a:ext cx="12192000" cy="41452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/>
              <a:t>Novelty</a:t>
            </a:r>
            <a:r>
              <a:rPr lang="en-US" sz="13800" dirty="0" smtClean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29DB0-C1CD-42DA-A6EA-81EE7AEC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9A3E-309C-40CA-902C-0B566A43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BC05-C7A5-4F7A-AFDB-BEA6C6BB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in the course syllabus</a:t>
            </a:r>
          </a:p>
          <a:p>
            <a:r>
              <a:rPr lang="en-US" u="sng" dirty="0">
                <a:hlinkClick r:id="rId3"/>
              </a:rPr>
              <a:t>http://academicintegrity.okstate.edu</a:t>
            </a:r>
            <a:endParaRPr lang="en-US" u="sng" dirty="0"/>
          </a:p>
          <a:p>
            <a:r>
              <a:rPr lang="en-US" dirty="0">
                <a:hlinkClick r:id="rId4"/>
              </a:rPr>
              <a:t>https://adminfinance.okstate.edu/site-files/documents/policies/academic-integrity-policy.pdf</a:t>
            </a:r>
            <a:endParaRPr lang="en-US" dirty="0"/>
          </a:p>
          <a:p>
            <a:r>
              <a:rPr lang="en-US" dirty="0"/>
              <a:t>In short: If you are not submitting</a:t>
            </a:r>
            <a:r>
              <a:rPr lang="en-US" b="1" dirty="0"/>
              <a:t> your work, you are cheating</a:t>
            </a:r>
          </a:p>
          <a:p>
            <a:endParaRPr lang="en-US" b="1" dirty="0"/>
          </a:p>
          <a:p>
            <a:r>
              <a:rPr lang="en-US" dirty="0"/>
              <a:t>Consequences: Grade of ‘0’ or ‘F!’ or may even expel from the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FB22-F392-4B54-9AA1-F08DFAA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Diverse Technical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99CE-27E1-450D-85B8-FED652A1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programming background in rusty, </a:t>
            </a:r>
            <a:r>
              <a:rPr lang="en-US" b="1" dirty="0" smtClean="0">
                <a:solidFill>
                  <a:srgbClr val="D600B7"/>
                </a:solidFill>
              </a:rPr>
              <a:t>prepare in </a:t>
            </a:r>
            <a:r>
              <a:rPr lang="en-US" b="1" dirty="0" smtClean="0">
                <a:solidFill>
                  <a:srgbClr val="D600B7"/>
                </a:solidFill>
              </a:rPr>
              <a:t>the </a:t>
            </a:r>
            <a:r>
              <a:rPr lang="en-US" b="1" dirty="0">
                <a:solidFill>
                  <a:srgbClr val="D600B7"/>
                </a:solidFill>
              </a:rPr>
              <a:t>initial weeks</a:t>
            </a:r>
          </a:p>
          <a:p>
            <a:r>
              <a:rPr lang="en-US" b="1" dirty="0">
                <a:solidFill>
                  <a:srgbClr val="D600B7"/>
                </a:solidFill>
              </a:rPr>
              <a:t>Please do not ask for perfect training environment</a:t>
            </a:r>
            <a:r>
              <a:rPr lang="en-US" dirty="0"/>
              <a:t> – the lecturer does not provide perfect tutorials to learn the technologies used in the course</a:t>
            </a:r>
          </a:p>
          <a:p>
            <a:r>
              <a:rPr lang="en-US" b="1" dirty="0">
                <a:solidFill>
                  <a:srgbClr val="207A00"/>
                </a:solidFill>
              </a:rPr>
              <a:t>You will encounter with: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Unclean data, unclear instructions, inaccurate documentation, </a:t>
            </a:r>
            <a:r>
              <a:rPr lang="en-US" dirty="0" err="1"/>
              <a:t>etc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Start early to handle such issues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Please </a:t>
            </a:r>
            <a:r>
              <a:rPr lang="en-US" b="1" dirty="0"/>
              <a:t>do not ask complex questions near the </a:t>
            </a:r>
            <a:r>
              <a:rPr lang="en-US" b="1" dirty="0" smtClean="0"/>
              <a:t>submission deadline!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E7904-44AC-45B6-9E0A-5A29D6E1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7750FC-B9AB-4EFC-966E-8AA46471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Big Data - Definition, Importance, Examples &amp; Tools | R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056"/>
            <a:ext cx="12192000" cy="69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CC-5320-4E0C-8BA8-C5E8BEF1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Other University Services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99CE-27E1-450D-85B8-FED652A1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check </a:t>
            </a:r>
            <a:r>
              <a:rPr lang="en-US" dirty="0" smtClean="0"/>
              <a:t>OSU syllabus attachment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6282A-8A87-48F4-9833-43B9E6E7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What’s After CS 5683?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CS 4783/5783</a:t>
            </a:r>
            <a:r>
              <a:rPr lang="en-US" dirty="0"/>
              <a:t> – </a:t>
            </a:r>
            <a:r>
              <a:rPr lang="en-US" b="1" dirty="0">
                <a:solidFill>
                  <a:srgbClr val="207A00"/>
                </a:solidFill>
              </a:rPr>
              <a:t>Machine </a:t>
            </a:r>
            <a:r>
              <a:rPr lang="en-US" b="1" dirty="0" smtClean="0">
                <a:solidFill>
                  <a:srgbClr val="207A00"/>
                </a:solidFill>
              </a:rPr>
              <a:t>Learning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b="1" i="1" dirty="0" smtClean="0"/>
              <a:t>Fall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CS 5433</a:t>
            </a:r>
            <a:r>
              <a:rPr lang="en-US" dirty="0"/>
              <a:t> – </a:t>
            </a:r>
            <a:r>
              <a:rPr lang="en-US" b="1" dirty="0">
                <a:solidFill>
                  <a:srgbClr val="207A00"/>
                </a:solidFill>
              </a:rPr>
              <a:t>Big Data </a:t>
            </a:r>
            <a:r>
              <a:rPr lang="en-US" b="1" dirty="0" smtClean="0">
                <a:solidFill>
                  <a:srgbClr val="207A00"/>
                </a:solidFill>
              </a:rPr>
              <a:t>Management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b="1" i="1" dirty="0" smtClean="0"/>
              <a:t>Spring</a:t>
            </a:r>
            <a:r>
              <a:rPr lang="en-US" i="1" dirty="0" smtClean="0"/>
              <a:t>)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D600B7"/>
                </a:solidFill>
              </a:rPr>
              <a:t>CS </a:t>
            </a:r>
            <a:r>
              <a:rPr lang="en-US" b="1" dirty="0" smtClean="0">
                <a:solidFill>
                  <a:srgbClr val="D600B7"/>
                </a:solidFill>
              </a:rPr>
              <a:t>5123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 smtClean="0">
                <a:solidFill>
                  <a:srgbClr val="207A00"/>
                </a:solidFill>
              </a:rPr>
              <a:t>Cloud Computing and Distributed Systems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b="1" i="1" dirty="0" smtClean="0"/>
              <a:t>Spring</a:t>
            </a:r>
            <a:r>
              <a:rPr lang="en-US" i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Independent </a:t>
            </a:r>
            <a:r>
              <a:rPr lang="en-US" b="1" dirty="0" smtClean="0">
                <a:solidFill>
                  <a:srgbClr val="D600B7"/>
                </a:solidFill>
              </a:rPr>
              <a:t>study</a:t>
            </a:r>
            <a:r>
              <a:rPr lang="en-US" dirty="0" smtClean="0"/>
              <a:t> (3 credit </a:t>
            </a:r>
            <a:r>
              <a:rPr lang="en-US" dirty="0" smtClean="0"/>
              <a:t>hours)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Better option if you want to do a 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Or, explore </a:t>
            </a:r>
            <a:r>
              <a:rPr lang="en-US" dirty="0" smtClean="0"/>
              <a:t>research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Email instructor for more details</a:t>
            </a:r>
            <a:endParaRPr lang="en-US" b="1" dirty="0">
              <a:solidFill>
                <a:srgbClr val="207A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965C-EF2B-47E2-9A95-5BB4B98A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Last slide!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D600B7"/>
                </a:solidFill>
              </a:rPr>
              <a:t>Follow classroom guidelines please!</a:t>
            </a:r>
            <a:endParaRPr lang="en-US" sz="4800" b="1" dirty="0">
              <a:solidFill>
                <a:srgbClr val="207A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965C-EF2B-47E2-9A95-5BB4B98A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to do next?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rgbClr val="D600B7"/>
                </a:solidFill>
              </a:rPr>
              <a:t>How about Project-0?</a:t>
            </a:r>
            <a:endParaRPr lang="en-US" sz="4800" b="1" dirty="0">
              <a:solidFill>
                <a:srgbClr val="207A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965C-EF2B-47E2-9A95-5BB4B98A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9F9B5-31B0-4A31-9560-189EB586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contents of these slides are motivated by materials from:</a:t>
            </a:r>
          </a:p>
          <a:p>
            <a:r>
              <a:rPr lang="en-US" dirty="0"/>
              <a:t>Dr. Srinivas </a:t>
            </a:r>
            <a:r>
              <a:rPr lang="en-US" dirty="0" err="1"/>
              <a:t>Akella</a:t>
            </a:r>
            <a:r>
              <a:rPr lang="en-US" dirty="0"/>
              <a:t> – UNC Charlotte</a:t>
            </a:r>
          </a:p>
          <a:p>
            <a:r>
              <a:rPr lang="en-US" dirty="0" smtClean="0"/>
              <a:t>Dr. Jure </a:t>
            </a:r>
            <a:r>
              <a:rPr lang="en-US" dirty="0" err="1" smtClean="0"/>
              <a:t>Leskovec</a:t>
            </a:r>
            <a:r>
              <a:rPr lang="en-US" dirty="0" smtClean="0"/>
              <a:t> – Stanford University (</a:t>
            </a:r>
            <a:r>
              <a:rPr lang="en-US" dirty="0">
                <a:hlinkClick r:id="rId2"/>
              </a:rPr>
              <a:t>http://www.mmds.org/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334F3-B1A0-40E2-945F-868FAC24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B6B5-2E24-432A-AF7A-B19CF83B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8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happens in the internet in 1 minute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 2020?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5B302-FEAF-45D7-843B-0EAEFDE23C35}"/>
              </a:ext>
            </a:extLst>
          </p:cNvPr>
          <p:cNvSpPr txBox="1"/>
          <p:nvPr/>
        </p:nvSpPr>
        <p:spPr>
          <a:xfrm>
            <a:off x="8596916" y="3291840"/>
            <a:ext cx="305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Estimated amount of data in 2020:</a:t>
            </a:r>
          </a:p>
          <a:p>
            <a:r>
              <a:rPr lang="en-US" i="1" dirty="0"/>
              <a:t>40 trillion GB (40 zettabytes)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801CE-9E49-4827-AA77-14CD86D5BF24}"/>
              </a:ext>
            </a:extLst>
          </p:cNvPr>
          <p:cNvSpPr txBox="1"/>
          <p:nvPr/>
        </p:nvSpPr>
        <p:spPr>
          <a:xfrm>
            <a:off x="10146417" y="4215170"/>
            <a:ext cx="1106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EMC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63350-0116-45E9-BEB1-8F7B4D4A7D4C}"/>
              </a:ext>
            </a:extLst>
          </p:cNvPr>
          <p:cNvSpPr txBox="1"/>
          <p:nvPr/>
        </p:nvSpPr>
        <p:spPr>
          <a:xfrm>
            <a:off x="8867234" y="4659464"/>
            <a:ext cx="22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zettabytes = 10</a:t>
            </a:r>
            <a:r>
              <a:rPr lang="en-US" sz="1600" baseline="30000" dirty="0"/>
              <a:t>21 </a:t>
            </a:r>
            <a:r>
              <a:rPr lang="en-US" sz="1600" dirty="0"/>
              <a:t>bytes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DF459-A81B-4160-8AD4-C68C482C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://www.allaccess.com/assets/img/content/merge/2020/m-03-10-pic1.jpg.pagespeed.ce.fOkDznfn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01" y="1469544"/>
            <a:ext cx="5339993" cy="53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55B302-FEAF-45D7-843B-0EAEFDE23C35}"/>
              </a:ext>
            </a:extLst>
          </p:cNvPr>
          <p:cNvSpPr txBox="1"/>
          <p:nvPr/>
        </p:nvSpPr>
        <p:spPr>
          <a:xfrm>
            <a:off x="365604" y="3445728"/>
            <a:ext cx="305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Note: This is the stats taken in March 2020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63350-0116-45E9-BEB1-8F7B4D4A7D4C}"/>
              </a:ext>
            </a:extLst>
          </p:cNvPr>
          <p:cNvSpPr txBox="1"/>
          <p:nvPr/>
        </p:nvSpPr>
        <p:spPr>
          <a:xfrm>
            <a:off x="434203" y="6063962"/>
            <a:ext cx="3330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hlinkClick r:id="rId4"/>
              </a:rPr>
              <a:t>How the internet is not breaking during the pandemic???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788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is the use of such data?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Data contains valuable </a:t>
            </a:r>
            <a:r>
              <a:rPr lang="en-US" sz="3200" b="1" i="1" dirty="0" smtClean="0">
                <a:solidFill>
                  <a:srgbClr val="D600B7"/>
                </a:solidFill>
              </a:rPr>
              <a:t>knowledge</a:t>
            </a:r>
          </a:p>
          <a:p>
            <a:endParaRPr lang="en-US" sz="3200" i="1" dirty="0" smtClean="0"/>
          </a:p>
          <a:p>
            <a:r>
              <a:rPr lang="en-US" sz="3200" dirty="0" smtClean="0"/>
              <a:t>Data needs to be </a:t>
            </a: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Stored</a:t>
            </a: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Managed</a:t>
            </a: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Analyzed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 smtClean="0"/>
              <a:t>Analysis can be done with </a:t>
            </a:r>
            <a:r>
              <a:rPr lang="en-US" sz="3200" b="1" u="sng" dirty="0">
                <a:solidFill>
                  <a:srgbClr val="D600B7"/>
                </a:solidFill>
              </a:rPr>
              <a:t>statistics, machine learning</a:t>
            </a:r>
            <a:r>
              <a:rPr lang="en-US" sz="3200" dirty="0"/>
              <a:t>, and </a:t>
            </a:r>
            <a:r>
              <a:rPr lang="en-US" sz="3200" b="1" dirty="0" smtClean="0"/>
              <a:t>AI</a:t>
            </a:r>
            <a:r>
              <a:rPr lang="en-US" sz="3200" dirty="0" smtClean="0"/>
              <a:t> to extract knowledge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78868" y="3950776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(This Class)</a:t>
            </a:r>
            <a:endParaRPr lang="en-US" sz="32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6288" y="4299735"/>
            <a:ext cx="2532580" cy="2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78894" y="4546315"/>
            <a:ext cx="0" cy="405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is Data Mining?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Given: lots of data (or) big data!</a:t>
            </a:r>
            <a:endParaRPr lang="en-US" sz="3200" i="1" dirty="0" smtClean="0"/>
          </a:p>
          <a:p>
            <a:endParaRPr lang="en-US" sz="3200" i="1" dirty="0" smtClean="0"/>
          </a:p>
          <a:p>
            <a:r>
              <a:rPr lang="en-US" sz="3200" b="1" dirty="0" smtClean="0">
                <a:solidFill>
                  <a:srgbClr val="D600B7"/>
                </a:solidFill>
              </a:rPr>
              <a:t>Discover patterns and models that:</a:t>
            </a:r>
          </a:p>
          <a:p>
            <a:pPr lvl="1"/>
            <a:r>
              <a:rPr lang="en-US" sz="2800" b="1" dirty="0">
                <a:solidFill>
                  <a:srgbClr val="207A00"/>
                </a:solidFill>
              </a:rPr>
              <a:t>Useful: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/>
              <a:t>should handle new data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Valid: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/>
              <a:t>s</a:t>
            </a:r>
            <a:r>
              <a:rPr lang="en-US" sz="2800" dirty="0" smtClean="0"/>
              <a:t>hould promise some degree of certainty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Unexpected: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non-obvious to humans and existing systems</a:t>
            </a:r>
            <a:endParaRPr lang="en-US" sz="2800" b="1" dirty="0" smtClean="0"/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Understandable: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interpretable by humans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Mining Tasks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05F0-862B-4C2A-AD39-610568D4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D600B7"/>
                </a:solidFill>
              </a:rPr>
              <a:t>Descriptive tasks</a:t>
            </a:r>
          </a:p>
          <a:p>
            <a:pPr lvl="1"/>
            <a:r>
              <a:rPr lang="en-US" sz="2800" dirty="0" smtClean="0"/>
              <a:t>Find human interpretable patterns that describe the data</a:t>
            </a: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Example:</a:t>
            </a:r>
            <a:r>
              <a:rPr lang="en-US" sz="2800" b="1" dirty="0" smtClean="0"/>
              <a:t> </a:t>
            </a:r>
            <a:r>
              <a:rPr lang="en-US" sz="2800" dirty="0" smtClean="0"/>
              <a:t>Clustering </a:t>
            </a:r>
          </a:p>
          <a:p>
            <a:pPr lvl="1"/>
            <a:endParaRPr lang="en-US" sz="2800" b="1" dirty="0" smtClean="0"/>
          </a:p>
          <a:p>
            <a:r>
              <a:rPr lang="en-US" sz="3200" b="1" dirty="0" smtClean="0">
                <a:solidFill>
                  <a:srgbClr val="D600B7"/>
                </a:solidFill>
              </a:rPr>
              <a:t>Predictive tasks</a:t>
            </a:r>
            <a:endParaRPr lang="en-US" sz="3200" b="1" dirty="0" smtClean="0">
              <a:solidFill>
                <a:srgbClr val="D600B7"/>
              </a:solidFill>
            </a:endParaRPr>
          </a:p>
          <a:p>
            <a:pPr lvl="1"/>
            <a:r>
              <a:rPr lang="en-US" sz="2800" dirty="0" smtClean="0"/>
              <a:t>Use some variables to predict unknown or forecast future values of other variables</a:t>
            </a:r>
          </a:p>
          <a:p>
            <a:pPr lvl="1"/>
            <a:r>
              <a:rPr lang="en-US" sz="2800" b="1" dirty="0" smtClean="0">
                <a:solidFill>
                  <a:srgbClr val="207A00"/>
                </a:solidFill>
              </a:rPr>
              <a:t>Example:</a:t>
            </a:r>
            <a:r>
              <a:rPr lang="en-US" sz="2800" b="1" dirty="0" smtClean="0"/>
              <a:t> </a:t>
            </a:r>
            <a:r>
              <a:rPr lang="en-US" sz="2800" dirty="0" smtClean="0"/>
              <a:t>Classification – Recommender systems</a:t>
            </a:r>
            <a:endParaRPr lang="en-US" sz="2800" b="1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to expect when working with Data?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11" y="1277128"/>
            <a:ext cx="7122489" cy="53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F9A2-6379-45A8-A713-F9256396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imits in Data Mining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look for too many things in big data, you will find interesting things – but do not have any significance!</a:t>
            </a:r>
          </a:p>
          <a:p>
            <a:endParaRPr lang="en-US" dirty="0" smtClean="0"/>
          </a:p>
          <a:p>
            <a:r>
              <a:rPr lang="en-US" dirty="0" smtClean="0"/>
              <a:t>Also – </a:t>
            </a:r>
            <a:r>
              <a:rPr lang="en-US" b="1" dirty="0" smtClean="0">
                <a:solidFill>
                  <a:srgbClr val="D600B7"/>
                </a:solidFill>
              </a:rPr>
              <a:t>let’s say you are looking for a certain event!</a:t>
            </a:r>
            <a:endParaRPr lang="en-US" dirty="0" smtClean="0">
              <a:solidFill>
                <a:srgbClr val="D600B7"/>
              </a:solidFill>
            </a:endParaRPr>
          </a:p>
          <a:p>
            <a:r>
              <a:rPr lang="en-US" b="1" dirty="0" err="1" smtClean="0">
                <a:solidFill>
                  <a:srgbClr val="207A00"/>
                </a:solidFill>
              </a:rPr>
              <a:t>Bonferroni’s</a:t>
            </a:r>
            <a:r>
              <a:rPr lang="en-US" b="1" dirty="0" smtClean="0">
                <a:solidFill>
                  <a:srgbClr val="207A00"/>
                </a:solidFill>
              </a:rPr>
              <a:t> principle:</a:t>
            </a:r>
            <a:r>
              <a:rPr lang="en-US" dirty="0" smtClean="0"/>
              <a:t> If you look for events of certain type on certain amount of random data, you always find interesting data!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b="1" dirty="0" smtClean="0"/>
              <a:t>It is called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D600B7"/>
                </a:solidFill>
              </a:rPr>
              <a:t>Bogus</a:t>
            </a:r>
          </a:p>
          <a:p>
            <a:r>
              <a:rPr lang="en-US" b="1" dirty="0" smtClean="0">
                <a:solidFill>
                  <a:srgbClr val="207A00"/>
                </a:solidFill>
              </a:rPr>
              <a:t>Solution:</a:t>
            </a:r>
            <a:r>
              <a:rPr lang="en-US" b="1" i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Set a threshold to avoid bogus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80FB-38D4-4AFD-8100-B75A23FA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12069</TotalTime>
  <Words>1292</Words>
  <Application>Microsoft Office PowerPoint</Application>
  <PresentationFormat>Widescreen</PresentationFormat>
  <Paragraphs>273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CS 5683: Algorithms &amp; Methods for Big Data Analytics  Fall 2020</vt:lpstr>
      <vt:lpstr>Little bit about myself</vt:lpstr>
      <vt:lpstr>PowerPoint Presentation</vt:lpstr>
      <vt:lpstr>What happens in the internet in 1 minute in 2020?</vt:lpstr>
      <vt:lpstr>What is the use of such data?</vt:lpstr>
      <vt:lpstr> What is Data Mining?</vt:lpstr>
      <vt:lpstr> Data Mining Tasks</vt:lpstr>
      <vt:lpstr> What to expect when working with Data?</vt:lpstr>
      <vt:lpstr>Limits in Data Mining</vt:lpstr>
      <vt:lpstr>Example</vt:lpstr>
      <vt:lpstr>MORAL</vt:lpstr>
      <vt:lpstr> Something(s) to know!</vt:lpstr>
      <vt:lpstr> Data Mining Cultures</vt:lpstr>
      <vt:lpstr>CS 5683</vt:lpstr>
      <vt:lpstr>What will we learn?</vt:lpstr>
      <vt:lpstr>What will we learn?</vt:lpstr>
      <vt:lpstr>Why to learn Data Mining?</vt:lpstr>
      <vt:lpstr>About the Course</vt:lpstr>
      <vt:lpstr>Teaching Assistant</vt:lpstr>
      <vt:lpstr>Course Prerequisites</vt:lpstr>
      <vt:lpstr>Course Activities and Grading</vt:lpstr>
      <vt:lpstr>Course Logistics</vt:lpstr>
      <vt:lpstr>Course Communication</vt:lpstr>
      <vt:lpstr>Assignments &amp; Projects</vt:lpstr>
      <vt:lpstr>Ph.D. students Paper Presentation</vt:lpstr>
      <vt:lpstr>Assignment &amp; Projects Submission</vt:lpstr>
      <vt:lpstr>Assignment and Project Expectations</vt:lpstr>
      <vt:lpstr>Academic Integrity</vt:lpstr>
      <vt:lpstr>Diverse Technical Preparation </vt:lpstr>
      <vt:lpstr>Other University Services and Policies</vt:lpstr>
      <vt:lpstr>What’s After CS 5683?</vt:lpstr>
      <vt:lpstr>Last slide!</vt:lpstr>
      <vt:lpstr>What to do next?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195</cp:revision>
  <dcterms:created xsi:type="dcterms:W3CDTF">2020-01-06T22:26:49Z</dcterms:created>
  <dcterms:modified xsi:type="dcterms:W3CDTF">2020-08-17T19:18:22Z</dcterms:modified>
</cp:coreProperties>
</file>