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4"/>
  </p:notesMasterIdLst>
  <p:sldIdLst>
    <p:sldId id="256" r:id="rId5"/>
    <p:sldId id="286" r:id="rId6"/>
    <p:sldId id="288" r:id="rId7"/>
    <p:sldId id="321" r:id="rId8"/>
    <p:sldId id="320" r:id="rId9"/>
    <p:sldId id="322" r:id="rId10"/>
    <p:sldId id="323" r:id="rId11"/>
    <p:sldId id="289" r:id="rId12"/>
    <p:sldId id="257" r:id="rId13"/>
    <p:sldId id="258" r:id="rId14"/>
    <p:sldId id="259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69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40" r:id="rId32"/>
    <p:sldId id="331" r:id="rId33"/>
    <p:sldId id="332" r:id="rId34"/>
    <p:sldId id="336" r:id="rId35"/>
    <p:sldId id="337" r:id="rId36"/>
    <p:sldId id="333" r:id="rId37"/>
    <p:sldId id="334" r:id="rId38"/>
    <p:sldId id="335" r:id="rId39"/>
    <p:sldId id="338" r:id="rId40"/>
    <p:sldId id="339" r:id="rId41"/>
    <p:sldId id="297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2" autoAdjust="0"/>
  </p:normalViewPr>
  <p:slideViewPr>
    <p:cSldViewPr snapToGrid="0">
      <p:cViewPr varScale="1">
        <p:scale>
          <a:sx n="62" d="100"/>
          <a:sy n="62" d="100"/>
        </p:scale>
        <p:origin x="25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Hadoop saves blocks into nodes</a:t>
            </a:r>
          </a:p>
          <a:p>
            <a:r>
              <a:rPr lang="en-US" dirty="0"/>
              <a:t>Map input keys are byte offset and considered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content change in the green box!</a:t>
            </a:r>
          </a:p>
          <a:p>
            <a:pPr marL="228600" indent="-228600">
              <a:buAutoNum type="arabicPeriod"/>
            </a:pPr>
            <a:r>
              <a:rPr lang="en-US" dirty="0"/>
              <a:t>Sorted</a:t>
            </a:r>
          </a:p>
          <a:p>
            <a:pPr marL="228600" indent="-228600">
              <a:buAutoNum type="arabicPeriod"/>
            </a:pPr>
            <a:r>
              <a:rPr lang="en-US" dirty="0"/>
              <a:t>Values became list</a:t>
            </a:r>
          </a:p>
          <a:p>
            <a:pPr marL="228600" indent="-228600">
              <a:buAutoNum type="arabicPeriod"/>
            </a:pPr>
            <a:r>
              <a:rPr lang="en-US"/>
              <a:t>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 with </a:t>
            </a:r>
            <a:r>
              <a:rPr lang="en-US" dirty="0" err="1" smtClean="0"/>
              <a:t>HashPartitioner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4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50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3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0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3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7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0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Ambari – A web based tool for provisioning, managing, and monitoring Apache Hadoop clusters</a:t>
            </a:r>
          </a:p>
          <a:p>
            <a:r>
              <a:rPr lang="en-US" dirty="0" err="1"/>
              <a:t>Hbase</a:t>
            </a:r>
            <a:r>
              <a:rPr lang="en-US" dirty="0"/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scalable, distributed database that supports structured data storage for large tables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- A data warehouse infrastructure that provides data summarization and ad hoc querying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Mahout - A Scalable machine learning and data mining library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- A high-level data-flow language and execution framework for parallel computation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- A fast and general compute engine for Hadoop data. Spark provides a simple and expressive programming model that supports a wide range of applications, including ETL, machine learning, stream processing, and graph computation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 - A high-performance coordination service for distributed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3907-C3DF-4E5E-B1F3-CEA60FB854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current/hadoop-project-dist/hadoop-hdfs/HDFSHighAvailabilityWithNF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uSmkZtty4o" TargetMode="External"/><Relationship Id="rId5" Type="http://schemas.openxmlformats.org/officeDocument/2006/relationships/hyperlink" Target="https://www.youtube.com/watch?v=PuHv5Uz22W8" TargetMode="External"/><Relationship Id="rId4" Type="http://schemas.openxmlformats.org/officeDocument/2006/relationships/hyperlink" Target="https://hadoop.apache.org/docs/current/hadoop-mapreduce-client/hadoop-mapreduce-client-core/MapReduceTutorial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pub6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Cloud Computing and Distributed Systems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Hadoop &amp; </a:t>
            </a: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  <a:endParaRPr lang="en-US" sz="2800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age result for apache hbase logo">
            <a:extLst>
              <a:ext uri="{FF2B5EF4-FFF2-40B4-BE49-F238E27FC236}">
                <a16:creationId xmlns:a16="http://schemas.microsoft.com/office/drawing/2014/main" id="{198544D5-64D3-48B0-BB6B-51EFB12D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065" y="1995866"/>
            <a:ext cx="4730935" cy="34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Hadoop Ecosystem</a:t>
            </a:r>
          </a:p>
        </p:txBody>
      </p:sp>
      <p:pic>
        <p:nvPicPr>
          <p:cNvPr id="2052" name="Picture 4" descr="Image result for apache hive logo">
            <a:extLst>
              <a:ext uri="{FF2B5EF4-FFF2-40B4-BE49-F238E27FC236}">
                <a16:creationId xmlns:a16="http://schemas.microsoft.com/office/drawing/2014/main" id="{CFD6D903-2A2C-4D97-B630-570C0405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2" y="157312"/>
            <a:ext cx="2939551" cy="264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pache spark logo">
            <a:extLst>
              <a:ext uri="{FF2B5EF4-FFF2-40B4-BE49-F238E27FC236}">
                <a16:creationId xmlns:a16="http://schemas.microsoft.com/office/drawing/2014/main" id="{B88F3D6D-3C9D-4682-A4F2-4729BB26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286231"/>
            <a:ext cx="36957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pache pig logo">
            <a:extLst>
              <a:ext uri="{FF2B5EF4-FFF2-40B4-BE49-F238E27FC236}">
                <a16:creationId xmlns:a16="http://schemas.microsoft.com/office/drawing/2014/main" id="{B4463FDA-6099-4E0E-9BAC-A82D0AAC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28" y="4933950"/>
            <a:ext cx="4911903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pache zookeeper logo">
            <a:extLst>
              <a:ext uri="{FF2B5EF4-FFF2-40B4-BE49-F238E27FC236}">
                <a16:creationId xmlns:a16="http://schemas.microsoft.com/office/drawing/2014/main" id="{371A6AE0-BADA-49CD-8235-B7F6FF5A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73" y="1357813"/>
            <a:ext cx="4076518" cy="22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pache mahout logo">
            <a:extLst>
              <a:ext uri="{FF2B5EF4-FFF2-40B4-BE49-F238E27FC236}">
                <a16:creationId xmlns:a16="http://schemas.microsoft.com/office/drawing/2014/main" id="{0B358727-0113-4991-A4CA-CDA2B2CA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8" y="4616568"/>
            <a:ext cx="5116443" cy="21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apache ambari logo">
            <a:extLst>
              <a:ext uri="{FF2B5EF4-FFF2-40B4-BE49-F238E27FC236}">
                <a16:creationId xmlns:a16="http://schemas.microsoft.com/office/drawing/2014/main" id="{BBFB4887-E1A4-43E5-990B-38FD01A6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62" y="3490787"/>
            <a:ext cx="5928564" cy="16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Hadoop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Hadoop Common</a:t>
            </a:r>
            <a:r>
              <a:rPr lang="en-US" dirty="0"/>
              <a:t> – contains utilities to support other 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Hadoop Distributed File System</a:t>
            </a:r>
            <a:r>
              <a:rPr lang="en-US" dirty="0"/>
              <a:t> (HDFS)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YARN</a:t>
            </a:r>
            <a:r>
              <a:rPr lang="en-US" dirty="0" smtClean="0"/>
              <a:t> </a:t>
            </a:r>
            <a:r>
              <a:rPr lang="en-US" dirty="0"/>
              <a:t>– manage resources and schedule jobs across clusters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dirty="0" smtClean="0"/>
              <a:t> </a:t>
            </a:r>
            <a:r>
              <a:rPr lang="en-US" dirty="0"/>
              <a:t>– parallel data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AB02B6-0C95-4112-8B47-4CE62C496356}"/>
              </a:ext>
            </a:extLst>
          </p:cNvPr>
          <p:cNvSpPr/>
          <p:nvPr/>
        </p:nvSpPr>
        <p:spPr>
          <a:xfrm>
            <a:off x="4896492" y="3863083"/>
            <a:ext cx="2399015" cy="11866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84EA1-C372-4968-9C65-6822DA449B8B}"/>
              </a:ext>
            </a:extLst>
          </p:cNvPr>
          <p:cNvSpPr/>
          <p:nvPr/>
        </p:nvSpPr>
        <p:spPr>
          <a:xfrm>
            <a:off x="2562546" y="5479551"/>
            <a:ext cx="2399015" cy="118666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9B3F9-DDBC-40FA-946B-E21C91BE9504}"/>
              </a:ext>
            </a:extLst>
          </p:cNvPr>
          <p:cNvSpPr/>
          <p:nvPr/>
        </p:nvSpPr>
        <p:spPr>
          <a:xfrm>
            <a:off x="7230441" y="5479550"/>
            <a:ext cx="2499186" cy="1186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88272DA-6208-4E4C-874E-387A599A67F4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 flipH="1">
            <a:off x="2562546" y="4456416"/>
            <a:ext cx="2333946" cy="1616468"/>
          </a:xfrm>
          <a:prstGeom prst="curvedConnector3">
            <a:avLst>
              <a:gd name="adj1" fmla="val -5139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3DF0D47-6A1D-400B-A646-435D38D3EFEF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 flipV="1">
            <a:off x="7295507" y="4456416"/>
            <a:ext cx="2434120" cy="1616467"/>
          </a:xfrm>
          <a:prstGeom prst="curvedConnector3">
            <a:avLst>
              <a:gd name="adj1" fmla="val -5286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4459E18-5679-4031-BBEC-95DB6C30359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61561" y="6072883"/>
            <a:ext cx="226888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C22EA3E-ADCD-473C-92E8-F89F02120A49}"/>
              </a:ext>
            </a:extLst>
          </p:cNvPr>
          <p:cNvCxnSpPr>
            <a:cxnSpLocks/>
          </p:cNvCxnSpPr>
          <p:nvPr/>
        </p:nvCxnSpPr>
        <p:spPr>
          <a:xfrm rot="10800000">
            <a:off x="4961558" y="5920485"/>
            <a:ext cx="224661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A12A43F-5A98-4343-8B2B-BF8224136F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2545" y="4560495"/>
            <a:ext cx="2356213" cy="1359988"/>
          </a:xfrm>
          <a:prstGeom prst="curvedConnector3">
            <a:avLst>
              <a:gd name="adj1" fmla="val 1376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308DAE8-5AF6-4763-82C3-FD5B6E64E188}"/>
              </a:ext>
            </a:extLst>
          </p:cNvPr>
          <p:cNvCxnSpPr>
            <a:cxnSpLocks/>
          </p:cNvCxnSpPr>
          <p:nvPr/>
        </p:nvCxnSpPr>
        <p:spPr>
          <a:xfrm>
            <a:off x="7295507" y="4560495"/>
            <a:ext cx="2434120" cy="1359989"/>
          </a:xfrm>
          <a:prstGeom prst="curvedConnector3">
            <a:avLst>
              <a:gd name="adj1" fmla="val 14074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Graphic 31" descr="Closed book">
            <a:extLst>
              <a:ext uri="{FF2B5EF4-FFF2-40B4-BE49-F238E27FC236}">
                <a16:creationId xmlns:a16="http://schemas.microsoft.com/office/drawing/2014/main" id="{3D021F59-712E-4958-96CC-F9E862A6BA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646603" y="3816850"/>
            <a:ext cx="639566" cy="639566"/>
          </a:xfrm>
          <a:prstGeom prst="rect">
            <a:avLst/>
          </a:prstGeom>
        </p:spPr>
      </p:pic>
      <p:pic>
        <p:nvPicPr>
          <p:cNvPr id="34" name="Graphic 33" descr="Database">
            <a:extLst>
              <a:ext uri="{FF2B5EF4-FFF2-40B4-BE49-F238E27FC236}">
                <a16:creationId xmlns:a16="http://schemas.microsoft.com/office/drawing/2014/main" id="{08CF62D8-14CB-4EEF-87F5-A91CEE7C7D3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7037" y="3816850"/>
            <a:ext cx="639566" cy="639566"/>
          </a:xfrm>
          <a:prstGeom prst="rect">
            <a:avLst/>
          </a:prstGeom>
        </p:spPr>
      </p:pic>
      <p:pic>
        <p:nvPicPr>
          <p:cNvPr id="35" name="Graphic 34" descr="Closed book">
            <a:extLst>
              <a:ext uri="{FF2B5EF4-FFF2-40B4-BE49-F238E27FC236}">
                <a16:creationId xmlns:a16="http://schemas.microsoft.com/office/drawing/2014/main" id="{E15C1146-F601-416F-A2FB-E76288F909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646603" y="4501901"/>
            <a:ext cx="639566" cy="639566"/>
          </a:xfrm>
          <a:prstGeom prst="rect">
            <a:avLst/>
          </a:prstGeom>
        </p:spPr>
      </p:pic>
      <p:pic>
        <p:nvPicPr>
          <p:cNvPr id="36" name="Graphic 35" descr="Database">
            <a:extLst>
              <a:ext uri="{FF2B5EF4-FFF2-40B4-BE49-F238E27FC236}">
                <a16:creationId xmlns:a16="http://schemas.microsoft.com/office/drawing/2014/main" id="{D0703ED4-5586-439C-9AE8-5C08DEBCB4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7037" y="4501901"/>
            <a:ext cx="639566" cy="639566"/>
          </a:xfrm>
          <a:prstGeom prst="rect">
            <a:avLst/>
          </a:prstGeom>
        </p:spPr>
      </p:pic>
      <p:pic>
        <p:nvPicPr>
          <p:cNvPr id="37" name="Graphic 36" descr="Closed book">
            <a:extLst>
              <a:ext uri="{FF2B5EF4-FFF2-40B4-BE49-F238E27FC236}">
                <a16:creationId xmlns:a16="http://schemas.microsoft.com/office/drawing/2014/main" id="{0D98F432-1FB4-4697-B98C-1BE63F654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652600" y="5208935"/>
            <a:ext cx="639566" cy="639566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541A4271-4F4D-4AD7-A6B1-40D69895DDA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13034" y="5208935"/>
            <a:ext cx="639566" cy="63956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D18510-F774-48E4-9B7A-22C8CF29691C}"/>
              </a:ext>
            </a:extLst>
          </p:cNvPr>
          <p:cNvSpPr txBox="1"/>
          <p:nvPr/>
        </p:nvSpPr>
        <p:spPr>
          <a:xfrm>
            <a:off x="10651041" y="3443995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Hadoop Cluster</a:t>
            </a:r>
          </a:p>
        </p:txBody>
      </p:sp>
    </p:spTree>
    <p:extLst>
      <p:ext uri="{BB962C8B-B14F-4D97-AF65-F5344CB8AC3E}">
        <p14:creationId xmlns:p14="http://schemas.microsoft.com/office/powerpoint/2010/main" val="2566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Hadoop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99CE-27E1-450D-85B8-FED652A1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V1</a:t>
            </a:r>
            <a:r>
              <a:rPr lang="en-US" dirty="0"/>
              <a:t> – Adoption of Google’s MapReduce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V2</a:t>
            </a:r>
            <a:r>
              <a:rPr lang="en-US" dirty="0"/>
              <a:t> – Introduction of </a:t>
            </a:r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E804E-5F81-4BF6-A6FA-EBA3EA271B7B}"/>
              </a:ext>
            </a:extLst>
          </p:cNvPr>
          <p:cNvSpPr/>
          <p:nvPr/>
        </p:nvSpPr>
        <p:spPr>
          <a:xfrm>
            <a:off x="1674688" y="3394030"/>
            <a:ext cx="3467528" cy="32029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1BDBB-407F-44A8-8E0D-551B78AB2F55}"/>
              </a:ext>
            </a:extLst>
          </p:cNvPr>
          <p:cNvSpPr/>
          <p:nvPr/>
        </p:nvSpPr>
        <p:spPr>
          <a:xfrm>
            <a:off x="7349448" y="3394030"/>
            <a:ext cx="3467528" cy="32029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9C00A-36EE-4D4E-8BD4-F81B65673EF0}"/>
              </a:ext>
            </a:extLst>
          </p:cNvPr>
          <p:cNvSpPr/>
          <p:nvPr/>
        </p:nvSpPr>
        <p:spPr>
          <a:xfrm>
            <a:off x="1762016" y="3495559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Ecosystem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7D882F-06C1-46C3-87A2-AFDCF407752F}"/>
              </a:ext>
            </a:extLst>
          </p:cNvPr>
          <p:cNvSpPr/>
          <p:nvPr/>
        </p:nvSpPr>
        <p:spPr>
          <a:xfrm>
            <a:off x="1762017" y="4269447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MapReduce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86D172-BA34-4C79-9320-A0D6C8765484}"/>
              </a:ext>
            </a:extLst>
          </p:cNvPr>
          <p:cNvSpPr/>
          <p:nvPr/>
        </p:nvSpPr>
        <p:spPr>
          <a:xfrm>
            <a:off x="1762016" y="5043108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F5DC17-2359-4939-951D-39835222B06C}"/>
              </a:ext>
            </a:extLst>
          </p:cNvPr>
          <p:cNvSpPr/>
          <p:nvPr/>
        </p:nvSpPr>
        <p:spPr>
          <a:xfrm>
            <a:off x="1772292" y="5816769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Commons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CC7687-F610-4498-8C26-23FB8A7ABF30}"/>
              </a:ext>
            </a:extLst>
          </p:cNvPr>
          <p:cNvSpPr/>
          <p:nvPr/>
        </p:nvSpPr>
        <p:spPr>
          <a:xfrm>
            <a:off x="7405953" y="3495559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Ecosystem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4F393B-89A3-4F40-B4CD-61A5C2E522B4}"/>
              </a:ext>
            </a:extLst>
          </p:cNvPr>
          <p:cNvSpPr/>
          <p:nvPr/>
        </p:nvSpPr>
        <p:spPr>
          <a:xfrm>
            <a:off x="9185097" y="4269447"/>
            <a:ext cx="1503451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A5314F-0BEC-4F65-95B1-0FB408F116E0}"/>
              </a:ext>
            </a:extLst>
          </p:cNvPr>
          <p:cNvSpPr/>
          <p:nvPr/>
        </p:nvSpPr>
        <p:spPr>
          <a:xfrm>
            <a:off x="7405953" y="5043108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09431B-F021-4B95-A50F-1D9DBF5BFBDF}"/>
              </a:ext>
            </a:extLst>
          </p:cNvPr>
          <p:cNvSpPr/>
          <p:nvPr/>
        </p:nvSpPr>
        <p:spPr>
          <a:xfrm>
            <a:off x="7416229" y="5816769"/>
            <a:ext cx="3272319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Commons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226366-C0C3-4415-8A8B-8FD8B624E311}"/>
              </a:ext>
            </a:extLst>
          </p:cNvPr>
          <p:cNvSpPr/>
          <p:nvPr/>
        </p:nvSpPr>
        <p:spPr>
          <a:xfrm>
            <a:off x="7416229" y="4262878"/>
            <a:ext cx="1503451" cy="683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MapReduce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A3F8C-F24C-483E-8269-8AFB54E5D550}"/>
              </a:ext>
            </a:extLst>
          </p:cNvPr>
          <p:cNvSpPr txBox="1"/>
          <p:nvPr/>
        </p:nvSpPr>
        <p:spPr>
          <a:xfrm>
            <a:off x="2630978" y="302889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</a:rPr>
              <a:t>Hadoop V1.0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CB414-B679-486A-89DF-56A74A6BB7EF}"/>
              </a:ext>
            </a:extLst>
          </p:cNvPr>
          <p:cNvSpPr txBox="1"/>
          <p:nvPr/>
        </p:nvSpPr>
        <p:spPr>
          <a:xfrm>
            <a:off x="8316015" y="301384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</a:rPr>
              <a:t>Hadoop V2.0</a:t>
            </a:r>
          </a:p>
        </p:txBody>
      </p:sp>
    </p:spTree>
    <p:extLst>
      <p:ext uri="{BB962C8B-B14F-4D97-AF65-F5344CB8AC3E}">
        <p14:creationId xmlns:p14="http://schemas.microsoft.com/office/powerpoint/2010/main" val="4238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99CE-27E1-450D-85B8-FED652A1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5126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File </a:t>
            </a:r>
            <a:r>
              <a:rPr lang="en-US" dirty="0"/>
              <a:t>system based on </a:t>
            </a:r>
            <a:r>
              <a:rPr lang="en-US" b="1" dirty="0">
                <a:solidFill>
                  <a:srgbClr val="D600B7"/>
                </a:solidFill>
              </a:rPr>
              <a:t>Google File System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HDFS </a:t>
            </a:r>
            <a:r>
              <a:rPr lang="en-US" b="1" dirty="0">
                <a:solidFill>
                  <a:srgbClr val="D600B7"/>
                </a:solidFill>
              </a:rPr>
              <a:t>replicates data</a:t>
            </a:r>
            <a:r>
              <a:rPr lang="en-US" dirty="0"/>
              <a:t> when storing to tackle node failures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HDFS </a:t>
            </a:r>
            <a:r>
              <a:rPr lang="en-US" dirty="0"/>
              <a:t>applications has to be </a:t>
            </a:r>
            <a:r>
              <a:rPr lang="en-US" b="1" i="1" dirty="0">
                <a:solidFill>
                  <a:srgbClr val="D600B7"/>
                </a:solidFill>
              </a:rPr>
              <a:t>Write-Once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D600B7"/>
                </a:solidFill>
              </a:rPr>
              <a:t>Read-Many</a:t>
            </a:r>
            <a:r>
              <a:rPr lang="en-US" i="1" dirty="0"/>
              <a:t> </a:t>
            </a:r>
            <a:r>
              <a:rPr lang="en-US" dirty="0"/>
              <a:t>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Appending the data is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Inserting data at an arbitrary position is not possible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Move </a:t>
            </a:r>
            <a:r>
              <a:rPr lang="en-US" b="1" dirty="0">
                <a:solidFill>
                  <a:srgbClr val="D600B7"/>
                </a:solidFill>
              </a:rPr>
              <a:t>computation </a:t>
            </a:r>
            <a:r>
              <a:rPr lang="en-US" b="1" dirty="0" smtClean="0">
                <a:solidFill>
                  <a:srgbClr val="D600B7"/>
                </a:solidFill>
              </a:rPr>
              <a:t>near the data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the algorithms/programs to the node where data resides or to the nearby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04F0D4-11CC-4F6C-8C42-D8C43765D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556" y="1304175"/>
            <a:ext cx="7549322" cy="5024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29121-05D9-4C7C-9539-7C26A2CBD4CA}"/>
              </a:ext>
            </a:extLst>
          </p:cNvPr>
          <p:cNvSpPr txBox="1"/>
          <p:nvPr/>
        </p:nvSpPr>
        <p:spPr>
          <a:xfrm>
            <a:off x="8953928" y="6195317"/>
            <a:ext cx="278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Hadoop.apache.org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33285-6671-4B9A-B4BD-090B1F2182EC}"/>
              </a:ext>
            </a:extLst>
          </p:cNvPr>
          <p:cNvSpPr txBox="1"/>
          <p:nvPr/>
        </p:nvSpPr>
        <p:spPr>
          <a:xfrm>
            <a:off x="381780" y="1235622"/>
            <a:ext cx="3904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Primary components in HDFS: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00B7"/>
                </a:solidFill>
              </a:rPr>
              <a:t>Name node</a:t>
            </a:r>
            <a:r>
              <a:rPr lang="en-US" sz="2400" b="1" dirty="0"/>
              <a:t> </a:t>
            </a:r>
            <a:r>
              <a:rPr lang="en-US" sz="2400" dirty="0"/>
              <a:t>– manages file system namespace (opening, closing, and renaming files and directories), and manages mapping of blocks to data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00B7"/>
                </a:solidFill>
              </a:rPr>
              <a:t>Data node</a:t>
            </a:r>
            <a:r>
              <a:rPr lang="en-US" sz="2400" b="1" dirty="0"/>
              <a:t> – </a:t>
            </a:r>
            <a:r>
              <a:rPr lang="en-US" sz="2400" dirty="0"/>
              <a:t>stores data </a:t>
            </a:r>
            <a:r>
              <a:rPr lang="en-US" sz="2400" dirty="0" smtClean="0"/>
              <a:t>blocks/partitions, </a:t>
            </a:r>
            <a:r>
              <a:rPr lang="en-US" sz="2400" dirty="0"/>
              <a:t>serves for read/write requests, and perform operations (block creation, deletion, and replication)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57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798587A-8F97-4200-803E-1EA029F187BB}"/>
              </a:ext>
            </a:extLst>
          </p:cNvPr>
          <p:cNvSpPr/>
          <p:nvPr/>
        </p:nvSpPr>
        <p:spPr>
          <a:xfrm>
            <a:off x="9062484" y="3559995"/>
            <a:ext cx="2291316" cy="2522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5567CF05-4705-4743-B93E-176032EC5F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2760" y="5075237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 Data Storage (1)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C60E1F-BACA-4524-8FB4-21FD0F87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926208"/>
          </a:xfrm>
        </p:spPr>
        <p:txBody>
          <a:bodyPr>
            <a:normAutofit fontScale="92500"/>
          </a:bodyPr>
          <a:lstStyle/>
          <a:p>
            <a:r>
              <a:rPr lang="en-US" dirty="0"/>
              <a:t>Large files are split into </a:t>
            </a:r>
            <a:r>
              <a:rPr lang="en-US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(each block with maximum of </a:t>
            </a:r>
            <a:r>
              <a:rPr lang="en-US" b="1" dirty="0"/>
              <a:t>128MB</a:t>
            </a:r>
            <a:r>
              <a:rPr lang="en-US" dirty="0"/>
              <a:t>)</a:t>
            </a:r>
          </a:p>
          <a:p>
            <a:r>
              <a:rPr lang="en-US" dirty="0"/>
              <a:t>Each block is replicated </a:t>
            </a:r>
            <a:r>
              <a:rPr lang="en-US" b="1" dirty="0"/>
              <a:t>(3x </a:t>
            </a:r>
            <a:r>
              <a:rPr lang="en-US" dirty="0"/>
              <a:t>time by default</a:t>
            </a:r>
            <a:r>
              <a:rPr lang="en-US" b="1" dirty="0"/>
              <a:t>)</a:t>
            </a:r>
            <a:r>
              <a:rPr lang="en-US" dirty="0"/>
              <a:t>. Replication factor can be changed during the runtime.</a:t>
            </a:r>
          </a:p>
          <a:p>
            <a:r>
              <a:rPr lang="en-US" dirty="0" err="1"/>
              <a:t>Namenode</a:t>
            </a:r>
            <a:r>
              <a:rPr lang="en-US" dirty="0"/>
              <a:t> stores information about data </a:t>
            </a:r>
            <a:r>
              <a:rPr lang="en-US" dirty="0" smtClean="0"/>
              <a:t>partitions</a:t>
            </a:r>
            <a:endParaRPr lang="en-US" dirty="0"/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0C8FBAC9-0958-48BE-9115-A7EF32BA15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2760" y="350185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25A46-7AA8-426F-A88B-233E6A67B7B7}"/>
              </a:ext>
            </a:extLst>
          </p:cNvPr>
          <p:cNvSpPr txBox="1"/>
          <p:nvPr/>
        </p:nvSpPr>
        <p:spPr>
          <a:xfrm>
            <a:off x="308225" y="3725616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50B3D-8106-4A27-9B28-FA3022B6F173}"/>
              </a:ext>
            </a:extLst>
          </p:cNvPr>
          <p:cNvSpPr txBox="1"/>
          <p:nvPr/>
        </p:nvSpPr>
        <p:spPr>
          <a:xfrm>
            <a:off x="308224" y="526502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02F35A-81AF-49FC-B2A3-E6F38DCB00F3}"/>
              </a:ext>
            </a:extLst>
          </p:cNvPr>
          <p:cNvSpPr/>
          <p:nvPr/>
        </p:nvSpPr>
        <p:spPr>
          <a:xfrm>
            <a:off x="1952090" y="3878494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9F2D398-8119-490C-93C9-F1F226F6C8E7}"/>
              </a:ext>
            </a:extLst>
          </p:cNvPr>
          <p:cNvSpPr/>
          <p:nvPr/>
        </p:nvSpPr>
        <p:spPr>
          <a:xfrm>
            <a:off x="1952090" y="5495860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3D008-9F3B-4A73-8328-87CF2B2D9308}"/>
              </a:ext>
            </a:extLst>
          </p:cNvPr>
          <p:cNvSpPr txBox="1"/>
          <p:nvPr/>
        </p:nvSpPr>
        <p:spPr>
          <a:xfrm>
            <a:off x="2609636" y="3802054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1.1, 1.2, and 1.3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92294-C795-472F-92F2-045CB6A27708}"/>
              </a:ext>
            </a:extLst>
          </p:cNvPr>
          <p:cNvSpPr txBox="1"/>
          <p:nvPr/>
        </p:nvSpPr>
        <p:spPr>
          <a:xfrm>
            <a:off x="2609636" y="534298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2.1, and 2.2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2394FAC-FA20-489E-B549-BC228A641126}"/>
              </a:ext>
            </a:extLst>
          </p:cNvPr>
          <p:cNvSpPr/>
          <p:nvPr/>
        </p:nvSpPr>
        <p:spPr>
          <a:xfrm>
            <a:off x="4715838" y="3725616"/>
            <a:ext cx="714054" cy="2161476"/>
          </a:xfrm>
          <a:prstGeom prst="rightBrace">
            <a:avLst>
              <a:gd name="adj1" fmla="val 8333"/>
              <a:gd name="adj2" fmla="val 490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C0CF93-98FE-4268-8960-61AC32CFBFA9}"/>
              </a:ext>
            </a:extLst>
          </p:cNvPr>
          <p:cNvSpPr/>
          <p:nvPr/>
        </p:nvSpPr>
        <p:spPr>
          <a:xfrm>
            <a:off x="5649752" y="3559995"/>
            <a:ext cx="3051425" cy="2522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50286A-68DA-4E7C-8563-9F2B970D46DF}"/>
              </a:ext>
            </a:extLst>
          </p:cNvPr>
          <p:cNvSpPr/>
          <p:nvPr/>
        </p:nvSpPr>
        <p:spPr>
          <a:xfrm>
            <a:off x="5913740" y="3695223"/>
            <a:ext cx="1140431" cy="625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D55DD-D0CC-4500-B5A9-8B8AD47D38C3}"/>
              </a:ext>
            </a:extLst>
          </p:cNvPr>
          <p:cNvSpPr/>
          <p:nvPr/>
        </p:nvSpPr>
        <p:spPr>
          <a:xfrm>
            <a:off x="7307459" y="3720140"/>
            <a:ext cx="1140431" cy="625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B996EF-5161-4E62-9AC7-64F348F1831D}"/>
              </a:ext>
            </a:extLst>
          </p:cNvPr>
          <p:cNvSpPr/>
          <p:nvPr/>
        </p:nvSpPr>
        <p:spPr>
          <a:xfrm>
            <a:off x="7312451" y="4508402"/>
            <a:ext cx="1140431" cy="625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5E802C-4BA0-4263-B8C2-7694D38E570A}"/>
              </a:ext>
            </a:extLst>
          </p:cNvPr>
          <p:cNvSpPr/>
          <p:nvPr/>
        </p:nvSpPr>
        <p:spPr>
          <a:xfrm>
            <a:off x="5910886" y="4494041"/>
            <a:ext cx="1140431" cy="625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09C8D-A8DC-40C6-9CDD-116FD1E0A967}"/>
              </a:ext>
            </a:extLst>
          </p:cNvPr>
          <p:cNvSpPr txBox="1"/>
          <p:nvPr/>
        </p:nvSpPr>
        <p:spPr>
          <a:xfrm>
            <a:off x="6538467" y="6113658"/>
            <a:ext cx="138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Cluster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3A314F-D5DB-4B14-B7E4-757BD3849671}"/>
              </a:ext>
            </a:extLst>
          </p:cNvPr>
          <p:cNvSpPr/>
          <p:nvPr/>
        </p:nvSpPr>
        <p:spPr>
          <a:xfrm>
            <a:off x="5910885" y="5279624"/>
            <a:ext cx="1140431" cy="625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24211A-2C9D-4081-9E73-27B15AE7ED2C}"/>
              </a:ext>
            </a:extLst>
          </p:cNvPr>
          <p:cNvSpPr/>
          <p:nvPr/>
        </p:nvSpPr>
        <p:spPr>
          <a:xfrm>
            <a:off x="7312449" y="5294037"/>
            <a:ext cx="1140431" cy="625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6FBD8-BF88-45A7-B500-D74295835FCD}"/>
              </a:ext>
            </a:extLst>
          </p:cNvPr>
          <p:cNvSpPr txBox="1"/>
          <p:nvPr/>
        </p:nvSpPr>
        <p:spPr>
          <a:xfrm>
            <a:off x="9102799" y="3587116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85F70-68CF-44B4-97A8-A83184722D78}"/>
              </a:ext>
            </a:extLst>
          </p:cNvPr>
          <p:cNvSpPr txBox="1"/>
          <p:nvPr/>
        </p:nvSpPr>
        <p:spPr>
          <a:xfrm>
            <a:off x="9102799" y="3862071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 1: B1.1, B1.2, B1.3</a:t>
            </a:r>
          </a:p>
          <a:p>
            <a:r>
              <a:rPr lang="en-US" dirty="0"/>
              <a:t>Doc. 2: B2.1, B2.2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4FCD2B-16D2-4210-A20C-8A149EA1A1DC}"/>
              </a:ext>
            </a:extLst>
          </p:cNvPr>
          <p:cNvSpPr txBox="1"/>
          <p:nvPr/>
        </p:nvSpPr>
        <p:spPr>
          <a:xfrm>
            <a:off x="9535612" y="6101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10B33-7E24-42CF-8C41-499CEB75B5F8}"/>
              </a:ext>
            </a:extLst>
          </p:cNvPr>
          <p:cNvSpPr txBox="1"/>
          <p:nvPr/>
        </p:nvSpPr>
        <p:spPr>
          <a:xfrm>
            <a:off x="9148470" y="4540960"/>
            <a:ext cx="1337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B1.1: A, C, D</a:t>
            </a:r>
          </a:p>
          <a:p>
            <a:r>
              <a:rPr lang="en-US" dirty="0"/>
              <a:t>B1.2: B, C, F</a:t>
            </a:r>
          </a:p>
          <a:p>
            <a:r>
              <a:rPr lang="en-US" dirty="0"/>
              <a:t>B1.3: D, E, F</a:t>
            </a:r>
          </a:p>
          <a:p>
            <a:r>
              <a:rPr lang="en-US" dirty="0"/>
              <a:t>B2.1: A, B, E</a:t>
            </a:r>
          </a:p>
          <a:p>
            <a:r>
              <a:rPr lang="en-US" dirty="0"/>
              <a:t>B2.2: C, D, F</a:t>
            </a:r>
          </a:p>
        </p:txBody>
      </p:sp>
    </p:spTree>
    <p:extLst>
      <p:ext uri="{BB962C8B-B14F-4D97-AF65-F5344CB8AC3E}">
        <p14:creationId xmlns:p14="http://schemas.microsoft.com/office/powerpoint/2010/main" val="5907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798587A-8F97-4200-803E-1EA029F187BB}"/>
              </a:ext>
            </a:extLst>
          </p:cNvPr>
          <p:cNvSpPr/>
          <p:nvPr/>
        </p:nvSpPr>
        <p:spPr>
          <a:xfrm>
            <a:off x="9268255" y="2419563"/>
            <a:ext cx="2290171" cy="2522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5567CF05-4705-4743-B93E-176032EC5F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351" y="385774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 Data Storage (2)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0C8FBAC9-0958-48BE-9115-A7EF32BA15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351" y="228437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25A46-7AA8-426F-A88B-233E6A67B7B7}"/>
              </a:ext>
            </a:extLst>
          </p:cNvPr>
          <p:cNvSpPr txBox="1"/>
          <p:nvPr/>
        </p:nvSpPr>
        <p:spPr>
          <a:xfrm>
            <a:off x="221816" y="250812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50B3D-8106-4A27-9B28-FA3022B6F173}"/>
              </a:ext>
            </a:extLst>
          </p:cNvPr>
          <p:cNvSpPr txBox="1"/>
          <p:nvPr/>
        </p:nvSpPr>
        <p:spPr>
          <a:xfrm>
            <a:off x="221815" y="40475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02F35A-81AF-49FC-B2A3-E6F38DCB00F3}"/>
              </a:ext>
            </a:extLst>
          </p:cNvPr>
          <p:cNvSpPr/>
          <p:nvPr/>
        </p:nvSpPr>
        <p:spPr>
          <a:xfrm>
            <a:off x="1865681" y="2661006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9F2D398-8119-490C-93C9-F1F226F6C8E7}"/>
              </a:ext>
            </a:extLst>
          </p:cNvPr>
          <p:cNvSpPr/>
          <p:nvPr/>
        </p:nvSpPr>
        <p:spPr>
          <a:xfrm>
            <a:off x="1865681" y="4278372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2394FAC-FA20-489E-B549-BC228A641126}"/>
              </a:ext>
            </a:extLst>
          </p:cNvPr>
          <p:cNvSpPr/>
          <p:nvPr/>
        </p:nvSpPr>
        <p:spPr>
          <a:xfrm>
            <a:off x="4629429" y="2508128"/>
            <a:ext cx="714054" cy="2161476"/>
          </a:xfrm>
          <a:prstGeom prst="rightBrace">
            <a:avLst>
              <a:gd name="adj1" fmla="val 8333"/>
              <a:gd name="adj2" fmla="val 490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C0CF93-98FE-4268-8960-61AC32CFBFA9}"/>
              </a:ext>
            </a:extLst>
          </p:cNvPr>
          <p:cNvSpPr/>
          <p:nvPr/>
        </p:nvSpPr>
        <p:spPr>
          <a:xfrm>
            <a:off x="5649752" y="1464067"/>
            <a:ext cx="3051425" cy="461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50286A-68DA-4E7C-8563-9F2B970D46DF}"/>
              </a:ext>
            </a:extLst>
          </p:cNvPr>
          <p:cNvSpPr/>
          <p:nvPr/>
        </p:nvSpPr>
        <p:spPr>
          <a:xfrm>
            <a:off x="5910884" y="1738469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D55DD-D0CC-4500-B5A9-8B8AD47D38C3}"/>
              </a:ext>
            </a:extLst>
          </p:cNvPr>
          <p:cNvSpPr/>
          <p:nvPr/>
        </p:nvSpPr>
        <p:spPr>
          <a:xfrm>
            <a:off x="7312449" y="1738469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B996EF-5161-4E62-9AC7-64F348F1831D}"/>
              </a:ext>
            </a:extLst>
          </p:cNvPr>
          <p:cNvSpPr/>
          <p:nvPr/>
        </p:nvSpPr>
        <p:spPr>
          <a:xfrm>
            <a:off x="7302467" y="3256375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5E802C-4BA0-4263-B8C2-7694D38E570A}"/>
              </a:ext>
            </a:extLst>
          </p:cNvPr>
          <p:cNvSpPr/>
          <p:nvPr/>
        </p:nvSpPr>
        <p:spPr>
          <a:xfrm>
            <a:off x="5905894" y="3249168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09C8D-A8DC-40C6-9CDD-116FD1E0A967}"/>
              </a:ext>
            </a:extLst>
          </p:cNvPr>
          <p:cNvSpPr txBox="1"/>
          <p:nvPr/>
        </p:nvSpPr>
        <p:spPr>
          <a:xfrm>
            <a:off x="6282399" y="6082300"/>
            <a:ext cx="178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HDFS Cluster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3A314F-D5DB-4B14-B7E4-757BD3849671}"/>
              </a:ext>
            </a:extLst>
          </p:cNvPr>
          <p:cNvSpPr/>
          <p:nvPr/>
        </p:nvSpPr>
        <p:spPr>
          <a:xfrm>
            <a:off x="5910885" y="4759868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24211A-2C9D-4081-9E73-27B15AE7ED2C}"/>
              </a:ext>
            </a:extLst>
          </p:cNvPr>
          <p:cNvSpPr/>
          <p:nvPr/>
        </p:nvSpPr>
        <p:spPr>
          <a:xfrm>
            <a:off x="7312449" y="4774281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6FBD8-BF88-45A7-B500-D74295835FCD}"/>
              </a:ext>
            </a:extLst>
          </p:cNvPr>
          <p:cNvSpPr txBox="1"/>
          <p:nvPr/>
        </p:nvSpPr>
        <p:spPr>
          <a:xfrm>
            <a:off x="9308571" y="2446684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85F70-68CF-44B4-97A8-A83184722D78}"/>
              </a:ext>
            </a:extLst>
          </p:cNvPr>
          <p:cNvSpPr txBox="1"/>
          <p:nvPr/>
        </p:nvSpPr>
        <p:spPr>
          <a:xfrm>
            <a:off x="9308571" y="2721639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 1: B1.1, B1.2, B1.3</a:t>
            </a:r>
          </a:p>
          <a:p>
            <a:r>
              <a:rPr lang="en-US" dirty="0"/>
              <a:t>Doc. 2: B2.1, B2.2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4FCD2B-16D2-4210-A20C-8A149EA1A1DC}"/>
              </a:ext>
            </a:extLst>
          </p:cNvPr>
          <p:cNvSpPr txBox="1"/>
          <p:nvPr/>
        </p:nvSpPr>
        <p:spPr>
          <a:xfrm>
            <a:off x="9516961" y="49322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Namenode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10B33-7E24-42CF-8C41-499CEB75B5F8}"/>
              </a:ext>
            </a:extLst>
          </p:cNvPr>
          <p:cNvSpPr txBox="1"/>
          <p:nvPr/>
        </p:nvSpPr>
        <p:spPr>
          <a:xfrm>
            <a:off x="9354242" y="3400528"/>
            <a:ext cx="1461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B1.1: A, C, D</a:t>
            </a:r>
          </a:p>
          <a:p>
            <a:r>
              <a:rPr lang="en-US" sz="2000" dirty="0"/>
              <a:t>B1.2: B, C, F</a:t>
            </a:r>
          </a:p>
          <a:p>
            <a:r>
              <a:rPr lang="en-US" sz="2000" dirty="0"/>
              <a:t>B1.3: D, E, F</a:t>
            </a:r>
          </a:p>
          <a:p>
            <a:r>
              <a:rPr lang="en-US" sz="2000" dirty="0"/>
              <a:t>B2.1: A, B, E</a:t>
            </a:r>
          </a:p>
          <a:p>
            <a:r>
              <a:rPr lang="en-US" sz="2000" dirty="0"/>
              <a:t>B2.2: C, D, 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F8B0C0-2FEB-41A2-9108-B53A02C47D04}"/>
              </a:ext>
            </a:extLst>
          </p:cNvPr>
          <p:cNvSpPr/>
          <p:nvPr/>
        </p:nvSpPr>
        <p:spPr>
          <a:xfrm>
            <a:off x="4046582" y="2658410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EFE0B9-1737-49DB-9C60-11A8B4A78084}"/>
              </a:ext>
            </a:extLst>
          </p:cNvPr>
          <p:cNvSpPr/>
          <p:nvPr/>
        </p:nvSpPr>
        <p:spPr>
          <a:xfrm>
            <a:off x="2641721" y="2664992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77AA90-FD1A-427B-A979-6DA4D8C3238E}"/>
              </a:ext>
            </a:extLst>
          </p:cNvPr>
          <p:cNvSpPr/>
          <p:nvPr/>
        </p:nvSpPr>
        <p:spPr>
          <a:xfrm>
            <a:off x="3345723" y="2670691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C57C70-A6E7-4ACD-9CB3-6F5BE273AE8F}"/>
              </a:ext>
            </a:extLst>
          </p:cNvPr>
          <p:cNvSpPr/>
          <p:nvPr/>
        </p:nvSpPr>
        <p:spPr>
          <a:xfrm>
            <a:off x="3618993" y="4240020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91D2BD-5D64-4477-841F-657B40B501AD}"/>
              </a:ext>
            </a:extLst>
          </p:cNvPr>
          <p:cNvSpPr/>
          <p:nvPr/>
        </p:nvSpPr>
        <p:spPr>
          <a:xfrm>
            <a:off x="2817168" y="4240019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BF4283-81BA-4FB7-938A-E490168DE98C}"/>
              </a:ext>
            </a:extLst>
          </p:cNvPr>
          <p:cNvSpPr/>
          <p:nvPr/>
        </p:nvSpPr>
        <p:spPr>
          <a:xfrm>
            <a:off x="7302467" y="3282810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31DC34-BEF5-4BC8-8334-01F44FEED718}"/>
              </a:ext>
            </a:extLst>
          </p:cNvPr>
          <p:cNvSpPr/>
          <p:nvPr/>
        </p:nvSpPr>
        <p:spPr>
          <a:xfrm>
            <a:off x="5910905" y="1765775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7F351C-F672-4DB6-B0EC-51F428C18E52}"/>
              </a:ext>
            </a:extLst>
          </p:cNvPr>
          <p:cNvSpPr/>
          <p:nvPr/>
        </p:nvSpPr>
        <p:spPr>
          <a:xfrm>
            <a:off x="5910905" y="3280079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5C2CEF-3091-4C20-AE76-B5318EAA24F3}"/>
              </a:ext>
            </a:extLst>
          </p:cNvPr>
          <p:cNvSpPr/>
          <p:nvPr/>
        </p:nvSpPr>
        <p:spPr>
          <a:xfrm>
            <a:off x="7312447" y="4787474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1C256-10D5-47B5-BDF0-38967BD49C00}"/>
              </a:ext>
            </a:extLst>
          </p:cNvPr>
          <p:cNvSpPr/>
          <p:nvPr/>
        </p:nvSpPr>
        <p:spPr>
          <a:xfrm>
            <a:off x="6500642" y="3280079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F57BED-C435-4DB7-843D-6FF8338DDF59}"/>
              </a:ext>
            </a:extLst>
          </p:cNvPr>
          <p:cNvSpPr/>
          <p:nvPr/>
        </p:nvSpPr>
        <p:spPr>
          <a:xfrm>
            <a:off x="7312447" y="1767006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AB3E79-B2B6-47B5-A98F-77BC826F9119}"/>
              </a:ext>
            </a:extLst>
          </p:cNvPr>
          <p:cNvSpPr/>
          <p:nvPr/>
        </p:nvSpPr>
        <p:spPr>
          <a:xfrm>
            <a:off x="7899628" y="4787474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328196-7982-4480-8DCA-69F0F13E7C17}"/>
              </a:ext>
            </a:extLst>
          </p:cNvPr>
          <p:cNvSpPr/>
          <p:nvPr/>
        </p:nvSpPr>
        <p:spPr>
          <a:xfrm>
            <a:off x="5910905" y="4787474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E18EE-3890-4779-9DE4-2047A25D83C4}"/>
              </a:ext>
            </a:extLst>
          </p:cNvPr>
          <p:cNvSpPr/>
          <p:nvPr/>
        </p:nvSpPr>
        <p:spPr>
          <a:xfrm>
            <a:off x="7899352" y="3282809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D2ED65-04C1-46F7-9140-8C1B6BFFDAB6}"/>
              </a:ext>
            </a:extLst>
          </p:cNvPr>
          <p:cNvSpPr/>
          <p:nvPr/>
        </p:nvSpPr>
        <p:spPr>
          <a:xfrm>
            <a:off x="6523654" y="4777878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6EAC54-5D9E-45DE-9BA1-6F23A5FDF1FD}"/>
              </a:ext>
            </a:extLst>
          </p:cNvPr>
          <p:cNvSpPr/>
          <p:nvPr/>
        </p:nvSpPr>
        <p:spPr>
          <a:xfrm>
            <a:off x="7920944" y="1762451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2874ED-085F-4C62-BEEA-2A3C9C65C418}"/>
              </a:ext>
            </a:extLst>
          </p:cNvPr>
          <p:cNvSpPr/>
          <p:nvPr/>
        </p:nvSpPr>
        <p:spPr>
          <a:xfrm>
            <a:off x="6534428" y="1762452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32A0B5-25A6-421B-87A0-1525C9D9B448}"/>
              </a:ext>
            </a:extLst>
          </p:cNvPr>
          <p:cNvSpPr/>
          <p:nvPr/>
        </p:nvSpPr>
        <p:spPr>
          <a:xfrm>
            <a:off x="7302467" y="5582203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17376B-0C83-4E5C-9A1D-3DCABD29C686}"/>
              </a:ext>
            </a:extLst>
          </p:cNvPr>
          <p:cNvSpPr/>
          <p:nvPr/>
        </p:nvSpPr>
        <p:spPr>
          <a:xfrm>
            <a:off x="7329136" y="4061742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C7A770-449A-4187-90A6-2D0916C30F0D}"/>
              </a:ext>
            </a:extLst>
          </p:cNvPr>
          <p:cNvSpPr/>
          <p:nvPr/>
        </p:nvSpPr>
        <p:spPr>
          <a:xfrm>
            <a:off x="5910905" y="4058646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505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798587A-8F97-4200-803E-1EA029F187BB}"/>
              </a:ext>
            </a:extLst>
          </p:cNvPr>
          <p:cNvSpPr/>
          <p:nvPr/>
        </p:nvSpPr>
        <p:spPr>
          <a:xfrm>
            <a:off x="8886239" y="1073166"/>
            <a:ext cx="2289409" cy="2522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5567CF05-4705-4743-B93E-176032EC5F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351" y="385774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 Data Retrieval (1)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0C8FBAC9-0958-48BE-9115-A7EF32BA15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351" y="228437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25A46-7AA8-426F-A88B-233E6A67B7B7}"/>
              </a:ext>
            </a:extLst>
          </p:cNvPr>
          <p:cNvSpPr txBox="1"/>
          <p:nvPr/>
        </p:nvSpPr>
        <p:spPr>
          <a:xfrm>
            <a:off x="221816" y="250812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50B3D-8106-4A27-9B28-FA3022B6F173}"/>
              </a:ext>
            </a:extLst>
          </p:cNvPr>
          <p:cNvSpPr txBox="1"/>
          <p:nvPr/>
        </p:nvSpPr>
        <p:spPr>
          <a:xfrm>
            <a:off x="221815" y="40475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02F35A-81AF-49FC-B2A3-E6F38DCB00F3}"/>
              </a:ext>
            </a:extLst>
          </p:cNvPr>
          <p:cNvSpPr/>
          <p:nvPr/>
        </p:nvSpPr>
        <p:spPr>
          <a:xfrm>
            <a:off x="1865681" y="2661006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9F2D398-8119-490C-93C9-F1F226F6C8E7}"/>
              </a:ext>
            </a:extLst>
          </p:cNvPr>
          <p:cNvSpPr/>
          <p:nvPr/>
        </p:nvSpPr>
        <p:spPr>
          <a:xfrm>
            <a:off x="1865681" y="4278372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2394FAC-FA20-489E-B549-BC228A641126}"/>
              </a:ext>
            </a:extLst>
          </p:cNvPr>
          <p:cNvSpPr/>
          <p:nvPr/>
        </p:nvSpPr>
        <p:spPr>
          <a:xfrm>
            <a:off x="3509446" y="1962365"/>
            <a:ext cx="714054" cy="3041150"/>
          </a:xfrm>
          <a:prstGeom prst="rightBrace">
            <a:avLst>
              <a:gd name="adj1" fmla="val 8333"/>
              <a:gd name="adj2" fmla="val 490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C0CF93-98FE-4268-8960-61AC32CFBFA9}"/>
              </a:ext>
            </a:extLst>
          </p:cNvPr>
          <p:cNvSpPr/>
          <p:nvPr/>
        </p:nvSpPr>
        <p:spPr>
          <a:xfrm>
            <a:off x="4706539" y="1387011"/>
            <a:ext cx="3051425" cy="461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50286A-68DA-4E7C-8563-9F2B970D46DF}"/>
              </a:ext>
            </a:extLst>
          </p:cNvPr>
          <p:cNvSpPr/>
          <p:nvPr/>
        </p:nvSpPr>
        <p:spPr>
          <a:xfrm>
            <a:off x="4967671" y="1661413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D55DD-D0CC-4500-B5A9-8B8AD47D38C3}"/>
              </a:ext>
            </a:extLst>
          </p:cNvPr>
          <p:cNvSpPr/>
          <p:nvPr/>
        </p:nvSpPr>
        <p:spPr>
          <a:xfrm>
            <a:off x="6369236" y="1661413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B996EF-5161-4E62-9AC7-64F348F1831D}"/>
              </a:ext>
            </a:extLst>
          </p:cNvPr>
          <p:cNvSpPr/>
          <p:nvPr/>
        </p:nvSpPr>
        <p:spPr>
          <a:xfrm>
            <a:off x="6359254" y="3179319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5E802C-4BA0-4263-B8C2-7694D38E570A}"/>
              </a:ext>
            </a:extLst>
          </p:cNvPr>
          <p:cNvSpPr/>
          <p:nvPr/>
        </p:nvSpPr>
        <p:spPr>
          <a:xfrm>
            <a:off x="4962681" y="3172112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09C8D-A8DC-40C6-9CDD-116FD1E0A967}"/>
              </a:ext>
            </a:extLst>
          </p:cNvPr>
          <p:cNvSpPr txBox="1"/>
          <p:nvPr/>
        </p:nvSpPr>
        <p:spPr>
          <a:xfrm>
            <a:off x="5339186" y="6005244"/>
            <a:ext cx="178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HDFS Cluster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3A314F-D5DB-4B14-B7E4-757BD3849671}"/>
              </a:ext>
            </a:extLst>
          </p:cNvPr>
          <p:cNvSpPr/>
          <p:nvPr/>
        </p:nvSpPr>
        <p:spPr>
          <a:xfrm>
            <a:off x="4967672" y="4682812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24211A-2C9D-4081-9E73-27B15AE7ED2C}"/>
              </a:ext>
            </a:extLst>
          </p:cNvPr>
          <p:cNvSpPr/>
          <p:nvPr/>
        </p:nvSpPr>
        <p:spPr>
          <a:xfrm>
            <a:off x="6369236" y="4697225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6FBD8-BF88-45A7-B500-D74295835FCD}"/>
              </a:ext>
            </a:extLst>
          </p:cNvPr>
          <p:cNvSpPr txBox="1"/>
          <p:nvPr/>
        </p:nvSpPr>
        <p:spPr>
          <a:xfrm>
            <a:off x="8926555" y="1100287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85F70-68CF-44B4-97A8-A83184722D78}"/>
              </a:ext>
            </a:extLst>
          </p:cNvPr>
          <p:cNvSpPr txBox="1"/>
          <p:nvPr/>
        </p:nvSpPr>
        <p:spPr>
          <a:xfrm>
            <a:off x="8926555" y="1375242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 1: B1.1, B1.2, B1.3</a:t>
            </a:r>
          </a:p>
          <a:p>
            <a:r>
              <a:rPr lang="en-US" dirty="0"/>
              <a:t>Doc. 2: B2.1, B2.2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4FCD2B-16D2-4210-A20C-8A149EA1A1DC}"/>
              </a:ext>
            </a:extLst>
          </p:cNvPr>
          <p:cNvSpPr txBox="1"/>
          <p:nvPr/>
        </p:nvSpPr>
        <p:spPr>
          <a:xfrm>
            <a:off x="9134945" y="35858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Namenode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10B33-7E24-42CF-8C41-499CEB75B5F8}"/>
              </a:ext>
            </a:extLst>
          </p:cNvPr>
          <p:cNvSpPr txBox="1"/>
          <p:nvPr/>
        </p:nvSpPr>
        <p:spPr>
          <a:xfrm>
            <a:off x="8972226" y="2054131"/>
            <a:ext cx="1461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B1.1: A, C, D</a:t>
            </a:r>
          </a:p>
          <a:p>
            <a:r>
              <a:rPr lang="en-US" sz="2000" dirty="0"/>
              <a:t>B1.2: B, C, F</a:t>
            </a:r>
          </a:p>
          <a:p>
            <a:r>
              <a:rPr lang="en-US" sz="2000" dirty="0"/>
              <a:t>B1.3: D, E, F</a:t>
            </a:r>
          </a:p>
          <a:p>
            <a:r>
              <a:rPr lang="en-US" sz="2000" dirty="0"/>
              <a:t>B2.1: A, B, E</a:t>
            </a:r>
          </a:p>
          <a:p>
            <a:r>
              <a:rPr lang="en-US" sz="2000" dirty="0"/>
              <a:t>B2.2: C, D, 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F8B0C0-2FEB-41A2-9108-B53A02C47D04}"/>
              </a:ext>
            </a:extLst>
          </p:cNvPr>
          <p:cNvSpPr/>
          <p:nvPr/>
        </p:nvSpPr>
        <p:spPr>
          <a:xfrm>
            <a:off x="2651625" y="3173997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EFE0B9-1737-49DB-9C60-11A8B4A78084}"/>
              </a:ext>
            </a:extLst>
          </p:cNvPr>
          <p:cNvSpPr/>
          <p:nvPr/>
        </p:nvSpPr>
        <p:spPr>
          <a:xfrm>
            <a:off x="2651625" y="2140789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77AA90-FD1A-427B-A979-6DA4D8C3238E}"/>
              </a:ext>
            </a:extLst>
          </p:cNvPr>
          <p:cNvSpPr/>
          <p:nvPr/>
        </p:nvSpPr>
        <p:spPr>
          <a:xfrm>
            <a:off x="2641288" y="2658410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C57C70-A6E7-4ACD-9CB3-6F5BE273AE8F}"/>
              </a:ext>
            </a:extLst>
          </p:cNvPr>
          <p:cNvSpPr/>
          <p:nvPr/>
        </p:nvSpPr>
        <p:spPr>
          <a:xfrm>
            <a:off x="2651625" y="4524364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91D2BD-5D64-4477-841F-657B40B501AD}"/>
              </a:ext>
            </a:extLst>
          </p:cNvPr>
          <p:cNvSpPr/>
          <p:nvPr/>
        </p:nvSpPr>
        <p:spPr>
          <a:xfrm>
            <a:off x="2626839" y="4076248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BF4283-81BA-4FB7-938A-E490168DE98C}"/>
              </a:ext>
            </a:extLst>
          </p:cNvPr>
          <p:cNvSpPr/>
          <p:nvPr/>
        </p:nvSpPr>
        <p:spPr>
          <a:xfrm>
            <a:off x="6359254" y="3205754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31DC34-BEF5-4BC8-8334-01F44FEED718}"/>
              </a:ext>
            </a:extLst>
          </p:cNvPr>
          <p:cNvSpPr/>
          <p:nvPr/>
        </p:nvSpPr>
        <p:spPr>
          <a:xfrm>
            <a:off x="4967692" y="1688719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7F351C-F672-4DB6-B0EC-51F428C18E52}"/>
              </a:ext>
            </a:extLst>
          </p:cNvPr>
          <p:cNvSpPr/>
          <p:nvPr/>
        </p:nvSpPr>
        <p:spPr>
          <a:xfrm>
            <a:off x="4967692" y="3203023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5C2CEF-3091-4C20-AE76-B5318EAA24F3}"/>
              </a:ext>
            </a:extLst>
          </p:cNvPr>
          <p:cNvSpPr/>
          <p:nvPr/>
        </p:nvSpPr>
        <p:spPr>
          <a:xfrm>
            <a:off x="6369234" y="4710418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1C256-10D5-47B5-BDF0-38967BD49C00}"/>
              </a:ext>
            </a:extLst>
          </p:cNvPr>
          <p:cNvSpPr/>
          <p:nvPr/>
        </p:nvSpPr>
        <p:spPr>
          <a:xfrm>
            <a:off x="5557429" y="3203023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F57BED-C435-4DB7-843D-6FF8338DDF59}"/>
              </a:ext>
            </a:extLst>
          </p:cNvPr>
          <p:cNvSpPr/>
          <p:nvPr/>
        </p:nvSpPr>
        <p:spPr>
          <a:xfrm>
            <a:off x="6369234" y="1689950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AB3E79-B2B6-47B5-A98F-77BC826F9119}"/>
              </a:ext>
            </a:extLst>
          </p:cNvPr>
          <p:cNvSpPr/>
          <p:nvPr/>
        </p:nvSpPr>
        <p:spPr>
          <a:xfrm>
            <a:off x="6956415" y="4710418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328196-7982-4480-8DCA-69F0F13E7C17}"/>
              </a:ext>
            </a:extLst>
          </p:cNvPr>
          <p:cNvSpPr/>
          <p:nvPr/>
        </p:nvSpPr>
        <p:spPr>
          <a:xfrm>
            <a:off x="4967692" y="4710418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E18EE-3890-4779-9DE4-2047A25D83C4}"/>
              </a:ext>
            </a:extLst>
          </p:cNvPr>
          <p:cNvSpPr/>
          <p:nvPr/>
        </p:nvSpPr>
        <p:spPr>
          <a:xfrm>
            <a:off x="6956139" y="3205753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D2ED65-04C1-46F7-9140-8C1B6BFFDAB6}"/>
              </a:ext>
            </a:extLst>
          </p:cNvPr>
          <p:cNvSpPr/>
          <p:nvPr/>
        </p:nvSpPr>
        <p:spPr>
          <a:xfrm>
            <a:off x="5580441" y="4700822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6EAC54-5D9E-45DE-9BA1-6F23A5FDF1FD}"/>
              </a:ext>
            </a:extLst>
          </p:cNvPr>
          <p:cNvSpPr/>
          <p:nvPr/>
        </p:nvSpPr>
        <p:spPr>
          <a:xfrm>
            <a:off x="6977731" y="1685395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2874ED-085F-4C62-BEEA-2A3C9C65C418}"/>
              </a:ext>
            </a:extLst>
          </p:cNvPr>
          <p:cNvSpPr/>
          <p:nvPr/>
        </p:nvSpPr>
        <p:spPr>
          <a:xfrm>
            <a:off x="5591215" y="1685396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32A0B5-25A6-421B-87A0-1525C9D9B448}"/>
              </a:ext>
            </a:extLst>
          </p:cNvPr>
          <p:cNvSpPr/>
          <p:nvPr/>
        </p:nvSpPr>
        <p:spPr>
          <a:xfrm>
            <a:off x="6359254" y="5505147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17376B-0C83-4E5C-9A1D-3DCABD29C686}"/>
              </a:ext>
            </a:extLst>
          </p:cNvPr>
          <p:cNvSpPr/>
          <p:nvPr/>
        </p:nvSpPr>
        <p:spPr>
          <a:xfrm>
            <a:off x="6385923" y="3984686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C7A770-449A-4187-90A6-2D0916C30F0D}"/>
              </a:ext>
            </a:extLst>
          </p:cNvPr>
          <p:cNvSpPr/>
          <p:nvPr/>
        </p:nvSpPr>
        <p:spPr>
          <a:xfrm>
            <a:off x="4967692" y="3981590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D2269311-0746-4553-A34D-F58675589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89493" y="4790256"/>
            <a:ext cx="1460563" cy="1460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7F80B-EC6D-4DD1-80DF-DCD007261413}"/>
              </a:ext>
            </a:extLst>
          </p:cNvPr>
          <p:cNvSpPr txBox="1"/>
          <p:nvPr/>
        </p:nvSpPr>
        <p:spPr>
          <a:xfrm>
            <a:off x="9467406" y="600524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FA770F1-D6DD-4667-BB1A-B6BD5095AAFB}"/>
              </a:ext>
            </a:extLst>
          </p:cNvPr>
          <p:cNvCxnSpPr>
            <a:cxnSpLocks/>
            <a:stCxn id="4" idx="1"/>
            <a:endCxn id="34" idx="1"/>
          </p:cNvCxnSpPr>
          <p:nvPr/>
        </p:nvCxnSpPr>
        <p:spPr>
          <a:xfrm rot="10800000">
            <a:off x="8886239" y="2334320"/>
            <a:ext cx="303254" cy="3186219"/>
          </a:xfrm>
          <a:prstGeom prst="curvedConnector3">
            <a:avLst>
              <a:gd name="adj1" fmla="val 31428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8E483D1-2A95-4A34-96E5-A25C9A651843}"/>
              </a:ext>
            </a:extLst>
          </p:cNvPr>
          <p:cNvCxnSpPr>
            <a:cxnSpLocks/>
            <a:stCxn id="34" idx="3"/>
            <a:endCxn id="4" idx="3"/>
          </p:cNvCxnSpPr>
          <p:nvPr/>
        </p:nvCxnSpPr>
        <p:spPr>
          <a:xfrm flipH="1">
            <a:off x="10650056" y="2334319"/>
            <a:ext cx="525592" cy="3186219"/>
          </a:xfrm>
          <a:prstGeom prst="curvedConnector3">
            <a:avLst>
              <a:gd name="adj1" fmla="val -1383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A92E4C-81DB-429B-A6E7-FD7889AD1C51}"/>
              </a:ext>
            </a:extLst>
          </p:cNvPr>
          <p:cNvSpPr txBox="1"/>
          <p:nvPr/>
        </p:nvSpPr>
        <p:spPr>
          <a:xfrm>
            <a:off x="10704605" y="404754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B2.1, B2.2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A9CE6-A47F-46A9-9D56-E6C10BC09931}"/>
              </a:ext>
            </a:extLst>
          </p:cNvPr>
          <p:cNvSpPr txBox="1"/>
          <p:nvPr/>
        </p:nvSpPr>
        <p:spPr>
          <a:xfrm>
            <a:off x="8402648" y="4412517"/>
            <a:ext cx="193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 is Doc. 2?</a:t>
            </a:r>
          </a:p>
        </p:txBody>
      </p:sp>
    </p:spTree>
    <p:extLst>
      <p:ext uri="{BB962C8B-B14F-4D97-AF65-F5344CB8AC3E}">
        <p14:creationId xmlns:p14="http://schemas.microsoft.com/office/powerpoint/2010/main" val="981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798587A-8F97-4200-803E-1EA029F187BB}"/>
              </a:ext>
            </a:extLst>
          </p:cNvPr>
          <p:cNvSpPr/>
          <p:nvPr/>
        </p:nvSpPr>
        <p:spPr>
          <a:xfrm>
            <a:off x="8886239" y="1073166"/>
            <a:ext cx="2289409" cy="2522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5567CF05-4705-4743-B93E-176032EC5F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351" y="385774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 Data Retrieval (2)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0C8FBAC9-0958-48BE-9115-A7EF32BA15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351" y="228437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25A46-7AA8-426F-A88B-233E6A67B7B7}"/>
              </a:ext>
            </a:extLst>
          </p:cNvPr>
          <p:cNvSpPr txBox="1"/>
          <p:nvPr/>
        </p:nvSpPr>
        <p:spPr>
          <a:xfrm>
            <a:off x="221816" y="250812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50B3D-8106-4A27-9B28-FA3022B6F173}"/>
              </a:ext>
            </a:extLst>
          </p:cNvPr>
          <p:cNvSpPr txBox="1"/>
          <p:nvPr/>
        </p:nvSpPr>
        <p:spPr>
          <a:xfrm>
            <a:off x="221815" y="40475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Doc. 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02F35A-81AF-49FC-B2A3-E6F38DCB00F3}"/>
              </a:ext>
            </a:extLst>
          </p:cNvPr>
          <p:cNvSpPr/>
          <p:nvPr/>
        </p:nvSpPr>
        <p:spPr>
          <a:xfrm>
            <a:off x="1865681" y="2661006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9F2D398-8119-490C-93C9-F1F226F6C8E7}"/>
              </a:ext>
            </a:extLst>
          </p:cNvPr>
          <p:cNvSpPr/>
          <p:nvPr/>
        </p:nvSpPr>
        <p:spPr>
          <a:xfrm>
            <a:off x="1865681" y="4278372"/>
            <a:ext cx="580490" cy="30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2394FAC-FA20-489E-B549-BC228A641126}"/>
              </a:ext>
            </a:extLst>
          </p:cNvPr>
          <p:cNvSpPr/>
          <p:nvPr/>
        </p:nvSpPr>
        <p:spPr>
          <a:xfrm>
            <a:off x="3509446" y="1962365"/>
            <a:ext cx="714054" cy="3041150"/>
          </a:xfrm>
          <a:prstGeom prst="rightBrace">
            <a:avLst>
              <a:gd name="adj1" fmla="val 8333"/>
              <a:gd name="adj2" fmla="val 490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C0CF93-98FE-4268-8960-61AC32CFBFA9}"/>
              </a:ext>
            </a:extLst>
          </p:cNvPr>
          <p:cNvSpPr/>
          <p:nvPr/>
        </p:nvSpPr>
        <p:spPr>
          <a:xfrm>
            <a:off x="4706539" y="1387011"/>
            <a:ext cx="3051425" cy="461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50286A-68DA-4E7C-8563-9F2B970D46DF}"/>
              </a:ext>
            </a:extLst>
          </p:cNvPr>
          <p:cNvSpPr/>
          <p:nvPr/>
        </p:nvSpPr>
        <p:spPr>
          <a:xfrm>
            <a:off x="4967671" y="1661413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D55DD-D0CC-4500-B5A9-8B8AD47D38C3}"/>
              </a:ext>
            </a:extLst>
          </p:cNvPr>
          <p:cNvSpPr/>
          <p:nvPr/>
        </p:nvSpPr>
        <p:spPr>
          <a:xfrm>
            <a:off x="6369236" y="1661413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B996EF-5161-4E62-9AC7-64F348F1831D}"/>
              </a:ext>
            </a:extLst>
          </p:cNvPr>
          <p:cNvSpPr/>
          <p:nvPr/>
        </p:nvSpPr>
        <p:spPr>
          <a:xfrm>
            <a:off x="6359254" y="3179319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5E802C-4BA0-4263-B8C2-7694D38E570A}"/>
              </a:ext>
            </a:extLst>
          </p:cNvPr>
          <p:cNvSpPr/>
          <p:nvPr/>
        </p:nvSpPr>
        <p:spPr>
          <a:xfrm>
            <a:off x="4962681" y="3172112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09C8D-A8DC-40C6-9CDD-116FD1E0A967}"/>
              </a:ext>
            </a:extLst>
          </p:cNvPr>
          <p:cNvSpPr txBox="1"/>
          <p:nvPr/>
        </p:nvSpPr>
        <p:spPr>
          <a:xfrm>
            <a:off x="5339186" y="6005244"/>
            <a:ext cx="178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HDFS Cluster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3A314F-D5DB-4B14-B7E4-757BD3849671}"/>
              </a:ext>
            </a:extLst>
          </p:cNvPr>
          <p:cNvSpPr/>
          <p:nvPr/>
        </p:nvSpPr>
        <p:spPr>
          <a:xfrm>
            <a:off x="4967672" y="4682812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24211A-2C9D-4081-9E73-27B15AE7ED2C}"/>
              </a:ext>
            </a:extLst>
          </p:cNvPr>
          <p:cNvSpPr/>
          <p:nvPr/>
        </p:nvSpPr>
        <p:spPr>
          <a:xfrm>
            <a:off x="6369236" y="4697225"/>
            <a:ext cx="1140431" cy="11452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6FBD8-BF88-45A7-B500-D74295835FCD}"/>
              </a:ext>
            </a:extLst>
          </p:cNvPr>
          <p:cNvSpPr txBox="1"/>
          <p:nvPr/>
        </p:nvSpPr>
        <p:spPr>
          <a:xfrm>
            <a:off x="8926555" y="1100287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85F70-68CF-44B4-97A8-A83184722D78}"/>
              </a:ext>
            </a:extLst>
          </p:cNvPr>
          <p:cNvSpPr txBox="1"/>
          <p:nvPr/>
        </p:nvSpPr>
        <p:spPr>
          <a:xfrm>
            <a:off x="8926555" y="1375242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Doc. 1: B1.1, B1.2, B1.3</a:t>
            </a:r>
          </a:p>
          <a:p>
            <a:r>
              <a:rPr lang="en-US" dirty="0"/>
              <a:t>Doc. 2: B2.1, B2.2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4FCD2B-16D2-4210-A20C-8A149EA1A1DC}"/>
              </a:ext>
            </a:extLst>
          </p:cNvPr>
          <p:cNvSpPr txBox="1"/>
          <p:nvPr/>
        </p:nvSpPr>
        <p:spPr>
          <a:xfrm>
            <a:off x="9134945" y="35858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Namenode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10B33-7E24-42CF-8C41-499CEB75B5F8}"/>
              </a:ext>
            </a:extLst>
          </p:cNvPr>
          <p:cNvSpPr txBox="1"/>
          <p:nvPr/>
        </p:nvSpPr>
        <p:spPr>
          <a:xfrm>
            <a:off x="8972226" y="2054131"/>
            <a:ext cx="1461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B1.1: A, C, D</a:t>
            </a:r>
          </a:p>
          <a:p>
            <a:r>
              <a:rPr lang="en-US" sz="2000" dirty="0"/>
              <a:t>B1.2: B, C, F</a:t>
            </a:r>
          </a:p>
          <a:p>
            <a:r>
              <a:rPr lang="en-US" sz="2000" dirty="0"/>
              <a:t>B1.3: D, E, F</a:t>
            </a:r>
          </a:p>
          <a:p>
            <a:r>
              <a:rPr lang="en-US" sz="2000" dirty="0"/>
              <a:t>B2.1: A, B, E</a:t>
            </a:r>
          </a:p>
          <a:p>
            <a:r>
              <a:rPr lang="en-US" sz="2000" dirty="0"/>
              <a:t>B2.2: C, D, 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F8B0C0-2FEB-41A2-9108-B53A02C47D04}"/>
              </a:ext>
            </a:extLst>
          </p:cNvPr>
          <p:cNvSpPr/>
          <p:nvPr/>
        </p:nvSpPr>
        <p:spPr>
          <a:xfrm>
            <a:off x="2651625" y="3173997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EFE0B9-1737-49DB-9C60-11A8B4A78084}"/>
              </a:ext>
            </a:extLst>
          </p:cNvPr>
          <p:cNvSpPr/>
          <p:nvPr/>
        </p:nvSpPr>
        <p:spPr>
          <a:xfrm>
            <a:off x="2651625" y="2140789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77AA90-FD1A-427B-A979-6DA4D8C3238E}"/>
              </a:ext>
            </a:extLst>
          </p:cNvPr>
          <p:cNvSpPr/>
          <p:nvPr/>
        </p:nvSpPr>
        <p:spPr>
          <a:xfrm>
            <a:off x="2641288" y="2658410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C57C70-A6E7-4ACD-9CB3-6F5BE273AE8F}"/>
              </a:ext>
            </a:extLst>
          </p:cNvPr>
          <p:cNvSpPr/>
          <p:nvPr/>
        </p:nvSpPr>
        <p:spPr>
          <a:xfrm>
            <a:off x="2651625" y="4524364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91D2BD-5D64-4477-841F-657B40B501AD}"/>
              </a:ext>
            </a:extLst>
          </p:cNvPr>
          <p:cNvSpPr/>
          <p:nvPr/>
        </p:nvSpPr>
        <p:spPr>
          <a:xfrm>
            <a:off x="2626839" y="4076248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BF4283-81BA-4FB7-938A-E490168DE98C}"/>
              </a:ext>
            </a:extLst>
          </p:cNvPr>
          <p:cNvSpPr/>
          <p:nvPr/>
        </p:nvSpPr>
        <p:spPr>
          <a:xfrm>
            <a:off x="6359254" y="3205754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31DC34-BEF5-4BC8-8334-01F44FEED718}"/>
              </a:ext>
            </a:extLst>
          </p:cNvPr>
          <p:cNvSpPr/>
          <p:nvPr/>
        </p:nvSpPr>
        <p:spPr>
          <a:xfrm>
            <a:off x="4967692" y="1688719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7F351C-F672-4DB6-B0EC-51F428C18E52}"/>
              </a:ext>
            </a:extLst>
          </p:cNvPr>
          <p:cNvSpPr/>
          <p:nvPr/>
        </p:nvSpPr>
        <p:spPr>
          <a:xfrm>
            <a:off x="4967692" y="3203023"/>
            <a:ext cx="543546" cy="308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5C2CEF-3091-4C20-AE76-B5318EAA24F3}"/>
              </a:ext>
            </a:extLst>
          </p:cNvPr>
          <p:cNvSpPr/>
          <p:nvPr/>
        </p:nvSpPr>
        <p:spPr>
          <a:xfrm>
            <a:off x="6369234" y="4710418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1C256-10D5-47B5-BDF0-38967BD49C00}"/>
              </a:ext>
            </a:extLst>
          </p:cNvPr>
          <p:cNvSpPr/>
          <p:nvPr/>
        </p:nvSpPr>
        <p:spPr>
          <a:xfrm>
            <a:off x="5557429" y="3203023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F57BED-C435-4DB7-843D-6FF8338DDF59}"/>
              </a:ext>
            </a:extLst>
          </p:cNvPr>
          <p:cNvSpPr/>
          <p:nvPr/>
        </p:nvSpPr>
        <p:spPr>
          <a:xfrm>
            <a:off x="6369234" y="1689950"/>
            <a:ext cx="543546" cy="308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AB3E79-B2B6-47B5-A98F-77BC826F9119}"/>
              </a:ext>
            </a:extLst>
          </p:cNvPr>
          <p:cNvSpPr/>
          <p:nvPr/>
        </p:nvSpPr>
        <p:spPr>
          <a:xfrm>
            <a:off x="6956415" y="4710418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328196-7982-4480-8DCA-69F0F13E7C17}"/>
              </a:ext>
            </a:extLst>
          </p:cNvPr>
          <p:cNvSpPr/>
          <p:nvPr/>
        </p:nvSpPr>
        <p:spPr>
          <a:xfrm>
            <a:off x="4967692" y="4710418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E18EE-3890-4779-9DE4-2047A25D83C4}"/>
              </a:ext>
            </a:extLst>
          </p:cNvPr>
          <p:cNvSpPr/>
          <p:nvPr/>
        </p:nvSpPr>
        <p:spPr>
          <a:xfrm>
            <a:off x="6956139" y="3205753"/>
            <a:ext cx="543546" cy="308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D2ED65-04C1-46F7-9140-8C1B6BFFDAB6}"/>
              </a:ext>
            </a:extLst>
          </p:cNvPr>
          <p:cNvSpPr/>
          <p:nvPr/>
        </p:nvSpPr>
        <p:spPr>
          <a:xfrm>
            <a:off x="5580441" y="4700822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6EAC54-5D9E-45DE-9BA1-6F23A5FDF1FD}"/>
              </a:ext>
            </a:extLst>
          </p:cNvPr>
          <p:cNvSpPr/>
          <p:nvPr/>
        </p:nvSpPr>
        <p:spPr>
          <a:xfrm>
            <a:off x="6977731" y="1685395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2874ED-085F-4C62-BEEA-2A3C9C65C418}"/>
              </a:ext>
            </a:extLst>
          </p:cNvPr>
          <p:cNvSpPr/>
          <p:nvPr/>
        </p:nvSpPr>
        <p:spPr>
          <a:xfrm>
            <a:off x="5591215" y="1685396"/>
            <a:ext cx="543546" cy="30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32A0B5-25A6-421B-87A0-1525C9D9B448}"/>
              </a:ext>
            </a:extLst>
          </p:cNvPr>
          <p:cNvSpPr/>
          <p:nvPr/>
        </p:nvSpPr>
        <p:spPr>
          <a:xfrm>
            <a:off x="6359254" y="5505147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17376B-0C83-4E5C-9A1D-3DCABD29C686}"/>
              </a:ext>
            </a:extLst>
          </p:cNvPr>
          <p:cNvSpPr/>
          <p:nvPr/>
        </p:nvSpPr>
        <p:spPr>
          <a:xfrm>
            <a:off x="6385923" y="3984686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C7A770-449A-4187-90A6-2D0916C30F0D}"/>
              </a:ext>
            </a:extLst>
          </p:cNvPr>
          <p:cNvSpPr/>
          <p:nvPr/>
        </p:nvSpPr>
        <p:spPr>
          <a:xfrm>
            <a:off x="4967692" y="3981590"/>
            <a:ext cx="543546" cy="308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D2269311-0746-4553-A34D-F58675589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89493" y="4790256"/>
            <a:ext cx="1460563" cy="1460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7F80B-EC6D-4DD1-80DF-DCD007261413}"/>
              </a:ext>
            </a:extLst>
          </p:cNvPr>
          <p:cNvSpPr txBox="1"/>
          <p:nvPr/>
        </p:nvSpPr>
        <p:spPr>
          <a:xfrm>
            <a:off x="9467406" y="600524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FA770F1-D6DD-4667-BB1A-B6BD5095AAFB}"/>
              </a:ext>
            </a:extLst>
          </p:cNvPr>
          <p:cNvCxnSpPr>
            <a:cxnSpLocks/>
            <a:stCxn id="4" idx="1"/>
            <a:endCxn id="34" idx="1"/>
          </p:cNvCxnSpPr>
          <p:nvPr/>
        </p:nvCxnSpPr>
        <p:spPr>
          <a:xfrm rot="10800000">
            <a:off x="8886239" y="2334320"/>
            <a:ext cx="303254" cy="3186219"/>
          </a:xfrm>
          <a:prstGeom prst="curvedConnector3">
            <a:avLst>
              <a:gd name="adj1" fmla="val 31428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8E483D1-2A95-4A34-96E5-A25C9A651843}"/>
              </a:ext>
            </a:extLst>
          </p:cNvPr>
          <p:cNvCxnSpPr>
            <a:cxnSpLocks/>
            <a:stCxn id="34" idx="3"/>
            <a:endCxn id="4" idx="3"/>
          </p:cNvCxnSpPr>
          <p:nvPr/>
        </p:nvCxnSpPr>
        <p:spPr>
          <a:xfrm flipH="1">
            <a:off x="10650056" y="2334319"/>
            <a:ext cx="525592" cy="3186219"/>
          </a:xfrm>
          <a:prstGeom prst="curvedConnector3">
            <a:avLst>
              <a:gd name="adj1" fmla="val -1383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A92E4C-81DB-429B-A6E7-FD7889AD1C51}"/>
              </a:ext>
            </a:extLst>
          </p:cNvPr>
          <p:cNvSpPr txBox="1"/>
          <p:nvPr/>
        </p:nvSpPr>
        <p:spPr>
          <a:xfrm>
            <a:off x="10704605" y="404754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B2.1, B2.2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A9CE6-A47F-46A9-9D56-E6C10BC09931}"/>
              </a:ext>
            </a:extLst>
          </p:cNvPr>
          <p:cNvSpPr txBox="1"/>
          <p:nvPr/>
        </p:nvSpPr>
        <p:spPr>
          <a:xfrm>
            <a:off x="8402648" y="4412517"/>
            <a:ext cx="193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 is Doc. 2?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0FC8EB-B8EE-415F-BFF2-7DE01FB945AD}"/>
              </a:ext>
            </a:extLst>
          </p:cNvPr>
          <p:cNvCxnSpPr>
            <a:stCxn id="54" idx="3"/>
          </p:cNvCxnSpPr>
          <p:nvPr/>
        </p:nvCxnSpPr>
        <p:spPr>
          <a:xfrm>
            <a:off x="6123987" y="4855216"/>
            <a:ext cx="2942957" cy="79043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FCCF91-4DEF-4F97-93EB-97889484F3D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6902800" y="5659541"/>
            <a:ext cx="2164144" cy="98172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HDFS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Namenode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F575-4A75-4C3E-9AF1-54CDC65C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in the </a:t>
            </a:r>
            <a:r>
              <a:rPr lang="en-US" dirty="0" err="1"/>
              <a:t>Namenode</a:t>
            </a:r>
            <a:r>
              <a:rPr lang="en-US" dirty="0"/>
              <a:t> cause inaccessibility of data nodes for all applications</a:t>
            </a:r>
          </a:p>
          <a:p>
            <a:r>
              <a:rPr lang="en-US" dirty="0"/>
              <a:t>HDFS is designed to be available all the time</a:t>
            </a:r>
          </a:p>
          <a:p>
            <a:r>
              <a:rPr lang="en-US" dirty="0"/>
              <a:t>Thus there are </a:t>
            </a:r>
            <a:r>
              <a:rPr lang="en-US" i="1" dirty="0"/>
              <a:t>two </a:t>
            </a:r>
            <a:r>
              <a:rPr lang="en-US" i="1" dirty="0" err="1"/>
              <a:t>N</a:t>
            </a:r>
            <a:r>
              <a:rPr lang="en-US" dirty="0" err="1"/>
              <a:t>amenodes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Active </a:t>
            </a:r>
            <a:r>
              <a:rPr lang="en-US" dirty="0" err="1"/>
              <a:t>Namenode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Stand-by </a:t>
            </a:r>
            <a:r>
              <a:rPr lang="en-US" dirty="0" err="1"/>
              <a:t>Namenode</a:t>
            </a:r>
            <a:r>
              <a:rPr lang="en-US" dirty="0"/>
              <a:t> – Maintains checkpoint information of the </a:t>
            </a:r>
            <a:r>
              <a:rPr lang="en-US" dirty="0" err="1"/>
              <a:t>Namenode</a:t>
            </a:r>
            <a:r>
              <a:rPr lang="en-US" dirty="0"/>
              <a:t> and provides fast failover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27E8A-1081-4067-BF3E-19F76ABEB326}"/>
              </a:ext>
            </a:extLst>
          </p:cNvPr>
          <p:cNvSpPr txBox="1"/>
          <p:nvPr/>
        </p:nvSpPr>
        <p:spPr>
          <a:xfrm>
            <a:off x="672958" y="6030930"/>
            <a:ext cx="114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at: </a:t>
            </a:r>
            <a:r>
              <a:rPr lang="en-US" dirty="0">
                <a:hlinkClick r:id="rId2"/>
              </a:rPr>
              <a:t>https://hadoop.apache.org/docs/current/hadoop-project-dist/hadoop-hdfs/HDFSHighAvailabilityWithNFS.html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Big 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77" y="6021600"/>
            <a:ext cx="10958245" cy="471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600B7"/>
                </a:solidFill>
              </a:rPr>
              <a:t>Source:</a:t>
            </a:r>
            <a:r>
              <a:rPr lang="en-US" dirty="0"/>
              <a:t> </a:t>
            </a:r>
            <a:r>
              <a:rPr lang="en-US" dirty="0" err="1"/>
              <a:t>Labrinidis</a:t>
            </a:r>
            <a:r>
              <a:rPr lang="en-US" dirty="0"/>
              <a:t>, Jagadish, ‘</a:t>
            </a:r>
            <a:r>
              <a:rPr lang="en-US" dirty="0">
                <a:solidFill>
                  <a:srgbClr val="207A00"/>
                </a:solidFill>
              </a:rPr>
              <a:t>Challenges and opportunities with Big Data</a:t>
            </a:r>
            <a:r>
              <a:rPr lang="en-US" dirty="0"/>
              <a:t>’, 2012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A937B-106A-4088-98B9-72EC2A45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88" y="1342813"/>
            <a:ext cx="6914824" cy="4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6DAA-5F68-4922-A015-67EEA3F6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7B9D-C715-44D2-BEBF-07258046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8"/>
            <a:ext cx="10515600" cy="5253453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D600B7"/>
                </a:solidFill>
              </a:rPr>
              <a:t>Yet Another Resource Negotiator</a:t>
            </a:r>
          </a:p>
          <a:p>
            <a:endParaRPr lang="en-US" dirty="0" smtClean="0"/>
          </a:p>
          <a:p>
            <a:r>
              <a:rPr lang="en-US" dirty="0" smtClean="0"/>
              <a:t>Hadoop’s </a:t>
            </a:r>
            <a:r>
              <a:rPr lang="en-US" dirty="0"/>
              <a:t>cluster resource management system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facilities to work with cluster resources like storage and memory</a:t>
            </a:r>
          </a:p>
          <a:p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introduced to improve MapReduce implementation, </a:t>
            </a:r>
            <a:r>
              <a:rPr lang="en-US" dirty="0" smtClean="0"/>
              <a:t>it also support </a:t>
            </a:r>
            <a:r>
              <a:rPr lang="en-US" dirty="0"/>
              <a:t>Spark, Hive, Pig,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Users do </a:t>
            </a:r>
            <a:r>
              <a:rPr lang="en-US" i="1" dirty="0"/>
              <a:t>not write programs for YARN </a:t>
            </a:r>
            <a:r>
              <a:rPr lang="en-US" i="1" dirty="0" smtClean="0"/>
              <a:t>processing</a:t>
            </a:r>
            <a:r>
              <a:rPr lang="en-US" dirty="0" smtClean="0"/>
              <a:t> – we do not need to worry about taking computation to respected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Programming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322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 programming modules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combine (Optional)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reduce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I/O of all functions</a:t>
            </a:r>
            <a:r>
              <a:rPr lang="en-US" dirty="0" smtClean="0"/>
              <a:t>:  </a:t>
            </a:r>
            <a:r>
              <a:rPr lang="en-US" i="1" dirty="0">
                <a:solidFill>
                  <a:srgbClr val="207A00"/>
                </a:solidFill>
              </a:rPr>
              <a:t>key-value </a:t>
            </a:r>
            <a:r>
              <a:rPr lang="en-US" i="1" dirty="0" smtClean="0">
                <a:solidFill>
                  <a:srgbClr val="207A00"/>
                </a:solidFill>
              </a:rPr>
              <a:t>pairs</a:t>
            </a:r>
            <a:endParaRPr lang="en-US" i="1" dirty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map(</a:t>
            </a:r>
            <a:r>
              <a:rPr lang="en-US" dirty="0" err="1">
                <a:solidFill>
                  <a:srgbClr val="D600B7"/>
                </a:solidFill>
              </a:rPr>
              <a:t>in_key</a:t>
            </a:r>
            <a:r>
              <a:rPr lang="en-US" dirty="0">
                <a:solidFill>
                  <a:srgbClr val="D600B7"/>
                </a:solidFill>
              </a:rPr>
              <a:t>, </a:t>
            </a:r>
            <a:r>
              <a:rPr lang="en-US" dirty="0" err="1">
                <a:solidFill>
                  <a:srgbClr val="D600B7"/>
                </a:solidFill>
              </a:rPr>
              <a:t>in_value</a:t>
            </a:r>
            <a:r>
              <a:rPr lang="en-US" dirty="0"/>
              <a:t>) -&gt; list(</a:t>
            </a:r>
            <a:r>
              <a:rPr lang="en-US" dirty="0" err="1">
                <a:solidFill>
                  <a:srgbClr val="207A00"/>
                </a:solidFill>
              </a:rPr>
              <a:t>out_key</a:t>
            </a:r>
            <a:r>
              <a:rPr lang="en-US" dirty="0">
                <a:solidFill>
                  <a:srgbClr val="207A00"/>
                </a:solidFill>
              </a:rPr>
              <a:t>, </a:t>
            </a:r>
            <a:r>
              <a:rPr lang="en-US" dirty="0" err="1">
                <a:solidFill>
                  <a:srgbClr val="207A00"/>
                </a:solidFill>
              </a:rPr>
              <a:t>intermediate_value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In some cases output of the map() is the final output. </a:t>
            </a:r>
            <a:r>
              <a:rPr lang="en-US" b="1" i="1" dirty="0"/>
              <a:t>Mostly not!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Intermediate results are written to disk instead of passing to reduce tasks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reduce(</a:t>
            </a:r>
            <a:r>
              <a:rPr lang="en-US" dirty="0" err="1">
                <a:solidFill>
                  <a:srgbClr val="D600B7"/>
                </a:solidFill>
              </a:rPr>
              <a:t>out_key</a:t>
            </a:r>
            <a:r>
              <a:rPr lang="en-US" dirty="0">
                <a:solidFill>
                  <a:srgbClr val="D600B7"/>
                </a:solidFill>
              </a:rPr>
              <a:t>, list(</a:t>
            </a:r>
            <a:r>
              <a:rPr lang="en-US" dirty="0" err="1">
                <a:solidFill>
                  <a:srgbClr val="D600B7"/>
                </a:solidFill>
              </a:rPr>
              <a:t>intermediate_value</a:t>
            </a:r>
            <a:r>
              <a:rPr lang="en-US" dirty="0">
                <a:solidFill>
                  <a:srgbClr val="D600B7"/>
                </a:solidFill>
              </a:rPr>
              <a:t>)</a:t>
            </a:r>
            <a:r>
              <a:rPr lang="en-US" dirty="0"/>
              <a:t>) -&gt; list(</a:t>
            </a:r>
            <a:r>
              <a:rPr lang="en-US" dirty="0" err="1">
                <a:solidFill>
                  <a:srgbClr val="207A00"/>
                </a:solidFill>
              </a:rPr>
              <a:t>final_key</a:t>
            </a:r>
            <a:r>
              <a:rPr lang="en-US" dirty="0">
                <a:solidFill>
                  <a:srgbClr val="207A00"/>
                </a:solidFill>
              </a:rPr>
              <a:t>/</a:t>
            </a:r>
            <a:r>
              <a:rPr lang="en-US" dirty="0" err="1">
                <a:solidFill>
                  <a:srgbClr val="207A00"/>
                </a:solidFill>
              </a:rPr>
              <a:t>final_value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Combines intermediate values of every key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Applies a function on the combined values and produces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Example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991" y="1811946"/>
            <a:ext cx="4442637" cy="44231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D600B7"/>
                </a:solidFill>
              </a:rPr>
              <a:t>TASK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rabicPeriod"/>
            </a:pPr>
            <a:r>
              <a:rPr lang="en-US" sz="3200" dirty="0"/>
              <a:t>Perform wordcount</a:t>
            </a:r>
          </a:p>
          <a:p>
            <a:pPr marL="514350" indent="-514350">
              <a:buAutoNum type="arabicPeriod"/>
            </a:pPr>
            <a:r>
              <a:rPr lang="en-US" sz="3200" dirty="0"/>
              <a:t>Store </a:t>
            </a:r>
            <a:r>
              <a:rPr lang="en-US" sz="3200" dirty="0" smtClean="0"/>
              <a:t>sorted </a:t>
            </a:r>
            <a:r>
              <a:rPr lang="en-US" sz="3200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C8E1B-04DB-4760-BD26-114B29DBAD9D}"/>
              </a:ext>
            </a:extLst>
          </p:cNvPr>
          <p:cNvSpPr txBox="1"/>
          <p:nvPr/>
        </p:nvSpPr>
        <p:spPr>
          <a:xfrm>
            <a:off x="487305" y="2771095"/>
            <a:ext cx="5454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The Girl with the Dragon Tattoo</a:t>
            </a:r>
          </a:p>
          <a:p>
            <a:r>
              <a:rPr lang="en-US" sz="3200" i="1" dirty="0"/>
              <a:t>The Girl on the Train</a:t>
            </a:r>
          </a:p>
          <a:p>
            <a:r>
              <a:rPr lang="en-US" sz="3200" i="1" dirty="0"/>
              <a:t>Gone Girl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36F2DE-2BAD-4022-B8BC-CB2334C1C217}"/>
              </a:ext>
            </a:extLst>
          </p:cNvPr>
          <p:cNvSpPr/>
          <p:nvPr/>
        </p:nvSpPr>
        <p:spPr>
          <a:xfrm>
            <a:off x="5947898" y="3266187"/>
            <a:ext cx="1010093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A110-9F69-4E11-91D4-24D5C1C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Basic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C8E1B-04DB-4760-BD26-114B29DBAD9D}"/>
              </a:ext>
            </a:extLst>
          </p:cNvPr>
          <p:cNvSpPr txBox="1"/>
          <p:nvPr/>
        </p:nvSpPr>
        <p:spPr>
          <a:xfrm>
            <a:off x="90377" y="2154515"/>
            <a:ext cx="4220239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Girl with the Dragon Tattoo</a:t>
            </a:r>
          </a:p>
          <a:p>
            <a:pPr algn="ctr"/>
            <a:r>
              <a:rPr lang="en-US" sz="2400" i="1" dirty="0"/>
              <a:t>The Girl on the Train</a:t>
            </a:r>
          </a:p>
          <a:p>
            <a:pPr algn="ctr"/>
            <a:r>
              <a:rPr lang="en-US" sz="2400" i="1" dirty="0"/>
              <a:t>Gone Girl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E85DB-0432-49AC-8169-3C3CEC91181F}"/>
              </a:ext>
            </a:extLst>
          </p:cNvPr>
          <p:cNvSpPr txBox="1"/>
          <p:nvPr/>
        </p:nvSpPr>
        <p:spPr>
          <a:xfrm>
            <a:off x="1813210" y="17543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3C3A70-12A0-4ACC-90D8-F6C4B8C9FDF0}"/>
              </a:ext>
            </a:extLst>
          </p:cNvPr>
          <p:cNvSpPr/>
          <p:nvPr/>
        </p:nvSpPr>
        <p:spPr>
          <a:xfrm>
            <a:off x="4541875" y="2464941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60C0B-7941-47F9-80AA-996D1743F6F7}"/>
              </a:ext>
            </a:extLst>
          </p:cNvPr>
          <p:cNvSpPr txBox="1"/>
          <p:nvPr/>
        </p:nvSpPr>
        <p:spPr>
          <a:xfrm>
            <a:off x="5518300" y="2493068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88CE5B-FFD7-4A02-85E2-1A131CF86966}"/>
              </a:ext>
            </a:extLst>
          </p:cNvPr>
          <p:cNvSpPr/>
          <p:nvPr/>
        </p:nvSpPr>
        <p:spPr>
          <a:xfrm>
            <a:off x="7132676" y="2464941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83541-B74F-4794-AA16-B7810A944FD7}"/>
              </a:ext>
            </a:extLst>
          </p:cNvPr>
          <p:cNvSpPr txBox="1"/>
          <p:nvPr/>
        </p:nvSpPr>
        <p:spPr>
          <a:xfrm>
            <a:off x="8109101" y="2493068"/>
            <a:ext cx="138488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i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25C58C-31FB-47BA-B8A2-0E75D9FA11B1}"/>
              </a:ext>
            </a:extLst>
          </p:cNvPr>
          <p:cNvSpPr/>
          <p:nvPr/>
        </p:nvSpPr>
        <p:spPr>
          <a:xfrm>
            <a:off x="9681832" y="2464940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6BDA1-51F8-4144-9996-0F0F12B5ED0A}"/>
              </a:ext>
            </a:extLst>
          </p:cNvPr>
          <p:cNvSpPr txBox="1"/>
          <p:nvPr/>
        </p:nvSpPr>
        <p:spPr>
          <a:xfrm>
            <a:off x="10603763" y="2493067"/>
            <a:ext cx="1384889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REDUCE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DF1EC-EC3E-46FC-A3E9-7FD8C2127C86}"/>
              </a:ext>
            </a:extLst>
          </p:cNvPr>
          <p:cNvSpPr txBox="1"/>
          <p:nvPr/>
        </p:nvSpPr>
        <p:spPr>
          <a:xfrm>
            <a:off x="8731060" y="321342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 (part-r-00000)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60D91-4468-4CE4-9000-D4C3DE4D4960}"/>
              </a:ext>
            </a:extLst>
          </p:cNvPr>
          <p:cNvSpPr txBox="1"/>
          <p:nvPr/>
        </p:nvSpPr>
        <p:spPr>
          <a:xfrm>
            <a:off x="9329628" y="3718290"/>
            <a:ext cx="1451346" cy="2554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dragon 1</a:t>
            </a:r>
          </a:p>
          <a:p>
            <a:r>
              <a:rPr lang="en-US" sz="2000" dirty="0"/>
              <a:t>girl 3</a:t>
            </a:r>
          </a:p>
          <a:p>
            <a:r>
              <a:rPr lang="en-US" sz="2000" dirty="0"/>
              <a:t>gone 1</a:t>
            </a:r>
          </a:p>
          <a:p>
            <a:r>
              <a:rPr lang="en-US" sz="2000" dirty="0"/>
              <a:t>tattoo 1</a:t>
            </a:r>
          </a:p>
          <a:p>
            <a:r>
              <a:rPr lang="en-US" sz="2000" dirty="0"/>
              <a:t>the 4</a:t>
            </a:r>
          </a:p>
          <a:p>
            <a:r>
              <a:rPr lang="en-US" sz="2000" dirty="0"/>
              <a:t>train 1</a:t>
            </a:r>
          </a:p>
          <a:p>
            <a:r>
              <a:rPr lang="en-US" sz="2000" dirty="0"/>
              <a:t>on 1</a:t>
            </a:r>
          </a:p>
          <a:p>
            <a:r>
              <a:rPr lang="en-US" sz="2000" dirty="0"/>
              <a:t>with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26D81E-A1F7-42F1-BDA9-C5B982DDE1C4}"/>
              </a:ext>
            </a:extLst>
          </p:cNvPr>
          <p:cNvSpPr txBox="1"/>
          <p:nvPr/>
        </p:nvSpPr>
        <p:spPr>
          <a:xfrm>
            <a:off x="7571464" y="2154515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Partition, Shuffle &amp; Sort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2F424B8-FB7A-4278-8A6D-E7D48AA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Basic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C8E1B-04DB-4760-BD26-114B29DBAD9D}"/>
              </a:ext>
            </a:extLst>
          </p:cNvPr>
          <p:cNvSpPr txBox="1"/>
          <p:nvPr/>
        </p:nvSpPr>
        <p:spPr>
          <a:xfrm>
            <a:off x="90377" y="2154515"/>
            <a:ext cx="4220239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Girl with the Dragon Tattoo</a:t>
            </a:r>
          </a:p>
          <a:p>
            <a:pPr algn="ctr"/>
            <a:r>
              <a:rPr lang="en-US" sz="2400" i="1" dirty="0"/>
              <a:t>The Girl on the Train</a:t>
            </a:r>
          </a:p>
          <a:p>
            <a:pPr algn="ctr"/>
            <a:r>
              <a:rPr lang="en-US" sz="2400" i="1" dirty="0"/>
              <a:t>Gone Girl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E85DB-0432-49AC-8169-3C3CEC91181F}"/>
              </a:ext>
            </a:extLst>
          </p:cNvPr>
          <p:cNvSpPr txBox="1"/>
          <p:nvPr/>
        </p:nvSpPr>
        <p:spPr>
          <a:xfrm>
            <a:off x="1813210" y="17543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3C3A70-12A0-4ACC-90D8-F6C4B8C9FDF0}"/>
              </a:ext>
            </a:extLst>
          </p:cNvPr>
          <p:cNvSpPr/>
          <p:nvPr/>
        </p:nvSpPr>
        <p:spPr>
          <a:xfrm>
            <a:off x="4541875" y="2464941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60C0B-7941-47F9-80AA-996D1743F6F7}"/>
              </a:ext>
            </a:extLst>
          </p:cNvPr>
          <p:cNvSpPr txBox="1"/>
          <p:nvPr/>
        </p:nvSpPr>
        <p:spPr>
          <a:xfrm>
            <a:off x="5518300" y="2493068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88CE5B-FFD7-4A02-85E2-1A131CF86966}"/>
              </a:ext>
            </a:extLst>
          </p:cNvPr>
          <p:cNvSpPr/>
          <p:nvPr/>
        </p:nvSpPr>
        <p:spPr>
          <a:xfrm>
            <a:off x="7132676" y="2464941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83541-B74F-4794-AA16-B7810A944FD7}"/>
              </a:ext>
            </a:extLst>
          </p:cNvPr>
          <p:cNvSpPr txBox="1"/>
          <p:nvPr/>
        </p:nvSpPr>
        <p:spPr>
          <a:xfrm>
            <a:off x="8109101" y="2493068"/>
            <a:ext cx="138488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i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25C58C-31FB-47BA-B8A2-0E75D9FA11B1}"/>
              </a:ext>
            </a:extLst>
          </p:cNvPr>
          <p:cNvSpPr/>
          <p:nvPr/>
        </p:nvSpPr>
        <p:spPr>
          <a:xfrm>
            <a:off x="9681832" y="2464940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6BDA1-51F8-4144-9996-0F0F12B5ED0A}"/>
              </a:ext>
            </a:extLst>
          </p:cNvPr>
          <p:cNvSpPr txBox="1"/>
          <p:nvPr/>
        </p:nvSpPr>
        <p:spPr>
          <a:xfrm>
            <a:off x="10603763" y="2212167"/>
            <a:ext cx="1384889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REDUCE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DF1EC-EC3E-46FC-A3E9-7FD8C2127C86}"/>
              </a:ext>
            </a:extLst>
          </p:cNvPr>
          <p:cNvSpPr txBox="1"/>
          <p:nvPr/>
        </p:nvSpPr>
        <p:spPr>
          <a:xfrm>
            <a:off x="8731060" y="3582753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 (part-r-00000)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69CE8-EB40-4498-A88E-33CF36347CD6}"/>
              </a:ext>
            </a:extLst>
          </p:cNvPr>
          <p:cNvSpPr txBox="1"/>
          <p:nvPr/>
        </p:nvSpPr>
        <p:spPr>
          <a:xfrm>
            <a:off x="5518300" y="3234880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97915-1083-4424-A43E-B131DDECD32D}"/>
              </a:ext>
            </a:extLst>
          </p:cNvPr>
          <p:cNvSpPr txBox="1"/>
          <p:nvPr/>
        </p:nvSpPr>
        <p:spPr>
          <a:xfrm>
            <a:off x="5518300" y="1754068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9F3F-232F-4DA8-9809-F1EF64468B63}"/>
              </a:ext>
            </a:extLst>
          </p:cNvPr>
          <p:cNvSpPr txBox="1"/>
          <p:nvPr/>
        </p:nvSpPr>
        <p:spPr>
          <a:xfrm>
            <a:off x="10603763" y="2905780"/>
            <a:ext cx="1384889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REDUCE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49799-7DEE-468B-A93F-B45450505AE1}"/>
              </a:ext>
            </a:extLst>
          </p:cNvPr>
          <p:cNvSpPr txBox="1"/>
          <p:nvPr/>
        </p:nvSpPr>
        <p:spPr>
          <a:xfrm>
            <a:off x="9329628" y="4044418"/>
            <a:ext cx="1451346" cy="2554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dragon 1</a:t>
            </a:r>
          </a:p>
          <a:p>
            <a:r>
              <a:rPr lang="en-US" sz="2000" dirty="0"/>
              <a:t>girl 3</a:t>
            </a:r>
          </a:p>
          <a:p>
            <a:r>
              <a:rPr lang="en-US" sz="2000" dirty="0"/>
              <a:t>gone 1</a:t>
            </a:r>
          </a:p>
          <a:p>
            <a:r>
              <a:rPr lang="en-US" sz="2000" dirty="0"/>
              <a:t>tattoo 1</a:t>
            </a:r>
          </a:p>
          <a:p>
            <a:r>
              <a:rPr lang="en-US" sz="2000" dirty="0"/>
              <a:t>the 4</a:t>
            </a:r>
          </a:p>
          <a:p>
            <a:r>
              <a:rPr lang="en-US" sz="2000" dirty="0"/>
              <a:t>train 1</a:t>
            </a:r>
          </a:p>
          <a:p>
            <a:r>
              <a:rPr lang="en-US" sz="2000" dirty="0"/>
              <a:t>on 1</a:t>
            </a:r>
          </a:p>
          <a:p>
            <a:r>
              <a:rPr lang="en-US" sz="2000" dirty="0"/>
              <a:t>with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52C82-3AE3-4940-B1F0-19D86875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Basic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C8E1B-04DB-4760-BD26-114B29DBAD9D}"/>
              </a:ext>
            </a:extLst>
          </p:cNvPr>
          <p:cNvSpPr txBox="1"/>
          <p:nvPr/>
        </p:nvSpPr>
        <p:spPr>
          <a:xfrm>
            <a:off x="175437" y="3582753"/>
            <a:ext cx="4220239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Girl with the Dragon Tattoo</a:t>
            </a:r>
          </a:p>
          <a:p>
            <a:pPr algn="ctr"/>
            <a:r>
              <a:rPr lang="en-US" sz="2400" i="1" dirty="0"/>
              <a:t>The Girl on the Train</a:t>
            </a:r>
          </a:p>
          <a:p>
            <a:pPr algn="ctr"/>
            <a:r>
              <a:rPr lang="en-US" sz="2400" i="1" dirty="0"/>
              <a:t>Gone Girl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E85DB-0432-49AC-8169-3C3CEC91181F}"/>
              </a:ext>
            </a:extLst>
          </p:cNvPr>
          <p:cNvSpPr txBox="1"/>
          <p:nvPr/>
        </p:nvSpPr>
        <p:spPr>
          <a:xfrm>
            <a:off x="1898270" y="318261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3C3A70-12A0-4ACC-90D8-F6C4B8C9FDF0}"/>
              </a:ext>
            </a:extLst>
          </p:cNvPr>
          <p:cNvSpPr/>
          <p:nvPr/>
        </p:nvSpPr>
        <p:spPr>
          <a:xfrm>
            <a:off x="4626935" y="3893179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60C0B-7941-47F9-80AA-996D1743F6F7}"/>
              </a:ext>
            </a:extLst>
          </p:cNvPr>
          <p:cNvSpPr txBox="1"/>
          <p:nvPr/>
        </p:nvSpPr>
        <p:spPr>
          <a:xfrm>
            <a:off x="5603360" y="3921306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88CE5B-FFD7-4A02-85E2-1A131CF86966}"/>
              </a:ext>
            </a:extLst>
          </p:cNvPr>
          <p:cNvSpPr/>
          <p:nvPr/>
        </p:nvSpPr>
        <p:spPr>
          <a:xfrm>
            <a:off x="7217736" y="3893179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69CE8-EB40-4498-A88E-33CF36347CD6}"/>
              </a:ext>
            </a:extLst>
          </p:cNvPr>
          <p:cNvSpPr txBox="1"/>
          <p:nvPr/>
        </p:nvSpPr>
        <p:spPr>
          <a:xfrm>
            <a:off x="5603359" y="5117506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97915-1083-4424-A43E-B131DDECD32D}"/>
              </a:ext>
            </a:extLst>
          </p:cNvPr>
          <p:cNvSpPr txBox="1"/>
          <p:nvPr/>
        </p:nvSpPr>
        <p:spPr>
          <a:xfrm>
            <a:off x="5603359" y="2725106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4E948-4671-43C8-97C9-F8B2913720D0}"/>
              </a:ext>
            </a:extLst>
          </p:cNvPr>
          <p:cNvSpPr/>
          <p:nvPr/>
        </p:nvSpPr>
        <p:spPr>
          <a:xfrm>
            <a:off x="179689" y="1798426"/>
            <a:ext cx="741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map(</a:t>
            </a:r>
            <a:r>
              <a:rPr lang="en-US" sz="2400" dirty="0" err="1"/>
              <a:t>in_key</a:t>
            </a:r>
            <a:r>
              <a:rPr lang="en-US" sz="2400" dirty="0"/>
              <a:t>, </a:t>
            </a:r>
            <a:r>
              <a:rPr lang="en-US" sz="2400" dirty="0" err="1"/>
              <a:t>in_value</a:t>
            </a:r>
            <a:r>
              <a:rPr lang="en-US" sz="2400" dirty="0"/>
              <a:t>) -&gt; list(</a:t>
            </a:r>
            <a:r>
              <a:rPr lang="en-US" sz="2400" dirty="0" err="1"/>
              <a:t>out_key</a:t>
            </a:r>
            <a:r>
              <a:rPr lang="en-US" sz="2400" dirty="0"/>
              <a:t>, </a:t>
            </a:r>
            <a:r>
              <a:rPr lang="en-US" sz="2400" dirty="0" err="1"/>
              <a:t>intermediate_value</a:t>
            </a:r>
            <a:r>
              <a:rPr lang="en-US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64BA-6FA2-4F6D-A842-38D45CF79477}"/>
              </a:ext>
            </a:extLst>
          </p:cNvPr>
          <p:cNvSpPr/>
          <p:nvPr/>
        </p:nvSpPr>
        <p:spPr>
          <a:xfrm>
            <a:off x="4542951" y="2388722"/>
            <a:ext cx="350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&lt;?,The Girl with the Dragon Tattoo&gt;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E77CA-DD88-47DF-9722-5733FF5DC66F}"/>
              </a:ext>
            </a:extLst>
          </p:cNvPr>
          <p:cNvSpPr/>
          <p:nvPr/>
        </p:nvSpPr>
        <p:spPr>
          <a:xfrm>
            <a:off x="5065273" y="3585377"/>
            <a:ext cx="246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&lt;?,The Girl on the Train&gt;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ABD86-74B7-4759-8403-18826EF21932}"/>
              </a:ext>
            </a:extLst>
          </p:cNvPr>
          <p:cNvSpPr/>
          <p:nvPr/>
        </p:nvSpPr>
        <p:spPr>
          <a:xfrm>
            <a:off x="5535067" y="4780455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&lt;?, Gone Girl&gt;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D63EB-A279-498C-A39A-1FA7F54B637F}"/>
              </a:ext>
            </a:extLst>
          </p:cNvPr>
          <p:cNvSpPr txBox="1"/>
          <p:nvPr/>
        </p:nvSpPr>
        <p:spPr>
          <a:xfrm>
            <a:off x="10404920" y="1850567"/>
            <a:ext cx="15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 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86F5C-4DFF-45BF-86F1-D7233CF36144}"/>
              </a:ext>
            </a:extLst>
          </p:cNvPr>
          <p:cNvSpPr txBox="1"/>
          <p:nvPr/>
        </p:nvSpPr>
        <p:spPr>
          <a:xfrm>
            <a:off x="10404920" y="2262152"/>
            <a:ext cx="1398744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dragon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tattoo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with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4E05E-812E-4CED-9236-A239ECADDBD6}"/>
              </a:ext>
            </a:extLst>
          </p:cNvPr>
          <p:cNvSpPr txBox="1"/>
          <p:nvPr/>
        </p:nvSpPr>
        <p:spPr>
          <a:xfrm>
            <a:off x="10404920" y="3954709"/>
            <a:ext cx="1398744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train 1</a:t>
            </a:r>
          </a:p>
          <a:p>
            <a:pPr algn="ctr"/>
            <a:r>
              <a:rPr lang="en-US" sz="1600" dirty="0"/>
              <a:t>on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DC9BA9-B132-4F82-B38A-654932ED04C2}"/>
              </a:ext>
            </a:extLst>
          </p:cNvPr>
          <p:cNvSpPr txBox="1"/>
          <p:nvPr/>
        </p:nvSpPr>
        <p:spPr>
          <a:xfrm>
            <a:off x="10404920" y="5401045"/>
            <a:ext cx="139874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gone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77924-A490-4962-98EC-71D9C48CED71}"/>
              </a:ext>
            </a:extLst>
          </p:cNvPr>
          <p:cNvSpPr txBox="1"/>
          <p:nvPr/>
        </p:nvSpPr>
        <p:spPr>
          <a:xfrm>
            <a:off x="95693" y="4965121"/>
            <a:ext cx="4446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D600B7"/>
                </a:solidFill>
              </a:rPr>
              <a:t>Remember from HDFS!</a:t>
            </a:r>
          </a:p>
          <a:p>
            <a:r>
              <a:rPr lang="en-US" sz="2400" i="1" dirty="0"/>
              <a:t>Hadoop splits input file into blocks</a:t>
            </a:r>
          </a:p>
          <a:p>
            <a:r>
              <a:rPr lang="en-US" sz="2400" i="1" dirty="0"/>
              <a:t>1 map() for each data block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990E5-DD32-4696-9114-30FEC4FEA39E}"/>
              </a:ext>
            </a:extLst>
          </p:cNvPr>
          <p:cNvSpPr txBox="1"/>
          <p:nvPr/>
        </p:nvSpPr>
        <p:spPr>
          <a:xfrm>
            <a:off x="8194161" y="3921306"/>
            <a:ext cx="9837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i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33FBF34-2B43-4AC7-AADE-2381122AFA6C}"/>
              </a:ext>
            </a:extLst>
          </p:cNvPr>
          <p:cNvSpPr/>
          <p:nvPr/>
        </p:nvSpPr>
        <p:spPr>
          <a:xfrm>
            <a:off x="9426723" y="3893179"/>
            <a:ext cx="722054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14DB03D-53A6-4AE8-95DB-2E2C95F4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Basic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Reduce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4E948-4671-43C8-97C9-F8B2913720D0}"/>
              </a:ext>
            </a:extLst>
          </p:cNvPr>
          <p:cNvSpPr/>
          <p:nvPr/>
        </p:nvSpPr>
        <p:spPr>
          <a:xfrm>
            <a:off x="927983" y="1445810"/>
            <a:ext cx="9234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reduce(</a:t>
            </a:r>
            <a:r>
              <a:rPr lang="en-US" sz="2400" dirty="0" err="1"/>
              <a:t>out_key</a:t>
            </a:r>
            <a:r>
              <a:rPr lang="en-US" sz="2400" dirty="0"/>
              <a:t>, list(</a:t>
            </a:r>
            <a:r>
              <a:rPr lang="en-US" sz="2400" dirty="0" err="1"/>
              <a:t>intermediate_value</a:t>
            </a:r>
            <a:r>
              <a:rPr lang="en-US" sz="2400" dirty="0"/>
              <a:t>)) -&gt; list(</a:t>
            </a:r>
            <a:r>
              <a:rPr lang="en-US" sz="2400" dirty="0" err="1"/>
              <a:t>final_key</a:t>
            </a:r>
            <a:r>
              <a:rPr lang="en-US" sz="2400" dirty="0"/>
              <a:t>/</a:t>
            </a:r>
            <a:r>
              <a:rPr lang="en-US" sz="2400" dirty="0" err="1"/>
              <a:t>final_value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2 reduce() are running for this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86F5C-4DFF-45BF-86F1-D7233CF36144}"/>
              </a:ext>
            </a:extLst>
          </p:cNvPr>
          <p:cNvSpPr txBox="1"/>
          <p:nvPr/>
        </p:nvSpPr>
        <p:spPr>
          <a:xfrm>
            <a:off x="342092" y="2846978"/>
            <a:ext cx="1398744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dragon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tattoo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with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4E05E-812E-4CED-9236-A239ECADDBD6}"/>
              </a:ext>
            </a:extLst>
          </p:cNvPr>
          <p:cNvSpPr txBox="1"/>
          <p:nvPr/>
        </p:nvSpPr>
        <p:spPr>
          <a:xfrm>
            <a:off x="342092" y="4539535"/>
            <a:ext cx="1398744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train 1</a:t>
            </a:r>
          </a:p>
          <a:p>
            <a:pPr algn="ctr"/>
            <a:r>
              <a:rPr lang="en-US" sz="1600" dirty="0"/>
              <a:t>on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DC9BA9-B132-4F82-B38A-654932ED04C2}"/>
              </a:ext>
            </a:extLst>
          </p:cNvPr>
          <p:cNvSpPr txBox="1"/>
          <p:nvPr/>
        </p:nvSpPr>
        <p:spPr>
          <a:xfrm>
            <a:off x="342092" y="5985871"/>
            <a:ext cx="139874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gone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EBDA8-3EF4-4DB2-8465-8A3CA1C38EAA}"/>
              </a:ext>
            </a:extLst>
          </p:cNvPr>
          <p:cNvSpPr txBox="1"/>
          <p:nvPr/>
        </p:nvSpPr>
        <p:spPr>
          <a:xfrm>
            <a:off x="584264" y="24776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DISK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702130E-E5B8-4E9C-8069-2A1040A21F91}"/>
              </a:ext>
            </a:extLst>
          </p:cNvPr>
          <p:cNvSpPr/>
          <p:nvPr/>
        </p:nvSpPr>
        <p:spPr>
          <a:xfrm>
            <a:off x="1925124" y="4419219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8A7AF-262F-4469-A9C8-AA4AE3E21ACB}"/>
              </a:ext>
            </a:extLst>
          </p:cNvPr>
          <p:cNvSpPr txBox="1"/>
          <p:nvPr/>
        </p:nvSpPr>
        <p:spPr>
          <a:xfrm>
            <a:off x="7299305" y="5315208"/>
            <a:ext cx="1384889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F5493-F9CA-4E47-9270-6654A39C908F}"/>
              </a:ext>
            </a:extLst>
          </p:cNvPr>
          <p:cNvSpPr txBox="1"/>
          <p:nvPr/>
        </p:nvSpPr>
        <p:spPr>
          <a:xfrm>
            <a:off x="9955490" y="209076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DISK (part-r-00000)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6ABA0-1AC9-4B43-87E3-B147BFC87919}"/>
              </a:ext>
            </a:extLst>
          </p:cNvPr>
          <p:cNvSpPr txBox="1"/>
          <p:nvPr/>
        </p:nvSpPr>
        <p:spPr>
          <a:xfrm>
            <a:off x="10246313" y="2472276"/>
            <a:ext cx="1451346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dragon 1</a:t>
            </a:r>
          </a:p>
          <a:p>
            <a:r>
              <a:rPr lang="en-US" sz="2000" dirty="0"/>
              <a:t>gone 1</a:t>
            </a:r>
          </a:p>
          <a:p>
            <a:r>
              <a:rPr lang="en-US" sz="2000" dirty="0"/>
              <a:t>tattoo 1</a:t>
            </a:r>
          </a:p>
          <a:p>
            <a:r>
              <a:rPr lang="en-US" sz="2000" dirty="0"/>
              <a:t>train 1</a:t>
            </a:r>
          </a:p>
          <a:p>
            <a:r>
              <a:rPr lang="en-US" sz="2000" dirty="0"/>
              <a:t>on 1</a:t>
            </a:r>
          </a:p>
          <a:p>
            <a:r>
              <a:rPr lang="en-US" sz="2000" dirty="0"/>
              <a:t>with 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0AC4C19-A5C8-4F2F-B999-3D9DB06D7470}"/>
              </a:ext>
            </a:extLst>
          </p:cNvPr>
          <p:cNvSpPr/>
          <p:nvPr/>
        </p:nvSpPr>
        <p:spPr>
          <a:xfrm>
            <a:off x="9099352" y="3680841"/>
            <a:ext cx="731802" cy="52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CE4C9F-F1EA-4356-8380-CDC8D49653CE}"/>
              </a:ext>
            </a:extLst>
          </p:cNvPr>
          <p:cNvSpPr txBox="1"/>
          <p:nvPr/>
        </p:nvSpPr>
        <p:spPr>
          <a:xfrm>
            <a:off x="2886378" y="4475474"/>
            <a:ext cx="9837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i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22DCFAA-F4B8-4F5E-B9E2-91ACB58F74B0}"/>
              </a:ext>
            </a:extLst>
          </p:cNvPr>
          <p:cNvSpPr/>
          <p:nvPr/>
        </p:nvSpPr>
        <p:spPr>
          <a:xfrm>
            <a:off x="4246087" y="4447346"/>
            <a:ext cx="722054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9A800-70D8-4654-A37A-0BE33F7F92E5}"/>
              </a:ext>
            </a:extLst>
          </p:cNvPr>
          <p:cNvSpPr txBox="1"/>
          <p:nvPr/>
        </p:nvSpPr>
        <p:spPr>
          <a:xfrm>
            <a:off x="7299304" y="3664846"/>
            <a:ext cx="1384889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REDUCE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565618-3A21-426D-8473-D85DDC83507F}"/>
              </a:ext>
            </a:extLst>
          </p:cNvPr>
          <p:cNvSpPr txBox="1"/>
          <p:nvPr/>
        </p:nvSpPr>
        <p:spPr>
          <a:xfrm>
            <a:off x="5434462" y="2853947"/>
            <a:ext cx="1881742" cy="19389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&lt;dragon, [1]&gt;</a:t>
            </a:r>
          </a:p>
          <a:p>
            <a:r>
              <a:rPr lang="en-US" sz="2000" dirty="0"/>
              <a:t>&lt;gone, [1]&gt;</a:t>
            </a:r>
          </a:p>
          <a:p>
            <a:r>
              <a:rPr lang="en-US" sz="2000" dirty="0"/>
              <a:t>&lt;tattoo, [1]&gt;</a:t>
            </a:r>
          </a:p>
          <a:p>
            <a:r>
              <a:rPr lang="en-US" sz="2000" dirty="0"/>
              <a:t>&lt;train, [1]&gt;</a:t>
            </a:r>
          </a:p>
          <a:p>
            <a:r>
              <a:rPr lang="en-US" sz="2000" dirty="0"/>
              <a:t>&lt;on, [1]&gt;</a:t>
            </a:r>
          </a:p>
          <a:p>
            <a:r>
              <a:rPr lang="en-US" sz="2000" dirty="0"/>
              <a:t>&lt;with, [1]&gt;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691258-A424-4F1A-B0BD-352FEFF3D5D7}"/>
              </a:ext>
            </a:extLst>
          </p:cNvPr>
          <p:cNvSpPr txBox="1"/>
          <p:nvPr/>
        </p:nvSpPr>
        <p:spPr>
          <a:xfrm>
            <a:off x="5417564" y="5222875"/>
            <a:ext cx="1881742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&lt;girl, [1,1,1]&gt;</a:t>
            </a:r>
          </a:p>
          <a:p>
            <a:r>
              <a:rPr lang="en-US" sz="2000" dirty="0"/>
              <a:t>&lt;the, [1,1,1,1]&gt;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3D4F4-883D-49CF-BC5C-A2B941F03F7D}"/>
              </a:ext>
            </a:extLst>
          </p:cNvPr>
          <p:cNvSpPr txBox="1"/>
          <p:nvPr/>
        </p:nvSpPr>
        <p:spPr>
          <a:xfrm>
            <a:off x="10246313" y="5509031"/>
            <a:ext cx="1451346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girl 3</a:t>
            </a:r>
          </a:p>
          <a:p>
            <a:r>
              <a:rPr lang="en-US" sz="2000" dirty="0"/>
              <a:t>the 4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C4E8CD-E2EC-4654-8BDC-1E35C8BA01D7}"/>
              </a:ext>
            </a:extLst>
          </p:cNvPr>
          <p:cNvSpPr/>
          <p:nvPr/>
        </p:nvSpPr>
        <p:spPr>
          <a:xfrm>
            <a:off x="9099352" y="5318705"/>
            <a:ext cx="731802" cy="52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798E7-F95E-4F03-8A95-C32A91592B3E}"/>
              </a:ext>
            </a:extLst>
          </p:cNvPr>
          <p:cNvSpPr/>
          <p:nvPr/>
        </p:nvSpPr>
        <p:spPr>
          <a:xfrm>
            <a:off x="9853731" y="514612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DISK (part-r-00001)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B90AE25-3584-48BA-93BA-901F5485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What happens after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Map()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4E948-4671-43C8-97C9-F8B2913720D0}"/>
              </a:ext>
            </a:extLst>
          </p:cNvPr>
          <p:cNvSpPr/>
          <p:nvPr/>
        </p:nvSpPr>
        <p:spPr>
          <a:xfrm>
            <a:off x="927983" y="1445810"/>
            <a:ext cx="77577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map(</a:t>
            </a:r>
            <a:r>
              <a:rPr lang="en-US" sz="2400" dirty="0" err="1"/>
              <a:t>in_key</a:t>
            </a:r>
            <a:r>
              <a:rPr lang="en-US" sz="2400" dirty="0"/>
              <a:t>, </a:t>
            </a:r>
            <a:r>
              <a:rPr lang="en-US" sz="2400" dirty="0" err="1"/>
              <a:t>in_value</a:t>
            </a:r>
            <a:r>
              <a:rPr lang="en-US" sz="2400" dirty="0"/>
              <a:t>) -&gt; list(</a:t>
            </a:r>
            <a:r>
              <a:rPr lang="en-US" sz="2400" dirty="0" err="1"/>
              <a:t>out_key</a:t>
            </a:r>
            <a:r>
              <a:rPr lang="en-US" sz="2400" dirty="0"/>
              <a:t>, </a:t>
            </a:r>
            <a:r>
              <a:rPr lang="en-US" sz="2400" dirty="0" err="1"/>
              <a:t>intermediate_value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 (optional)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99CBE-A66B-4525-B719-6AF231CC949A}"/>
              </a:ext>
            </a:extLst>
          </p:cNvPr>
          <p:cNvSpPr txBox="1"/>
          <p:nvPr/>
        </p:nvSpPr>
        <p:spPr>
          <a:xfrm>
            <a:off x="202019" y="3965525"/>
            <a:ext cx="4220239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The Girl with the Dragon Tattoo</a:t>
            </a:r>
          </a:p>
          <a:p>
            <a:pPr algn="ctr"/>
            <a:r>
              <a:rPr lang="en-US" sz="2400" i="1" dirty="0"/>
              <a:t>The Girl on the Train</a:t>
            </a:r>
          </a:p>
          <a:p>
            <a:pPr algn="ctr"/>
            <a:r>
              <a:rPr lang="en-US" sz="2400" i="1" dirty="0"/>
              <a:t>Gone Girl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B1FCD-E724-4BF0-9DB2-6B5D97EA46E7}"/>
              </a:ext>
            </a:extLst>
          </p:cNvPr>
          <p:cNvSpPr txBox="1"/>
          <p:nvPr/>
        </p:nvSpPr>
        <p:spPr>
          <a:xfrm>
            <a:off x="1924852" y="356538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97DBDA-5406-4145-8108-AF851B5F9B0C}"/>
              </a:ext>
            </a:extLst>
          </p:cNvPr>
          <p:cNvSpPr/>
          <p:nvPr/>
        </p:nvSpPr>
        <p:spPr>
          <a:xfrm>
            <a:off x="4653517" y="4275951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21783-60DF-4502-92C1-50B53A465BAD}"/>
              </a:ext>
            </a:extLst>
          </p:cNvPr>
          <p:cNvSpPr txBox="1"/>
          <p:nvPr/>
        </p:nvSpPr>
        <p:spPr>
          <a:xfrm>
            <a:off x="5629942" y="4304078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08841AE-CE92-4F51-9FD9-3B282C5A214C}"/>
              </a:ext>
            </a:extLst>
          </p:cNvPr>
          <p:cNvSpPr/>
          <p:nvPr/>
        </p:nvSpPr>
        <p:spPr>
          <a:xfrm>
            <a:off x="7244318" y="4275951"/>
            <a:ext cx="746938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4EA507-87F0-4E1F-9A38-1B8314E2D497}"/>
              </a:ext>
            </a:extLst>
          </p:cNvPr>
          <p:cNvSpPr txBox="1"/>
          <p:nvPr/>
        </p:nvSpPr>
        <p:spPr>
          <a:xfrm>
            <a:off x="5629941" y="5500278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B1AF8A-A1F7-47F2-880B-649CD3A5FA43}"/>
              </a:ext>
            </a:extLst>
          </p:cNvPr>
          <p:cNvSpPr txBox="1"/>
          <p:nvPr/>
        </p:nvSpPr>
        <p:spPr>
          <a:xfrm>
            <a:off x="5629941" y="3107878"/>
            <a:ext cx="1384889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F75871-FBB4-48FD-A9F6-68A4E70E65DD}"/>
              </a:ext>
            </a:extLst>
          </p:cNvPr>
          <p:cNvSpPr/>
          <p:nvPr/>
        </p:nvSpPr>
        <p:spPr>
          <a:xfrm>
            <a:off x="4569533" y="2771494"/>
            <a:ext cx="350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&lt;?,The Girl with the Dragon Tattoo&gt;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99A1DC-00C8-4C2A-A952-8A47FB0B6846}"/>
              </a:ext>
            </a:extLst>
          </p:cNvPr>
          <p:cNvSpPr/>
          <p:nvPr/>
        </p:nvSpPr>
        <p:spPr>
          <a:xfrm>
            <a:off x="5091855" y="3968149"/>
            <a:ext cx="246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&lt;?,The Girl on the Train&gt;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5B321-5676-4EBA-9577-DD3177A7BED7}"/>
              </a:ext>
            </a:extLst>
          </p:cNvPr>
          <p:cNvSpPr/>
          <p:nvPr/>
        </p:nvSpPr>
        <p:spPr>
          <a:xfrm>
            <a:off x="5561649" y="5163227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&lt;?, Gone Girl&gt;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CCC48-041D-4994-B757-686C3E716235}"/>
              </a:ext>
            </a:extLst>
          </p:cNvPr>
          <p:cNvSpPr txBox="1"/>
          <p:nvPr/>
        </p:nvSpPr>
        <p:spPr>
          <a:xfrm>
            <a:off x="10431502" y="2233339"/>
            <a:ext cx="15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DISK write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E19BB9-9D66-4836-B416-1B4954696CAB}"/>
              </a:ext>
            </a:extLst>
          </p:cNvPr>
          <p:cNvSpPr txBox="1"/>
          <p:nvPr/>
        </p:nvSpPr>
        <p:spPr>
          <a:xfrm>
            <a:off x="10431502" y="2644924"/>
            <a:ext cx="1398744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dragon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tattoo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with 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F5951-1CC6-4D5A-BD4A-35319A85F92E}"/>
              </a:ext>
            </a:extLst>
          </p:cNvPr>
          <p:cNvSpPr txBox="1"/>
          <p:nvPr/>
        </p:nvSpPr>
        <p:spPr>
          <a:xfrm>
            <a:off x="10431502" y="4337481"/>
            <a:ext cx="1398744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train 1</a:t>
            </a:r>
          </a:p>
          <a:p>
            <a:pPr algn="ctr"/>
            <a:r>
              <a:rPr lang="en-US" sz="1600" dirty="0"/>
              <a:t>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02243C-D502-4CE9-BD3F-49C4CFA5BB9F}"/>
              </a:ext>
            </a:extLst>
          </p:cNvPr>
          <p:cNvSpPr txBox="1"/>
          <p:nvPr/>
        </p:nvSpPr>
        <p:spPr>
          <a:xfrm>
            <a:off x="10431502" y="5783817"/>
            <a:ext cx="139874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gone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3F16A7-3D6C-4133-AA99-37DCA76512FC}"/>
              </a:ext>
            </a:extLst>
          </p:cNvPr>
          <p:cNvSpPr txBox="1"/>
          <p:nvPr/>
        </p:nvSpPr>
        <p:spPr>
          <a:xfrm>
            <a:off x="122275" y="5347893"/>
            <a:ext cx="4446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D600B7"/>
                </a:solidFill>
              </a:rPr>
              <a:t>Remember from HDFS!</a:t>
            </a:r>
          </a:p>
          <a:p>
            <a:r>
              <a:rPr lang="en-US" sz="2400" i="1" dirty="0"/>
              <a:t>Hadoop splits input file into </a:t>
            </a:r>
            <a:r>
              <a:rPr lang="en-US" sz="2400" i="1" dirty="0" smtClean="0"/>
              <a:t>blocks</a:t>
            </a:r>
          </a:p>
          <a:p>
            <a:r>
              <a:rPr lang="en-US" sz="2400" i="1" dirty="0"/>
              <a:t>1 map() for each data </a:t>
            </a:r>
            <a:r>
              <a:rPr lang="en-US" sz="2400" i="1" dirty="0" smtClean="0"/>
              <a:t>block</a:t>
            </a:r>
            <a:endParaRPr lang="en-US" sz="24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E58B24-E482-4AEA-AB5E-04045BAE9195}"/>
              </a:ext>
            </a:extLst>
          </p:cNvPr>
          <p:cNvSpPr txBox="1"/>
          <p:nvPr/>
        </p:nvSpPr>
        <p:spPr>
          <a:xfrm>
            <a:off x="8220743" y="4304078"/>
            <a:ext cx="9837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i="1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8D7100-6BEE-42F4-9FAF-F7EB344DDDE7}"/>
              </a:ext>
            </a:extLst>
          </p:cNvPr>
          <p:cNvSpPr/>
          <p:nvPr/>
        </p:nvSpPr>
        <p:spPr>
          <a:xfrm>
            <a:off x="9453305" y="4275951"/>
            <a:ext cx="722054" cy="57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A3572-C161-441D-A5AD-1204DAB9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MapReduce : What happens after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Map()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4E948-4671-43C8-97C9-F8B2913720D0}"/>
              </a:ext>
            </a:extLst>
          </p:cNvPr>
          <p:cNvSpPr/>
          <p:nvPr/>
        </p:nvSpPr>
        <p:spPr>
          <a:xfrm>
            <a:off x="927983" y="1445810"/>
            <a:ext cx="77577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map(</a:t>
            </a:r>
            <a:r>
              <a:rPr lang="en-US" sz="2400" dirty="0" err="1"/>
              <a:t>in_key</a:t>
            </a:r>
            <a:r>
              <a:rPr lang="en-US" sz="2400" dirty="0"/>
              <a:t>, </a:t>
            </a:r>
            <a:r>
              <a:rPr lang="en-US" sz="2400" dirty="0" err="1"/>
              <a:t>in_value</a:t>
            </a:r>
            <a:r>
              <a:rPr lang="en-US" sz="2400" dirty="0"/>
              <a:t>) -&gt; list(</a:t>
            </a:r>
            <a:r>
              <a:rPr lang="en-US" sz="2400" dirty="0" err="1"/>
              <a:t>out_key</a:t>
            </a:r>
            <a:r>
              <a:rPr lang="en-US" sz="2400" dirty="0"/>
              <a:t>, </a:t>
            </a:r>
            <a:r>
              <a:rPr lang="en-US" sz="2400" dirty="0" err="1"/>
              <a:t>intermediate_value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Partition</a:t>
            </a:r>
            <a:r>
              <a:rPr lang="en-US" sz="2400" b="1" dirty="0"/>
              <a:t> </a:t>
            </a:r>
            <a:r>
              <a:rPr lang="en-US" sz="2400" dirty="0"/>
              <a:t>– special cases for more than 1 reduce()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Sort</a:t>
            </a:r>
            <a:endParaRPr lang="en-US" sz="2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A0D472A-CB4E-4BF0-9592-C7349A6FD9E0}"/>
              </a:ext>
            </a:extLst>
          </p:cNvPr>
          <p:cNvSpPr/>
          <p:nvPr/>
        </p:nvSpPr>
        <p:spPr>
          <a:xfrm>
            <a:off x="5148707" y="5064843"/>
            <a:ext cx="3963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15FE4-B71E-41FB-AB26-001E41D34D77}"/>
              </a:ext>
            </a:extLst>
          </p:cNvPr>
          <p:cNvSpPr txBox="1"/>
          <p:nvPr/>
        </p:nvSpPr>
        <p:spPr>
          <a:xfrm>
            <a:off x="6060832" y="3057701"/>
            <a:ext cx="139874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dragon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tattoo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with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78821-338C-4A03-9436-77E39AF6F046}"/>
              </a:ext>
            </a:extLst>
          </p:cNvPr>
          <p:cNvSpPr txBox="1"/>
          <p:nvPr/>
        </p:nvSpPr>
        <p:spPr>
          <a:xfrm>
            <a:off x="6060832" y="4750258"/>
            <a:ext cx="1398744" cy="1323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on 1</a:t>
            </a:r>
          </a:p>
          <a:p>
            <a:pPr algn="ctr"/>
            <a:r>
              <a:rPr lang="en-US" sz="1600" dirty="0"/>
              <a:t>train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93F7B-4538-4D20-A8A8-94160ECF8214}"/>
              </a:ext>
            </a:extLst>
          </p:cNvPr>
          <p:cNvSpPr txBox="1"/>
          <p:nvPr/>
        </p:nvSpPr>
        <p:spPr>
          <a:xfrm>
            <a:off x="6060832" y="6196594"/>
            <a:ext cx="13987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gone 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7D10D2-1627-49AE-8801-DF1CF6D02B48}"/>
              </a:ext>
            </a:extLst>
          </p:cNvPr>
          <p:cNvCxnSpPr/>
          <p:nvPr/>
        </p:nvCxnSpPr>
        <p:spPr>
          <a:xfrm>
            <a:off x="6056992" y="4308525"/>
            <a:ext cx="1398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3B8533-8528-49D0-9B96-D00D7EB1E07E}"/>
              </a:ext>
            </a:extLst>
          </p:cNvPr>
          <p:cNvCxnSpPr/>
          <p:nvPr/>
        </p:nvCxnSpPr>
        <p:spPr>
          <a:xfrm>
            <a:off x="6056992" y="5522281"/>
            <a:ext cx="1398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E690DF-C2C8-4955-A8B0-D4F246EFF222}"/>
              </a:ext>
            </a:extLst>
          </p:cNvPr>
          <p:cNvCxnSpPr/>
          <p:nvPr/>
        </p:nvCxnSpPr>
        <p:spPr>
          <a:xfrm>
            <a:off x="6060832" y="6500964"/>
            <a:ext cx="1398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6DE4D3-F1B2-4146-A9E6-46B5014271DD}"/>
              </a:ext>
            </a:extLst>
          </p:cNvPr>
          <p:cNvSpPr txBox="1"/>
          <p:nvPr/>
        </p:nvSpPr>
        <p:spPr>
          <a:xfrm>
            <a:off x="8853153" y="2646116"/>
            <a:ext cx="15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D600B7"/>
                </a:solidFill>
              </a:rPr>
              <a:t>DISK 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FF183-878C-45BC-BCDB-B928ECE9273D}"/>
              </a:ext>
            </a:extLst>
          </p:cNvPr>
          <p:cNvSpPr txBox="1"/>
          <p:nvPr/>
        </p:nvSpPr>
        <p:spPr>
          <a:xfrm>
            <a:off x="8887485" y="3057701"/>
            <a:ext cx="1398744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dragon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tattoo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with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BE8FC-FD5F-42A7-BA0F-500B501F64E4}"/>
              </a:ext>
            </a:extLst>
          </p:cNvPr>
          <p:cNvSpPr txBox="1"/>
          <p:nvPr/>
        </p:nvSpPr>
        <p:spPr>
          <a:xfrm>
            <a:off x="8887485" y="4750258"/>
            <a:ext cx="1398744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on 1</a:t>
            </a:r>
          </a:p>
          <a:p>
            <a:pPr algn="ctr"/>
            <a:r>
              <a:rPr lang="en-US" sz="1600" dirty="0"/>
              <a:t>train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D5E93-7E49-42A4-B21D-C123FAED1E1E}"/>
              </a:ext>
            </a:extLst>
          </p:cNvPr>
          <p:cNvSpPr txBox="1"/>
          <p:nvPr/>
        </p:nvSpPr>
        <p:spPr>
          <a:xfrm>
            <a:off x="8887485" y="6196594"/>
            <a:ext cx="139874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gone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7CA171-138F-43DE-9CB4-FA60B40C7D47}"/>
              </a:ext>
            </a:extLst>
          </p:cNvPr>
          <p:cNvCxnSpPr/>
          <p:nvPr/>
        </p:nvCxnSpPr>
        <p:spPr>
          <a:xfrm>
            <a:off x="8887485" y="5522281"/>
            <a:ext cx="13987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54B3BE-7250-43C2-BA3B-21E0BF5E1498}"/>
              </a:ext>
            </a:extLst>
          </p:cNvPr>
          <p:cNvCxnSpPr/>
          <p:nvPr/>
        </p:nvCxnSpPr>
        <p:spPr>
          <a:xfrm>
            <a:off x="8887485" y="6500964"/>
            <a:ext cx="13987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29D7EC-33CE-48E1-A23D-BD29779C687E}"/>
              </a:ext>
            </a:extLst>
          </p:cNvPr>
          <p:cNvCxnSpPr>
            <a:cxnSpLocks/>
          </p:cNvCxnSpPr>
          <p:nvPr/>
        </p:nvCxnSpPr>
        <p:spPr>
          <a:xfrm>
            <a:off x="8887485" y="4308525"/>
            <a:ext cx="13987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81BEAA6-E6D7-4E73-9A89-D9273C24369D}"/>
              </a:ext>
            </a:extLst>
          </p:cNvPr>
          <p:cNvSpPr/>
          <p:nvPr/>
        </p:nvSpPr>
        <p:spPr>
          <a:xfrm>
            <a:off x="7975360" y="5064843"/>
            <a:ext cx="3963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1E94A-6F2E-4C1B-A8F5-B7A5E99D6506}"/>
              </a:ext>
            </a:extLst>
          </p:cNvPr>
          <p:cNvSpPr/>
          <p:nvPr/>
        </p:nvSpPr>
        <p:spPr>
          <a:xfrm>
            <a:off x="6256369" y="2720850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600B7"/>
                </a:solidFill>
              </a:rPr>
              <a:t>Sort phase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7BF2E3-8429-44E1-9F81-2261F43F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28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B3DD0-2B44-4540-9B04-8D747B2B8D26}"/>
              </a:ext>
            </a:extLst>
          </p:cNvPr>
          <p:cNvSpPr txBox="1"/>
          <p:nvPr/>
        </p:nvSpPr>
        <p:spPr>
          <a:xfrm>
            <a:off x="3174451" y="3066202"/>
            <a:ext cx="139874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dragon 1</a:t>
            </a:r>
          </a:p>
          <a:p>
            <a:pPr algn="ctr"/>
            <a:r>
              <a:rPr lang="en-US" sz="1600" dirty="0"/>
              <a:t>tattoo 1</a:t>
            </a:r>
          </a:p>
          <a:p>
            <a:pPr algn="ctr"/>
            <a:r>
              <a:rPr lang="en-US" sz="1600" dirty="0"/>
              <a:t>with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8CAAD4-DE00-4841-8439-DD1D4AD29C56}"/>
              </a:ext>
            </a:extLst>
          </p:cNvPr>
          <p:cNvSpPr txBox="1"/>
          <p:nvPr/>
        </p:nvSpPr>
        <p:spPr>
          <a:xfrm>
            <a:off x="3174451" y="4758759"/>
            <a:ext cx="1398744" cy="1323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1</a:t>
            </a:r>
          </a:p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the 1 </a:t>
            </a:r>
          </a:p>
          <a:p>
            <a:pPr algn="ctr"/>
            <a:r>
              <a:rPr lang="en-US" sz="1600" dirty="0"/>
              <a:t>on 1</a:t>
            </a:r>
          </a:p>
          <a:p>
            <a:pPr algn="ctr"/>
            <a:r>
              <a:rPr lang="en-US" sz="1600" dirty="0"/>
              <a:t>train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645BAC-904D-490B-8BB8-521E07AE6D3D}"/>
              </a:ext>
            </a:extLst>
          </p:cNvPr>
          <p:cNvSpPr txBox="1"/>
          <p:nvPr/>
        </p:nvSpPr>
        <p:spPr>
          <a:xfrm>
            <a:off x="3174451" y="6205095"/>
            <a:ext cx="13987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girl 1</a:t>
            </a:r>
          </a:p>
          <a:p>
            <a:pPr algn="ctr"/>
            <a:r>
              <a:rPr lang="en-US" sz="1600" dirty="0"/>
              <a:t>gone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AFCA83-4C9F-4D10-8D62-6993B7C4FE66}"/>
              </a:ext>
            </a:extLst>
          </p:cNvPr>
          <p:cNvCxnSpPr>
            <a:cxnSpLocks/>
          </p:cNvCxnSpPr>
          <p:nvPr/>
        </p:nvCxnSpPr>
        <p:spPr>
          <a:xfrm>
            <a:off x="3174451" y="4299440"/>
            <a:ext cx="1398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400200-0802-4F9E-A897-67561B0556B2}"/>
              </a:ext>
            </a:extLst>
          </p:cNvPr>
          <p:cNvCxnSpPr/>
          <p:nvPr/>
        </p:nvCxnSpPr>
        <p:spPr>
          <a:xfrm>
            <a:off x="3174451" y="5512987"/>
            <a:ext cx="1398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18B66C-52FA-42D6-BC36-E1F7CC3F9C5D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3174451" y="6497483"/>
            <a:ext cx="1398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1E94A-6F2E-4C1B-A8F5-B7A5E99D6506}"/>
              </a:ext>
            </a:extLst>
          </p:cNvPr>
          <p:cNvSpPr/>
          <p:nvPr/>
        </p:nvSpPr>
        <p:spPr>
          <a:xfrm>
            <a:off x="3054368" y="2740865"/>
            <a:ext cx="163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D600B7"/>
                </a:solidFill>
              </a:rPr>
              <a:t>Partition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052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Fancy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Questions from Past Semester(s)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4911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How do I distribute the data in the cluster?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Do I need to write </a:t>
            </a: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 program for each node/data partition?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Can I program </a:t>
            </a: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 like Python? (</a:t>
            </a:r>
            <a:r>
              <a:rPr lang="en-US" b="1" dirty="0" smtClean="0"/>
              <a:t>Example:</a:t>
            </a:r>
            <a:r>
              <a:rPr lang="en-US" b="1" dirty="0" smtClean="0">
                <a:solidFill>
                  <a:srgbClr val="D600B7"/>
                </a:solidFill>
              </a:rPr>
              <a:t> file read)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Are HDFS nodes different from compute nodes?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Traditional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860"/>
          </a:xfrm>
        </p:spPr>
        <p:txBody>
          <a:bodyPr/>
          <a:lstStyle/>
          <a:p>
            <a:r>
              <a:rPr lang="en-US" dirty="0"/>
              <a:t>Enterprises adopt servers and databases to store and process big data</a:t>
            </a:r>
          </a:p>
          <a:p>
            <a:r>
              <a:rPr lang="en-US" dirty="0"/>
              <a:t>Enterprises use vendors such as Oracle and IBM to setup databases</a:t>
            </a:r>
          </a:p>
          <a:p>
            <a:r>
              <a:rPr lang="en-US" dirty="0"/>
              <a:t>Users interact with intermediate application, which in turn handles data querying, analysis and interpretation</a:t>
            </a:r>
          </a:p>
        </p:txBody>
      </p:sp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95E6F2-B49D-4202-B02C-6ACD54E00B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82824" y="3555919"/>
            <a:ext cx="1806280" cy="180628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9099DCD9-814F-45DA-A892-74CB6B0CD2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057007" y="3809144"/>
            <a:ext cx="1582220" cy="1582220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C51FA101-8263-400A-A372-AA4770D5F3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141564" y="3555919"/>
            <a:ext cx="2062983" cy="20629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DBDB4-8B65-4315-9C89-29D1DD7F7DD5}"/>
              </a:ext>
            </a:extLst>
          </p:cNvPr>
          <p:cNvCxnSpPr/>
          <p:nvPr/>
        </p:nvCxnSpPr>
        <p:spPr>
          <a:xfrm>
            <a:off x="3312194" y="4484670"/>
            <a:ext cx="182937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43F207-DD9B-425E-9B74-D768677720F0}"/>
              </a:ext>
            </a:extLst>
          </p:cNvPr>
          <p:cNvCxnSpPr/>
          <p:nvPr/>
        </p:nvCxnSpPr>
        <p:spPr>
          <a:xfrm>
            <a:off x="7168428" y="4484670"/>
            <a:ext cx="182937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CAECC3-C29C-4BCB-8ACB-45C8B00C947F}"/>
              </a:ext>
            </a:extLst>
          </p:cNvPr>
          <p:cNvSpPr txBox="1"/>
          <p:nvPr/>
        </p:nvSpPr>
        <p:spPr>
          <a:xfrm>
            <a:off x="3812184" y="5692353"/>
            <a:ext cx="472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D600B7"/>
                </a:solidFill>
              </a:rPr>
              <a:t>Limitation: Volume of </a:t>
            </a:r>
            <a:r>
              <a:rPr lang="en-US" sz="3200" b="1" dirty="0" smtClean="0">
                <a:solidFill>
                  <a:srgbClr val="D600B7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100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to ‘think’ when programming in Distributed Computing?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50600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/Spark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of the </a:t>
            </a:r>
            <a:r>
              <a:rPr lang="en-US" smtClean="0"/>
              <a:t>I/O operations will be on files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Write program logic for a single data-point/line in the data. Output </a:t>
            </a:r>
            <a:r>
              <a:rPr lang="en-US" b="1" dirty="0" smtClean="0"/>
              <a:t>will be in </a:t>
            </a:r>
            <a:r>
              <a:rPr lang="en-US" b="1" dirty="0" smtClean="0"/>
              <a:t>memory or stored in a 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Always remember!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Your program logic runs in parallel in multiple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You need to think to aggregate/process results from all nodes</a:t>
            </a: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Cost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of Distributed Computing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5060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Nothing is free in cloud!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Rent of cloud usage is determined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Communication cost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dirty="0" smtClean="0"/>
              <a:t>= total I/O of all processes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Elapsed communication cost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dirty="0" smtClean="0"/>
              <a:t>= max of I/O of all processes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Computation cost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dirty="0" smtClean="0"/>
              <a:t>= total running time of all processes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Approximate Cost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MapReduce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5060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Communication cost = </a:t>
            </a:r>
            <a:r>
              <a:rPr lang="en-US" sz="3200" b="1" dirty="0" smtClean="0"/>
              <a:t>input file size</a:t>
            </a:r>
            <a:r>
              <a:rPr lang="en-US" sz="3200" dirty="0" smtClean="0">
                <a:solidFill>
                  <a:srgbClr val="D600B7"/>
                </a:solidFill>
              </a:rPr>
              <a:t> + </a:t>
            </a:r>
            <a:r>
              <a:rPr lang="en-US" sz="3200" b="1" dirty="0" smtClean="0"/>
              <a:t>2 x sum of intermediate file size</a:t>
            </a:r>
            <a:r>
              <a:rPr lang="en-US" sz="3200" dirty="0" smtClean="0">
                <a:solidFill>
                  <a:srgbClr val="D600B7"/>
                </a:solidFill>
              </a:rPr>
              <a:t> + </a:t>
            </a:r>
            <a:r>
              <a:rPr lang="en-US" sz="3200" b="1" dirty="0" smtClean="0"/>
              <a:t>Reduce output file size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Elapsed Communication cost =</a:t>
            </a:r>
            <a:r>
              <a:rPr lang="en-US" sz="3200" b="1" dirty="0" smtClean="0"/>
              <a:t> sum of largest input </a:t>
            </a:r>
            <a:r>
              <a:rPr lang="en-US" sz="3200" dirty="0" smtClean="0">
                <a:solidFill>
                  <a:srgbClr val="D600B7"/>
                </a:solidFill>
              </a:rPr>
              <a:t>+</a:t>
            </a:r>
            <a:r>
              <a:rPr lang="en-US" sz="3200" b="1" dirty="0" smtClean="0"/>
              <a:t> output for Map </a:t>
            </a:r>
            <a:r>
              <a:rPr lang="en-US" sz="3200" dirty="0" smtClean="0">
                <a:solidFill>
                  <a:srgbClr val="D600B7"/>
                </a:solidFill>
              </a:rPr>
              <a:t>+</a:t>
            </a:r>
            <a:r>
              <a:rPr lang="en-US" sz="3200" b="1" dirty="0" smtClean="0"/>
              <a:t> sum of largest input </a:t>
            </a:r>
            <a:r>
              <a:rPr lang="en-US" sz="3200" dirty="0" smtClean="0">
                <a:solidFill>
                  <a:srgbClr val="D600B7"/>
                </a:solidFill>
              </a:rPr>
              <a:t>+</a:t>
            </a:r>
            <a:r>
              <a:rPr lang="en-US" sz="3200" b="1" dirty="0" smtClean="0"/>
              <a:t> output for Reduce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Problems Suitable for Distributed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Computing - 1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4911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Input: </a:t>
            </a:r>
            <a:r>
              <a:rPr lang="en-US" dirty="0" smtClean="0"/>
              <a:t>Large web-corpus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E</a:t>
            </a:r>
            <a:r>
              <a:rPr lang="en-US" b="1" dirty="0" smtClean="0">
                <a:solidFill>
                  <a:srgbClr val="207A00"/>
                </a:solidFill>
              </a:rPr>
              <a:t>ach data-line is a webpage – </a:t>
            </a:r>
            <a:r>
              <a:rPr lang="en-US" dirty="0" smtClean="0">
                <a:solidFill>
                  <a:srgbClr val="207A00"/>
                </a:solidFill>
              </a:rPr>
              <a:t>Host name, URL, date, …</a:t>
            </a: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TODO: </a:t>
            </a:r>
            <a:r>
              <a:rPr lang="en-US" dirty="0" smtClean="0"/>
              <a:t>Total number of bytes of each host</a:t>
            </a: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Other 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Graph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ML algorithms</a:t>
            </a: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Problems Suitable for Distributed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Computing - 2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4911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Input: </a:t>
            </a:r>
            <a:r>
              <a:rPr lang="en-US" dirty="0" smtClean="0"/>
              <a:t>Large text-corpus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E</a:t>
            </a:r>
            <a:r>
              <a:rPr lang="en-US" b="1" dirty="0" smtClean="0">
                <a:solidFill>
                  <a:srgbClr val="207A00"/>
                </a:solidFill>
              </a:rPr>
              <a:t>ach data-line is a sentence</a:t>
            </a: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TODO: </a:t>
            </a:r>
            <a:r>
              <a:rPr lang="en-US" dirty="0" smtClean="0"/>
              <a:t>n-gram features for a text classifier</a:t>
            </a: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How to achieve this task in </a:t>
            </a: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?</a:t>
            </a: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Problems Suitable for Distributed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Computing - 3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4911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Input: </a:t>
            </a:r>
            <a:r>
              <a:rPr lang="en-US" dirty="0" smtClean="0"/>
              <a:t>2 large tables in files</a:t>
            </a:r>
            <a:r>
              <a:rPr lang="en-US" b="1" dirty="0" smtClean="0">
                <a:solidFill>
                  <a:srgbClr val="207A00"/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TODO: </a:t>
            </a:r>
            <a:r>
              <a:rPr lang="en-US" dirty="0" smtClean="0"/>
              <a:t>Join 2 files</a:t>
            </a: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How to achieve this task in </a:t>
            </a:r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?</a:t>
            </a: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88927"/>
              </p:ext>
            </p:extLst>
          </p:nvPr>
        </p:nvGraphicFramePr>
        <p:xfrm>
          <a:off x="5810034" y="2106677"/>
          <a:ext cx="26187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23">
                  <a:extLst>
                    <a:ext uri="{9D8B030D-6E8A-4147-A177-3AD203B41FA5}">
                      <a16:colId xmlns:a16="http://schemas.microsoft.com/office/drawing/2014/main" val="466839061"/>
                    </a:ext>
                  </a:extLst>
                </a:gridCol>
                <a:gridCol w="872923">
                  <a:extLst>
                    <a:ext uri="{9D8B030D-6E8A-4147-A177-3AD203B41FA5}">
                      <a16:colId xmlns:a16="http://schemas.microsoft.com/office/drawing/2014/main" val="2489149236"/>
                    </a:ext>
                  </a:extLst>
                </a:gridCol>
                <a:gridCol w="872923">
                  <a:extLst>
                    <a:ext uri="{9D8B030D-6E8A-4147-A177-3AD203B41FA5}">
                      <a16:colId xmlns:a16="http://schemas.microsoft.com/office/drawing/2014/main" val="1214541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2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148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5419"/>
              </p:ext>
            </p:extLst>
          </p:nvPr>
        </p:nvGraphicFramePr>
        <p:xfrm>
          <a:off x="9106326" y="2106677"/>
          <a:ext cx="1745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23">
                  <a:extLst>
                    <a:ext uri="{9D8B030D-6E8A-4147-A177-3AD203B41FA5}">
                      <a16:colId xmlns:a16="http://schemas.microsoft.com/office/drawing/2014/main" val="466839061"/>
                    </a:ext>
                  </a:extLst>
                </a:gridCol>
                <a:gridCol w="872923">
                  <a:extLst>
                    <a:ext uri="{9D8B030D-6E8A-4147-A177-3AD203B41FA5}">
                      <a16:colId xmlns:a16="http://schemas.microsoft.com/office/drawing/2014/main" val="24891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229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15154" y="3519955"/>
            <a:ext cx="140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07A00"/>
                </a:solidFill>
              </a:rPr>
              <a:t>Table - 1</a:t>
            </a:r>
            <a:endParaRPr lang="en-US" sz="2800" dirty="0">
              <a:solidFill>
                <a:srgbClr val="207A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4985" y="3219197"/>
            <a:ext cx="140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07A00"/>
                </a:solidFill>
              </a:rPr>
              <a:t>Table - 2</a:t>
            </a:r>
            <a:endParaRPr lang="en-US" sz="2800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Resources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5060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Hadoop Wiki: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hadoop.apache.org/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rgbClr val="D600B7"/>
                </a:solidFill>
              </a:rPr>
              <a:t>MapReduce</a:t>
            </a:r>
            <a:r>
              <a:rPr lang="en-US" sz="2800" b="1" dirty="0" smtClean="0">
                <a:solidFill>
                  <a:srgbClr val="D600B7"/>
                </a:solidFill>
              </a:rPr>
              <a:t> tutorial: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hadoop.apache.org/docs/current/hadoop-mapreduce-client/hadoop-mapreduce-client-core/MapReduceTutorial.html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D600B7"/>
                </a:solidFill>
              </a:rPr>
              <a:t>Google’s Old tech talk: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https://www.youtube.com/watch?v=PuHv5Uz22W8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https://www.youtube.com/watch?v=quSmkZtty4o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Pointers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B273-9B2C-45BD-95E1-3C086C5F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16"/>
            <a:ext cx="10515600" cy="5060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CS 5123 – Cloud Computing and Distributed Systems course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study in-depth details about cloud computing, cloud services, and cloud frameworks like Spark, </a:t>
            </a:r>
            <a:r>
              <a:rPr lang="en-US" dirty="0" err="1" smtClean="0"/>
              <a:t>MLlib</a:t>
            </a:r>
            <a:r>
              <a:rPr lang="en-US" dirty="0" smtClean="0"/>
              <a:t>, </a:t>
            </a:r>
            <a:r>
              <a:rPr lang="en-US" dirty="0" err="1" smtClean="0"/>
              <a:t>GraphX</a:t>
            </a:r>
            <a:r>
              <a:rPr lang="en-US" dirty="0" smtClean="0"/>
              <a:t>, etc. with data analytics applications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also study advanced cloud technologies like Docker and Kubernetes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FDA50-65D1-4C90-AD72-FF8C13C8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contents of these slides are motivated by materials from: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Dr. Srinivas </a:t>
            </a:r>
            <a:r>
              <a:rPr lang="en-US" dirty="0" err="1"/>
              <a:t>Akella</a:t>
            </a:r>
            <a:r>
              <a:rPr lang="en-US" dirty="0"/>
              <a:t> – UNC Charlotte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Dr. Templeton and Dr. </a:t>
            </a:r>
            <a:r>
              <a:rPr lang="en-US" dirty="0" err="1"/>
              <a:t>Leskovec</a:t>
            </a:r>
            <a:r>
              <a:rPr lang="en-US" dirty="0"/>
              <a:t> – Stanford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Dr. </a:t>
            </a:r>
            <a:r>
              <a:rPr lang="en-US" dirty="0" err="1"/>
              <a:t>Awadallah</a:t>
            </a:r>
            <a:r>
              <a:rPr lang="en-US" dirty="0"/>
              <a:t> – Cloudera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Hadoop: The Definitive Guide textbook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Cloudera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hadoop.apache.org</a:t>
            </a:r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8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D600B7"/>
                </a:solidFill>
              </a:rPr>
              <a:t>Google </a:t>
            </a:r>
            <a:r>
              <a:rPr lang="en-US" sz="3200" dirty="0" smtClean="0"/>
              <a:t>web processing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Google holds </a:t>
            </a:r>
            <a:r>
              <a:rPr lang="en-US" sz="3200" b="1" dirty="0" smtClean="0">
                <a:solidFill>
                  <a:srgbClr val="D600B7"/>
                </a:solidFill>
              </a:rPr>
              <a:t>10-15 </a:t>
            </a:r>
            <a:r>
              <a:rPr lang="en-US" sz="3200" b="1" dirty="0" err="1" smtClean="0">
                <a:solidFill>
                  <a:srgbClr val="D600B7"/>
                </a:solidFill>
              </a:rPr>
              <a:t>Exabytes</a:t>
            </a:r>
            <a:r>
              <a:rPr lang="en-US" sz="3200" b="1" dirty="0" smtClean="0"/>
              <a:t> </a:t>
            </a:r>
            <a:r>
              <a:rPr lang="en-US" sz="3200" dirty="0" smtClean="0"/>
              <a:t>of data to store web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1 Exabyte = 10</a:t>
            </a:r>
            <a:r>
              <a:rPr lang="en-US" sz="2800" b="1" baseline="30000" dirty="0" smtClean="0">
                <a:solidFill>
                  <a:srgbClr val="207A00"/>
                </a:solidFill>
              </a:rPr>
              <a:t>6</a:t>
            </a:r>
            <a:r>
              <a:rPr lang="en-US" sz="2800" b="1" dirty="0" smtClean="0">
                <a:solidFill>
                  <a:srgbClr val="207A00"/>
                </a:solidFill>
              </a:rPr>
              <a:t> Terabyte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Requires </a:t>
            </a:r>
            <a:r>
              <a:rPr lang="en-US" sz="2800" b="1" dirty="0" smtClean="0">
                <a:solidFill>
                  <a:srgbClr val="207A00"/>
                </a:solidFill>
              </a:rPr>
              <a:t>15 X 10</a:t>
            </a:r>
            <a:r>
              <a:rPr lang="en-US" sz="2800" b="1" baseline="30000" dirty="0" smtClean="0">
                <a:solidFill>
                  <a:srgbClr val="207A00"/>
                </a:solidFill>
              </a:rPr>
              <a:t>6</a:t>
            </a:r>
            <a:r>
              <a:rPr lang="en-US" sz="2800" b="1" baseline="30000" dirty="0" smtClean="0"/>
              <a:t> </a:t>
            </a:r>
            <a:r>
              <a:rPr lang="en-US" sz="2800" dirty="0" smtClean="0"/>
              <a:t>hard drives to store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If the average speed of read is </a:t>
            </a:r>
            <a:r>
              <a:rPr lang="en-US" sz="2800" b="1" dirty="0" smtClean="0">
                <a:solidFill>
                  <a:srgbClr val="207A00"/>
                </a:solidFill>
              </a:rPr>
              <a:t>500 MB/s</a:t>
            </a:r>
            <a:r>
              <a:rPr lang="en-US" sz="2800" dirty="0" smtClean="0"/>
              <a:t>, Google should take days to query and process results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Yet Google achieves processing is fraction of seconds.</a:t>
            </a:r>
            <a:r>
              <a:rPr lang="en-US" b="1" dirty="0" smtClean="0">
                <a:solidFill>
                  <a:srgbClr val="D600B7"/>
                </a:solidFill>
              </a:rPr>
              <a:t> HOW?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With Cloud and Distributed Computing – Distribute the workload</a:t>
            </a:r>
          </a:p>
        </p:txBody>
      </p:sp>
    </p:spTree>
    <p:extLst>
      <p:ext uri="{BB962C8B-B14F-4D97-AF65-F5344CB8AC3E}">
        <p14:creationId xmlns:p14="http://schemas.microsoft.com/office/powerpoint/2010/main" val="11330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Large Scale Computation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8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Massive data analysis can be efficiently done with </a:t>
            </a:r>
            <a:r>
              <a:rPr lang="en-US" sz="3200" b="1" i="1" dirty="0" smtClean="0">
                <a:solidFill>
                  <a:srgbClr val="D600B7"/>
                </a:solidFill>
              </a:rPr>
              <a:t>distributed computing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Challenges: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How to distribute the workload?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Distributed/Parallel computing is not easy. </a:t>
            </a:r>
            <a:r>
              <a:rPr lang="en-US" sz="2800" b="1" dirty="0" smtClean="0"/>
              <a:t>WHY?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 smtClean="0"/>
              <a:t>Failures – servers and computation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 smtClean="0"/>
              <a:t>Data loss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 smtClean="0"/>
              <a:t>Security</a:t>
            </a:r>
            <a:endParaRPr lang="en-US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How to write distributed programs?</a:t>
            </a:r>
            <a:endParaRPr lang="en-US" sz="2800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8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Distributed Computing Terminologies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8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D600B7"/>
                </a:solidFill>
              </a:rPr>
              <a:t>Node</a:t>
            </a:r>
            <a:r>
              <a:rPr lang="en-US" sz="3200" b="1" i="1" dirty="0"/>
              <a:t> </a:t>
            </a:r>
            <a:r>
              <a:rPr lang="en-US" sz="3200" dirty="0"/>
              <a:t>– is an individual </a:t>
            </a:r>
            <a:r>
              <a:rPr lang="en-US" sz="3200" dirty="0" smtClean="0"/>
              <a:t>computer (physical/virtual)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D600B7"/>
                </a:solidFill>
              </a:rPr>
              <a:t>Cluster</a:t>
            </a:r>
            <a:r>
              <a:rPr lang="en-US" sz="3200" b="1" i="1" dirty="0"/>
              <a:t> </a:t>
            </a:r>
            <a:r>
              <a:rPr lang="en-US" sz="3200" dirty="0"/>
              <a:t>– is a collection of nodes which work together in data storage, processing, and resource </a:t>
            </a:r>
            <a:r>
              <a:rPr lang="en-US" sz="3200" dirty="0" smtClean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D600B7"/>
                </a:solidFill>
              </a:rPr>
              <a:t>Master (</a:t>
            </a:r>
            <a:r>
              <a:rPr lang="en-US" sz="3200" b="1" i="1" dirty="0" smtClean="0"/>
              <a:t>Primary</a:t>
            </a:r>
            <a:r>
              <a:rPr lang="en-US" sz="3200" b="1" i="1" dirty="0" smtClean="0">
                <a:solidFill>
                  <a:srgbClr val="D600B7"/>
                </a:solidFill>
              </a:rPr>
              <a:t>) </a:t>
            </a:r>
            <a:r>
              <a:rPr lang="en-US" sz="3200" b="1" i="1" dirty="0">
                <a:solidFill>
                  <a:srgbClr val="D600B7"/>
                </a:solidFill>
              </a:rPr>
              <a:t>node</a:t>
            </a:r>
            <a:r>
              <a:rPr lang="en-US" sz="3200" b="1" i="1" dirty="0"/>
              <a:t> </a:t>
            </a:r>
            <a:r>
              <a:rPr lang="en-US" sz="3200" dirty="0"/>
              <a:t>– manages distribution of data and </a:t>
            </a:r>
            <a:r>
              <a:rPr lang="en-US" sz="3200" dirty="0" smtClean="0"/>
              <a:t>processes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D600B7"/>
                </a:solidFill>
              </a:rPr>
              <a:t>Worker (</a:t>
            </a:r>
            <a:r>
              <a:rPr lang="en-US" sz="3200" b="1" i="1" dirty="0" smtClean="0"/>
              <a:t>Secondary</a:t>
            </a:r>
            <a:r>
              <a:rPr lang="en-US" sz="3200" b="1" i="1" dirty="0" smtClean="0">
                <a:solidFill>
                  <a:srgbClr val="D600B7"/>
                </a:solidFill>
              </a:rPr>
              <a:t>) </a:t>
            </a:r>
            <a:r>
              <a:rPr lang="en-US" sz="3200" b="1" i="1" dirty="0">
                <a:solidFill>
                  <a:srgbClr val="D600B7"/>
                </a:solidFill>
              </a:rPr>
              <a:t>node</a:t>
            </a:r>
            <a:r>
              <a:rPr lang="en-US" sz="3200" b="1" i="1" dirty="0"/>
              <a:t> </a:t>
            </a:r>
            <a:r>
              <a:rPr lang="en-US" sz="3200" dirty="0"/>
              <a:t>– stores data and work on tasks assigned by master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6731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Basic Cluster Setup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4EC018D9-EF00-4F19-AB34-45E096F5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32" y="3138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lated image">
            <a:extLst>
              <a:ext uri="{FF2B5EF4-FFF2-40B4-BE49-F238E27FC236}">
                <a16:creationId xmlns:a16="http://schemas.microsoft.com/office/drawing/2014/main" id="{F9D86864-B3D3-4D00-9E65-ADA2A5DA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61" y="3138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C3509D66-4B42-45B6-A0D5-88D9F8F5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38" y="1974351"/>
            <a:ext cx="1011524" cy="10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lated image">
            <a:extLst>
              <a:ext uri="{FF2B5EF4-FFF2-40B4-BE49-F238E27FC236}">
                <a16:creationId xmlns:a16="http://schemas.microsoft.com/office/drawing/2014/main" id="{0723EE77-602E-4898-8B9C-C6D36EBA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38" y="5466123"/>
            <a:ext cx="1011524" cy="10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69807F58-55DE-473B-951F-9A9D2FF9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38" y="4302199"/>
            <a:ext cx="1011524" cy="10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elated image">
            <a:extLst>
              <a:ext uri="{FF2B5EF4-FFF2-40B4-BE49-F238E27FC236}">
                <a16:creationId xmlns:a16="http://schemas.microsoft.com/office/drawing/2014/main" id="{2B3EE9CF-EE5B-4A1B-97C8-D3EE6779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38" y="3138275"/>
            <a:ext cx="1011524" cy="10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F53559-9644-4203-A184-81256A9A71CA}"/>
              </a:ext>
            </a:extLst>
          </p:cNvPr>
          <p:cNvSpPr txBox="1"/>
          <p:nvPr/>
        </p:nvSpPr>
        <p:spPr>
          <a:xfrm>
            <a:off x="5095629" y="1491396"/>
            <a:ext cx="200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600B7"/>
                </a:solidFill>
              </a:rPr>
              <a:t>Secondary</a:t>
            </a:r>
            <a:r>
              <a:rPr lang="en-US" sz="2000" b="1" dirty="0" smtClean="0">
                <a:solidFill>
                  <a:srgbClr val="D600B7"/>
                </a:solidFill>
              </a:rPr>
              <a:t> </a:t>
            </a:r>
            <a:r>
              <a:rPr lang="en-US" sz="2000" b="1" dirty="0">
                <a:solidFill>
                  <a:srgbClr val="D600B7"/>
                </a:solidFill>
              </a:rPr>
              <a:t>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04F33-13D6-43CA-8BEF-1F5FA124C63A}"/>
              </a:ext>
            </a:extLst>
          </p:cNvPr>
          <p:cNvSpPr txBox="1"/>
          <p:nvPr/>
        </p:nvSpPr>
        <p:spPr>
          <a:xfrm>
            <a:off x="2123436" y="2768943"/>
            <a:ext cx="1625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600B7"/>
                </a:solidFill>
              </a:rPr>
              <a:t>Primary </a:t>
            </a:r>
            <a:r>
              <a:rPr lang="en-US" sz="2000" b="1" dirty="0">
                <a:solidFill>
                  <a:srgbClr val="D600B7"/>
                </a:solidFill>
              </a:rPr>
              <a:t>node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95C1BD-8607-4005-B761-59CFD358E765}"/>
              </a:ext>
            </a:extLst>
          </p:cNvPr>
          <p:cNvSpPr txBox="1"/>
          <p:nvPr/>
        </p:nvSpPr>
        <p:spPr>
          <a:xfrm>
            <a:off x="8659365" y="2768943"/>
            <a:ext cx="1625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600B7"/>
                </a:solidFill>
              </a:rPr>
              <a:t>Primary</a:t>
            </a:r>
            <a:r>
              <a:rPr lang="en-US" sz="2000" b="1" dirty="0" smtClean="0">
                <a:solidFill>
                  <a:srgbClr val="D600B7"/>
                </a:solidFill>
              </a:rPr>
              <a:t> </a:t>
            </a:r>
            <a:r>
              <a:rPr lang="en-US" sz="2000" b="1" dirty="0">
                <a:solidFill>
                  <a:srgbClr val="D600B7"/>
                </a:solidFill>
              </a:rPr>
              <a:t>node</a:t>
            </a:r>
          </a:p>
        </p:txBody>
      </p:sp>
      <p:cxnSp>
        <p:nvCxnSpPr>
          <p:cNvPr id="40" name="Connector: Elbow 26">
            <a:extLst>
              <a:ext uri="{FF2B5EF4-FFF2-40B4-BE49-F238E27FC236}">
                <a16:creationId xmlns:a16="http://schemas.microsoft.com/office/drawing/2014/main" id="{56C9CD04-B2B9-4BF4-8CC8-DFFABC7BA779}"/>
              </a:ext>
            </a:extLst>
          </p:cNvPr>
          <p:cNvCxnSpPr>
            <a:stCxn id="32" idx="1"/>
            <a:endCxn id="33" idx="3"/>
          </p:cNvCxnSpPr>
          <p:nvPr/>
        </p:nvCxnSpPr>
        <p:spPr>
          <a:xfrm rot="10800000">
            <a:off x="6601763" y="2480114"/>
            <a:ext cx="1798699" cy="172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28">
            <a:extLst>
              <a:ext uri="{FF2B5EF4-FFF2-40B4-BE49-F238E27FC236}">
                <a16:creationId xmlns:a16="http://schemas.microsoft.com/office/drawing/2014/main" id="{AB3ED426-5627-4448-A520-D3AEBF0F9EC5}"/>
              </a:ext>
            </a:extLst>
          </p:cNvPr>
          <p:cNvCxnSpPr>
            <a:stCxn id="32" idx="1"/>
            <a:endCxn id="36" idx="3"/>
          </p:cNvCxnSpPr>
          <p:nvPr/>
        </p:nvCxnSpPr>
        <p:spPr>
          <a:xfrm rot="10800000">
            <a:off x="6601763" y="3644038"/>
            <a:ext cx="1798699" cy="5658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30">
            <a:extLst>
              <a:ext uri="{FF2B5EF4-FFF2-40B4-BE49-F238E27FC236}">
                <a16:creationId xmlns:a16="http://schemas.microsoft.com/office/drawing/2014/main" id="{20423AA9-B69C-4A87-BC81-DF2F20DD7231}"/>
              </a:ext>
            </a:extLst>
          </p:cNvPr>
          <p:cNvCxnSpPr>
            <a:stCxn id="32" idx="1"/>
            <a:endCxn id="35" idx="3"/>
          </p:cNvCxnSpPr>
          <p:nvPr/>
        </p:nvCxnSpPr>
        <p:spPr>
          <a:xfrm rot="10800000" flipV="1">
            <a:off x="6601763" y="4209837"/>
            <a:ext cx="1798699" cy="5981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32">
            <a:extLst>
              <a:ext uri="{FF2B5EF4-FFF2-40B4-BE49-F238E27FC236}">
                <a16:creationId xmlns:a16="http://schemas.microsoft.com/office/drawing/2014/main" id="{24ED8FC8-5F84-4B47-AD4A-4023C8C12A5B}"/>
              </a:ext>
            </a:extLst>
          </p:cNvPr>
          <p:cNvCxnSpPr>
            <a:stCxn id="32" idx="1"/>
            <a:endCxn id="34" idx="3"/>
          </p:cNvCxnSpPr>
          <p:nvPr/>
        </p:nvCxnSpPr>
        <p:spPr>
          <a:xfrm rot="10800000" flipV="1">
            <a:off x="6601763" y="4209837"/>
            <a:ext cx="1798699" cy="17620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34">
            <a:extLst>
              <a:ext uri="{FF2B5EF4-FFF2-40B4-BE49-F238E27FC236}">
                <a16:creationId xmlns:a16="http://schemas.microsoft.com/office/drawing/2014/main" id="{C9706C79-27F2-41F3-BD04-3F7B87FE7C6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4007657" y="2480113"/>
            <a:ext cx="1582581" cy="172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36">
            <a:extLst>
              <a:ext uri="{FF2B5EF4-FFF2-40B4-BE49-F238E27FC236}">
                <a16:creationId xmlns:a16="http://schemas.microsoft.com/office/drawing/2014/main" id="{9B74B2B6-3CDF-4B2C-AB01-8782991A244C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007657" y="3644037"/>
            <a:ext cx="1582581" cy="5658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38">
            <a:extLst>
              <a:ext uri="{FF2B5EF4-FFF2-40B4-BE49-F238E27FC236}">
                <a16:creationId xmlns:a16="http://schemas.microsoft.com/office/drawing/2014/main" id="{E51444B3-5060-4237-8C79-D1EF78D4224E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4007657" y="4209838"/>
            <a:ext cx="1582581" cy="5981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0">
            <a:extLst>
              <a:ext uri="{FF2B5EF4-FFF2-40B4-BE49-F238E27FC236}">
                <a16:creationId xmlns:a16="http://schemas.microsoft.com/office/drawing/2014/main" id="{83016773-3645-4785-9D30-C7A54C830359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4007657" y="4209838"/>
            <a:ext cx="1582581" cy="17620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9036" y="1675818"/>
            <a:ext cx="371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07A00"/>
                </a:solidFill>
              </a:rPr>
              <a:t>Mostly LINUX machines</a:t>
            </a:r>
            <a:endParaRPr lang="en-US" sz="2800" b="1" dirty="0">
              <a:solidFill>
                <a:srgbClr val="207A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5193" y="1638532"/>
            <a:ext cx="390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07A00"/>
                </a:solidFill>
              </a:rPr>
              <a:t>Connected with Ethernet</a:t>
            </a:r>
            <a:endParaRPr lang="en-US" sz="2800" b="1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Computation Issue and Solution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54255E-2294-4F0D-954A-CF6FA416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D600B7"/>
                </a:solidFill>
              </a:rPr>
              <a:t>Issue:</a:t>
            </a:r>
            <a:r>
              <a:rPr lang="en-US" b="1" dirty="0" smtClean="0"/>
              <a:t> </a:t>
            </a:r>
            <a:r>
              <a:rPr lang="en-US" dirty="0" smtClean="0"/>
              <a:t>How to distribute (big) data through the cluster network?</a:t>
            </a:r>
          </a:p>
          <a:p>
            <a:r>
              <a:rPr lang="en-US" b="1" dirty="0" smtClean="0">
                <a:solidFill>
                  <a:srgbClr val="D600B7"/>
                </a:solidFill>
              </a:rPr>
              <a:t>Solution: </a:t>
            </a:r>
            <a:r>
              <a:rPr lang="en-US" dirty="0" smtClean="0"/>
              <a:t>Distribute the computation instead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:</a:t>
            </a:r>
            <a:endParaRPr lang="en-US" b="1" dirty="0" smtClean="0">
              <a:solidFill>
                <a:srgbClr val="D600B7"/>
              </a:solidFill>
            </a:endParaRPr>
          </a:p>
          <a:p>
            <a:pPr lvl="1"/>
            <a:r>
              <a:rPr lang="en-US" dirty="0" smtClean="0"/>
              <a:t>Google’s </a:t>
            </a:r>
            <a:r>
              <a:rPr lang="en-US" dirty="0"/>
              <a:t>algorithm </a:t>
            </a:r>
            <a:r>
              <a:rPr lang="en-US" dirty="0" smtClean="0"/>
              <a:t>to handle challenges in distributed computing</a:t>
            </a:r>
          </a:p>
          <a:p>
            <a:pPr lvl="1"/>
            <a:r>
              <a:rPr lang="en-US" dirty="0" smtClean="0"/>
              <a:t>Easy parallel computing – and suitable for massive data sets</a:t>
            </a:r>
          </a:p>
          <a:p>
            <a:pPr lvl="1"/>
            <a:r>
              <a:rPr lang="en-US" dirty="0" smtClean="0"/>
              <a:t>Elegant storage: GFS/HDFS</a:t>
            </a:r>
            <a:endParaRPr lang="en-US" dirty="0"/>
          </a:p>
          <a:p>
            <a:r>
              <a:rPr lang="en-US" b="1" dirty="0" err="1" smtClean="0">
                <a:solidFill>
                  <a:srgbClr val="D600B7"/>
                </a:solidFill>
              </a:rPr>
              <a:t>MapReduce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features:</a:t>
            </a:r>
          </a:p>
          <a:p>
            <a:pPr lvl="1"/>
            <a:r>
              <a:rPr lang="en-US" dirty="0"/>
              <a:t>Automatic parallelization and distribution</a:t>
            </a:r>
          </a:p>
          <a:p>
            <a:pPr lvl="1"/>
            <a:r>
              <a:rPr lang="en-US" dirty="0"/>
              <a:t>Fault-tolerance</a:t>
            </a:r>
          </a:p>
          <a:p>
            <a:pPr lvl="1"/>
            <a:r>
              <a:rPr lang="en-US" dirty="0"/>
              <a:t>I/O scheduling</a:t>
            </a:r>
          </a:p>
          <a:p>
            <a:pPr lvl="1"/>
            <a:r>
              <a:rPr lang="en-US" dirty="0"/>
              <a:t>Status and monitoring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3360C-0A36-412C-B957-BD6E474E4221}"/>
              </a:ext>
            </a:extLst>
          </p:cNvPr>
          <p:cNvSpPr txBox="1"/>
          <p:nvPr/>
        </p:nvSpPr>
        <p:spPr>
          <a:xfrm>
            <a:off x="955498" y="5804068"/>
            <a:ext cx="8938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Google MapReduce Paper: Dean, Jeffrey, and Sanjay Ghemawat. "MapReduce: Simplified data processing on large clusters." (2004).</a:t>
            </a:r>
          </a:p>
          <a:p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https://research.google/pubs/pub62/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8CAE8F9C-929C-4577-BC41-8474D5A23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69" y="-1"/>
            <a:ext cx="5184062" cy="21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22C7-FDD4-4345-9E4A-F332F2E6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1250"/>
          </a:xfrm>
        </p:spPr>
        <p:txBody>
          <a:bodyPr/>
          <a:lstStyle/>
          <a:p>
            <a:r>
              <a:rPr lang="en-US" b="1" dirty="0">
                <a:solidFill>
                  <a:srgbClr val="D600B7"/>
                </a:solidFill>
              </a:rPr>
              <a:t>Hadoop</a:t>
            </a:r>
            <a:r>
              <a:rPr lang="en-US" dirty="0"/>
              <a:t> is a software library which anyone can use for big data applications</a:t>
            </a:r>
          </a:p>
          <a:p>
            <a:r>
              <a:rPr lang="en-US" dirty="0"/>
              <a:t>Allows distributed processing of larger data sets in a clustered environment</a:t>
            </a:r>
          </a:p>
          <a:p>
            <a:r>
              <a:rPr lang="en-US" dirty="0"/>
              <a:t>Released by </a:t>
            </a:r>
            <a:r>
              <a:rPr lang="en-US" b="1" i="1" dirty="0">
                <a:solidFill>
                  <a:srgbClr val="D600B7"/>
                </a:solidFill>
              </a:rPr>
              <a:t>Apache</a:t>
            </a:r>
            <a:r>
              <a:rPr lang="en-US" dirty="0"/>
              <a:t> in 2005</a:t>
            </a:r>
          </a:p>
          <a:p>
            <a:r>
              <a:rPr lang="en-US" b="1" dirty="0" smtClean="0">
                <a:solidFill>
                  <a:srgbClr val="D600B7"/>
                </a:solidFill>
              </a:rPr>
              <a:t>Key </a:t>
            </a:r>
            <a:r>
              <a:rPr lang="en-US" b="1" dirty="0">
                <a:solidFill>
                  <a:srgbClr val="D600B7"/>
                </a:solidFill>
              </a:rPr>
              <a:t>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7A00"/>
                </a:solidFill>
              </a:rPr>
              <a:t> Scale from single computer setup to cluster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7A00"/>
                </a:solidFill>
              </a:rPr>
              <a:t> Ability to detect and handle failures without programmer interception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7A00"/>
                </a:solidFill>
              </a:rPr>
              <a:t> Cost effective and easy to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1DBB7-BD7D-4238-B7A6-E742A1C157DD}"/>
              </a:ext>
            </a:extLst>
          </p:cNvPr>
          <p:cNvSpPr txBox="1"/>
          <p:nvPr/>
        </p:nvSpPr>
        <p:spPr>
          <a:xfrm>
            <a:off x="1181528" y="6041204"/>
            <a:ext cx="457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http://hadoop.apache.org/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2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ABC5669E2C64FA0963A96C40B67F9" ma:contentTypeVersion="11" ma:contentTypeDescription="Create a new document." ma:contentTypeScope="" ma:versionID="57d12f08d9be6831c43b86c3801e20a7">
  <xsd:schema xmlns:xsd="http://www.w3.org/2001/XMLSchema" xmlns:xs="http://www.w3.org/2001/XMLSchema" xmlns:p="http://schemas.microsoft.com/office/2006/metadata/properties" xmlns:ns3="67b26ea1-e464-4f0e-baba-a81b15a1d3a0" xmlns:ns4="58c70418-cd4f-455f-9416-f3efa84163ad" targetNamespace="http://schemas.microsoft.com/office/2006/metadata/properties" ma:root="true" ma:fieldsID="953ad771f275fdd0c67892d8719b9fb7" ns3:_="" ns4:_="">
    <xsd:import namespace="67b26ea1-e464-4f0e-baba-a81b15a1d3a0"/>
    <xsd:import namespace="58c70418-cd4f-455f-9416-f3efa84163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26ea1-e464-4f0e-baba-a81b15a1d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70418-cd4f-455f-9416-f3efa84163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F504FD-360D-432C-BE80-5D9D6EBE8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b26ea1-e464-4f0e-baba-a81b15a1d3a0"/>
    <ds:schemaRef ds:uri="58c70418-cd4f-455f-9416-f3efa8416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4AEFD7-794E-4AD1-B268-99C8F8961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FBB8BD-3172-4A33-9A6B-8D62DAE7FD85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8c70418-cd4f-455f-9416-f3efa84163ad"/>
    <ds:schemaRef ds:uri="http://schemas.microsoft.com/office/2006/metadata/properties"/>
    <ds:schemaRef ds:uri="67b26ea1-e464-4f0e-baba-a81b15a1d3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10789</TotalTime>
  <Words>2373</Words>
  <Application>Microsoft Office PowerPoint</Application>
  <PresentationFormat>Widescreen</PresentationFormat>
  <Paragraphs>631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CS 5683: Cloud Computing and Distributed Systems  Hadoop &amp; MapReduce</vt:lpstr>
      <vt:lpstr> Big Data Challenges</vt:lpstr>
      <vt:lpstr>Traditional Solution</vt:lpstr>
      <vt:lpstr>Motivation</vt:lpstr>
      <vt:lpstr>Large Scale Computation</vt:lpstr>
      <vt:lpstr>Distributed Computing Terminologies</vt:lpstr>
      <vt:lpstr>Basic Cluster Setup</vt:lpstr>
      <vt:lpstr>Computation Issue and Solution</vt:lpstr>
      <vt:lpstr>PowerPoint Presentation</vt:lpstr>
      <vt:lpstr>Hadoop Ecosystem</vt:lpstr>
      <vt:lpstr>Hadoop Modules</vt:lpstr>
      <vt:lpstr>Hadoop Versions</vt:lpstr>
      <vt:lpstr>HDFS</vt:lpstr>
      <vt:lpstr>HDFS Architecture</vt:lpstr>
      <vt:lpstr>HDFS Data Storage (1)</vt:lpstr>
      <vt:lpstr>HDFS Data Storage (2)</vt:lpstr>
      <vt:lpstr>HDFS Data Retrieval (1)</vt:lpstr>
      <vt:lpstr>HDFS Data Retrieval (2)</vt:lpstr>
      <vt:lpstr>HDFS Namenode Availability</vt:lpstr>
      <vt:lpstr>YARN</vt:lpstr>
      <vt:lpstr> MapReduce Programming Model</vt:lpstr>
      <vt:lpstr> MapReduce : Example Task</vt:lpstr>
      <vt:lpstr> MapReduce : Basic Operation</vt:lpstr>
      <vt:lpstr> MapReduce : Basic Operation</vt:lpstr>
      <vt:lpstr> MapReduce : Basic Map Operation</vt:lpstr>
      <vt:lpstr> MapReduce : Basic Reduce Operation</vt:lpstr>
      <vt:lpstr> MapReduce : What happens after Map()</vt:lpstr>
      <vt:lpstr> MapReduce : What happens after Map()</vt:lpstr>
      <vt:lpstr>Fancy Questions from Past Semester(s)</vt:lpstr>
      <vt:lpstr>How to ‘think’ when programming in Distributed Computing?</vt:lpstr>
      <vt:lpstr>Cost of Distributed Computing</vt:lpstr>
      <vt:lpstr>Approximate Cost of MapReduce</vt:lpstr>
      <vt:lpstr>Problems Suitable for Distributed  Computing - 1</vt:lpstr>
      <vt:lpstr>Problems Suitable for Distributed  Computing - 2</vt:lpstr>
      <vt:lpstr>Problems Suitable for Distributed  Computing - 3</vt:lpstr>
      <vt:lpstr>Resources</vt:lpstr>
      <vt:lpstr>Pointers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213</cp:revision>
  <dcterms:created xsi:type="dcterms:W3CDTF">2020-01-06T22:26:49Z</dcterms:created>
  <dcterms:modified xsi:type="dcterms:W3CDTF">2020-08-19T19:10:42Z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0x0101008F2ABC5669E2C64FA0963A96C40B67F9</vt:lpwstr>
  </property>
</Properties>
</file>