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7"/>
  </p:notesMasterIdLst>
  <p:sldIdLst>
    <p:sldId id="256" r:id="rId3"/>
    <p:sldId id="259" r:id="rId4"/>
    <p:sldId id="268" r:id="rId5"/>
    <p:sldId id="353" r:id="rId6"/>
    <p:sldId id="385" r:id="rId7"/>
    <p:sldId id="403" r:id="rId8"/>
    <p:sldId id="367" r:id="rId9"/>
    <p:sldId id="369" r:id="rId10"/>
    <p:sldId id="319" r:id="rId11"/>
    <p:sldId id="370" r:id="rId12"/>
    <p:sldId id="371" r:id="rId13"/>
    <p:sldId id="320" r:id="rId14"/>
    <p:sldId id="354" r:id="rId15"/>
    <p:sldId id="372" r:id="rId16"/>
    <p:sldId id="355" r:id="rId17"/>
    <p:sldId id="373" r:id="rId18"/>
    <p:sldId id="374" r:id="rId19"/>
    <p:sldId id="375" r:id="rId20"/>
    <p:sldId id="376" r:id="rId21"/>
    <p:sldId id="356" r:id="rId22"/>
    <p:sldId id="378" r:id="rId23"/>
    <p:sldId id="379" r:id="rId24"/>
    <p:sldId id="380" r:id="rId25"/>
    <p:sldId id="381" r:id="rId26"/>
    <p:sldId id="394" r:id="rId27"/>
    <p:sldId id="404" r:id="rId28"/>
    <p:sldId id="382" r:id="rId29"/>
    <p:sldId id="388" r:id="rId30"/>
    <p:sldId id="383" r:id="rId31"/>
    <p:sldId id="384" r:id="rId32"/>
    <p:sldId id="389" r:id="rId33"/>
    <p:sldId id="390" r:id="rId34"/>
    <p:sldId id="392" r:id="rId35"/>
    <p:sldId id="393" r:id="rId36"/>
    <p:sldId id="397" r:id="rId37"/>
    <p:sldId id="391" r:id="rId38"/>
    <p:sldId id="398" r:id="rId39"/>
    <p:sldId id="399" r:id="rId40"/>
    <p:sldId id="400" r:id="rId41"/>
    <p:sldId id="401" r:id="rId42"/>
    <p:sldId id="395" r:id="rId43"/>
    <p:sldId id="402" r:id="rId44"/>
    <p:sldId id="297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9" autoAdjust="0"/>
  </p:normalViewPr>
  <p:slideViewPr>
    <p:cSldViewPr snapToGrid="0">
      <p:cViewPr varScale="1">
        <p:scale>
          <a:sx n="61" d="100"/>
          <a:sy n="61" d="100"/>
        </p:scale>
        <p:origin x="29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Say if there are 2 tasks – 2 MR jobs. Each tasks are independent at first. At some point task </a:t>
            </a:r>
            <a:r>
              <a:rPr lang="en-US" dirty="0" smtClean="0"/>
              <a:t>2 require </a:t>
            </a:r>
            <a:r>
              <a:rPr lang="en-US" dirty="0"/>
              <a:t>task 1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will be the performance after an Action()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map() RDD is lost after its computation. Spark just recomputes the map() results instead of the complete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8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1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Scala? Better Java, more scalable, easy to integrate new features, faster than R and Python, functional + 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42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48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91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41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9C828-DCA3-490E-B126-362E7DA17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03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output elements if there are 10 input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D88-C73F-4423-8BAE-0394ED51AC62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F049-A6CD-4B34-98E3-2C4E1565B9AE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81B-5C48-472C-8C50-2A0975D92568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B349-EF29-4151-82B2-D075C0AFEFFF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7CD1-ED6F-404D-8C30-2009BCB67C00}" type="datetime1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C986-4C4D-44CC-B3E9-AD940B31CD35}" type="datetime1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2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A84E-B644-4E9B-AC2E-FFE1D4D3F2A7}" type="datetime1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0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59DA-2E00-4C93-884D-71766D10E03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C77-ADEC-41E0-A9B2-AADF1DFF0DBE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8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F9D5-437C-42B8-8B03-5070EA0FC846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CD17-A785-4BBC-BD53-C06A37437EAF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3E9D-B503-4001-A924-1D976BE9D7EA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UTeY4E2MoQ" TargetMode="External"/><Relationship Id="rId3" Type="http://schemas.openxmlformats.org/officeDocument/2006/relationships/hyperlink" Target="https://www.usenix.org/system/files/conference/nsdi12/nsdi12-final138.pdf" TargetMode="External"/><Relationship Id="rId7" Type="http://schemas.openxmlformats.org/officeDocument/2006/relationships/hyperlink" Target="https://spark.apache.org/docs/2.0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5123: Cloud Computing and Distributed Systems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Intro. To Apache Spark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  <a:endParaRPr lang="en-US" sz="2800" dirty="0">
              <a:solidFill>
                <a:srgbClr val="207A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"/>
            <a:ext cx="10515600" cy="110575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Standalone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604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Cluster Manager</a:t>
            </a:r>
            <a:r>
              <a:rPr lang="en-US" i="1" dirty="0"/>
              <a:t> </a:t>
            </a:r>
            <a:r>
              <a:rPr lang="en-US" dirty="0"/>
              <a:t>– acquire and allocating resources for tasks in the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b="1" dirty="0">
                <a:solidFill>
                  <a:srgbClr val="207A00"/>
                </a:solidFill>
              </a:rPr>
              <a:t>YARN</a:t>
            </a:r>
            <a:r>
              <a:rPr lang="en-US" dirty="0"/>
              <a:t> is the cluster manager when the execution is in YARN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Works in both cluster and local setups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03768-2D8D-49BB-8369-BE470179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23" y="3017058"/>
            <a:ext cx="7505954" cy="35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137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 in YARN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Client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308"/>
            <a:ext cx="10515600" cy="5385655"/>
          </a:xfrm>
        </p:spPr>
        <p:txBody>
          <a:bodyPr/>
          <a:lstStyle/>
          <a:p>
            <a:r>
              <a:rPr lang="en-US" dirty="0"/>
              <a:t>Spark </a:t>
            </a:r>
            <a:r>
              <a:rPr lang="en-US" i="1" dirty="0"/>
              <a:t>Driver</a:t>
            </a:r>
            <a:r>
              <a:rPr lang="en-US" dirty="0"/>
              <a:t> runs on the </a:t>
            </a:r>
            <a:r>
              <a:rPr lang="en-US" i="1" dirty="0"/>
              <a:t>Client </a:t>
            </a:r>
            <a:r>
              <a:rPr lang="en-US" dirty="0"/>
              <a:t>side, where the job is submitted</a:t>
            </a:r>
          </a:p>
          <a:p>
            <a:r>
              <a:rPr lang="en-US" dirty="0"/>
              <a:t>Application Master requests resources from YARN</a:t>
            </a:r>
          </a:p>
          <a:p>
            <a:r>
              <a:rPr lang="en-US" i="1" dirty="0"/>
              <a:t>Client </a:t>
            </a:r>
            <a:r>
              <a:rPr lang="en-US" dirty="0"/>
              <a:t>communicates with executors to schedule the tasks</a:t>
            </a:r>
          </a:p>
          <a:p>
            <a:r>
              <a:rPr lang="en-US" dirty="0"/>
              <a:t>No support for interactive execution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97AB4-BFDC-4B91-B81A-811FEB678F8B}"/>
              </a:ext>
            </a:extLst>
          </p:cNvPr>
          <p:cNvSpPr txBox="1"/>
          <p:nvPr/>
        </p:nvSpPr>
        <p:spPr>
          <a:xfrm>
            <a:off x="8694980" y="6322839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Cloudera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9DBD1-4F9D-4652-97A6-4F1BEFA8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94" y="2758552"/>
            <a:ext cx="4730612" cy="37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4E9D26-CD1B-4287-81F8-2BFF9599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1" y="2946720"/>
            <a:ext cx="4901458" cy="3893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137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 in YARN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Cluster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308"/>
            <a:ext cx="10515600" cy="5385655"/>
          </a:xfrm>
        </p:spPr>
        <p:txBody>
          <a:bodyPr/>
          <a:lstStyle/>
          <a:p>
            <a:r>
              <a:rPr lang="en-US" sz="2400" dirty="0"/>
              <a:t>Spark </a:t>
            </a:r>
            <a:r>
              <a:rPr lang="en-US" sz="2400" i="1" dirty="0"/>
              <a:t>Driver</a:t>
            </a:r>
            <a:r>
              <a:rPr lang="en-US" sz="2400" dirty="0"/>
              <a:t> runs in the Application Master of the cluster</a:t>
            </a:r>
          </a:p>
          <a:p>
            <a:r>
              <a:rPr lang="en-US" sz="2400" dirty="0"/>
              <a:t>Single node is responsible for running the </a:t>
            </a:r>
            <a:r>
              <a:rPr lang="en-US" sz="2400" i="1" dirty="0"/>
              <a:t>Driver </a:t>
            </a:r>
            <a:r>
              <a:rPr lang="en-US" sz="2400" dirty="0"/>
              <a:t>and requesting resources from YARN</a:t>
            </a:r>
          </a:p>
          <a:p>
            <a:r>
              <a:rPr lang="en-US" sz="2400" i="1" dirty="0"/>
              <a:t>Client </a:t>
            </a:r>
            <a:r>
              <a:rPr lang="en-US" sz="2400" dirty="0"/>
              <a:t>launching the application doesn’t need to be active for the complete lifetime of the application</a:t>
            </a:r>
          </a:p>
          <a:p>
            <a:r>
              <a:rPr lang="en-US" sz="2400" dirty="0"/>
              <a:t>No support for interactive execution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97AB4-BFDC-4B91-B81A-811FEB678F8B}"/>
              </a:ext>
            </a:extLst>
          </p:cNvPr>
          <p:cNvSpPr txBox="1"/>
          <p:nvPr/>
        </p:nvSpPr>
        <p:spPr>
          <a:xfrm>
            <a:off x="8694980" y="6322839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Cloudera</a:t>
            </a:r>
          </a:p>
        </p:txBody>
      </p:sp>
    </p:spTree>
    <p:extLst>
      <p:ext uri="{BB962C8B-B14F-4D97-AF65-F5344CB8AC3E}">
        <p14:creationId xmlns:p14="http://schemas.microsoft.com/office/powerpoint/2010/main" val="3915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126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Application Execution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28"/>
            <a:ext cx="10515601" cy="54206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Initialize </a:t>
            </a:r>
            <a:r>
              <a:rPr lang="en-US" b="1" dirty="0" err="1" smtClean="0">
                <a:solidFill>
                  <a:srgbClr val="D600B7"/>
                </a:solidFill>
              </a:rPr>
              <a:t>SparkContext</a:t>
            </a:r>
            <a:r>
              <a:rPr lang="en-US" dirty="0" smtClean="0"/>
              <a:t> </a:t>
            </a:r>
            <a:r>
              <a:rPr lang="en-US" dirty="0"/>
              <a:t>and the application becomes a </a:t>
            </a:r>
            <a:r>
              <a:rPr lang="en-US" b="1" i="1" dirty="0">
                <a:solidFill>
                  <a:srgbClr val="D600B7"/>
                </a:solidFill>
              </a:rPr>
              <a:t>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D600B7"/>
                </a:solidFill>
              </a:rPr>
              <a:t>Driver</a:t>
            </a:r>
            <a:r>
              <a:rPr lang="en-US" i="1" dirty="0" smtClean="0"/>
              <a:t> </a:t>
            </a:r>
            <a:r>
              <a:rPr lang="en-US" dirty="0"/>
              <a:t>requests resources from the cluster manager to complete </a:t>
            </a:r>
            <a:r>
              <a:rPr lang="en-US" dirty="0" smtClean="0"/>
              <a:t>tasks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cluster manager launches </a:t>
            </a:r>
            <a:r>
              <a:rPr lang="en-US" b="1" i="1" dirty="0">
                <a:solidFill>
                  <a:srgbClr val="207A00"/>
                </a:solidFill>
              </a:rPr>
              <a:t>executors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Based</a:t>
            </a:r>
            <a:r>
              <a:rPr lang="en-US" dirty="0" smtClean="0"/>
              <a:t> </a:t>
            </a:r>
            <a:r>
              <a:rPr lang="en-US" dirty="0"/>
              <a:t>on transformations and actions, the </a:t>
            </a:r>
            <a:r>
              <a:rPr lang="en-US" b="1" i="1" dirty="0">
                <a:solidFill>
                  <a:srgbClr val="D600B7"/>
                </a:solidFill>
              </a:rPr>
              <a:t>Driver</a:t>
            </a:r>
            <a:r>
              <a:rPr lang="en-US" i="1" dirty="0"/>
              <a:t> </a:t>
            </a:r>
            <a:r>
              <a:rPr lang="en-US" dirty="0">
                <a:solidFill>
                  <a:srgbClr val="207A00"/>
                </a:solidFill>
              </a:rPr>
              <a:t>send the tasks to executors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Executors run their corresponding tasks and output results </a:t>
            </a:r>
            <a:r>
              <a:rPr lang="en-US" b="1" dirty="0">
                <a:solidFill>
                  <a:srgbClr val="D600B7"/>
                </a:solidFill>
              </a:rPr>
              <a:t>as commanded</a:t>
            </a:r>
            <a:r>
              <a:rPr lang="en-US" dirty="0"/>
              <a:t> (save </a:t>
            </a:r>
            <a:r>
              <a:rPr lang="en-US" b="1" dirty="0" smtClean="0">
                <a:solidFill>
                  <a:srgbClr val="207A00"/>
                </a:solidFill>
              </a:rPr>
              <a:t>in-memory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207A00"/>
                </a:solidFill>
              </a:rPr>
              <a:t>spill to disk</a:t>
            </a:r>
            <a:r>
              <a:rPr lang="en-US" dirty="0" smtClean="0"/>
              <a:t> for </a:t>
            </a:r>
            <a:r>
              <a:rPr lang="en-US" dirty="0"/>
              <a:t>future </a:t>
            </a:r>
            <a:r>
              <a:rPr lang="en-US" dirty="0" smtClean="0"/>
              <a:t>use or </a:t>
            </a:r>
            <a:r>
              <a:rPr lang="en-US" b="1" dirty="0" smtClean="0">
                <a:solidFill>
                  <a:srgbClr val="207A00"/>
                </a:solidFill>
              </a:rPr>
              <a:t>write to disk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an executor crashes, </a:t>
            </a:r>
            <a:r>
              <a:rPr lang="en-US" dirty="0" smtClean="0"/>
              <a:t>Driver assign tasks</a:t>
            </a:r>
            <a:r>
              <a:rPr lang="en-US" dirty="0" smtClean="0"/>
              <a:t> </a:t>
            </a:r>
            <a:r>
              <a:rPr lang="en-US" dirty="0"/>
              <a:t>other executors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the </a:t>
            </a:r>
            <a:r>
              <a:rPr lang="en-US" dirty="0" smtClean="0">
                <a:solidFill>
                  <a:srgbClr val="D600B7"/>
                </a:solidFill>
              </a:rPr>
              <a:t>Driver ends/crashes</a:t>
            </a:r>
            <a:r>
              <a:rPr lang="en-US" dirty="0" smtClean="0"/>
              <a:t>, </a:t>
            </a:r>
            <a:r>
              <a:rPr lang="en-US" dirty="0"/>
              <a:t>all tasks will be terminated and </a:t>
            </a:r>
            <a:r>
              <a:rPr lang="en-US" dirty="0" smtClean="0">
                <a:solidFill>
                  <a:srgbClr val="207A00"/>
                </a:solidFill>
              </a:rPr>
              <a:t>all executor resources </a:t>
            </a:r>
            <a:r>
              <a:rPr lang="en-US" dirty="0">
                <a:solidFill>
                  <a:srgbClr val="207A00"/>
                </a:solidFill>
              </a:rPr>
              <a:t>will be released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Simple RDD Creation Step (Scala)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18"/>
            <a:ext cx="10515600" cy="461464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600B7"/>
                </a:solidFill>
              </a:rPr>
              <a:t>Create </a:t>
            </a:r>
            <a:r>
              <a:rPr lang="en-US" b="1" dirty="0" err="1" smtClean="0">
                <a:solidFill>
                  <a:srgbClr val="D600B7"/>
                </a:solidFill>
              </a:rPr>
              <a:t>SparkContext</a:t>
            </a:r>
            <a:endParaRPr lang="en-US" b="1" dirty="0">
              <a:solidFill>
                <a:srgbClr val="D600B7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207A00"/>
                </a:solidFill>
              </a:rPr>
              <a:t>val</a:t>
            </a:r>
            <a:r>
              <a:rPr lang="en-US" i="1" dirty="0">
                <a:solidFill>
                  <a:srgbClr val="207A00"/>
                </a:solidFill>
              </a:rPr>
              <a:t> </a:t>
            </a:r>
            <a:r>
              <a:rPr lang="en-US" i="1" dirty="0" err="1">
                <a:solidFill>
                  <a:srgbClr val="207A00"/>
                </a:solidFill>
              </a:rPr>
              <a:t>sc</a:t>
            </a:r>
            <a:r>
              <a:rPr lang="en-US" i="1" dirty="0">
                <a:solidFill>
                  <a:srgbClr val="207A00"/>
                </a:solidFill>
              </a:rPr>
              <a:t> = new </a:t>
            </a:r>
            <a:r>
              <a:rPr lang="en-US" i="1" dirty="0" err="1">
                <a:solidFill>
                  <a:srgbClr val="207A00"/>
                </a:solidFill>
              </a:rPr>
              <a:t>SparkContext</a:t>
            </a:r>
            <a:r>
              <a:rPr lang="en-US" i="1" dirty="0">
                <a:solidFill>
                  <a:srgbClr val="207A00"/>
                </a:solidFill>
              </a:rPr>
              <a:t>()</a:t>
            </a:r>
            <a:endParaRPr lang="en-US" dirty="0">
              <a:solidFill>
                <a:srgbClr val="207A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D600B7"/>
                </a:solidFill>
              </a:rPr>
              <a:t>Create RDD by reading file </a:t>
            </a:r>
            <a:r>
              <a:rPr lang="en-US" b="1" dirty="0" smtClean="0">
                <a:solidFill>
                  <a:srgbClr val="D600B7"/>
                </a:solidFill>
              </a:rPr>
              <a:t>contents</a:t>
            </a:r>
            <a:endParaRPr lang="en-US" b="1" dirty="0">
              <a:solidFill>
                <a:srgbClr val="D600B7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7030A0"/>
                </a:solidFill>
              </a:rPr>
              <a:t>val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inputRDD</a:t>
            </a:r>
            <a:r>
              <a:rPr lang="en-US" i="1" dirty="0">
                <a:solidFill>
                  <a:srgbClr val="7030A0"/>
                </a:solidFill>
              </a:rPr>
              <a:t> = </a:t>
            </a:r>
            <a:r>
              <a:rPr lang="en-US" i="1" dirty="0" err="1">
                <a:solidFill>
                  <a:srgbClr val="7030A0"/>
                </a:solidFill>
              </a:rPr>
              <a:t>sc.textFile</a:t>
            </a:r>
            <a:r>
              <a:rPr lang="en-US" i="1" dirty="0">
                <a:solidFill>
                  <a:srgbClr val="7030A0"/>
                </a:solidFill>
              </a:rPr>
              <a:t>(</a:t>
            </a:r>
            <a:r>
              <a:rPr lang="en-US" i="1" dirty="0" err="1">
                <a:solidFill>
                  <a:srgbClr val="7030A0"/>
                </a:solidFill>
              </a:rPr>
              <a:t>filepath</a:t>
            </a:r>
            <a:r>
              <a:rPr lang="en-US" i="1" dirty="0">
                <a:solidFill>
                  <a:srgbClr val="7030A0"/>
                </a:solidFill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207A00"/>
                </a:solidFill>
                <a:sym typeface="Wingdings" panose="05000000000000000000" pitchFamily="2" charset="2"/>
              </a:rPr>
              <a:t>Creates RDD[String]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D600B7"/>
                </a:solidFill>
                <a:sym typeface="Wingdings" panose="05000000000000000000" pitchFamily="2" charset="2"/>
              </a:rPr>
              <a:t>Create RDD by parallelizing 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local </a:t>
            </a:r>
            <a:r>
              <a:rPr lang="en-US" b="1" dirty="0">
                <a:solidFill>
                  <a:srgbClr val="D600B7"/>
                </a:solidFill>
                <a:sym typeface="Wingdings" panose="05000000000000000000" pitchFamily="2" charset="2"/>
              </a:rPr>
              <a:t>data structures</a:t>
            </a:r>
            <a:endParaRPr lang="en-US" sz="2400" b="1" dirty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i="1" dirty="0" err="1">
                <a:solidFill>
                  <a:srgbClr val="7030A0"/>
                </a:solidFill>
                <a:sym typeface="Wingdings" panose="05000000000000000000" pitchFamily="2" charset="2"/>
              </a:rPr>
              <a:t>val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7030A0"/>
                </a:solidFill>
                <a:sym typeface="Wingdings" panose="05000000000000000000" pitchFamily="2" charset="2"/>
              </a:rPr>
              <a:t>inputArray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 = Array(1,2,3,4,5,6)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	</a:t>
            </a:r>
            <a:r>
              <a:rPr lang="en-US" i="1" dirty="0" err="1">
                <a:solidFill>
                  <a:srgbClr val="7030A0"/>
                </a:solidFill>
                <a:sym typeface="Wingdings" panose="05000000000000000000" pitchFamily="2" charset="2"/>
              </a:rPr>
              <a:t>val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7030A0"/>
                </a:solidFill>
                <a:sym typeface="Wingdings" panose="05000000000000000000" pitchFamily="2" charset="2"/>
              </a:rPr>
              <a:t>inputRDD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 = </a:t>
            </a:r>
            <a:r>
              <a:rPr lang="en-US" i="1" dirty="0" err="1">
                <a:solidFill>
                  <a:srgbClr val="7030A0"/>
                </a:solidFill>
                <a:sym typeface="Wingdings" panose="05000000000000000000" pitchFamily="2" charset="2"/>
              </a:rPr>
              <a:t>sc.parallelize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(inputArray,2</a:t>
            </a:r>
            <a:r>
              <a:rPr lang="en-US" i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)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i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Creates 2 partitions of RDD[</a:t>
            </a:r>
            <a:r>
              <a:rPr lang="en-US" b="1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Int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]</a:t>
            </a:r>
            <a:endParaRPr lang="en-US" sz="3200" b="1" dirty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77"/>
            <a:ext cx="10515600" cy="72602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Operations: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294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D600B7"/>
                </a:solidFill>
              </a:rPr>
              <a:t>Transformations</a:t>
            </a:r>
            <a:r>
              <a:rPr lang="en-US" dirty="0"/>
              <a:t> are performed when there is any need for computation over the RDD (data which is distributed over executors)</a:t>
            </a:r>
          </a:p>
          <a:p>
            <a:r>
              <a:rPr lang="en-US" dirty="0"/>
              <a:t>Transformations </a:t>
            </a:r>
            <a:r>
              <a:rPr lang="en-US" b="1" dirty="0">
                <a:solidFill>
                  <a:srgbClr val="D600B7"/>
                </a:solidFill>
              </a:rPr>
              <a:t>create a new </a:t>
            </a:r>
            <a:r>
              <a:rPr lang="en-US" b="1" dirty="0" smtClean="0">
                <a:solidFill>
                  <a:srgbClr val="D600B7"/>
                </a:solidFill>
              </a:rPr>
              <a:t>RDD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2D9A5-500D-4475-8802-14EA395C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52" y="2336857"/>
            <a:ext cx="8732527" cy="38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F2C87-9D2F-4D32-BFE1-C99D2C8A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53" y="2596011"/>
            <a:ext cx="8751694" cy="4073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D3255-9516-46BF-823D-74770A057485}"/>
              </a:ext>
            </a:extLst>
          </p:cNvPr>
          <p:cNvSpPr txBox="1"/>
          <p:nvPr/>
        </p:nvSpPr>
        <p:spPr>
          <a:xfrm>
            <a:off x="10471847" y="3654964"/>
            <a:ext cx="164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Spark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82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77"/>
            <a:ext cx="10515600" cy="72602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Operations: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2D9A5-500D-4475-8802-14EA395C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53" y="914401"/>
            <a:ext cx="8732527" cy="383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645BD-648C-42B3-A339-04549F66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53" y="1297407"/>
            <a:ext cx="8751694" cy="5360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B4D50-1567-4A3B-AF7B-4E6686EC1829}"/>
              </a:ext>
            </a:extLst>
          </p:cNvPr>
          <p:cNvSpPr txBox="1"/>
          <p:nvPr/>
        </p:nvSpPr>
        <p:spPr>
          <a:xfrm>
            <a:off x="10452679" y="3654964"/>
            <a:ext cx="166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Spark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923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76"/>
            <a:ext cx="10515600" cy="106013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Operations: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2D9A5-500D-4475-8802-14EA395C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36" y="1600201"/>
            <a:ext cx="8732527" cy="383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22881-F38A-4B04-BD9A-9E7DF9B4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36" y="1983207"/>
            <a:ext cx="8732527" cy="3306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D4E9E-E48E-4C5D-B885-BA1C7A80A956}"/>
              </a:ext>
            </a:extLst>
          </p:cNvPr>
          <p:cNvSpPr txBox="1"/>
          <p:nvPr/>
        </p:nvSpPr>
        <p:spPr>
          <a:xfrm>
            <a:off x="7853745" y="6033184"/>
            <a:ext cx="192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Spark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187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Operations: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Actions</a:t>
            </a:r>
            <a:r>
              <a:rPr lang="en-US" i="1" dirty="0"/>
              <a:t> </a:t>
            </a:r>
            <a:r>
              <a:rPr lang="en-US" dirty="0"/>
              <a:t>are usually performed for </a:t>
            </a:r>
            <a:r>
              <a:rPr lang="en-US" dirty="0" smtClean="0"/>
              <a:t>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Write outputs to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Return outputs to the Driver</a:t>
            </a:r>
            <a:endParaRPr lang="en-US" dirty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All </a:t>
            </a:r>
            <a:r>
              <a:rPr lang="en-US" b="1" dirty="0">
                <a:solidFill>
                  <a:srgbClr val="D600B7"/>
                </a:solidFill>
              </a:rPr>
              <a:t>intermediate results will cleared from executors’ memory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Running the same </a:t>
            </a:r>
            <a:r>
              <a:rPr lang="en-US" i="1" dirty="0"/>
              <a:t>action </a:t>
            </a:r>
            <a:r>
              <a:rPr lang="en-US" dirty="0"/>
              <a:t>operation will </a:t>
            </a:r>
            <a:r>
              <a:rPr lang="en-US" dirty="0" smtClean="0"/>
              <a:t>re-compute all </a:t>
            </a:r>
            <a:r>
              <a:rPr lang="en-US" i="1" dirty="0"/>
              <a:t>transformation </a:t>
            </a:r>
            <a:r>
              <a:rPr lang="en-US" dirty="0" smtClean="0"/>
              <a:t>operations preceding it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This can be avoided by </a:t>
            </a:r>
            <a:r>
              <a:rPr lang="en-US" i="1" dirty="0"/>
              <a:t>persisting </a:t>
            </a:r>
            <a:r>
              <a:rPr lang="en-US" dirty="0"/>
              <a:t>an RDD in memory using </a:t>
            </a:r>
            <a:r>
              <a:rPr lang="en-US" i="1" dirty="0"/>
              <a:t>persist() or cache()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It can be persisted on disks also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76"/>
            <a:ext cx="10515600" cy="106013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Operations: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5DD16-1409-41E3-A169-D796962A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24" y="1188658"/>
            <a:ext cx="7492066" cy="34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94267-0D0D-4044-989B-B3DD062C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10" y="1450238"/>
            <a:ext cx="7459351" cy="533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14465-5036-4CE2-85AC-DEBE9C250E5E}"/>
              </a:ext>
            </a:extLst>
          </p:cNvPr>
          <p:cNvSpPr txBox="1"/>
          <p:nvPr/>
        </p:nvSpPr>
        <p:spPr>
          <a:xfrm>
            <a:off x="10192499" y="3654964"/>
            <a:ext cx="192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Spark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39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Limitations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E</a:t>
            </a:r>
            <a:r>
              <a:rPr lang="en-US" b="1" dirty="0" smtClean="0">
                <a:solidFill>
                  <a:srgbClr val="D600B7"/>
                </a:solidFill>
              </a:rPr>
              <a:t>fficiency challenges </a:t>
            </a:r>
            <a:r>
              <a:rPr lang="en-US" b="1" dirty="0">
                <a:solidFill>
                  <a:srgbClr val="D600B7"/>
                </a:solidFill>
              </a:rPr>
              <a:t>in many iterative </a:t>
            </a:r>
            <a:r>
              <a:rPr lang="en-US" b="1" dirty="0" smtClean="0">
                <a:solidFill>
                  <a:srgbClr val="D600B7"/>
                </a:solidFill>
              </a:rPr>
              <a:t>algorithms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Graph algorithms</a:t>
            </a:r>
            <a:r>
              <a:rPr lang="en-US" dirty="0"/>
              <a:t> like </a:t>
            </a:r>
            <a:r>
              <a:rPr lang="en-US" i="1" dirty="0"/>
              <a:t>PageRank and Travelling Salesman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ML algorithms</a:t>
            </a:r>
            <a:r>
              <a:rPr lang="en-US" dirty="0"/>
              <a:t> like </a:t>
            </a:r>
            <a:r>
              <a:rPr lang="en-US" i="1" dirty="0"/>
              <a:t>k-Means clustering, k-NN, and neural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 only batch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Intermediate disk read/write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Intermediate results are usable only once – in </a:t>
            </a:r>
            <a:r>
              <a:rPr lang="en-US" b="1" dirty="0" smtClean="0">
                <a:solidFill>
                  <a:srgbClr val="207A00"/>
                </a:solidFill>
              </a:rPr>
              <a:t>Reduce()</a:t>
            </a:r>
            <a:endParaRPr lang="en-US" dirty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Dependent tasks cannot be parallelized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Difficult programming structure</a:t>
            </a:r>
            <a:endParaRPr lang="en-US" b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800100"/>
            <a:ext cx="11623430" cy="60579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D600B7"/>
                </a:solidFill>
              </a:rPr>
              <a:t>map(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b="1" i="1" dirty="0"/>
              <a:t> </a:t>
            </a:r>
            <a:r>
              <a:rPr lang="en-US" dirty="0"/>
              <a:t>– takes each input from the data and applies a function </a:t>
            </a:r>
            <a:r>
              <a:rPr lang="en-US" i="1" dirty="0"/>
              <a:t>(</a:t>
            </a:r>
            <a:r>
              <a:rPr lang="en-US" i="1" dirty="0" err="1"/>
              <a:t>func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dirty="0">
                <a:solidFill>
                  <a:srgbClr val="D600B7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07A00"/>
                </a:solidFill>
              </a:rPr>
              <a:t>		</a:t>
            </a:r>
            <a:r>
              <a:rPr lang="en-US" dirty="0" err="1">
                <a:solidFill>
                  <a:srgbClr val="207A00"/>
                </a:solidFill>
              </a:rPr>
              <a:t>val</a:t>
            </a: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dirty="0" err="1">
                <a:solidFill>
                  <a:srgbClr val="207A00"/>
                </a:solidFill>
              </a:rPr>
              <a:t>inputRDD</a:t>
            </a:r>
            <a:r>
              <a:rPr lang="en-US" dirty="0">
                <a:solidFill>
                  <a:srgbClr val="207A00"/>
                </a:solidFill>
              </a:rPr>
              <a:t> = </a:t>
            </a:r>
            <a:r>
              <a:rPr lang="en-US" dirty="0" err="1">
                <a:solidFill>
                  <a:srgbClr val="207A00"/>
                </a:solidFill>
              </a:rPr>
              <a:t>sc.textFile</a:t>
            </a:r>
            <a:r>
              <a:rPr lang="en-US" dirty="0">
                <a:solidFill>
                  <a:srgbClr val="207A00"/>
                </a:solidFill>
              </a:rPr>
              <a:t>(input.txt)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07A00"/>
                </a:solidFill>
              </a:rPr>
              <a:t>		</a:t>
            </a:r>
            <a:r>
              <a:rPr lang="en-US" dirty="0" err="1">
                <a:solidFill>
                  <a:srgbClr val="207A00"/>
                </a:solidFill>
              </a:rPr>
              <a:t>mapRDD</a:t>
            </a:r>
            <a:r>
              <a:rPr lang="en-US" dirty="0">
                <a:solidFill>
                  <a:srgbClr val="207A00"/>
                </a:solidFill>
              </a:rPr>
              <a:t> = </a:t>
            </a:r>
            <a:r>
              <a:rPr lang="en-US" dirty="0" err="1">
                <a:solidFill>
                  <a:srgbClr val="207A00"/>
                </a:solidFill>
              </a:rPr>
              <a:t>inputRDD.map</a:t>
            </a:r>
            <a:r>
              <a:rPr lang="en-US" dirty="0">
                <a:solidFill>
                  <a:srgbClr val="207A00"/>
                </a:solidFill>
              </a:rPr>
              <a:t>(s 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=&gt; 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s.toInt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+ 1</a:t>
            </a:r>
            <a:r>
              <a:rPr lang="en-US" dirty="0">
                <a:solidFill>
                  <a:srgbClr val="207A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D600B7"/>
                </a:solidFill>
              </a:rPr>
              <a:t> </a:t>
            </a:r>
            <a:r>
              <a:rPr lang="en-US" b="1" i="1" dirty="0" err="1">
                <a:solidFill>
                  <a:srgbClr val="D600B7"/>
                </a:solidFill>
              </a:rPr>
              <a:t>mapPartitions</a:t>
            </a:r>
            <a:r>
              <a:rPr lang="en-US" b="1" i="1" dirty="0">
                <a:solidFill>
                  <a:srgbClr val="D600B7"/>
                </a:solidFill>
              </a:rPr>
              <a:t>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dirty="0"/>
              <a:t> – similar to </a:t>
            </a:r>
            <a:r>
              <a:rPr lang="en-US" i="1" dirty="0"/>
              <a:t>map(</a:t>
            </a:r>
            <a:r>
              <a:rPr lang="en-US" i="1" dirty="0" err="1"/>
              <a:t>func</a:t>
            </a:r>
            <a:r>
              <a:rPr lang="en-US" i="1" dirty="0"/>
              <a:t>), </a:t>
            </a:r>
            <a:r>
              <a:rPr lang="en-US" dirty="0"/>
              <a:t>but runs on each partition of RDD. The </a:t>
            </a:r>
            <a:r>
              <a:rPr lang="en-US" i="1" dirty="0" err="1"/>
              <a:t>func</a:t>
            </a:r>
            <a:r>
              <a:rPr lang="en-US" i="1" dirty="0"/>
              <a:t> </a:t>
            </a:r>
            <a:r>
              <a:rPr lang="en-US" dirty="0"/>
              <a:t>must accept </a:t>
            </a:r>
            <a:r>
              <a:rPr lang="en-US" i="1" dirty="0"/>
              <a:t>Iterator</a:t>
            </a:r>
            <a:r>
              <a:rPr lang="en-US" dirty="0"/>
              <a:t> as input and produce </a:t>
            </a:r>
            <a:r>
              <a:rPr lang="en-US" i="1" dirty="0"/>
              <a:t>Iterator</a:t>
            </a:r>
            <a:r>
              <a:rPr lang="en-US" dirty="0"/>
              <a:t> as output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7A00"/>
                </a:solidFill>
              </a:rPr>
              <a:t>		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inputArray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 = Array(“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one”,”two”,”three”,”four”,”five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”)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		 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i="1" dirty="0" err="1">
                <a:solidFill>
                  <a:srgbClr val="207A00"/>
                </a:solidFill>
                <a:sym typeface="Wingdings" panose="05000000000000000000" pitchFamily="2" charset="2"/>
              </a:rPr>
              <a:t>sc.parallelize</a:t>
            </a:r>
            <a:r>
              <a:rPr lang="en-US" i="1" dirty="0">
                <a:solidFill>
                  <a:srgbClr val="207A00"/>
                </a:solidFill>
                <a:sym typeface="Wingdings" panose="05000000000000000000" pitchFamily="2" charset="2"/>
              </a:rPr>
              <a:t>(inputArray,2)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07A00"/>
                </a:solidFill>
                <a:sym typeface="Wingdings" panose="05000000000000000000" pitchFamily="2" charset="2"/>
              </a:rPr>
              <a:t>		 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mapRDD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inputRDD.mapPartitions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(iterator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									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 l = 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iterator.toList</a:t>
            </a:r>
            <a:endParaRPr lang="en-US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									</a:t>
            </a:r>
            <a:r>
              <a:rPr lang="en-US" dirty="0" err="1">
                <a:solidFill>
                  <a:srgbClr val="207A00"/>
                </a:solidFill>
                <a:sym typeface="Wingdings" panose="05000000000000000000" pitchFamily="2" charset="2"/>
              </a:rPr>
              <a:t>l.map</a:t>
            </a: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(s =&gt; s + ”-”)	</a:t>
            </a:r>
          </a:p>
          <a:p>
            <a:pPr marL="0" indent="0">
              <a:buNone/>
            </a:pPr>
            <a:r>
              <a:rPr lang="en-US" dirty="0">
                <a:solidFill>
                  <a:srgbClr val="207A00"/>
                </a:solidFill>
                <a:sym typeface="Wingdings" panose="05000000000000000000" pitchFamily="2" charset="2"/>
              </a:rPr>
              <a:t>								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})</a:t>
            </a:r>
            <a:endParaRPr lang="en-US" dirty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518" cy="4351338"/>
          </a:xfrm>
        </p:spPr>
        <p:txBody>
          <a:bodyPr>
            <a:normAutofit fontScale="92500"/>
          </a:bodyPr>
          <a:lstStyle/>
          <a:p>
            <a:r>
              <a:rPr lang="en-US" b="1" i="1" dirty="0" err="1">
                <a:solidFill>
                  <a:srgbClr val="D600B7"/>
                </a:solidFill>
              </a:rPr>
              <a:t>mapPartitionsWithIndex</a:t>
            </a:r>
            <a:r>
              <a:rPr lang="en-US" b="1" i="1" dirty="0">
                <a:solidFill>
                  <a:srgbClr val="D600B7"/>
                </a:solidFill>
              </a:rPr>
              <a:t>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dirty="0"/>
              <a:t> – similar to </a:t>
            </a:r>
            <a:r>
              <a:rPr lang="en-US" i="1" dirty="0"/>
              <a:t>map(</a:t>
            </a:r>
            <a:r>
              <a:rPr lang="en-US" i="1" dirty="0" err="1"/>
              <a:t>func</a:t>
            </a:r>
            <a:r>
              <a:rPr lang="en-US" i="1" dirty="0"/>
              <a:t>), </a:t>
            </a:r>
            <a:r>
              <a:rPr lang="en-US" dirty="0"/>
              <a:t>but runs on each partition of RDD. The </a:t>
            </a:r>
            <a:r>
              <a:rPr lang="en-US" i="1" dirty="0" err="1"/>
              <a:t>func</a:t>
            </a:r>
            <a:r>
              <a:rPr lang="en-US" i="1" dirty="0"/>
              <a:t> </a:t>
            </a:r>
            <a:r>
              <a:rPr lang="en-US" dirty="0"/>
              <a:t>must accept </a:t>
            </a:r>
            <a:r>
              <a:rPr lang="en-US" i="1" dirty="0"/>
              <a:t>Iterator and Index</a:t>
            </a:r>
            <a:r>
              <a:rPr lang="en-US" dirty="0"/>
              <a:t> as input and produce </a:t>
            </a:r>
            <a:r>
              <a:rPr lang="en-US" i="1" dirty="0"/>
              <a:t>Iterator</a:t>
            </a:r>
            <a:r>
              <a:rPr lang="en-US" dirty="0"/>
              <a:t> as output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7A00"/>
                </a:solidFill>
              </a:rPr>
              <a:t>	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inputArray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= Array(“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one”,”two”,”three”,”four”,”five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”)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sc.parallelize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(inputArray,2)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mapRDD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inputRDD.mapPartitionsWithIndex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((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index,iterator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) =&gt;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							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l =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iterator.toList</a:t>
            </a:r>
            <a:endParaRPr lang="en-US" sz="24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							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l.map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(s =&gt; s + ”-” +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index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).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toIterator</a:t>
            </a:r>
            <a:endParaRPr lang="en-US" sz="2400" dirty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							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})</a:t>
            </a:r>
            <a:endParaRPr lang="en-US" sz="2400" dirty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582615"/>
            <a:ext cx="11623430" cy="513886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D600B7"/>
                </a:solidFill>
              </a:rPr>
              <a:t>flatMap</a:t>
            </a:r>
            <a:r>
              <a:rPr lang="en-US" b="1" i="1" dirty="0">
                <a:solidFill>
                  <a:srgbClr val="D600B7"/>
                </a:solidFill>
              </a:rPr>
              <a:t>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dirty="0"/>
              <a:t> – creates an RDD after executing </a:t>
            </a:r>
            <a:r>
              <a:rPr lang="en-US" i="1" dirty="0" err="1"/>
              <a:t>func</a:t>
            </a:r>
            <a:r>
              <a:rPr lang="en-US" i="1" dirty="0"/>
              <a:t> </a:t>
            </a:r>
            <a:r>
              <a:rPr lang="en-US" dirty="0"/>
              <a:t>on each element of the input. Similar to map(), but </a:t>
            </a:r>
            <a:r>
              <a:rPr lang="en-US" i="1" dirty="0" err="1"/>
              <a:t>flatMap</a:t>
            </a:r>
            <a:r>
              <a:rPr lang="en-US" i="1" dirty="0"/>
              <a:t> </a:t>
            </a:r>
            <a:r>
              <a:rPr lang="en-US" dirty="0"/>
              <a:t>allows to return 0 or more output elements. </a:t>
            </a:r>
            <a:r>
              <a:rPr lang="en-US" b="1" dirty="0">
                <a:solidFill>
                  <a:srgbClr val="207A00"/>
                </a:solidFill>
              </a:rPr>
              <a:t>Thus the output type should be </a:t>
            </a:r>
            <a:r>
              <a:rPr lang="en-US" b="1" i="1" dirty="0" smtClean="0">
                <a:solidFill>
                  <a:srgbClr val="207A00"/>
                </a:solidFill>
              </a:rPr>
              <a:t>Iterator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() flattens the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D600B7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7A00"/>
                </a:solidFill>
              </a:rPr>
              <a:t>	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sc.parallelize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(filepath,2)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mapRDD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inputRDD.flatMap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(line =&gt;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line.split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(“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“))</a:t>
            </a:r>
            <a:endParaRPr lang="en-US" sz="2400" dirty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582615"/>
            <a:ext cx="11623430" cy="513886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D600B7"/>
                </a:solidFill>
              </a:rPr>
              <a:t>filter(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dirty="0"/>
              <a:t> – creates an RDD after executing filter </a:t>
            </a:r>
            <a:r>
              <a:rPr lang="en-US" i="1" dirty="0" err="1"/>
              <a:t>func</a:t>
            </a:r>
            <a:r>
              <a:rPr lang="en-US" i="1" dirty="0"/>
              <a:t> </a:t>
            </a:r>
            <a:r>
              <a:rPr lang="en-US" dirty="0"/>
              <a:t>on each element of the input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600B7"/>
                </a:solidFill>
              </a:rPr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7A00"/>
                </a:solidFill>
              </a:rPr>
              <a:t>	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inputArray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= Array(1,2,3,4,5,6,7,8)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i="1" dirty="0" err="1">
                <a:solidFill>
                  <a:srgbClr val="207A00"/>
                </a:solidFill>
                <a:sym typeface="Wingdings" panose="05000000000000000000" pitchFamily="2" charset="2"/>
              </a:rPr>
              <a:t>sc.parallelize</a:t>
            </a:r>
            <a:r>
              <a:rPr lang="en-US" sz="2400" i="1" dirty="0">
                <a:solidFill>
                  <a:srgbClr val="207A00"/>
                </a:solidFill>
                <a:sym typeface="Wingdings" panose="05000000000000000000" pitchFamily="2" charset="2"/>
              </a:rPr>
              <a:t>(inputArray,2)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val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mapRDD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 =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inputRDD.filter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(_ % 2 == 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07A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var results = </a:t>
            </a:r>
            <a:r>
              <a:rPr lang="en-US" sz="2400" dirty="0" err="1">
                <a:solidFill>
                  <a:srgbClr val="207A00"/>
                </a:solidFill>
                <a:sym typeface="Wingdings" panose="05000000000000000000" pitchFamily="2" charset="2"/>
              </a:rPr>
              <a:t>mapRDD.collect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()</a:t>
            </a:r>
            <a:endParaRPr lang="en-US" sz="2400" b="1" dirty="0">
              <a:solidFill>
                <a:srgbClr val="207A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582615"/>
            <a:ext cx="11623430" cy="513886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>
                <a:solidFill>
                  <a:srgbClr val="D600B7"/>
                </a:solidFill>
              </a:rPr>
              <a:t>groupByKey</a:t>
            </a:r>
            <a:r>
              <a:rPr lang="en-US" b="1" i="1" dirty="0">
                <a:solidFill>
                  <a:srgbClr val="D600B7"/>
                </a:solidFill>
              </a:rPr>
              <a:t>([</a:t>
            </a:r>
            <a:r>
              <a:rPr lang="en-US" b="1" i="1" dirty="0" err="1">
                <a:solidFill>
                  <a:srgbClr val="D600B7"/>
                </a:solidFill>
              </a:rPr>
              <a:t>numPartitions</a:t>
            </a:r>
            <a:r>
              <a:rPr lang="en-US" b="1" i="1" dirty="0">
                <a:solidFill>
                  <a:srgbClr val="D600B7"/>
                </a:solidFill>
              </a:rPr>
              <a:t>])</a:t>
            </a:r>
            <a:r>
              <a:rPr lang="en-US" b="1" i="1" dirty="0"/>
              <a:t> </a:t>
            </a:r>
            <a:r>
              <a:rPr lang="en-US" dirty="0"/>
              <a:t>– works only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207A00"/>
                </a:solidFill>
              </a:rPr>
              <a:t>(K,V) </a:t>
            </a:r>
            <a:r>
              <a:rPr lang="en-US" dirty="0">
                <a:solidFill>
                  <a:srgbClr val="207A00"/>
                </a:solidFill>
              </a:rPr>
              <a:t>pairs</a:t>
            </a:r>
            <a:r>
              <a:rPr lang="en-US" dirty="0"/>
              <a:t>. Outputs </a:t>
            </a:r>
            <a:r>
              <a:rPr lang="en-US" b="1" dirty="0">
                <a:solidFill>
                  <a:srgbClr val="207A00"/>
                </a:solidFill>
              </a:rPr>
              <a:t>&lt;K,[V]&gt;</a:t>
            </a:r>
            <a:r>
              <a:rPr lang="en-US" dirty="0"/>
              <a:t>, which are grouped from all data partitions. Use this only to group values. 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err="1">
                <a:solidFill>
                  <a:srgbClr val="D600B7"/>
                </a:solidFill>
              </a:rPr>
              <a:t>reduceByKey</a:t>
            </a:r>
            <a:r>
              <a:rPr lang="en-US" b="1" i="1" dirty="0">
                <a:solidFill>
                  <a:srgbClr val="D600B7"/>
                </a:solidFill>
              </a:rPr>
              <a:t>(</a:t>
            </a:r>
            <a:r>
              <a:rPr lang="en-US" b="1" i="1" dirty="0" err="1">
                <a:solidFill>
                  <a:srgbClr val="D600B7"/>
                </a:solidFill>
              </a:rPr>
              <a:t>func</a:t>
            </a:r>
            <a:r>
              <a:rPr lang="en-US" b="1" i="1" dirty="0">
                <a:solidFill>
                  <a:srgbClr val="D600B7"/>
                </a:solidFill>
              </a:rPr>
              <a:t>,[</a:t>
            </a:r>
            <a:r>
              <a:rPr lang="en-US" b="1" i="1" dirty="0" err="1">
                <a:solidFill>
                  <a:srgbClr val="D600B7"/>
                </a:solidFill>
              </a:rPr>
              <a:t>numPartitions</a:t>
            </a:r>
            <a:r>
              <a:rPr lang="en-US" b="1" i="1" dirty="0">
                <a:solidFill>
                  <a:srgbClr val="D600B7"/>
                </a:solidFill>
              </a:rPr>
              <a:t>])</a:t>
            </a:r>
            <a:r>
              <a:rPr lang="en-US" dirty="0"/>
              <a:t> – similar to </a:t>
            </a:r>
            <a:r>
              <a:rPr lang="en-US" i="1" dirty="0" err="1"/>
              <a:t>groupByKey</a:t>
            </a:r>
            <a:r>
              <a:rPr lang="en-US" i="1" dirty="0"/>
              <a:t>(), </a:t>
            </a:r>
            <a:r>
              <a:rPr lang="en-US" dirty="0"/>
              <a:t>but applies a </a:t>
            </a:r>
            <a:r>
              <a:rPr lang="en-US" b="1" i="1" dirty="0" smtClean="0">
                <a:solidFill>
                  <a:srgbClr val="207A00"/>
                </a:solidFill>
              </a:rPr>
              <a:t>map(</a:t>
            </a:r>
            <a:r>
              <a:rPr lang="en-US" b="1" i="1" dirty="0" err="1" smtClean="0">
                <a:solidFill>
                  <a:srgbClr val="207A00"/>
                </a:solidFill>
              </a:rPr>
              <a:t>func</a:t>
            </a:r>
            <a:r>
              <a:rPr lang="en-US" b="1" i="1" dirty="0" smtClean="0">
                <a:solidFill>
                  <a:srgbClr val="207A00"/>
                </a:solidFill>
              </a:rPr>
              <a:t>)</a:t>
            </a:r>
            <a:r>
              <a:rPr lang="en-US" i="1" dirty="0" smtClean="0"/>
              <a:t> </a:t>
            </a:r>
            <a:r>
              <a:rPr lang="en-US" dirty="0"/>
              <a:t>to the grouped values and outputs </a:t>
            </a:r>
            <a:r>
              <a:rPr lang="en-US" b="1" dirty="0">
                <a:solidFill>
                  <a:srgbClr val="207A00"/>
                </a:solidFill>
              </a:rPr>
              <a:t>&lt;K,V</a:t>
            </a:r>
            <a:r>
              <a:rPr lang="en-US" b="1" dirty="0" smtClean="0">
                <a:solidFill>
                  <a:srgbClr val="207A00"/>
                </a:solidFill>
              </a:rPr>
              <a:t>&gt;</a:t>
            </a:r>
          </a:p>
          <a:p>
            <a:endParaRPr lang="en-US" b="1" dirty="0" smtClean="0">
              <a:solidFill>
                <a:srgbClr val="207A00"/>
              </a:solidFill>
            </a:endParaRPr>
          </a:p>
          <a:p>
            <a:r>
              <a:rPr lang="en-US" b="1" dirty="0" smtClean="0">
                <a:solidFill>
                  <a:srgbClr val="D600B7"/>
                </a:solidFill>
              </a:rPr>
              <a:t>What is Key and Value?</a:t>
            </a:r>
            <a:endParaRPr lang="en-US" b="1" dirty="0">
              <a:solidFill>
                <a:srgbClr val="D600B7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Give Examples</a:t>
            </a:r>
            <a:r>
              <a:rPr lang="en-US" sz="3600" b="1" dirty="0" smtClean="0"/>
              <a:t>!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b="1" i="1" dirty="0" err="1">
                <a:solidFill>
                  <a:srgbClr val="D600B7"/>
                </a:solidFill>
              </a:rPr>
              <a:t>aggregateByKey</a:t>
            </a:r>
            <a:r>
              <a:rPr lang="en-US" b="1" i="1" dirty="0">
                <a:solidFill>
                  <a:srgbClr val="D600B7"/>
                </a:solidFill>
              </a:rPr>
              <a:t>()</a:t>
            </a:r>
            <a:r>
              <a:rPr lang="en-US" b="1" i="1" dirty="0"/>
              <a:t> </a:t>
            </a:r>
            <a:r>
              <a:rPr lang="en-US" dirty="0"/>
              <a:t>also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88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Transformation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25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058560"/>
            <a:ext cx="5875629" cy="5118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Narrow</a:t>
            </a:r>
            <a:r>
              <a:rPr lang="en-US" dirty="0"/>
              <a:t> vs </a:t>
            </a:r>
            <a:r>
              <a:rPr lang="en-US" b="1" dirty="0">
                <a:solidFill>
                  <a:srgbClr val="207A00"/>
                </a:solidFill>
              </a:rPr>
              <a:t>Wide</a:t>
            </a:r>
            <a:r>
              <a:rPr lang="en-US" dirty="0"/>
              <a:t> transformations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Narrow </a:t>
            </a:r>
            <a:r>
              <a:rPr lang="en-US" b="1" dirty="0" smtClean="0">
                <a:solidFill>
                  <a:srgbClr val="D600B7"/>
                </a:solidFill>
              </a:rPr>
              <a:t>transformations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Series of executions can be performed in a single node on element-by-element basis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Re-computation of lost </a:t>
            </a:r>
            <a:r>
              <a:rPr lang="en-US" dirty="0" smtClean="0"/>
              <a:t>partition in RDD </a:t>
            </a:r>
            <a:r>
              <a:rPr lang="en-US" dirty="0"/>
              <a:t>is 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Wide transformations</a:t>
            </a:r>
            <a:endParaRPr lang="en-US" b="1" dirty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to collect data from parent partitions and shuffled across nodes like MapReduce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Failures in a node may cause large amount of re-execution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0A530-E953-4E63-B730-75FFD2DED558}"/>
              </a:ext>
            </a:extLst>
          </p:cNvPr>
          <p:cNvSpPr txBox="1"/>
          <p:nvPr/>
        </p:nvSpPr>
        <p:spPr>
          <a:xfrm>
            <a:off x="4603898" y="6446044"/>
            <a:ext cx="56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Spark- Cluster Computing with Working Sets paper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4FC85D-AAEE-4F0F-8173-A8C804B8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76" y="1953964"/>
            <a:ext cx="5991984" cy="40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582615"/>
            <a:ext cx="11623430" cy="51388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rgbClr val="D600B7"/>
                </a:solidFill>
              </a:rPr>
              <a:t>repartition()</a:t>
            </a:r>
            <a:endParaRPr lang="en-US" sz="3200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increase/decrease the number of data partitions in RDD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full data shuffle happens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very expensive with big data</a:t>
            </a:r>
            <a:endParaRPr lang="en-US" sz="2800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D600B7"/>
                </a:solidFill>
              </a:rPr>
              <a:t>c</a:t>
            </a:r>
            <a:r>
              <a:rPr lang="en-US" sz="3200" b="1" i="1" dirty="0" smtClean="0">
                <a:solidFill>
                  <a:srgbClr val="D600B7"/>
                </a:solidFill>
              </a:rPr>
              <a:t>oalesce()</a:t>
            </a:r>
            <a:r>
              <a:rPr lang="en-US" sz="3200" b="1" i="1" dirty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decrease the number </a:t>
            </a:r>
            <a:r>
              <a:rPr lang="en-US" sz="3200" dirty="0"/>
              <a:t>of data partitions in </a:t>
            </a:r>
            <a:r>
              <a:rPr lang="en-US" sz="3200" dirty="0" smtClean="0"/>
              <a:t>RDD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optimized version of repartition()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07A00"/>
                </a:solidFill>
              </a:rPr>
              <a:t>reduces the movement of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rgbClr val="207A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	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626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311511"/>
            <a:ext cx="11623430" cy="54099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collect()</a:t>
            </a:r>
            <a:r>
              <a:rPr lang="en-US" b="1" i="1" dirty="0"/>
              <a:t> </a:t>
            </a:r>
            <a:r>
              <a:rPr lang="en-US" dirty="0"/>
              <a:t>– returns all elements from transformation(s) as an array to the </a:t>
            </a:r>
            <a:r>
              <a:rPr lang="en-US" i="1" dirty="0"/>
              <a:t>Driver </a:t>
            </a:r>
            <a:r>
              <a:rPr lang="en-US" dirty="0"/>
              <a:t>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 Do not use this for applications which return </a:t>
            </a:r>
            <a:r>
              <a:rPr lang="en-US" b="1" dirty="0" smtClean="0">
                <a:solidFill>
                  <a:srgbClr val="207A00"/>
                </a:solidFill>
              </a:rPr>
              <a:t>huge volumes of data!</a:t>
            </a:r>
            <a:endParaRPr lang="en-US" b="1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count()</a:t>
            </a:r>
            <a:r>
              <a:rPr lang="en-US" b="1" i="1" dirty="0"/>
              <a:t> </a:t>
            </a:r>
            <a:r>
              <a:rPr lang="en-US" dirty="0"/>
              <a:t>– returns number of elements in transformation(s) </a:t>
            </a:r>
            <a:r>
              <a:rPr lang="en-US" dirty="0" smtClean="0"/>
              <a:t>output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first()</a:t>
            </a:r>
            <a:r>
              <a:rPr lang="en-US" b="1" i="1" dirty="0"/>
              <a:t> </a:t>
            </a:r>
            <a:r>
              <a:rPr lang="en-US" dirty="0"/>
              <a:t>– returns first element in </a:t>
            </a:r>
            <a:r>
              <a:rPr lang="en-US" dirty="0" smtClean="0"/>
              <a:t>RDD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take(n)</a:t>
            </a:r>
            <a:r>
              <a:rPr lang="en-US" dirty="0"/>
              <a:t> – returns first ‘n’ elements in </a:t>
            </a:r>
            <a:r>
              <a:rPr lang="en-US" dirty="0" smtClean="0"/>
              <a:t>RDD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err="1">
                <a:solidFill>
                  <a:srgbClr val="D600B7"/>
                </a:solidFill>
              </a:rPr>
              <a:t>saveAsTextFile</a:t>
            </a:r>
            <a:r>
              <a:rPr lang="en-US" b="1" i="1" dirty="0">
                <a:solidFill>
                  <a:srgbClr val="D600B7"/>
                </a:solidFill>
              </a:rPr>
              <a:t>(</a:t>
            </a:r>
            <a:r>
              <a:rPr lang="en-US" b="1" i="1" dirty="0" err="1">
                <a:solidFill>
                  <a:srgbClr val="D600B7"/>
                </a:solidFill>
              </a:rPr>
              <a:t>filepath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b="1" i="1" dirty="0"/>
              <a:t> </a:t>
            </a:r>
            <a:r>
              <a:rPr lang="en-US" dirty="0"/>
              <a:t>– writes RDD elements as a text files in the </a:t>
            </a:r>
            <a:r>
              <a:rPr lang="en-US" i="1" dirty="0" err="1"/>
              <a:t>filepath</a:t>
            </a:r>
            <a:r>
              <a:rPr lang="en-US" i="1" dirty="0"/>
              <a:t> </a:t>
            </a:r>
            <a:r>
              <a:rPr lang="en-US" dirty="0"/>
              <a:t>in local file system or </a:t>
            </a:r>
            <a:r>
              <a:rPr lang="en-US" dirty="0" smtClean="0"/>
              <a:t>HDFS (number of outputs!)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complete list of operation functions in: </a:t>
            </a:r>
            <a:r>
              <a:rPr lang="en-US" dirty="0">
                <a:hlinkClick r:id="rId2"/>
              </a:rPr>
              <a:t>https://spark.apache.org/docs/latest/index.html</a:t>
            </a:r>
            <a:r>
              <a:rPr lang="en-US" b="1" dirty="0"/>
              <a:t>	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Spark Program: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WordCount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ABA91-0B3C-4C28-B9DC-C7030BE4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33" y="1736430"/>
            <a:ext cx="5157787" cy="5410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00B7"/>
                </a:solidFill>
              </a:rPr>
              <a:t>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233" y="2323214"/>
            <a:ext cx="5780567" cy="403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07A00"/>
                </a:solidFill>
              </a:rPr>
              <a:t>val</a:t>
            </a:r>
            <a:r>
              <a:rPr lang="en-US" sz="2400" dirty="0">
                <a:solidFill>
                  <a:srgbClr val="207A00"/>
                </a:solidFill>
              </a:rPr>
              <a:t> </a:t>
            </a:r>
            <a:r>
              <a:rPr lang="en-US" sz="2400" dirty="0" err="1">
                <a:solidFill>
                  <a:srgbClr val="207A00"/>
                </a:solidFill>
              </a:rPr>
              <a:t>inputRDD</a:t>
            </a:r>
            <a:r>
              <a:rPr lang="en-US" sz="2400" dirty="0">
                <a:solidFill>
                  <a:srgbClr val="207A00"/>
                </a:solidFill>
              </a:rPr>
              <a:t> = </a:t>
            </a:r>
            <a:r>
              <a:rPr lang="en-US" sz="2400" dirty="0" err="1">
                <a:solidFill>
                  <a:srgbClr val="207A00"/>
                </a:solidFill>
              </a:rPr>
              <a:t>sc.textFile</a:t>
            </a:r>
            <a:r>
              <a:rPr lang="en-US" sz="2400" dirty="0">
                <a:solidFill>
                  <a:srgbClr val="207A00"/>
                </a:solidFill>
              </a:rPr>
              <a:t>(</a:t>
            </a:r>
            <a:r>
              <a:rPr lang="en-US" sz="2400" dirty="0" err="1">
                <a:solidFill>
                  <a:srgbClr val="207A00"/>
                </a:solidFill>
              </a:rPr>
              <a:t>filepath</a:t>
            </a:r>
            <a:r>
              <a:rPr lang="en-US" sz="2400" dirty="0">
                <a:solidFill>
                  <a:srgbClr val="207A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07A00"/>
                </a:solidFill>
              </a:rPr>
              <a:t>val</a:t>
            </a:r>
            <a:r>
              <a:rPr lang="en-US" sz="2400" dirty="0">
                <a:solidFill>
                  <a:srgbClr val="207A00"/>
                </a:solidFill>
              </a:rPr>
              <a:t> rdd1 = </a:t>
            </a:r>
            <a:r>
              <a:rPr lang="en-US" sz="2400" dirty="0" err="1">
                <a:solidFill>
                  <a:srgbClr val="207A00"/>
                </a:solidFill>
              </a:rPr>
              <a:t>inputRDD.flatMap</a:t>
            </a:r>
            <a:r>
              <a:rPr lang="en-US" sz="2400" dirty="0">
                <a:solidFill>
                  <a:srgbClr val="207A00"/>
                </a:solidFill>
              </a:rPr>
              <a:t>(line =&gt; </a:t>
            </a:r>
            <a:r>
              <a:rPr lang="en-US" sz="2400" dirty="0" err="1">
                <a:solidFill>
                  <a:srgbClr val="207A00"/>
                </a:solidFill>
              </a:rPr>
              <a:t>line.split</a:t>
            </a:r>
            <a:r>
              <a:rPr lang="en-US" sz="2400" dirty="0">
                <a:solidFill>
                  <a:srgbClr val="207A0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07A00"/>
                </a:solidFill>
              </a:rPr>
              <a:t>val</a:t>
            </a:r>
            <a:r>
              <a:rPr lang="en-US" sz="2400" dirty="0">
                <a:solidFill>
                  <a:srgbClr val="207A00"/>
                </a:solidFill>
              </a:rPr>
              <a:t> rdd2 = rdd1.map(word =&gt; (word,1))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07A00"/>
                </a:solidFill>
              </a:rPr>
              <a:t>val</a:t>
            </a:r>
            <a:r>
              <a:rPr lang="en-US" sz="2400" dirty="0">
                <a:solidFill>
                  <a:srgbClr val="207A00"/>
                </a:solidFill>
              </a:rPr>
              <a:t> rdd3 = rdd2.reduceByKey(_ + _)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</a:rPr>
              <a:t>rdd3.saveAsTextFile(filepath2)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2D8293-8C1A-4751-9D5A-38A0439B6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4488" y="1688583"/>
            <a:ext cx="5183188" cy="5410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00B7"/>
                </a:solidFill>
              </a:rPr>
              <a:t>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45198-0D35-4084-B92F-25D31B622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5367"/>
            <a:ext cx="5831958" cy="391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07A00"/>
                </a:solidFill>
              </a:rPr>
              <a:t>inputRDD</a:t>
            </a:r>
            <a:r>
              <a:rPr lang="en-US" sz="2400" dirty="0">
                <a:solidFill>
                  <a:srgbClr val="207A00"/>
                </a:solidFill>
              </a:rPr>
              <a:t> = </a:t>
            </a:r>
            <a:r>
              <a:rPr lang="en-US" sz="2400" dirty="0" err="1">
                <a:solidFill>
                  <a:srgbClr val="207A00"/>
                </a:solidFill>
              </a:rPr>
              <a:t>sc.textFile</a:t>
            </a:r>
            <a:r>
              <a:rPr lang="en-US" sz="2400" dirty="0">
                <a:solidFill>
                  <a:srgbClr val="207A00"/>
                </a:solidFill>
              </a:rPr>
              <a:t>(</a:t>
            </a:r>
            <a:r>
              <a:rPr lang="en-US" sz="2400" dirty="0" err="1">
                <a:solidFill>
                  <a:srgbClr val="207A00"/>
                </a:solidFill>
              </a:rPr>
              <a:t>filepath</a:t>
            </a:r>
            <a:r>
              <a:rPr lang="en-US" sz="2400" dirty="0">
                <a:solidFill>
                  <a:srgbClr val="207A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</a:rPr>
              <a:t>rdd1 = </a:t>
            </a:r>
            <a:r>
              <a:rPr lang="en-US" sz="2400" dirty="0" err="1">
                <a:solidFill>
                  <a:srgbClr val="207A00"/>
                </a:solidFill>
              </a:rPr>
              <a:t>inputRDD.flatMap</a:t>
            </a:r>
            <a:r>
              <a:rPr lang="en-US" sz="2400" dirty="0">
                <a:solidFill>
                  <a:srgbClr val="207A00"/>
                </a:solidFill>
              </a:rPr>
              <a:t>(lambda line: </a:t>
            </a:r>
            <a:r>
              <a:rPr lang="en-US" sz="2400" dirty="0" err="1">
                <a:solidFill>
                  <a:srgbClr val="207A00"/>
                </a:solidFill>
              </a:rPr>
              <a:t>line.split</a:t>
            </a:r>
            <a:r>
              <a:rPr lang="en-US" sz="2400" dirty="0">
                <a:solidFill>
                  <a:srgbClr val="207A0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</a:rPr>
              <a:t>rdd2 = rdd1.map(lambda word: (word,1))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</a:rPr>
              <a:t>rdd3 = rdd2.reduceByKey(lambda a, b: a + b)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7A00"/>
                </a:solidFill>
              </a:rPr>
              <a:t>rdd3.saveAsTextFile(filepath2)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CBF98335-D460-4E2C-8A03-CFC65B20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8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3D1-8073-45AB-AB56-ED08F28E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884"/>
            <a:ext cx="10515600" cy="6120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D600B7"/>
                </a:solidFill>
              </a:rPr>
              <a:t>Unified architecture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dirty="0"/>
              <a:t>wide range of </a:t>
            </a:r>
            <a:r>
              <a:rPr lang="en-US" sz="2400" dirty="0" smtClean="0"/>
              <a:t>analytics </a:t>
            </a:r>
            <a:r>
              <a:rPr lang="en-US" sz="2400" dirty="0"/>
              <a:t>tasks in a single </a:t>
            </a:r>
            <a:r>
              <a:rPr lang="en-US" sz="2400" dirty="0" smtClean="0"/>
              <a:t>framework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sz="2000" dirty="0">
                <a:solidFill>
                  <a:srgbClr val="207A00"/>
                </a:solidFill>
              </a:rPr>
              <a:t>data loading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SQL queries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</a:t>
            </a:r>
            <a:r>
              <a:rPr lang="en-US" sz="2000" dirty="0" smtClean="0">
                <a:solidFill>
                  <a:srgbClr val="207A00"/>
                </a:solidFill>
              </a:rPr>
              <a:t>Streaming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D600B7"/>
                </a:solidFill>
              </a:rPr>
              <a:t>Support configuring varied set of libraries for variety of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Programming languages</a:t>
            </a:r>
            <a:r>
              <a:rPr lang="en-US" sz="2000" dirty="0"/>
              <a:t> (Python, Java, Scala, and 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Web applications</a:t>
            </a:r>
            <a:r>
              <a:rPr lang="en-US" sz="2000" dirty="0"/>
              <a:t> (Node.js and Django)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Data storage</a:t>
            </a:r>
            <a:r>
              <a:rPr lang="en-US" sz="2000" dirty="0"/>
              <a:t> (AWS S3, HDFS, Apache Kafka)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Analytics</a:t>
            </a:r>
            <a:r>
              <a:rPr lang="en-US" sz="2000" dirty="0"/>
              <a:t> (Spark </a:t>
            </a:r>
            <a:r>
              <a:rPr lang="en-US" sz="2000" dirty="0" err="1"/>
              <a:t>MLlib</a:t>
            </a:r>
            <a:r>
              <a:rPr lang="en-US" sz="2000" dirty="0"/>
              <a:t>, Spark SQL, and Spark </a:t>
            </a:r>
            <a:r>
              <a:rPr lang="en-US" sz="2000" dirty="0" err="1"/>
              <a:t>GraphX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D600B7"/>
                </a:solidFill>
              </a:rPr>
              <a:t>Deployment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Standalone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Amazon EC2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Hadoop YARN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7A00"/>
                </a:solidFill>
              </a:rPr>
              <a:t> Kubernetes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4E69CF-878E-48F8-8D44-737E80F0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732F4-7F6E-435A-981E-72DB6E36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38" y="3429000"/>
            <a:ext cx="3952043" cy="2644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AC88C1-976F-4410-8487-B7F688A1F24F}"/>
              </a:ext>
            </a:extLst>
          </p:cNvPr>
          <p:cNvSpPr txBox="1"/>
          <p:nvPr/>
        </p:nvSpPr>
        <p:spPr>
          <a:xfrm>
            <a:off x="7802636" y="6073602"/>
            <a:ext cx="39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600B7"/>
                </a:solidFill>
              </a:rPr>
              <a:t>Source:</a:t>
            </a:r>
            <a:r>
              <a:rPr lang="en-US" dirty="0"/>
              <a:t> Spark The Definitive Guide book</a:t>
            </a:r>
          </a:p>
        </p:txBody>
      </p:sp>
    </p:spTree>
    <p:extLst>
      <p:ext uri="{BB962C8B-B14F-4D97-AF65-F5344CB8AC3E}">
        <p14:creationId xmlns:p14="http://schemas.microsoft.com/office/powerpoint/2010/main" val="35108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Lazy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inputRDD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sc.textFile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filepath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rdd1 = </a:t>
            </a:r>
            <a:r>
              <a:rPr lang="en-US" sz="2400" dirty="0" err="1">
                <a:solidFill>
                  <a:srgbClr val="7030A0"/>
                </a:solidFill>
              </a:rPr>
              <a:t>inputRDD.flatMap</a:t>
            </a:r>
            <a:r>
              <a:rPr lang="en-US" sz="2400" dirty="0">
                <a:solidFill>
                  <a:srgbClr val="7030A0"/>
                </a:solidFill>
              </a:rPr>
              <a:t>(line =&gt; </a:t>
            </a:r>
            <a:r>
              <a:rPr lang="en-US" sz="2400" dirty="0" err="1">
                <a:solidFill>
                  <a:srgbClr val="7030A0"/>
                </a:solidFill>
              </a:rPr>
              <a:t>line.split</a:t>
            </a:r>
            <a:r>
              <a:rPr lang="en-US" sz="2400" dirty="0">
                <a:solidFill>
                  <a:srgbClr val="7030A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rdd2 = rdd1.map(word =&gt; (word,1))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rdd3 = rdd2.reduceByKey(_ + _)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rdd4 = rdd1.map(word =&gt; word + “-”)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rdd3.saveAsTextFile(filepath2)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D600B7"/>
                </a:solidFill>
              </a:rPr>
              <a:t>What is the order of execution?</a:t>
            </a:r>
          </a:p>
          <a:p>
            <a:pPr marL="0" indent="0">
              <a:buNone/>
            </a:pPr>
            <a:r>
              <a:rPr lang="en-US" sz="3200" dirty="0"/>
              <a:t>All </a:t>
            </a:r>
            <a:r>
              <a:rPr lang="en-US" sz="3200" dirty="0" smtClean="0"/>
              <a:t>transformations </a:t>
            </a:r>
            <a:r>
              <a:rPr lang="en-US" sz="3200" dirty="0"/>
              <a:t>in Spark are lazy.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7" y="1325563"/>
            <a:ext cx="6577484" cy="241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inputRDD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sc.textFile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filepath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rdd1 = </a:t>
            </a:r>
            <a:r>
              <a:rPr lang="en-US" sz="2400" dirty="0" err="1">
                <a:solidFill>
                  <a:srgbClr val="7030A0"/>
                </a:solidFill>
              </a:rPr>
              <a:t>inputRDD.flatMap</a:t>
            </a:r>
            <a:r>
              <a:rPr lang="en-US" sz="2400" dirty="0">
                <a:solidFill>
                  <a:srgbClr val="7030A0"/>
                </a:solidFill>
              </a:rPr>
              <a:t>(line =&gt; </a:t>
            </a:r>
            <a:r>
              <a:rPr lang="en-US" sz="2400" dirty="0" err="1">
                <a:solidFill>
                  <a:srgbClr val="7030A0"/>
                </a:solidFill>
              </a:rPr>
              <a:t>line.split</a:t>
            </a:r>
            <a:r>
              <a:rPr lang="en-US" sz="2400" dirty="0">
                <a:solidFill>
                  <a:srgbClr val="7030A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rdd2 = rdd1.map(word =&gt; (word,1))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rdd3 = rdd2.reduceByKey(_ + _)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rdd3.saveAsTextFile(filepath2)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BB755-C2B4-41BB-9224-E9D5BE2517DB}"/>
              </a:ext>
            </a:extLst>
          </p:cNvPr>
          <p:cNvSpPr/>
          <p:nvPr/>
        </p:nvSpPr>
        <p:spPr>
          <a:xfrm>
            <a:off x="7546312" y="1325563"/>
            <a:ext cx="1316334" cy="895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D99F9-5499-430D-87FC-DA4C88AA81F9}"/>
              </a:ext>
            </a:extLst>
          </p:cNvPr>
          <p:cNvSpPr/>
          <p:nvPr/>
        </p:nvSpPr>
        <p:spPr>
          <a:xfrm>
            <a:off x="7638422" y="3022033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5E41E-B529-4A0D-8D40-26F6249C6BAD}"/>
              </a:ext>
            </a:extLst>
          </p:cNvPr>
          <p:cNvSpPr/>
          <p:nvPr/>
        </p:nvSpPr>
        <p:spPr>
          <a:xfrm>
            <a:off x="9685773" y="2220686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60BA8-515B-4250-BFE6-5777EA6FCBB6}"/>
              </a:ext>
            </a:extLst>
          </p:cNvPr>
          <p:cNvSpPr/>
          <p:nvPr/>
        </p:nvSpPr>
        <p:spPr>
          <a:xfrm>
            <a:off x="9982200" y="582840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473512-F52C-41DF-A96C-3C01DEDF0641}"/>
              </a:ext>
            </a:extLst>
          </p:cNvPr>
          <p:cNvSpPr/>
          <p:nvPr/>
        </p:nvSpPr>
        <p:spPr>
          <a:xfrm>
            <a:off x="4847493" y="1325563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CE2D88B-5DFC-4334-A9EA-C67D4285A783}"/>
              </a:ext>
            </a:extLst>
          </p:cNvPr>
          <p:cNvSpPr/>
          <p:nvPr/>
        </p:nvSpPr>
        <p:spPr>
          <a:xfrm>
            <a:off x="6426758" y="1801594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657C92A-EE48-436E-B1DB-9A88D0AB66EB}"/>
              </a:ext>
            </a:extLst>
          </p:cNvPr>
          <p:cNvSpPr/>
          <p:nvPr/>
        </p:nvSpPr>
        <p:spPr>
          <a:xfrm>
            <a:off x="5129265" y="2270144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2F6B88E-4A1C-4944-9771-CAF7F7ECBC96}"/>
              </a:ext>
            </a:extLst>
          </p:cNvPr>
          <p:cNvSpPr/>
          <p:nvPr/>
        </p:nvSpPr>
        <p:spPr>
          <a:xfrm>
            <a:off x="4566139" y="2716850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3ACF3B3B-AB22-445D-B90A-6BB87DC5514C}"/>
              </a:ext>
            </a:extLst>
          </p:cNvPr>
          <p:cNvSpPr/>
          <p:nvPr/>
        </p:nvSpPr>
        <p:spPr>
          <a:xfrm>
            <a:off x="4075445" y="3163556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12C712-5641-4CC3-A828-72FB5A5DB59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862646" y="1030402"/>
            <a:ext cx="1119554" cy="74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EF5C4-9920-4EC4-BC2C-ED992B4F67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8862646" y="1773125"/>
            <a:ext cx="823127" cy="89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6C462-1150-45AC-ADBB-6102501C2B59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8296589" y="1773125"/>
            <a:ext cx="566057" cy="12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B642-1DD0-4E0B-B0B3-677657D47F3D}"/>
              </a:ext>
            </a:extLst>
          </p:cNvPr>
          <p:cNvSpPr/>
          <p:nvPr/>
        </p:nvSpPr>
        <p:spPr>
          <a:xfrm>
            <a:off x="10585100" y="1143000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966828-2879-438E-90A1-0A7C0627A81B}"/>
              </a:ext>
            </a:extLst>
          </p:cNvPr>
          <p:cNvSpPr/>
          <p:nvPr/>
        </p:nvSpPr>
        <p:spPr>
          <a:xfrm>
            <a:off x="10296212" y="2792134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C5267-7229-4083-8F9B-3B5982C204F3}"/>
              </a:ext>
            </a:extLst>
          </p:cNvPr>
          <p:cNvSpPr/>
          <p:nvPr/>
        </p:nvSpPr>
        <p:spPr>
          <a:xfrm>
            <a:off x="8222900" y="3567112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E4CD4-03A2-486F-BE46-C8FB5FB89D6F}"/>
              </a:ext>
            </a:extLst>
          </p:cNvPr>
          <p:cNvSpPr txBox="1"/>
          <p:nvPr/>
        </p:nvSpPr>
        <p:spPr>
          <a:xfrm>
            <a:off x="10430608" y="1542439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4D095D-4C65-414D-A64D-C2E96FD55C67}"/>
              </a:ext>
            </a:extLst>
          </p:cNvPr>
          <p:cNvSpPr txBox="1"/>
          <p:nvPr/>
        </p:nvSpPr>
        <p:spPr>
          <a:xfrm>
            <a:off x="10343940" y="3141984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F4EE0-4300-4915-A27D-3E7FACF5F773}"/>
              </a:ext>
            </a:extLst>
          </p:cNvPr>
          <p:cNvSpPr txBox="1"/>
          <p:nvPr/>
        </p:nvSpPr>
        <p:spPr>
          <a:xfrm>
            <a:off x="8932987" y="3625077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</p:spTree>
    <p:extLst>
      <p:ext uri="{BB962C8B-B14F-4D97-AF65-F5344CB8AC3E}">
        <p14:creationId xmlns:p14="http://schemas.microsoft.com/office/powerpoint/2010/main" val="41344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7" y="1325563"/>
            <a:ext cx="6577484" cy="241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inputRDD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sc.textFile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filepath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rdd1 = </a:t>
            </a:r>
            <a:r>
              <a:rPr lang="en-US" sz="2400" dirty="0" err="1">
                <a:solidFill>
                  <a:srgbClr val="7030A0"/>
                </a:solidFill>
              </a:rPr>
              <a:t>inputRDD.flatMap</a:t>
            </a:r>
            <a:r>
              <a:rPr lang="en-US" sz="2400" dirty="0">
                <a:solidFill>
                  <a:srgbClr val="7030A0"/>
                </a:solidFill>
              </a:rPr>
              <a:t>(line =&gt; </a:t>
            </a:r>
            <a:r>
              <a:rPr lang="en-US" sz="2400" dirty="0" err="1">
                <a:solidFill>
                  <a:srgbClr val="7030A0"/>
                </a:solidFill>
              </a:rPr>
              <a:t>line.split</a:t>
            </a:r>
            <a:r>
              <a:rPr lang="en-US" sz="2400" dirty="0">
                <a:solidFill>
                  <a:srgbClr val="7030A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rdd2 = rdd1.map(word =&gt; (word,1))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rdd3 = rdd2.reduceByKey(_ + _)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rdd3.count()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BB755-C2B4-41BB-9224-E9D5BE2517DB}"/>
              </a:ext>
            </a:extLst>
          </p:cNvPr>
          <p:cNvSpPr/>
          <p:nvPr/>
        </p:nvSpPr>
        <p:spPr>
          <a:xfrm>
            <a:off x="7546312" y="1325563"/>
            <a:ext cx="1316334" cy="895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D99F9-5499-430D-87FC-DA4C88AA81F9}"/>
              </a:ext>
            </a:extLst>
          </p:cNvPr>
          <p:cNvSpPr/>
          <p:nvPr/>
        </p:nvSpPr>
        <p:spPr>
          <a:xfrm>
            <a:off x="7638422" y="3022033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5E41E-B529-4A0D-8D40-26F6249C6BAD}"/>
              </a:ext>
            </a:extLst>
          </p:cNvPr>
          <p:cNvSpPr/>
          <p:nvPr/>
        </p:nvSpPr>
        <p:spPr>
          <a:xfrm>
            <a:off x="9685773" y="2220686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60BA8-515B-4250-BFE6-5777EA6FCBB6}"/>
              </a:ext>
            </a:extLst>
          </p:cNvPr>
          <p:cNvSpPr/>
          <p:nvPr/>
        </p:nvSpPr>
        <p:spPr>
          <a:xfrm>
            <a:off x="9982200" y="582840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3ACF3B3B-AB22-445D-B90A-6BB87DC5514C}"/>
              </a:ext>
            </a:extLst>
          </p:cNvPr>
          <p:cNvSpPr/>
          <p:nvPr/>
        </p:nvSpPr>
        <p:spPr>
          <a:xfrm>
            <a:off x="4075445" y="3163556"/>
            <a:ext cx="562707" cy="38098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B642-1DD0-4E0B-B0B3-677657D47F3D}"/>
              </a:ext>
            </a:extLst>
          </p:cNvPr>
          <p:cNvSpPr/>
          <p:nvPr/>
        </p:nvSpPr>
        <p:spPr>
          <a:xfrm>
            <a:off x="10585100" y="1143000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966828-2879-438E-90A1-0A7C0627A81B}"/>
              </a:ext>
            </a:extLst>
          </p:cNvPr>
          <p:cNvSpPr/>
          <p:nvPr/>
        </p:nvSpPr>
        <p:spPr>
          <a:xfrm>
            <a:off x="10296212" y="2792134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C5267-7229-4083-8F9B-3B5982C204F3}"/>
              </a:ext>
            </a:extLst>
          </p:cNvPr>
          <p:cNvSpPr/>
          <p:nvPr/>
        </p:nvSpPr>
        <p:spPr>
          <a:xfrm>
            <a:off x="8222900" y="3567112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68B78E-8DA6-4753-AB7D-8ADDDCA4D9D2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8296589" y="1773125"/>
            <a:ext cx="566057" cy="12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E5BBF-BB3C-4DB5-88F1-9FEF002517D7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8862646" y="1773125"/>
            <a:ext cx="823127" cy="89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057DBE-E6B4-4FFE-B4E7-3B8D3F662F52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8862646" y="1030402"/>
            <a:ext cx="1119554" cy="74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EB635-F87D-494C-B849-D5635D28E593}"/>
              </a:ext>
            </a:extLst>
          </p:cNvPr>
          <p:cNvSpPr/>
          <p:nvPr/>
        </p:nvSpPr>
        <p:spPr>
          <a:xfrm>
            <a:off x="8505929" y="297469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1FB31-33E2-4649-BCB9-B58B5722BCEC}"/>
              </a:ext>
            </a:extLst>
          </p:cNvPr>
          <p:cNvSpPr/>
          <p:nvPr/>
        </p:nvSpPr>
        <p:spPr>
          <a:xfrm>
            <a:off x="10585100" y="217241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9E7BBD-DDDD-44DC-8D55-D197793219A1}"/>
              </a:ext>
            </a:extLst>
          </p:cNvPr>
          <p:cNvSpPr/>
          <p:nvPr/>
        </p:nvSpPr>
        <p:spPr>
          <a:xfrm>
            <a:off x="10870642" y="52420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FB353-7B5E-493D-98CC-7599D2232196}"/>
              </a:ext>
            </a:extLst>
          </p:cNvPr>
          <p:cNvSpPr txBox="1"/>
          <p:nvPr/>
        </p:nvSpPr>
        <p:spPr>
          <a:xfrm>
            <a:off x="8902420" y="1215926"/>
            <a:ext cx="6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C69401-C8C0-456A-970A-56738134DB47}"/>
              </a:ext>
            </a:extLst>
          </p:cNvPr>
          <p:cNvSpPr txBox="1"/>
          <p:nvPr/>
        </p:nvSpPr>
        <p:spPr>
          <a:xfrm>
            <a:off x="9033048" y="1799373"/>
            <a:ext cx="6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F66D78-1C1E-4EAB-A141-DF3F81B9D3DB}"/>
              </a:ext>
            </a:extLst>
          </p:cNvPr>
          <p:cNvSpPr txBox="1"/>
          <p:nvPr/>
        </p:nvSpPr>
        <p:spPr>
          <a:xfrm>
            <a:off x="8504882" y="2412346"/>
            <a:ext cx="67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CD166E-CAF0-4B49-8674-AE2628EFC4BF}"/>
              </a:ext>
            </a:extLst>
          </p:cNvPr>
          <p:cNvSpPr txBox="1"/>
          <p:nvPr/>
        </p:nvSpPr>
        <p:spPr>
          <a:xfrm>
            <a:off x="1001486" y="5142771"/>
            <a:ext cx="10189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D600B7"/>
                </a:solidFill>
              </a:rPr>
              <a:t>How Spark remember the steps?</a:t>
            </a:r>
          </a:p>
          <a:p>
            <a:pPr algn="ctr"/>
            <a:r>
              <a:rPr lang="en-US" sz="4000" i="1" dirty="0" smtClean="0">
                <a:solidFill>
                  <a:srgbClr val="207A00"/>
                </a:solidFill>
              </a:rPr>
              <a:t>Directed </a:t>
            </a:r>
            <a:r>
              <a:rPr lang="en-US" sz="4000" i="1" dirty="0">
                <a:solidFill>
                  <a:srgbClr val="207A00"/>
                </a:solidFill>
              </a:rPr>
              <a:t>Acyclic Graph (DAG)</a:t>
            </a:r>
            <a:endParaRPr lang="en-US" sz="40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Fault Tolerance – DAG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2"/>
            <a:ext cx="6716233" cy="51408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Also called </a:t>
            </a:r>
            <a:r>
              <a:rPr lang="en-US" b="1" i="1" dirty="0">
                <a:solidFill>
                  <a:srgbClr val="D600B7"/>
                </a:solidFill>
              </a:rPr>
              <a:t>lineage graphs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Spark framework creates a </a:t>
            </a:r>
            <a:r>
              <a:rPr lang="en-US" i="1" dirty="0">
                <a:solidFill>
                  <a:srgbClr val="D600B7"/>
                </a:solidFill>
              </a:rPr>
              <a:t>Directed Acyclic Graph</a:t>
            </a:r>
            <a:r>
              <a:rPr lang="en-US" i="1" dirty="0"/>
              <a:t> </a:t>
            </a:r>
            <a:r>
              <a:rPr lang="en-US" dirty="0"/>
              <a:t>of operations from the user written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graph represents a physical execution plan for the </a:t>
            </a:r>
            <a:r>
              <a:rPr lang="en-US" i="1" dirty="0"/>
              <a:t>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DAGs </a:t>
            </a:r>
            <a:r>
              <a:rPr lang="en-US" dirty="0"/>
              <a:t>help Spark to break an application into </a:t>
            </a:r>
            <a:r>
              <a:rPr lang="en-US" i="1" dirty="0" smtClean="0">
                <a:solidFill>
                  <a:srgbClr val="D600B7"/>
                </a:solidFill>
              </a:rPr>
              <a:t>tasks</a:t>
            </a:r>
            <a:endParaRPr lang="en-US" i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</a:t>
            </a:r>
            <a:r>
              <a:rPr lang="en-US" i="1" dirty="0"/>
              <a:t>Action </a:t>
            </a:r>
            <a:r>
              <a:rPr lang="en-US" dirty="0"/>
              <a:t>is reached, the graph is translated into execution and tasks are assigned to nodes in the cluster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2954A-8FC3-488D-BC28-08718FEC0930}"/>
              </a:ext>
            </a:extLst>
          </p:cNvPr>
          <p:cNvSpPr/>
          <p:nvPr/>
        </p:nvSpPr>
        <p:spPr>
          <a:xfrm>
            <a:off x="8245549" y="1998921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A6569-76AC-4B96-B6B5-5BB86DCBF1A5}"/>
              </a:ext>
            </a:extLst>
          </p:cNvPr>
          <p:cNvSpPr/>
          <p:nvPr/>
        </p:nvSpPr>
        <p:spPr>
          <a:xfrm>
            <a:off x="10418135" y="1997149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9C9DD-4548-46E8-92FD-3FAD420246FE}"/>
              </a:ext>
            </a:extLst>
          </p:cNvPr>
          <p:cNvSpPr/>
          <p:nvPr/>
        </p:nvSpPr>
        <p:spPr>
          <a:xfrm>
            <a:off x="9423991" y="3429000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0235F-162E-44B7-92E4-245AF12ADD62}"/>
              </a:ext>
            </a:extLst>
          </p:cNvPr>
          <p:cNvSpPr/>
          <p:nvPr/>
        </p:nvSpPr>
        <p:spPr>
          <a:xfrm>
            <a:off x="9423991" y="4595037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773FE-2E33-49F6-9566-6260E05DF527}"/>
              </a:ext>
            </a:extLst>
          </p:cNvPr>
          <p:cNvSpPr/>
          <p:nvPr/>
        </p:nvSpPr>
        <p:spPr>
          <a:xfrm>
            <a:off x="9423991" y="5761074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4FB2E-ECBC-4DBB-9F68-24741090298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803758" y="2530549"/>
            <a:ext cx="1178442" cy="89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53425-F60B-48F8-8845-9AA54F6DECA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982200" y="2528777"/>
            <a:ext cx="994144" cy="90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FC7009-4A63-4F6B-95DC-9668011D249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82200" y="3960628"/>
            <a:ext cx="0" cy="63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1BA849-FFA4-44C9-91F2-51A8519939D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982200" y="5126665"/>
            <a:ext cx="0" cy="63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532005-F199-4979-8FF2-D56622C7ABF4}"/>
              </a:ext>
            </a:extLst>
          </p:cNvPr>
          <p:cNvSpPr txBox="1"/>
          <p:nvPr/>
        </p:nvSpPr>
        <p:spPr>
          <a:xfrm>
            <a:off x="8308975" y="1659253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BF0D0-9C1C-4805-B58A-127908D5BB2F}"/>
              </a:ext>
            </a:extLst>
          </p:cNvPr>
          <p:cNvSpPr txBox="1"/>
          <p:nvPr/>
        </p:nvSpPr>
        <p:spPr>
          <a:xfrm>
            <a:off x="10524464" y="1638560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BBE1B-4BAD-4F54-9812-2AD68B37D77F}"/>
              </a:ext>
            </a:extLst>
          </p:cNvPr>
          <p:cNvSpPr txBox="1"/>
          <p:nvPr/>
        </p:nvSpPr>
        <p:spPr>
          <a:xfrm>
            <a:off x="10540409" y="34779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54C83-9B2F-4773-9785-A517289A9E44}"/>
              </a:ext>
            </a:extLst>
          </p:cNvPr>
          <p:cNvSpPr txBox="1"/>
          <p:nvPr/>
        </p:nvSpPr>
        <p:spPr>
          <a:xfrm>
            <a:off x="10540409" y="466116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A974E-3D2A-48C5-93A8-4D838AC39E3C}"/>
              </a:ext>
            </a:extLst>
          </p:cNvPr>
          <p:cNvSpPr txBox="1"/>
          <p:nvPr/>
        </p:nvSpPr>
        <p:spPr>
          <a:xfrm>
            <a:off x="10524464" y="5840173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3732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Fault Tolerance – DAG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62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Spark handles fault tolerance with the help of DAGs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DAGs help to backtrack lineage in case of any failures in between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Example</a:t>
            </a:r>
            <a:endParaRPr lang="en-US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Consider RDD is lost due to the worker node failure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Spark uses DAG to backtrack and recompute the RDD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2954A-8FC3-488D-BC28-08718FEC0930}"/>
              </a:ext>
            </a:extLst>
          </p:cNvPr>
          <p:cNvSpPr/>
          <p:nvPr/>
        </p:nvSpPr>
        <p:spPr>
          <a:xfrm>
            <a:off x="8245549" y="1998921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A6569-76AC-4B96-B6B5-5BB86DCBF1A5}"/>
              </a:ext>
            </a:extLst>
          </p:cNvPr>
          <p:cNvSpPr/>
          <p:nvPr/>
        </p:nvSpPr>
        <p:spPr>
          <a:xfrm>
            <a:off x="10418135" y="1997149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9C9DD-4548-46E8-92FD-3FAD420246FE}"/>
              </a:ext>
            </a:extLst>
          </p:cNvPr>
          <p:cNvSpPr/>
          <p:nvPr/>
        </p:nvSpPr>
        <p:spPr>
          <a:xfrm>
            <a:off x="9423991" y="3429000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0235F-162E-44B7-92E4-245AF12ADD62}"/>
              </a:ext>
            </a:extLst>
          </p:cNvPr>
          <p:cNvSpPr/>
          <p:nvPr/>
        </p:nvSpPr>
        <p:spPr>
          <a:xfrm>
            <a:off x="9423991" y="4595037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773FE-2E33-49F6-9566-6260E05DF527}"/>
              </a:ext>
            </a:extLst>
          </p:cNvPr>
          <p:cNvSpPr/>
          <p:nvPr/>
        </p:nvSpPr>
        <p:spPr>
          <a:xfrm>
            <a:off x="9423991" y="5761074"/>
            <a:ext cx="1116418" cy="531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RDD-5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4FB2E-ECBC-4DBB-9F68-24741090298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803758" y="2530549"/>
            <a:ext cx="1178442" cy="89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53425-F60B-48F8-8845-9AA54F6DECA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982200" y="2528777"/>
            <a:ext cx="994144" cy="90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FC7009-4A63-4F6B-95DC-9668011D249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82200" y="3960628"/>
            <a:ext cx="0" cy="63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1BA849-FFA4-44C9-91F2-51A8519939D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982200" y="5126665"/>
            <a:ext cx="0" cy="63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532005-F199-4979-8FF2-D56622C7ABF4}"/>
              </a:ext>
            </a:extLst>
          </p:cNvPr>
          <p:cNvSpPr txBox="1"/>
          <p:nvPr/>
        </p:nvSpPr>
        <p:spPr>
          <a:xfrm>
            <a:off x="8308975" y="1659253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BF0D0-9C1C-4805-B58A-127908D5BB2F}"/>
              </a:ext>
            </a:extLst>
          </p:cNvPr>
          <p:cNvSpPr txBox="1"/>
          <p:nvPr/>
        </p:nvSpPr>
        <p:spPr>
          <a:xfrm>
            <a:off x="10524464" y="1638560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BBE1B-4BAD-4F54-9812-2AD68B37D77F}"/>
              </a:ext>
            </a:extLst>
          </p:cNvPr>
          <p:cNvSpPr txBox="1"/>
          <p:nvPr/>
        </p:nvSpPr>
        <p:spPr>
          <a:xfrm>
            <a:off x="10540409" y="34779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54C83-9B2F-4773-9785-A517289A9E44}"/>
              </a:ext>
            </a:extLst>
          </p:cNvPr>
          <p:cNvSpPr txBox="1"/>
          <p:nvPr/>
        </p:nvSpPr>
        <p:spPr>
          <a:xfrm>
            <a:off x="10540409" y="466116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9A974E-3D2A-48C5-93A8-4D838AC39E3C}"/>
              </a:ext>
            </a:extLst>
          </p:cNvPr>
          <p:cNvSpPr txBox="1"/>
          <p:nvPr/>
        </p:nvSpPr>
        <p:spPr>
          <a:xfrm>
            <a:off x="10524464" y="5840173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8683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88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Data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35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1265274"/>
            <a:ext cx="9920177" cy="51807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Collection of data partitions is called RDD. A data partition does not span across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node can have more than one data partitions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partitions is configurable. </a:t>
            </a:r>
            <a:r>
              <a:rPr lang="en-US" b="1" i="1" dirty="0">
                <a:solidFill>
                  <a:srgbClr val="D600B7"/>
                </a:solidFill>
              </a:rPr>
              <a:t>Having too many or too few is not </a:t>
            </a:r>
            <a:r>
              <a:rPr lang="en-US" b="1" i="1" dirty="0" smtClean="0">
                <a:solidFill>
                  <a:srgbClr val="D600B7"/>
                </a:solidFill>
              </a:rPr>
              <a:t>good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Configuring partitions is useful  when a data is used multiple times in key-oriented operations like </a:t>
            </a:r>
            <a:r>
              <a:rPr lang="en-US" i="1" dirty="0"/>
              <a:t>join()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Why partitioning?</a:t>
            </a:r>
            <a:r>
              <a:rPr lang="en-US" i="1" dirty="0"/>
              <a:t> </a:t>
            </a:r>
            <a:r>
              <a:rPr lang="en-US" dirty="0"/>
              <a:t>Minimize network traffic between operations. </a:t>
            </a:r>
            <a:r>
              <a:rPr lang="en-US" i="1" dirty="0"/>
              <a:t>Unpartitioned data </a:t>
            </a:r>
            <a:r>
              <a:rPr lang="en-US" dirty="0"/>
              <a:t>creates lot of data shuffling in transformations like: </a:t>
            </a:r>
            <a:r>
              <a:rPr lang="en-US" i="1" dirty="0" err="1"/>
              <a:t>leftOuterJoin</a:t>
            </a:r>
            <a:r>
              <a:rPr lang="en-US" i="1" dirty="0"/>
              <a:t>(), </a:t>
            </a:r>
            <a:r>
              <a:rPr lang="en-US" i="1" dirty="0" err="1"/>
              <a:t>groupByKey</a:t>
            </a:r>
            <a:r>
              <a:rPr lang="en-US" i="1" dirty="0"/>
              <a:t>(), </a:t>
            </a:r>
            <a:r>
              <a:rPr lang="en-US" i="1" dirty="0" err="1"/>
              <a:t>reduceByKey</a:t>
            </a:r>
            <a:r>
              <a:rPr lang="en-US" i="1" dirty="0"/>
              <a:t>(), and lookup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Types of partitions: </a:t>
            </a:r>
            <a:r>
              <a:rPr lang="en-US" i="1" dirty="0" err="1"/>
              <a:t>HashPartitioner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RangePartitioner</a:t>
            </a:r>
            <a:r>
              <a:rPr lang="en-US" dirty="0" err="1"/>
              <a:t>,and</a:t>
            </a:r>
            <a:r>
              <a:rPr lang="en-US" dirty="0"/>
              <a:t> </a:t>
            </a:r>
            <a:r>
              <a:rPr lang="en-US" i="1" dirty="0" err="1"/>
              <a:t>CustomPartitioner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7" y="1325562"/>
            <a:ext cx="6577484" cy="466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inputRDD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sc.textFile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filepath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rdd1 = </a:t>
            </a:r>
            <a:r>
              <a:rPr lang="en-US" sz="2400" dirty="0" err="1">
                <a:solidFill>
                  <a:srgbClr val="7030A0"/>
                </a:solidFill>
              </a:rPr>
              <a:t>inputRDD.flatMap</a:t>
            </a:r>
            <a:r>
              <a:rPr lang="en-US" sz="2400" dirty="0">
                <a:solidFill>
                  <a:srgbClr val="7030A0"/>
                </a:solidFill>
              </a:rPr>
              <a:t>(line =&gt; </a:t>
            </a:r>
            <a:r>
              <a:rPr lang="en-US" sz="2400" dirty="0" err="1">
                <a:solidFill>
                  <a:srgbClr val="7030A0"/>
                </a:solidFill>
              </a:rPr>
              <a:t>line.split</a:t>
            </a:r>
            <a:r>
              <a:rPr lang="en-US" sz="2400" dirty="0">
                <a:solidFill>
                  <a:srgbClr val="7030A0"/>
                </a:solidFill>
              </a:rPr>
              <a:t>(“ “))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rdd2 = rdd1.map(word =&gt; (word,1))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rdd3 = rdd2.reduceByKey(_ + _)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rdd3.saveAsTextFile(filepath2)</a:t>
            </a:r>
          </a:p>
          <a:p>
            <a:pPr marL="0" indent="0">
              <a:buNone/>
            </a:pPr>
            <a:r>
              <a:rPr lang="en-US" sz="2400" i="1" dirty="0"/>
              <a:t>What happens when the following appears after file save?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rdd4 = rdd1.map(word =&gt; word + ”-”)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rdd4.count()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7B7B-E647-4471-98F3-7D81F9C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BB755-C2B4-41BB-9224-E9D5BE2517DB}"/>
              </a:ext>
            </a:extLst>
          </p:cNvPr>
          <p:cNvSpPr/>
          <p:nvPr/>
        </p:nvSpPr>
        <p:spPr>
          <a:xfrm>
            <a:off x="7546312" y="1325563"/>
            <a:ext cx="1316334" cy="895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D99F9-5499-430D-87FC-DA4C88AA81F9}"/>
              </a:ext>
            </a:extLst>
          </p:cNvPr>
          <p:cNvSpPr/>
          <p:nvPr/>
        </p:nvSpPr>
        <p:spPr>
          <a:xfrm>
            <a:off x="7638422" y="3022033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5E41E-B529-4A0D-8D40-26F6249C6BAD}"/>
              </a:ext>
            </a:extLst>
          </p:cNvPr>
          <p:cNvSpPr/>
          <p:nvPr/>
        </p:nvSpPr>
        <p:spPr>
          <a:xfrm>
            <a:off x="9685773" y="2220686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60BA8-515B-4250-BFE6-5777EA6FCBB6}"/>
              </a:ext>
            </a:extLst>
          </p:cNvPr>
          <p:cNvSpPr/>
          <p:nvPr/>
        </p:nvSpPr>
        <p:spPr>
          <a:xfrm>
            <a:off x="9982200" y="582840"/>
            <a:ext cx="1316334" cy="895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B642-1DD0-4E0B-B0B3-677657D47F3D}"/>
              </a:ext>
            </a:extLst>
          </p:cNvPr>
          <p:cNvSpPr/>
          <p:nvPr/>
        </p:nvSpPr>
        <p:spPr>
          <a:xfrm>
            <a:off x="10585100" y="1143000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966828-2879-438E-90A1-0A7C0627A81B}"/>
              </a:ext>
            </a:extLst>
          </p:cNvPr>
          <p:cNvSpPr/>
          <p:nvPr/>
        </p:nvSpPr>
        <p:spPr>
          <a:xfrm>
            <a:off x="10296212" y="2792134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C5267-7229-4083-8F9B-3B5982C204F3}"/>
              </a:ext>
            </a:extLst>
          </p:cNvPr>
          <p:cNvSpPr/>
          <p:nvPr/>
        </p:nvSpPr>
        <p:spPr>
          <a:xfrm>
            <a:off x="8222900" y="3567112"/>
            <a:ext cx="7134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EB635-F87D-494C-B849-D5635D28E593}"/>
              </a:ext>
            </a:extLst>
          </p:cNvPr>
          <p:cNvSpPr/>
          <p:nvPr/>
        </p:nvSpPr>
        <p:spPr>
          <a:xfrm>
            <a:off x="8505929" y="297469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1FB31-33E2-4649-BCB9-B58B5722BCEC}"/>
              </a:ext>
            </a:extLst>
          </p:cNvPr>
          <p:cNvSpPr/>
          <p:nvPr/>
        </p:nvSpPr>
        <p:spPr>
          <a:xfrm>
            <a:off x="10585100" y="217241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9E7BBD-DDDD-44DC-8D55-D197793219A1}"/>
              </a:ext>
            </a:extLst>
          </p:cNvPr>
          <p:cNvSpPr/>
          <p:nvPr/>
        </p:nvSpPr>
        <p:spPr>
          <a:xfrm>
            <a:off x="10870642" y="524206"/>
            <a:ext cx="71343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649B9-1AEF-4E55-A664-B689499363C9}"/>
              </a:ext>
            </a:extLst>
          </p:cNvPr>
          <p:cNvCxnSpPr/>
          <p:nvPr/>
        </p:nvCxnSpPr>
        <p:spPr>
          <a:xfrm flipV="1">
            <a:off x="8862646" y="1030402"/>
            <a:ext cx="1119554" cy="74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38ADF-BF3F-4D6F-8A9C-38627BF1F378}"/>
              </a:ext>
            </a:extLst>
          </p:cNvPr>
          <p:cNvCxnSpPr/>
          <p:nvPr/>
        </p:nvCxnSpPr>
        <p:spPr>
          <a:xfrm>
            <a:off x="8862646" y="1773125"/>
            <a:ext cx="823127" cy="89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A96C8A-F0D7-4350-BFF9-1B060D1C842A}"/>
              </a:ext>
            </a:extLst>
          </p:cNvPr>
          <p:cNvCxnSpPr/>
          <p:nvPr/>
        </p:nvCxnSpPr>
        <p:spPr>
          <a:xfrm flipH="1">
            <a:off x="8296589" y="1773125"/>
            <a:ext cx="566057" cy="12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84A46E-FF05-4EE3-8D41-C8D8D079AA0A}"/>
              </a:ext>
            </a:extLst>
          </p:cNvPr>
          <p:cNvSpPr txBox="1"/>
          <p:nvPr/>
        </p:nvSpPr>
        <p:spPr>
          <a:xfrm>
            <a:off x="7264958" y="4893547"/>
            <a:ext cx="405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These jobs are sequential!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F4EE0-4300-4915-A27D-3E7FACF5F773}"/>
              </a:ext>
            </a:extLst>
          </p:cNvPr>
          <p:cNvSpPr txBox="1"/>
          <p:nvPr/>
        </p:nvSpPr>
        <p:spPr>
          <a:xfrm>
            <a:off x="8932987" y="3625077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F4EE0-4300-4915-A27D-3E7FACF5F773}"/>
              </a:ext>
            </a:extLst>
          </p:cNvPr>
          <p:cNvSpPr txBox="1"/>
          <p:nvPr/>
        </p:nvSpPr>
        <p:spPr>
          <a:xfrm>
            <a:off x="10625294" y="3170102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F4EE0-4300-4915-A27D-3E7FACF5F773}"/>
              </a:ext>
            </a:extLst>
          </p:cNvPr>
          <p:cNvSpPr txBox="1"/>
          <p:nvPr/>
        </p:nvSpPr>
        <p:spPr>
          <a:xfrm>
            <a:off x="10690349" y="1572325"/>
            <a:ext cx="156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&amp; Cache data</a:t>
            </a:r>
          </a:p>
        </p:txBody>
      </p:sp>
    </p:spTree>
    <p:extLst>
      <p:ext uri="{BB962C8B-B14F-4D97-AF65-F5344CB8AC3E}">
        <p14:creationId xmlns:p14="http://schemas.microsoft.com/office/powerpoint/2010/main" val="3482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9" grpId="0"/>
      <p:bldP spid="26" grpId="0"/>
      <p:bldP spid="28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Data Persistence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some applications same RDD should be used multiple times without recomputing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3 </a:t>
            </a:r>
            <a:r>
              <a:rPr lang="en-US" b="1" dirty="0">
                <a:solidFill>
                  <a:srgbClr val="D600B7"/>
                </a:solidFill>
              </a:rPr>
              <a:t>types of RDD </a:t>
            </a:r>
            <a:r>
              <a:rPr lang="en-US" b="1" dirty="0" smtClean="0">
                <a:solidFill>
                  <a:srgbClr val="D600B7"/>
                </a:solidFill>
              </a:rPr>
              <a:t>persistence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In-memory deserialized object</a:t>
            </a:r>
            <a:r>
              <a:rPr lang="en-US" dirty="0"/>
              <a:t> – used for faster performance but memory inefficient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In-memory serialized object</a:t>
            </a:r>
            <a:r>
              <a:rPr lang="en-US" dirty="0"/>
              <a:t> – used for memory efficient storage but lower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On-disk</a:t>
            </a:r>
            <a:r>
              <a:rPr lang="en-US" dirty="0"/>
              <a:t> – used when the RDD is too large to be persisted in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Spark’s </a:t>
            </a:r>
            <a:r>
              <a:rPr lang="en-US" b="1" i="1" dirty="0">
                <a:solidFill>
                  <a:srgbClr val="D600B7"/>
                </a:solidFill>
              </a:rPr>
              <a:t>Least Recently Used </a:t>
            </a:r>
            <a:r>
              <a:rPr lang="en-US" b="1" dirty="0">
                <a:solidFill>
                  <a:srgbClr val="D600B7"/>
                </a:solidFill>
              </a:rPr>
              <a:t>(LRU) 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Spark evicts least recently used RDD from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Such RDD must recomputed again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88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Shared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1" y="4944140"/>
            <a:ext cx="9920177" cy="183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Types </a:t>
            </a:r>
            <a:r>
              <a:rPr lang="en-US" b="1" dirty="0">
                <a:solidFill>
                  <a:srgbClr val="D600B7"/>
                </a:solidFill>
              </a:rPr>
              <a:t>of shared variables in </a:t>
            </a:r>
            <a:r>
              <a:rPr lang="en-US" b="1" dirty="0" smtClean="0">
                <a:solidFill>
                  <a:srgbClr val="D600B7"/>
                </a:solidFill>
              </a:rPr>
              <a:t>Spark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Accumulators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Broadcast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FAC89-0A78-4DD5-838D-3FF3A9C3CD47}"/>
              </a:ext>
            </a:extLst>
          </p:cNvPr>
          <p:cNvSpPr txBox="1"/>
          <p:nvPr/>
        </p:nvSpPr>
        <p:spPr>
          <a:xfrm>
            <a:off x="967563" y="845289"/>
            <a:ext cx="75862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Driver{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var count = 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count = count + 2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tasks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println</a:t>
            </a:r>
            <a:r>
              <a:rPr lang="en-US" sz="2400" dirty="0">
                <a:solidFill>
                  <a:srgbClr val="7030A0"/>
                </a:solidFill>
              </a:rPr>
              <a:t>(count)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RDD.map</a:t>
            </a:r>
            <a:r>
              <a:rPr lang="en-US" sz="2400" dirty="0">
                <a:solidFill>
                  <a:srgbClr val="7030A0"/>
                </a:solidFill>
              </a:rPr>
              <a:t>(line =&gt;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count = </a:t>
            </a:r>
            <a:r>
              <a:rPr lang="en-US" sz="2400" b="1" dirty="0">
                <a:solidFill>
                  <a:srgbClr val="7030A0"/>
                </a:solidFill>
              </a:rPr>
              <a:t>/*What will be the ‘count’ value here???*/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count = count + 2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7DDF-6B6C-418D-9C91-4008221ABAD0}"/>
              </a:ext>
            </a:extLst>
          </p:cNvPr>
          <p:cNvSpPr txBox="1"/>
          <p:nvPr/>
        </p:nvSpPr>
        <p:spPr>
          <a:xfrm>
            <a:off x="6347638" y="1013684"/>
            <a:ext cx="5778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Variable defined in driver can be used in tasks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But each task gets their own copy of the variable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Updates made in tasks will not be propagated to Driver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593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Shared Variables: Accumulators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39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85531"/>
            <a:ext cx="10515600" cy="1823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D600B7"/>
                </a:solidFill>
              </a:rPr>
              <a:t>Accumulators</a:t>
            </a:r>
            <a:r>
              <a:rPr lang="en-US" i="1" dirty="0"/>
              <a:t> </a:t>
            </a:r>
            <a:r>
              <a:rPr lang="en-US" dirty="0"/>
              <a:t>are used to aggregate values from tasks to the Driver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Example</a:t>
            </a:r>
            <a:r>
              <a:rPr lang="en-US" b="1" dirty="0"/>
              <a:t>:</a:t>
            </a:r>
            <a:r>
              <a:rPr lang="en-US" dirty="0"/>
              <a:t> Counting </a:t>
            </a:r>
            <a:r>
              <a:rPr lang="en-US" i="1" dirty="0"/>
              <a:t>empty </a:t>
            </a:r>
            <a:r>
              <a:rPr lang="en-US" dirty="0"/>
              <a:t>lines in the word count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Accumulators are update-only for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2C2F5-7431-4B6F-822A-E6DAB5E1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93" y="2781517"/>
            <a:ext cx="9369213" cy="3802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F773E-2D3A-4304-A972-BDCAC7E4EFAC}"/>
              </a:ext>
            </a:extLst>
          </p:cNvPr>
          <p:cNvSpPr txBox="1"/>
          <p:nvPr/>
        </p:nvSpPr>
        <p:spPr>
          <a:xfrm>
            <a:off x="7990367" y="6399181"/>
            <a:ext cx="28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Learning Spark book</a:t>
            </a:r>
          </a:p>
        </p:txBody>
      </p:sp>
    </p:spTree>
    <p:extLst>
      <p:ext uri="{BB962C8B-B14F-4D97-AF65-F5344CB8AC3E}">
        <p14:creationId xmlns:p14="http://schemas.microsoft.com/office/powerpoint/2010/main" val="11267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CBF98335-D460-4E2C-8A03-CFC65B20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4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3D1-8073-45AB-AB56-ED08F28E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4" y="1257300"/>
            <a:ext cx="11614638" cy="5600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Developed by Dr.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 from </a:t>
            </a:r>
            <a:r>
              <a:rPr lang="en-US" i="1" dirty="0" err="1"/>
              <a:t>Amplab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/>
              <a:t>UC Berkeley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Written in </a:t>
            </a:r>
            <a:r>
              <a:rPr lang="en-US" b="1" dirty="0">
                <a:solidFill>
                  <a:srgbClr val="D600B7"/>
                </a:solidFill>
              </a:rPr>
              <a:t>Scala</a:t>
            </a:r>
            <a:endParaRPr lang="en-US" b="1" dirty="0">
              <a:solidFill>
                <a:srgbClr val="D600B7"/>
              </a:solidFill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First Published paper</a:t>
            </a:r>
            <a:r>
              <a:rPr lang="en-US" dirty="0"/>
              <a:t> - 2011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Databricks extended support to Spark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Spark Summit started from 2013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to assemble scientists, analysts, and engineers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to give workshops on Spark, big data, data science, and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Enterprises using Spark at scale: Facebook, Hotels.com, Netflix, Microsoft,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Open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Largest open source community in big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1000s of contributors from 250+ organizations around the globe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AC2EB-132E-4002-9350-2A598CA8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databricks logo">
            <a:extLst>
              <a:ext uri="{FF2B5EF4-FFF2-40B4-BE49-F238E27FC236}">
                <a16:creationId xmlns:a16="http://schemas.microsoft.com/office/drawing/2014/main" id="{BBFC33EA-0B8F-4231-961D-9F32559E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0" y="0"/>
            <a:ext cx="2646485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 summit logo">
            <a:extLst>
              <a:ext uri="{FF2B5EF4-FFF2-40B4-BE49-F238E27FC236}">
                <a16:creationId xmlns:a16="http://schemas.microsoft.com/office/drawing/2014/main" id="{5852FC38-D764-4F7A-BF04-ED00D316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149414"/>
            <a:ext cx="3676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ala logo">
            <a:extLst>
              <a:ext uri="{FF2B5EF4-FFF2-40B4-BE49-F238E27FC236}">
                <a16:creationId xmlns:a16="http://schemas.microsoft.com/office/drawing/2014/main" id="{D24DF52F-472A-42F5-9610-AAFC8539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57" y="186242"/>
            <a:ext cx="2980592" cy="88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24E82F-234B-440B-9203-F9261619DF16}"/>
              </a:ext>
            </a:extLst>
          </p:cNvPr>
          <p:cNvSpPr txBox="1"/>
          <p:nvPr/>
        </p:nvSpPr>
        <p:spPr>
          <a:xfrm>
            <a:off x="67408" y="6442603"/>
            <a:ext cx="3933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Spark documentation: </a:t>
            </a:r>
            <a:r>
              <a:rPr lang="en-US" sz="1200" dirty="0">
                <a:hlinkClick r:id="rId7"/>
              </a:rPr>
              <a:t>https://spark.apache.org/docs/2.0.0/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22DF-2E42-4762-A819-6AF5846AF5A3}"/>
              </a:ext>
            </a:extLst>
          </p:cNvPr>
          <p:cNvSpPr txBox="1"/>
          <p:nvPr/>
        </p:nvSpPr>
        <p:spPr>
          <a:xfrm>
            <a:off x="5708350" y="6442603"/>
            <a:ext cx="4965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Spark 2.0 release video: </a:t>
            </a:r>
            <a:r>
              <a:rPr lang="en-US" sz="1200" dirty="0">
                <a:hlinkClick r:id="rId8"/>
              </a:rPr>
              <a:t>https://www.youtube.com/watch?v=RUTeY4E2MoQ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70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5593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Shared Variables: Broadcast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40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98"/>
            <a:ext cx="10515600" cy="4423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D600B7"/>
                </a:solidFill>
              </a:rPr>
              <a:t>Broadcast variables</a:t>
            </a:r>
            <a:r>
              <a:rPr lang="en-US" i="1" dirty="0"/>
              <a:t> </a:t>
            </a:r>
            <a:r>
              <a:rPr lang="en-US" dirty="0"/>
              <a:t>are used to send large read-only data to all </a:t>
            </a:r>
            <a:r>
              <a:rPr lang="en-US" dirty="0" smtClean="0"/>
              <a:t>executors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sending large data to the cluster nodes can be inefficient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Thus we wrap the data object to a serialized object called </a:t>
            </a:r>
            <a:r>
              <a:rPr lang="en-US" i="1" dirty="0" err="1">
                <a:solidFill>
                  <a:srgbClr val="D600B7"/>
                </a:solidFill>
              </a:rPr>
              <a:t>spark.broadcast.Broadcast</a:t>
            </a:r>
            <a:r>
              <a:rPr lang="en-US" i="1" dirty="0">
                <a:solidFill>
                  <a:srgbClr val="D600B7"/>
                </a:solidFill>
              </a:rPr>
              <a:t>[T]</a:t>
            </a:r>
            <a:r>
              <a:rPr lang="en-US" dirty="0"/>
              <a:t>, where </a:t>
            </a:r>
            <a:r>
              <a:rPr lang="en-US" i="1" dirty="0"/>
              <a:t>T </a:t>
            </a:r>
            <a:r>
              <a:rPr lang="en-US" dirty="0"/>
              <a:t>is the type of data that we want to broadcast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Broadcast variables can be accessed using </a:t>
            </a:r>
            <a:r>
              <a:rPr lang="en-US" i="1" dirty="0">
                <a:solidFill>
                  <a:srgbClr val="D600B7"/>
                </a:solidFill>
              </a:rPr>
              <a:t>value()</a:t>
            </a:r>
            <a:r>
              <a:rPr lang="en-US" i="1" dirty="0"/>
              <a:t> </a:t>
            </a:r>
            <a:r>
              <a:rPr lang="en-US" dirty="0"/>
              <a:t>in worker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values can be updated in worker nodes, but that will not reflect in Driver or other 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773E-2D3A-4304-A972-BDCAC7E4EFAC}"/>
              </a:ext>
            </a:extLst>
          </p:cNvPr>
          <p:cNvSpPr txBox="1"/>
          <p:nvPr/>
        </p:nvSpPr>
        <p:spPr>
          <a:xfrm>
            <a:off x="7990367" y="6399181"/>
            <a:ext cx="28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Learning Spark book</a:t>
            </a:r>
          </a:p>
        </p:txBody>
      </p:sp>
    </p:spTree>
    <p:extLst>
      <p:ext uri="{BB962C8B-B14F-4D97-AF65-F5344CB8AC3E}">
        <p14:creationId xmlns:p14="http://schemas.microsoft.com/office/powerpoint/2010/main" val="922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Performance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41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comparison for Logistic Regression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D53AB4-0CEB-457E-9E92-33FF2BD7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91" y="2351821"/>
            <a:ext cx="8628617" cy="3914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60A530-E953-4E63-B730-75FFD2DED558}"/>
              </a:ext>
            </a:extLst>
          </p:cNvPr>
          <p:cNvSpPr txBox="1"/>
          <p:nvPr/>
        </p:nvSpPr>
        <p:spPr>
          <a:xfrm>
            <a:off x="4603898" y="6446044"/>
            <a:ext cx="56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Spark- Cluster Computing with Working Sets paper</a:t>
            </a:r>
          </a:p>
        </p:txBody>
      </p:sp>
    </p:spTree>
    <p:extLst>
      <p:ext uri="{BB962C8B-B14F-4D97-AF65-F5344CB8AC3E}">
        <p14:creationId xmlns:p14="http://schemas.microsoft.com/office/powerpoint/2010/main" val="40646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55936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42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4AF954-B550-4ADD-84F2-40835D7A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98"/>
            <a:ext cx="10515600" cy="44231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Spark is a powerful tool to perform advanced data analytics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provides all facilities (graph computation, ML, and SQL) in one framework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Fault </a:t>
            </a:r>
            <a:r>
              <a:rPr lang="en-US" dirty="0"/>
              <a:t>tolerant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Easy </a:t>
            </a:r>
            <a:r>
              <a:rPr lang="en-US" dirty="0"/>
              <a:t>to use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adapt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Fast processing of big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576"/>
            <a:ext cx="10515600" cy="52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contents of these slides are motivated by materials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Dr. Srinivas </a:t>
            </a:r>
            <a:r>
              <a:rPr lang="en-US" dirty="0" err="1"/>
              <a:t>Akella</a:t>
            </a:r>
            <a:r>
              <a:rPr lang="en-US" dirty="0"/>
              <a:t> – UNC Charlotte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Spark: The Definitive Guide</a:t>
            </a:r>
            <a:r>
              <a:rPr lang="en-US" dirty="0"/>
              <a:t> textbook by Chambers, and </a:t>
            </a:r>
            <a:r>
              <a:rPr lang="en-US" dirty="0" err="1"/>
              <a:t>Zaharia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Learning Spark: Lightning-Fast Data Analysis </a:t>
            </a:r>
            <a:r>
              <a:rPr lang="en-US" dirty="0"/>
              <a:t>textbook by Karau, </a:t>
            </a:r>
            <a:r>
              <a:rPr lang="en-US" dirty="0" err="1"/>
              <a:t>Konwinski</a:t>
            </a:r>
            <a:r>
              <a:rPr lang="en-US" dirty="0"/>
              <a:t>, Wendall, and </a:t>
            </a:r>
            <a:r>
              <a:rPr lang="en-US" dirty="0" err="1"/>
              <a:t>Zaharia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spark.apache.org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Zaharia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et al. "Spark: Cluster computing with working sets." </a:t>
            </a:r>
            <a:r>
              <a:rPr lang="en-US" i="1" dirty="0" err="1"/>
              <a:t>HotCloud</a:t>
            </a:r>
            <a:r>
              <a:rPr lang="en-US" dirty="0"/>
              <a:t> 10.10-10 (2010): 95. </a:t>
            </a:r>
            <a:r>
              <a:rPr lang="en-US" i="1" dirty="0"/>
              <a:t>(Paper)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Zaharia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et al. "Resilient distributed datasets: A fault-tolerant abstraction for in-memory cluster computing." </a:t>
            </a:r>
            <a:r>
              <a:rPr lang="en-US" i="1" dirty="0"/>
              <a:t>Presented as part of the 9th {USENIX} Symposium on Networked Systems Design and Implementation ({NSDI} 12)</a:t>
            </a:r>
            <a:r>
              <a:rPr lang="en-US" dirty="0"/>
              <a:t>. 2012. </a:t>
            </a:r>
            <a:r>
              <a:rPr lang="en-US" i="1"/>
              <a:t>(Paper)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Can we do better than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MapReduce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78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Major drawback in </a:t>
            </a:r>
            <a:r>
              <a:rPr lang="en-US" sz="3200" dirty="0" err="1" smtClean="0">
                <a:solidFill>
                  <a:srgbClr val="D600B7"/>
                </a:solidFill>
              </a:rPr>
              <a:t>MapReduce</a:t>
            </a:r>
            <a:r>
              <a:rPr lang="en-US" sz="3200" dirty="0" smtClean="0">
                <a:solidFill>
                  <a:srgbClr val="D600B7"/>
                </a:solidFill>
              </a:rPr>
              <a:t> with </a:t>
            </a:r>
            <a:r>
              <a:rPr lang="en-US" sz="3200" i="1" dirty="0" smtClean="0">
                <a:solidFill>
                  <a:srgbClr val="D600B7"/>
                </a:solidFill>
              </a:rPr>
              <a:t>big data</a:t>
            </a:r>
            <a:endParaRPr lang="en-US" sz="3200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i="1" dirty="0">
                <a:solidFill>
                  <a:srgbClr val="207A00"/>
                </a:solidFill>
              </a:rPr>
              <a:t>More I/O than </a:t>
            </a:r>
            <a:r>
              <a:rPr lang="en-US" sz="2800" i="1" dirty="0" smtClean="0">
                <a:solidFill>
                  <a:srgbClr val="207A00"/>
                </a:solidFill>
              </a:rPr>
              <a:t>computation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207A00"/>
                </a:solidFill>
              </a:rPr>
              <a:t>Less flexible in programming</a:t>
            </a:r>
            <a:endParaRPr lang="en-US" sz="2800" i="1" dirty="0" smtClean="0">
              <a:solidFill>
                <a:srgbClr val="207A00"/>
              </a:solidFill>
            </a:endParaRPr>
          </a:p>
          <a:p>
            <a:pPr marL="457200" lvl="1" indent="0">
              <a:buNone/>
            </a:pPr>
            <a:endParaRPr lang="en-US" sz="2800" i="1" dirty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Can we reduce the I/O and improve flexibility?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D600B7"/>
                </a:solidFill>
              </a:rPr>
              <a:t>Apache Spark</a:t>
            </a:r>
            <a:r>
              <a:rPr lang="en-US" sz="3200" dirty="0" smtClean="0"/>
              <a:t> </a:t>
            </a:r>
            <a:r>
              <a:rPr lang="en-US" sz="3200" i="1" dirty="0" smtClean="0"/>
              <a:t>tries</a:t>
            </a:r>
            <a:r>
              <a:rPr lang="en-US" sz="3200" dirty="0" smtClean="0"/>
              <a:t> to keep the intermediate data </a:t>
            </a:r>
            <a:r>
              <a:rPr lang="en-US" sz="3200" b="1" dirty="0" smtClean="0">
                <a:solidFill>
                  <a:srgbClr val="D600B7"/>
                </a:solidFill>
              </a:rPr>
              <a:t>in memory</a:t>
            </a:r>
            <a:r>
              <a:rPr lang="en-US" sz="3200" dirty="0" smtClean="0"/>
              <a:t> instead of spilling it to the disk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Spark achieves this with </a:t>
            </a:r>
            <a:r>
              <a:rPr lang="en-US" sz="3200" b="1" dirty="0" smtClean="0"/>
              <a:t>Resilient Distributed Datasets (</a:t>
            </a:r>
            <a:r>
              <a:rPr lang="en-US" sz="3200" b="1" dirty="0" smtClean="0">
                <a:solidFill>
                  <a:srgbClr val="D600B7"/>
                </a:solidFill>
              </a:rPr>
              <a:t>RDD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Resilient Distributed Datasets (RDD)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5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</a:rPr>
              <a:t>RDD</a:t>
            </a:r>
            <a:endParaRPr lang="en-US" b="1" i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structure to store immutable collections of objects (Java, Scala, or Python) that can be distributed and processed in parallel in the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component in </a:t>
            </a:r>
            <a:r>
              <a:rPr lang="en-US" dirty="0" smtClean="0"/>
              <a:t>Spark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600B7"/>
                </a:solidFill>
              </a:rPr>
              <a:t>User has a complete control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Partitioning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Storage (Memory or disk)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Parallel operations on the data (transformations, and actions</a:t>
            </a:r>
            <a:r>
              <a:rPr lang="en-US" dirty="0" smtClean="0">
                <a:solidFill>
                  <a:srgbClr val="207A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Fault tolerance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4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Resilient Distributed Datasets (RDD)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How to create RDD?</a:t>
            </a:r>
            <a:endParaRPr lang="en-US" sz="3200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</a:rPr>
              <a:t> Loading the external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</a:rPr>
              <a:t> Parallelizing </a:t>
            </a:r>
            <a:r>
              <a:rPr lang="en-US" sz="2800" dirty="0" smtClean="0">
                <a:solidFill>
                  <a:srgbClr val="207A00"/>
                </a:solidFill>
              </a:rPr>
              <a:t>local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dirty="0">
                <a:solidFill>
                  <a:srgbClr val="207A00"/>
                </a:solidFill>
              </a:rPr>
              <a:t>data </a:t>
            </a:r>
            <a:r>
              <a:rPr lang="en-US" sz="2800" dirty="0" smtClean="0">
                <a:solidFill>
                  <a:srgbClr val="207A00"/>
                </a:solidFill>
              </a:rPr>
              <a:t>structures: </a:t>
            </a:r>
            <a:r>
              <a:rPr lang="en-US" sz="2800" i="1" dirty="0" smtClean="0">
                <a:solidFill>
                  <a:srgbClr val="207A00"/>
                </a:solidFill>
              </a:rPr>
              <a:t>lists</a:t>
            </a:r>
            <a:r>
              <a:rPr lang="en-US" sz="2800" dirty="0">
                <a:solidFill>
                  <a:srgbClr val="207A00"/>
                </a:solidFill>
              </a:rPr>
              <a:t>, </a:t>
            </a:r>
            <a:r>
              <a:rPr lang="en-US" sz="2800" i="1" dirty="0">
                <a:solidFill>
                  <a:srgbClr val="207A00"/>
                </a:solidFill>
              </a:rPr>
              <a:t>dictionaries</a:t>
            </a:r>
            <a:r>
              <a:rPr lang="en-US" sz="2800" dirty="0">
                <a:solidFill>
                  <a:srgbClr val="207A00"/>
                </a:solidFill>
              </a:rPr>
              <a:t>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</a:rPr>
              <a:t> Performing </a:t>
            </a:r>
            <a:r>
              <a:rPr lang="en-US" sz="2800" i="1" dirty="0">
                <a:solidFill>
                  <a:srgbClr val="207A00"/>
                </a:solidFill>
              </a:rPr>
              <a:t>operations</a:t>
            </a:r>
            <a:r>
              <a:rPr lang="en-US" sz="2800" dirty="0">
                <a:solidFill>
                  <a:srgbClr val="207A00"/>
                </a:solidFill>
              </a:rPr>
              <a:t> on existing RDDs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Basic operations in RDDs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</a:rPr>
              <a:t> Transformations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07A00"/>
                </a:solidFill>
              </a:rPr>
              <a:t>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"/>
            <a:ext cx="10515600" cy="89474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604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Spark follows </a:t>
            </a:r>
            <a:r>
              <a:rPr lang="en-US" b="1" dirty="0" smtClean="0">
                <a:solidFill>
                  <a:srgbClr val="D600B7"/>
                </a:solidFill>
              </a:rPr>
              <a:t>primary</a:t>
            </a:r>
            <a:r>
              <a:rPr lang="en-US" b="1" dirty="0" smtClean="0">
                <a:solidFill>
                  <a:srgbClr val="D600B7"/>
                </a:solidFill>
              </a:rPr>
              <a:t>-secondary node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Spark job/application start with the </a:t>
            </a:r>
            <a:r>
              <a:rPr lang="en-US" b="1" i="1" dirty="0"/>
              <a:t>Driver</a:t>
            </a:r>
            <a:r>
              <a:rPr lang="en-US" i="1" dirty="0"/>
              <a:t> </a:t>
            </a:r>
            <a:r>
              <a:rPr lang="en-US" dirty="0" smtClean="0"/>
              <a:t>program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Driver</a:t>
            </a:r>
            <a:r>
              <a:rPr lang="en-US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runs in </a:t>
            </a:r>
            <a:r>
              <a:rPr lang="en-US" dirty="0" smtClean="0"/>
              <a:t>a primary</a:t>
            </a:r>
            <a:r>
              <a:rPr lang="en-US" i="1" dirty="0" smtClean="0"/>
              <a:t> </a:t>
            </a:r>
            <a:r>
              <a:rPr lang="en-US" dirty="0"/>
              <a:t>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access Spark through </a:t>
            </a:r>
            <a:r>
              <a:rPr lang="en-US" i="1" dirty="0" err="1">
                <a:solidFill>
                  <a:srgbClr val="207A00"/>
                </a:solidFill>
              </a:rPr>
              <a:t>SparkContext</a:t>
            </a:r>
            <a:r>
              <a:rPr lang="en-US" i="1" dirty="0"/>
              <a:t> – </a:t>
            </a:r>
            <a:r>
              <a:rPr lang="en-US" dirty="0"/>
              <a:t>builds RDDs</a:t>
            </a: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converts user application into smaller</a:t>
            </a:r>
            <a:r>
              <a:rPr lang="en-US" i="1" dirty="0"/>
              <a:t>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assign tasks to </a:t>
            </a:r>
            <a:r>
              <a:rPr lang="en-US" b="1" i="1" dirty="0" smtClean="0">
                <a:solidFill>
                  <a:srgbClr val="207A00"/>
                </a:solidFill>
              </a:rPr>
              <a:t>secondary</a:t>
            </a:r>
            <a:r>
              <a:rPr lang="en-US" dirty="0" smtClean="0"/>
              <a:t> </a:t>
            </a:r>
            <a:r>
              <a:rPr lang="en-US" dirty="0"/>
              <a:t>nodes</a:t>
            </a: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schedules job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manages RDDs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Executor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execute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read/write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store intermediate results in-memory, cache, or on hard drives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57F02-E1EF-4BD3-A2BD-C5136A2B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07" y="2116873"/>
            <a:ext cx="3690391" cy="324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6515-8A9D-4F7E-8F88-65FC3B958AEA}"/>
              </a:ext>
            </a:extLst>
          </p:cNvPr>
          <p:cNvSpPr txBox="1"/>
          <p:nvPr/>
        </p:nvSpPr>
        <p:spPr>
          <a:xfrm>
            <a:off x="7798777" y="6376499"/>
            <a:ext cx="28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Learning Spark book</a:t>
            </a:r>
          </a:p>
        </p:txBody>
      </p:sp>
    </p:spTree>
    <p:extLst>
      <p:ext uri="{BB962C8B-B14F-4D97-AF65-F5344CB8AC3E}">
        <p14:creationId xmlns:p14="http://schemas.microsoft.com/office/powerpoint/2010/main" val="17377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"/>
            <a:ext cx="10515600" cy="110575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116C-EDA8-4D59-AFA2-92E65CA7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604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Standalone application</a:t>
            </a:r>
            <a:r>
              <a:rPr lang="en-US" dirty="0"/>
              <a:t> – created in Java/Python and runs in local machine (or) configured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YARN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Client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User programs are same for all execution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9A90-461E-42F9-A5AB-0F77B102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5A6B3-BCC5-4873-A905-DCEEA6A43D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2A21-5C4F-451E-9127-89DC4FD8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84" y="3991708"/>
            <a:ext cx="6667031" cy="25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18214</TotalTime>
  <Words>2388</Words>
  <Application>Microsoft Office PowerPoint</Application>
  <PresentationFormat>Widescreen</PresentationFormat>
  <Paragraphs>483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1_Office Theme</vt:lpstr>
      <vt:lpstr>CS 5123: Cloud Computing and Distributed Systems  Intro. To Apache Spark</vt:lpstr>
      <vt:lpstr>Limitations of MapReduce</vt:lpstr>
      <vt:lpstr>Apache Spark</vt:lpstr>
      <vt:lpstr>Spark Background</vt:lpstr>
      <vt:lpstr>Can we do better than MapReduce?</vt:lpstr>
      <vt:lpstr>Resilient Distributed Datasets (RDD)</vt:lpstr>
      <vt:lpstr>Resilient Distributed Datasets (RDD)</vt:lpstr>
      <vt:lpstr>Spark Concepts</vt:lpstr>
      <vt:lpstr>Spark Execution</vt:lpstr>
      <vt:lpstr>Spark Standalone Execution</vt:lpstr>
      <vt:lpstr>Spark Execution in YARN Client mode</vt:lpstr>
      <vt:lpstr>Spark Execution in YARN Cluster mode</vt:lpstr>
      <vt:lpstr>Spark Application Execution Overview</vt:lpstr>
      <vt:lpstr>Simple RDD Creation Step (Scala)</vt:lpstr>
      <vt:lpstr>Spark Operations: Transformations</vt:lpstr>
      <vt:lpstr>Spark Operations: Transformations</vt:lpstr>
      <vt:lpstr>Spark Operations: Transformations</vt:lpstr>
      <vt:lpstr>Spark Operations: Actions</vt:lpstr>
      <vt:lpstr>Spark Operations: Actions</vt:lpstr>
      <vt:lpstr>Example Transformations</vt:lpstr>
      <vt:lpstr>Example Transformations</vt:lpstr>
      <vt:lpstr>Example Transformations</vt:lpstr>
      <vt:lpstr>Example Transformations</vt:lpstr>
      <vt:lpstr>Example Transformations</vt:lpstr>
      <vt:lpstr>Spark Transformation Types</vt:lpstr>
      <vt:lpstr>Example Transformations</vt:lpstr>
      <vt:lpstr>Example Actions</vt:lpstr>
      <vt:lpstr>Spark Documentation</vt:lpstr>
      <vt:lpstr>Example Spark Program: WordCount</vt:lpstr>
      <vt:lpstr>Lazy Transformations</vt:lpstr>
      <vt:lpstr>Spark Execution Overview</vt:lpstr>
      <vt:lpstr>Spark Execution Overview</vt:lpstr>
      <vt:lpstr>Spark Fault Tolerance – DAG (1)</vt:lpstr>
      <vt:lpstr>Spark Fault Tolerance – DAG (2)</vt:lpstr>
      <vt:lpstr>Spark Data Partitioning</vt:lpstr>
      <vt:lpstr>Spark Execution Overview</vt:lpstr>
      <vt:lpstr>Spark Data Persistence</vt:lpstr>
      <vt:lpstr>Shared Variables</vt:lpstr>
      <vt:lpstr>Shared Variables: Accumulators</vt:lpstr>
      <vt:lpstr>Shared Variables: Broadcast variables</vt:lpstr>
      <vt:lpstr>Spark Performance comparison</vt:lpstr>
      <vt:lpstr>Conclusion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506</cp:revision>
  <dcterms:created xsi:type="dcterms:W3CDTF">2020-01-06T22:26:49Z</dcterms:created>
  <dcterms:modified xsi:type="dcterms:W3CDTF">2020-08-24T19:07:30Z</dcterms:modified>
</cp:coreProperties>
</file>