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9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297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07A00"/>
    <a:srgbClr val="D600B7"/>
    <a:srgbClr val="F0AD00"/>
    <a:srgbClr val="E66C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9" autoAdjust="0"/>
  </p:normalViewPr>
  <p:slideViewPr>
    <p:cSldViewPr snapToGrid="0">
      <p:cViewPr varScale="1">
        <p:scale>
          <a:sx n="29" d="100"/>
          <a:sy n="29" d="100"/>
        </p:scale>
        <p:origin x="45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88E5F-61B9-4F0D-9DE0-4AD30026186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C828-DCA3-490E-B126-362E7DA1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1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6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8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3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3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C828-DCA3-490E-B126-362E7DA17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D706-C784-4B7F-8E27-042A2B13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DB00-7DDC-4734-89BC-2DC54204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C83B-030E-4724-91C4-A5C8C0F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5565-3812-48C9-A7C7-866E0519B736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8B2B-4325-4CE7-B919-18AB2C9C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2C99-C566-4078-8153-D40FBED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66BC-E6FE-42CC-B598-DCD564E4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6CC-17C0-4795-AE4D-FBF5041E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49D3-D5FA-473E-89BE-3029416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757C-FA81-4867-A5ED-BF78E0F20AE7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91C1-B21C-4EF1-9C29-2731B896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6ED6-A7DA-40C2-9CBE-0C32B6A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CB74E-B4AA-47E7-B5A9-B48A00DB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7D10-96F8-40CD-8512-2357FEC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403E-E4DB-45C9-AEFE-7CB62EB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DBD-5A2F-4B34-AEDA-B188F8E65C6E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EAC5-0778-45D1-899B-75DC8EB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840B-E626-4197-9B1A-13B446E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B392-7775-4B69-8C4E-54751E1C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50D1-7A8C-427A-99DF-0AE5B7F4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8EA5-4080-4950-8E52-6C168308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1918-6CB5-4609-AE55-F939EC11CE93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9E1C-9747-4B6C-A55B-336FF8B2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8114-9C7A-49FF-8EE6-B2B914B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A19-8EB1-46A1-A115-556E18A8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75AE-6AC8-49CF-BB1A-BC2A627E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A67-BB59-4863-ABDF-6570664C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D017-F685-4D67-AFF7-08FF84749685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849A-79BB-4179-B096-EAD8E11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6014-BD3B-4841-8F7F-68877B7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4D1-3DDA-4189-960F-11BCED8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74F-C266-4AB2-A760-DE6D5E661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45F14-3170-40AA-B331-24E59E67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8AF3-4D51-4734-99CB-8AC1F8A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3A3-39BD-4BD7-B29D-60FBE6187656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B19E-D216-4D1F-948E-83A80650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3DC7-1454-4C93-8B07-45D6E72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E63-B4EA-4234-A7A0-94933DEF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DEE-C39D-4729-BF99-B63C7A3B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ACF4C-8FFC-4B6B-95C2-EA5035C1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495-281C-4CA6-B31A-8B7EA3B0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9AB0E-CD9A-4A7B-9A59-F1E1BDDB2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AE61A-18F5-4699-8163-5B50D2D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C7B-49E6-4C2F-96BF-9EB01A0E4DA2}" type="datetime1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FB1A2-214E-4165-93BA-7A3B754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7633E-297B-43FB-BE32-3EAC806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3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51CE-863B-44EE-AA7F-36465DC1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47B8F-A11C-42C0-A494-A4A8FEE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84B-FC0C-4D5C-BF81-8335276DF9A0}" type="datetime1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0118-D31D-4115-A735-CD87457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C285-3D77-461B-9FAD-621D2E10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8316-055C-4D4A-842B-40B0992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E2F0-24E6-4DF6-90D2-DFBD71315CBF}" type="datetime1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5E4-795D-4FC8-9CA3-09143209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BAD6-C50A-4222-9569-A8B3BCD9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F368-F1F9-41B2-A189-E06CCBA9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22A-4CAA-4C1F-BD66-CF6D9CD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CB86-0C5D-443D-8AF2-5C26DEBB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23C0-CBA7-4F4D-BAF0-11FB124F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7512-9769-4C07-B20E-B55A8C693D7F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5C172-8C0F-4E83-8140-A2F2188E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031B-DF87-4A6B-855F-DE0ED7B7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ADAB-41A0-43A5-988A-C3CA612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F08B-CB79-4E86-BD50-DF808BD7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F1D95-2D95-43AA-93FA-9E21F9DA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A796-D1F6-4232-A769-ABF8F94E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167-5448-4F41-A1D8-7D2BFAFB28F1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DE73-AEAB-40FA-82CC-C90F6EBC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888E-C772-42E1-BB69-B339AF7C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B74FC-59F7-498D-BA1A-4E881BCF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8EC2-3C56-4355-9C16-D6C2B79A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17374-76A9-4E6E-8E9A-0D14A7D5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2879-45EE-41C7-969B-45F9D3EBF73C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B04F-B91B-4048-98A2-216A48BB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F87-DA56-4858-81A6-0E762EBCF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A6B3-BCC5-4873-A905-DCEEA6A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9ABE-5D25-4D84-A00C-718D3FCAE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1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5683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Algorithms &amp; Methods for Big Data Analytics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D600B7"/>
                </a:solidFill>
              </a:rPr>
              <a:t>Frequent </a:t>
            </a:r>
            <a:r>
              <a:rPr lang="en-US" b="1" dirty="0" err="1" smtClean="0">
                <a:solidFill>
                  <a:srgbClr val="D600B7"/>
                </a:solidFill>
              </a:rPr>
              <a:t>Itemset</a:t>
            </a:r>
            <a:r>
              <a:rPr lang="en-US" b="1" dirty="0" smtClean="0">
                <a:solidFill>
                  <a:srgbClr val="D600B7"/>
                </a:solidFill>
              </a:rPr>
              <a:t> Mining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5A33-D428-464E-BF3A-4E039CE4B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8356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07A00"/>
                </a:solidFill>
              </a:rPr>
              <a:t>Arunkumar</a:t>
            </a:r>
            <a:r>
              <a:rPr lang="en-US" sz="2800" dirty="0">
                <a:solidFill>
                  <a:srgbClr val="207A00"/>
                </a:solidFill>
              </a:rPr>
              <a:t> Bagavathi</a:t>
            </a:r>
          </a:p>
          <a:p>
            <a:r>
              <a:rPr lang="en-US" sz="2800" dirty="0">
                <a:solidFill>
                  <a:srgbClr val="207A00"/>
                </a:solidFill>
              </a:rPr>
              <a:t>Department of Computer Science</a:t>
            </a:r>
          </a:p>
          <a:p>
            <a:r>
              <a:rPr lang="en-US" sz="2800" dirty="0">
                <a:solidFill>
                  <a:srgbClr val="207A00"/>
                </a:solidFill>
              </a:rPr>
              <a:t>Oklahoma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FC3A-D3B1-44A1-96FA-EDC8366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Interesting Association Rules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Not all high confidence rules are interesting!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Example:</a:t>
            </a:r>
            <a:r>
              <a:rPr lang="en-US" b="1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The rule </a:t>
            </a:r>
            <a:r>
              <a:rPr lang="en-US" b="1" dirty="0" smtClean="0"/>
              <a:t>X </a:t>
            </a:r>
            <a:r>
              <a:rPr lang="en-US" b="1" dirty="0" smtClean="0">
                <a:sym typeface="Wingdings" panose="05000000000000000000" pitchFamily="2" charset="2"/>
              </a:rPr>
              <a:t> milk </a:t>
            </a:r>
            <a:r>
              <a:rPr lang="en-US" dirty="0" smtClean="0">
                <a:sym typeface="Wingdings" panose="05000000000000000000" pitchFamily="2" charset="2"/>
              </a:rPr>
              <a:t>may have high confidence for many frequent </a:t>
            </a:r>
            <a:r>
              <a:rPr lang="en-US" dirty="0" err="1" smtClean="0">
                <a:sym typeface="Wingdings" panose="05000000000000000000" pitchFamily="2" charset="2"/>
              </a:rPr>
              <a:t>itemsets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X </a:t>
            </a: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b="1" dirty="0" smtClean="0">
                <a:sym typeface="Wingdings" panose="05000000000000000000" pitchFamily="2" charset="2"/>
              </a:rPr>
              <a:t>milk</a:t>
            </a:r>
            <a:r>
              <a:rPr lang="en-US" b="1" dirty="0" smtClean="0"/>
              <a:t> </a:t>
            </a:r>
            <a:r>
              <a:rPr lang="en-US" dirty="0" smtClean="0"/>
              <a:t>is just purchased very often (independent of </a:t>
            </a:r>
            <a:r>
              <a:rPr lang="en-US" b="1" dirty="0" smtClean="0"/>
              <a:t>X</a:t>
            </a:r>
            <a:r>
              <a:rPr lang="en-US" dirty="0" smtClean="0"/>
              <a:t>). Thus the confidence will be high!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Interest of association rule </a:t>
            </a:r>
            <a:r>
              <a:rPr lang="en-US" b="1" dirty="0" smtClean="0">
                <a:solidFill>
                  <a:srgbClr val="D600B7"/>
                </a:solidFill>
                <a:latin typeface="Bell MT" panose="02020503060305020303" pitchFamily="18" charset="0"/>
                <a:sym typeface="Wingdings" panose="05000000000000000000" pitchFamily="2" charset="2"/>
              </a:rPr>
              <a:t>I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 j: </a:t>
            </a:r>
            <a:r>
              <a:rPr lang="en-US" dirty="0" smtClean="0">
                <a:sym typeface="Wingdings" panose="05000000000000000000" pitchFamily="2" charset="2"/>
              </a:rPr>
              <a:t>Absolute difference between its confidence and fraction of baskets that contain </a:t>
            </a:r>
            <a:r>
              <a:rPr lang="en-US" b="1" dirty="0" smtClean="0">
                <a:sym typeface="Wingdings" panose="05000000000000000000" pitchFamily="2" charset="2"/>
              </a:rPr>
              <a:t>j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Interest(</a:t>
            </a:r>
            <a:r>
              <a:rPr lang="en-US" b="1" dirty="0" smtClean="0">
                <a:solidFill>
                  <a:srgbClr val="207A00"/>
                </a:solidFill>
                <a:latin typeface="Bell MT" panose="02020503060305020303" pitchFamily="18" charset="0"/>
                <a:sym typeface="Wingdings" panose="05000000000000000000" pitchFamily="2" charset="2"/>
              </a:rPr>
              <a:t>I</a:t>
            </a: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 j) = |</a:t>
            </a:r>
            <a:r>
              <a:rPr lang="en-US" b="1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conf</a:t>
            </a: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(</a:t>
            </a:r>
            <a:r>
              <a:rPr lang="en-US" b="1" dirty="0" smtClean="0">
                <a:solidFill>
                  <a:srgbClr val="207A00"/>
                </a:solidFill>
                <a:latin typeface="Bell MT" panose="02020503060305020303" pitchFamily="18" charset="0"/>
                <a:sym typeface="Wingdings" panose="05000000000000000000" pitchFamily="2" charset="2"/>
              </a:rPr>
              <a:t>I</a:t>
            </a: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 j) – </a:t>
            </a:r>
            <a:r>
              <a:rPr lang="en-US" b="1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Pr</a:t>
            </a:r>
            <a:r>
              <a:rPr lang="en-US" b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(j)|</a:t>
            </a:r>
          </a:p>
          <a:p>
            <a:pPr marL="0" indent="0" algn="ctr">
              <a:buNone/>
            </a:pPr>
            <a:endParaRPr lang="en-US" b="1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Interesting rules are those with high interest value</a:t>
            </a:r>
            <a:r>
              <a:rPr lang="en-US" sz="28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(usually above 0.5)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08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Association Rule Mining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dirty="0" smtClean="0">
                    <a:solidFill>
                      <a:srgbClr val="D600B7"/>
                    </a:solidFill>
                  </a:rPr>
                  <a:t>Problem: </a:t>
                </a:r>
                <a:r>
                  <a:rPr lang="en-US" sz="3200" dirty="0" smtClean="0">
                    <a:solidFill>
                      <a:srgbClr val="207A00"/>
                    </a:solidFill>
                  </a:rPr>
                  <a:t>Find all association rules with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support </a:t>
                </a:r>
                <a14:m>
                  <m:oMath xmlns:m="http://schemas.openxmlformats.org/officeDocument/2006/math">
                    <m:r>
                      <a:rPr lang="en-US" sz="32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s</a:t>
                </a:r>
                <a:r>
                  <a:rPr lang="en-US" sz="3200" dirty="0" smtClean="0">
                    <a:solidFill>
                      <a:srgbClr val="207A00"/>
                    </a:solidFill>
                  </a:rPr>
                  <a:t> and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confidence </a:t>
                </a:r>
                <a14:m>
                  <m:oMath xmlns:m="http://schemas.openxmlformats.org/officeDocument/2006/math">
                    <m:r>
                      <a:rPr lang="en-US" sz="32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c</a:t>
                </a:r>
                <a:endParaRPr lang="en-US" sz="3200" b="1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207A00"/>
                    </a:solidFill>
                  </a:rPr>
                  <a:t>Note: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 </a:t>
                </a:r>
                <a:r>
                  <a:rPr lang="en-US" b="1" dirty="0" smtClean="0"/>
                  <a:t>“</a:t>
                </a:r>
                <a:r>
                  <a:rPr lang="en-US" dirty="0" smtClean="0"/>
                  <a:t>Support” of an association rule is the support of all items in the rule (including both left and right side)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The hard part: </a:t>
                </a:r>
                <a:r>
                  <a:rPr lang="en-US" dirty="0" smtClean="0">
                    <a:sym typeface="Wingdings" panose="05000000000000000000" pitchFamily="2" charset="2"/>
                  </a:rPr>
                  <a:t>Finding frequent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itemsets</a:t>
                </a:r>
                <a:r>
                  <a:rPr lang="en-US" dirty="0" smtClean="0">
                    <a:sym typeface="Wingdings" panose="05000000000000000000" pitchFamily="2" charset="2"/>
                  </a:rPr>
                  <a:t>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If </a:t>
                </a:r>
                <a:r>
                  <a:rPr lang="en-US" b="1" dirty="0" smtClean="0">
                    <a:solidFill>
                      <a:srgbClr val="207A00"/>
                    </a:solidFill>
                  </a:rPr>
                  <a:t>{i</a:t>
                </a:r>
                <a:r>
                  <a:rPr lang="en-US" b="1" baseline="-25000" dirty="0" smtClean="0">
                    <a:solidFill>
                      <a:srgbClr val="207A00"/>
                    </a:solidFill>
                  </a:rPr>
                  <a:t>1</a:t>
                </a:r>
                <a:r>
                  <a:rPr lang="en-US" b="1" dirty="0">
                    <a:solidFill>
                      <a:srgbClr val="207A00"/>
                    </a:solidFill>
                  </a:rPr>
                  <a:t>, 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2</a:t>
                </a:r>
                <a:r>
                  <a:rPr lang="en-US" b="1" dirty="0">
                    <a:solidFill>
                      <a:srgbClr val="207A00"/>
                    </a:solidFill>
                  </a:rPr>
                  <a:t>, 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3</a:t>
                </a:r>
                <a:r>
                  <a:rPr lang="en-US" b="1" dirty="0">
                    <a:solidFill>
                      <a:srgbClr val="207A00"/>
                    </a:solidFill>
                  </a:rPr>
                  <a:t>, …, </a:t>
                </a:r>
                <a:r>
                  <a:rPr lang="en-US" b="1" dirty="0" err="1">
                    <a:solidFill>
                      <a:srgbClr val="207A0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207A00"/>
                    </a:solidFill>
                  </a:rPr>
                  <a:t>k</a:t>
                </a:r>
                <a:r>
                  <a:rPr lang="en-US" b="1" dirty="0">
                    <a:solidFill>
                      <a:srgbClr val="207A00"/>
                    </a:solidFill>
                  </a:rPr>
                  <a:t>} </a:t>
                </a:r>
                <a:r>
                  <a:rPr lang="en-US" b="1" dirty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j</a:t>
                </a:r>
                <a:r>
                  <a:rPr lang="en-US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has high support and confidence, then both </a:t>
                </a:r>
                <a:r>
                  <a:rPr lang="en-US" b="1" dirty="0">
                    <a:solidFill>
                      <a:srgbClr val="207A00"/>
                    </a:solidFill>
                  </a:rPr>
                  <a:t>{i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1</a:t>
                </a:r>
                <a:r>
                  <a:rPr lang="en-US" b="1" dirty="0">
                    <a:solidFill>
                      <a:srgbClr val="207A00"/>
                    </a:solidFill>
                  </a:rPr>
                  <a:t>, 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2</a:t>
                </a:r>
                <a:r>
                  <a:rPr lang="en-US" b="1" dirty="0">
                    <a:solidFill>
                      <a:srgbClr val="207A00"/>
                    </a:solidFill>
                  </a:rPr>
                  <a:t>, 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3</a:t>
                </a:r>
                <a:r>
                  <a:rPr lang="en-US" b="1" dirty="0">
                    <a:solidFill>
                      <a:srgbClr val="207A00"/>
                    </a:solidFill>
                  </a:rPr>
                  <a:t>, …, </a:t>
                </a:r>
                <a:r>
                  <a:rPr lang="en-US" b="1" dirty="0" err="1">
                    <a:solidFill>
                      <a:srgbClr val="207A00"/>
                    </a:solidFill>
                  </a:rPr>
                  <a:t>i</a:t>
                </a:r>
                <a:r>
                  <a:rPr lang="en-US" b="1" baseline="-25000" dirty="0" err="1">
                    <a:solidFill>
                      <a:srgbClr val="207A00"/>
                    </a:solidFill>
                  </a:rPr>
                  <a:t>k</a:t>
                </a:r>
                <a:r>
                  <a:rPr lang="en-US" b="1" dirty="0" smtClean="0">
                    <a:solidFill>
                      <a:srgbClr val="207A00"/>
                    </a:solidFill>
                  </a:rPr>
                  <a:t>}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b="1" dirty="0">
                    <a:solidFill>
                      <a:srgbClr val="207A00"/>
                    </a:solidFill>
                  </a:rPr>
                  <a:t>{i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1</a:t>
                </a:r>
                <a:r>
                  <a:rPr lang="en-US" b="1" dirty="0">
                    <a:solidFill>
                      <a:srgbClr val="207A00"/>
                    </a:solidFill>
                  </a:rPr>
                  <a:t>, 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2</a:t>
                </a:r>
                <a:r>
                  <a:rPr lang="en-US" b="1" dirty="0">
                    <a:solidFill>
                      <a:srgbClr val="207A00"/>
                    </a:solidFill>
                  </a:rPr>
                  <a:t>, i</a:t>
                </a:r>
                <a:r>
                  <a:rPr lang="en-US" b="1" baseline="-25000" dirty="0">
                    <a:solidFill>
                      <a:srgbClr val="207A00"/>
                    </a:solidFill>
                  </a:rPr>
                  <a:t>3</a:t>
                </a:r>
                <a:r>
                  <a:rPr lang="en-US" b="1" dirty="0">
                    <a:solidFill>
                      <a:srgbClr val="207A00"/>
                    </a:solidFill>
                  </a:rPr>
                  <a:t>, …, </a:t>
                </a:r>
                <a:r>
                  <a:rPr lang="en-US" b="1" dirty="0" err="1" smtClean="0">
                    <a:solidFill>
                      <a:srgbClr val="207A00"/>
                    </a:solidFill>
                  </a:rPr>
                  <a:t>i</a:t>
                </a:r>
                <a:r>
                  <a:rPr lang="en-US" b="1" baseline="-25000" dirty="0" err="1" smtClean="0">
                    <a:solidFill>
                      <a:srgbClr val="207A00"/>
                    </a:solidFill>
                  </a:rPr>
                  <a:t>k</a:t>
                </a:r>
                <a:r>
                  <a:rPr lang="en-US" b="1" dirty="0" smtClean="0">
                    <a:solidFill>
                      <a:srgbClr val="207A00"/>
                    </a:solidFill>
                  </a:rPr>
                  <a:t>, j}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will be frequent</a:t>
                </a:r>
                <a:endParaRPr lang="en-US" b="1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33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2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Association Rule Mining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dirty="0" smtClean="0">
                    <a:solidFill>
                      <a:srgbClr val="D600B7"/>
                    </a:solidFill>
                  </a:rPr>
                  <a:t>Step 1: </a:t>
                </a:r>
                <a:r>
                  <a:rPr lang="en-US" sz="3200" dirty="0" smtClean="0"/>
                  <a:t>Find all frequent </a:t>
                </a:r>
                <a:r>
                  <a:rPr lang="en-US" sz="3200" dirty="0" err="1" smtClean="0"/>
                  <a:t>itemsets</a:t>
                </a:r>
                <a:r>
                  <a:rPr lang="en-US" sz="3200" dirty="0" smtClean="0">
                    <a:solidFill>
                      <a:srgbClr val="207A00"/>
                    </a:solidFill>
                  </a:rPr>
                  <a:t> </a:t>
                </a:r>
                <a:r>
                  <a:rPr lang="en-US" sz="3200" b="1" i="1" dirty="0" smtClean="0">
                    <a:solidFill>
                      <a:srgbClr val="207A00"/>
                    </a:solidFill>
                    <a:latin typeface="Bell MT" panose="02020503060305020303" pitchFamily="18" charset="0"/>
                  </a:rPr>
                  <a:t>I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</a:rPr>
                  <a:t>In upcoming slides!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b="1" dirty="0">
                    <a:solidFill>
                      <a:srgbClr val="D600B7"/>
                    </a:solidFill>
                  </a:rPr>
                  <a:t>Step </a:t>
                </a:r>
                <a:r>
                  <a:rPr lang="en-US" sz="3200" b="1" dirty="0" smtClean="0">
                    <a:solidFill>
                      <a:srgbClr val="D600B7"/>
                    </a:solidFill>
                  </a:rPr>
                  <a:t>2: </a:t>
                </a:r>
                <a:r>
                  <a:rPr lang="en-US" sz="3200" dirty="0" smtClean="0"/>
                  <a:t>Association rule generation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sym typeface="Wingdings" panose="05000000000000000000" pitchFamily="2" charset="2"/>
                  </a:rPr>
                  <a:t>For every </a:t>
                </a:r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207A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⊆</m:t>
                    </m:r>
                  </m:oMath>
                </a14:m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 i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, generate an association rule: </a:t>
                </a:r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A – {</a:t>
                </a:r>
                <a:r>
                  <a:rPr lang="en-US" sz="2800" b="1" dirty="0" err="1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} </a:t>
                </a:r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800" b="1" dirty="0" err="1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207A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       </a:t>
                </a:r>
                <a:r>
                  <a:rPr lang="en-US" sz="2800" b="1" dirty="0" smtClean="0">
                    <a:latin typeface="Bell MT" panose="02020503060305020303" pitchFamily="18" charset="0"/>
                    <a:sym typeface="Wingdings" panose="05000000000000000000" pitchFamily="2" charset="2"/>
                  </a:rPr>
                  <a:t>[</a:t>
                </a:r>
                <a:r>
                  <a:rPr lang="en-US" sz="2800" b="1" dirty="0" smtClean="0">
                    <a:latin typeface="Bell MT" panose="02020503060305020303" pitchFamily="18" charset="0"/>
                    <a:sym typeface="Wingdings" panose="05000000000000000000" pitchFamily="2" charset="2"/>
                  </a:rPr>
                  <a:t>where </a:t>
                </a:r>
                <a:r>
                  <a:rPr lang="en-US" sz="2800" b="1" dirty="0" err="1" smtClean="0">
                    <a:latin typeface="Bell MT" panose="02020503060305020303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800" b="1" dirty="0" smtClean="0">
                    <a:latin typeface="Bell MT" panose="0202050306030502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l-GR" sz="2800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ε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latin typeface="Bell MT" panose="02020503060305020303" pitchFamily="18" charset="0"/>
                    <a:sym typeface="Wingdings" panose="05000000000000000000" pitchFamily="2" charset="2"/>
                  </a:rPr>
                  <a:t>I]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Since </a:t>
                </a:r>
                <a:r>
                  <a:rPr lang="en-US" sz="2400" b="1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is frequent </a:t>
                </a:r>
                <a:r>
                  <a:rPr lang="en-US" sz="2400" b="1" dirty="0" smtClean="0">
                    <a:latin typeface="Bell MT" panose="02020503060305020303" pitchFamily="18" charset="0"/>
                    <a:sym typeface="Wingdings" panose="05000000000000000000" pitchFamily="2" charset="2"/>
                  </a:rPr>
                  <a:t>A</a:t>
                </a:r>
                <a:r>
                  <a:rPr lang="en-US" sz="2400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will also be frequent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Variant – 1: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Single iteration to compute confidence of all rules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Variant – 2: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If confidence of </a:t>
                </a:r>
                <a:r>
                  <a:rPr lang="en-US" sz="2200" b="1" dirty="0" err="1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a,b,c</a:t>
                </a:r>
                <a:r>
                  <a:rPr lang="en-US" sz="22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 d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 is below </a:t>
                </a:r>
                <a:r>
                  <a:rPr lang="en-US" sz="2200" b="1" dirty="0" smtClean="0">
                    <a:sym typeface="Wingdings" panose="05000000000000000000" pitchFamily="2" charset="2"/>
                  </a:rPr>
                  <a:t>c,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 then so is </a:t>
                </a:r>
                <a:r>
                  <a:rPr lang="en-US" sz="2200" b="1" dirty="0" err="1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a,b</a:t>
                </a:r>
                <a:r>
                  <a:rPr lang="en-US" sz="22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 </a:t>
                </a:r>
                <a:r>
                  <a:rPr lang="en-US" sz="2200" b="1" dirty="0" err="1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c,d</a:t>
                </a:r>
                <a:endParaRPr lang="en-US" sz="2200" b="1" dirty="0" smtClean="0">
                  <a:solidFill>
                    <a:srgbClr val="207A00"/>
                  </a:solidFill>
                  <a:sym typeface="Wingdings" panose="05000000000000000000" pitchFamily="2" charset="2"/>
                </a:endParaRPr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Can generate big rules from small </a:t>
                </a:r>
                <a:r>
                  <a:rPr lang="en-US" sz="2200" dirty="0" smtClean="0">
                    <a:sym typeface="Wingdings" panose="05000000000000000000" pitchFamily="2" charset="2"/>
                  </a:rPr>
                  <a:t>ones!</a:t>
                </a:r>
                <a:endParaRPr lang="en-US" sz="2200" dirty="0" smtClean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Output all association rules with confidence above threshold (</a:t>
                </a:r>
                <a:r>
                  <a:rPr lang="en-US" sz="28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sz="28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333" t="-2763"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/>
              <a:t>B</a:t>
            </a:r>
            <a:r>
              <a:rPr lang="en-US" sz="2800" baseline="-25000" dirty="0"/>
              <a:t>1</a:t>
            </a:r>
            <a:r>
              <a:rPr lang="en-US" sz="2800" dirty="0"/>
              <a:t> = {</a:t>
            </a:r>
            <a:r>
              <a:rPr lang="en-US" sz="2800" dirty="0" err="1"/>
              <a:t>m,b,p</a:t>
            </a:r>
            <a:r>
              <a:rPr lang="en-US" sz="2800" dirty="0"/>
              <a:t>}	B</a:t>
            </a:r>
            <a:r>
              <a:rPr lang="en-US" sz="2800" baseline="-25000" dirty="0"/>
              <a:t>4</a:t>
            </a:r>
            <a:r>
              <a:rPr lang="en-US" sz="2800" dirty="0"/>
              <a:t> = {</a:t>
            </a:r>
            <a:r>
              <a:rPr lang="en-US" sz="2800" dirty="0" err="1"/>
              <a:t>c,j</a:t>
            </a:r>
            <a:r>
              <a:rPr lang="en-US" sz="2800" dirty="0"/>
              <a:t>}</a:t>
            </a:r>
          </a:p>
          <a:p>
            <a:pPr marL="457200" lvl="1" indent="0">
              <a:buNone/>
            </a:pPr>
            <a:r>
              <a:rPr lang="en-US" sz="2800" dirty="0"/>
              <a:t>B</a:t>
            </a:r>
            <a:r>
              <a:rPr lang="en-US" sz="2800" baseline="-25000" dirty="0"/>
              <a:t>2</a:t>
            </a:r>
            <a:r>
              <a:rPr lang="en-US" sz="2800" dirty="0"/>
              <a:t> = {</a:t>
            </a:r>
            <a:r>
              <a:rPr lang="en-US" sz="2800" dirty="0" err="1"/>
              <a:t>c,j,d</a:t>
            </a:r>
            <a:r>
              <a:rPr lang="en-US" sz="2800" dirty="0"/>
              <a:t>}	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 </a:t>
            </a:r>
            <a:r>
              <a:rPr lang="en-US" sz="2800" dirty="0"/>
              <a:t>= {</a:t>
            </a:r>
            <a:r>
              <a:rPr lang="en-US" sz="2800" dirty="0" err="1"/>
              <a:t>m,c,b,p,j</a:t>
            </a:r>
            <a:r>
              <a:rPr lang="en-US" sz="2800" dirty="0"/>
              <a:t>}</a:t>
            </a:r>
          </a:p>
          <a:p>
            <a:pPr marL="457200" lvl="1" indent="0">
              <a:buNone/>
            </a:pPr>
            <a:r>
              <a:rPr lang="en-US" sz="2800" dirty="0"/>
              <a:t>B</a:t>
            </a:r>
            <a:r>
              <a:rPr lang="en-US" sz="2800" baseline="-25000" dirty="0"/>
              <a:t>3</a:t>
            </a:r>
            <a:r>
              <a:rPr lang="en-US" sz="2800" dirty="0"/>
              <a:t> = {</a:t>
            </a:r>
            <a:r>
              <a:rPr lang="en-US" sz="2800" dirty="0" err="1"/>
              <a:t>p,j,m</a:t>
            </a:r>
            <a:r>
              <a:rPr lang="en-US" sz="2800" dirty="0"/>
              <a:t>}	B</a:t>
            </a:r>
            <a:r>
              <a:rPr lang="en-US" sz="2800" baseline="-25000" dirty="0"/>
              <a:t>6</a:t>
            </a:r>
            <a:r>
              <a:rPr lang="en-US" sz="2800" dirty="0"/>
              <a:t> = {</a:t>
            </a:r>
            <a:r>
              <a:rPr lang="en-US" sz="2800" dirty="0" err="1"/>
              <a:t>m,p,b</a:t>
            </a:r>
            <a:r>
              <a:rPr lang="en-US" sz="2800" dirty="0" smtClean="0"/>
              <a:t>}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 = 3 and c = </a:t>
            </a:r>
            <a:r>
              <a:rPr lang="en-US" b="1" dirty="0" smtClean="0">
                <a:solidFill>
                  <a:srgbClr val="D600B7"/>
                </a:solidFill>
              </a:rPr>
              <a:t>0.8</a:t>
            </a: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Step – 1: Find frequent </a:t>
            </a:r>
            <a:r>
              <a:rPr lang="en-US" b="1" dirty="0" err="1" smtClean="0">
                <a:solidFill>
                  <a:srgbClr val="D600B7"/>
                </a:solidFill>
              </a:rPr>
              <a:t>itemsets</a:t>
            </a:r>
            <a:endParaRPr lang="en-US" b="1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{</a:t>
            </a:r>
            <a:r>
              <a:rPr lang="en-US" dirty="0" err="1" smtClean="0">
                <a:solidFill>
                  <a:srgbClr val="207A00"/>
                </a:solidFill>
              </a:rPr>
              <a:t>m,b</a:t>
            </a:r>
            <a:r>
              <a:rPr lang="en-US" dirty="0" smtClean="0">
                <a:solidFill>
                  <a:srgbClr val="207A00"/>
                </a:solidFill>
              </a:rPr>
              <a:t>}, {</a:t>
            </a:r>
            <a:r>
              <a:rPr lang="en-US" dirty="0" err="1" smtClean="0">
                <a:solidFill>
                  <a:srgbClr val="207A00"/>
                </a:solidFill>
              </a:rPr>
              <a:t>m,p</a:t>
            </a:r>
            <a:r>
              <a:rPr lang="en-US" dirty="0" smtClean="0">
                <a:solidFill>
                  <a:srgbClr val="207A00"/>
                </a:solidFill>
              </a:rPr>
              <a:t>}, {</a:t>
            </a:r>
            <a:r>
              <a:rPr lang="en-US" dirty="0" err="1" smtClean="0">
                <a:solidFill>
                  <a:srgbClr val="207A00"/>
                </a:solidFill>
              </a:rPr>
              <a:t>b,p</a:t>
            </a:r>
            <a:r>
              <a:rPr lang="en-US" dirty="0" smtClean="0">
                <a:solidFill>
                  <a:srgbClr val="207A00"/>
                </a:solidFill>
              </a:rPr>
              <a:t>}, {</a:t>
            </a:r>
            <a:r>
              <a:rPr lang="en-US" dirty="0">
                <a:solidFill>
                  <a:srgbClr val="207A00"/>
                </a:solidFill>
              </a:rPr>
              <a:t>c, j</a:t>
            </a:r>
            <a:r>
              <a:rPr lang="en-US" dirty="0" smtClean="0">
                <a:solidFill>
                  <a:srgbClr val="207A00"/>
                </a:solidFill>
              </a:rPr>
              <a:t>}, {m, b, p}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Step – 2: Generate association rules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207A00"/>
                </a:solidFill>
              </a:rPr>
              <a:t>	</a:t>
            </a:r>
            <a:endParaRPr lang="en-US" sz="2000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9600" y="1825625"/>
            <a:ext cx="29754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dirty="0">
                <a:solidFill>
                  <a:srgbClr val="207A00"/>
                </a:solidFill>
              </a:rPr>
              <a:t>m 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207A00"/>
                </a:solidFill>
              </a:rPr>
              <a:t>b: c =  </a:t>
            </a:r>
            <a:r>
              <a:rPr lang="en-US" sz="2400" dirty="0" smtClean="0">
                <a:solidFill>
                  <a:srgbClr val="207A00"/>
                </a:solidFill>
              </a:rPr>
              <a:t>0.75  </a:t>
            </a:r>
            <a:r>
              <a:rPr lang="en-US" sz="2400" b="1" dirty="0" smtClean="0">
                <a:solidFill>
                  <a:srgbClr val="FF0066"/>
                </a:solidFill>
              </a:rPr>
              <a:t>X</a:t>
            </a:r>
            <a:endParaRPr lang="en-US" sz="2400" b="1" dirty="0">
              <a:solidFill>
                <a:srgbClr val="FF0066"/>
              </a:solidFill>
            </a:endParaRPr>
          </a:p>
          <a:p>
            <a:pPr lvl="1"/>
            <a:r>
              <a:rPr lang="en-US" sz="2400" dirty="0" smtClean="0">
                <a:solidFill>
                  <a:srgbClr val="207A00"/>
                </a:solidFill>
              </a:rPr>
              <a:t>b 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207A00"/>
                </a:solidFill>
              </a:rPr>
              <a:t>p: c = 1</a:t>
            </a:r>
            <a:endParaRPr lang="en-US" sz="2400" dirty="0">
              <a:solidFill>
                <a:srgbClr val="207A00"/>
              </a:solidFill>
            </a:endParaRPr>
          </a:p>
          <a:p>
            <a:pPr lvl="1"/>
            <a:r>
              <a:rPr lang="en-US" sz="2400" dirty="0" smtClean="0">
                <a:solidFill>
                  <a:srgbClr val="207A00"/>
                </a:solidFill>
              </a:rPr>
              <a:t>c 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207A00"/>
                </a:solidFill>
              </a:rPr>
              <a:t>j: c = 1</a:t>
            </a:r>
          </a:p>
          <a:p>
            <a:pPr lvl="1"/>
            <a:r>
              <a:rPr lang="en-US" sz="2400" dirty="0">
                <a:solidFill>
                  <a:srgbClr val="207A00"/>
                </a:solidFill>
              </a:rPr>
              <a:t>j</a:t>
            </a:r>
            <a:r>
              <a:rPr lang="en-US" sz="2400" dirty="0" smtClean="0">
                <a:solidFill>
                  <a:srgbClr val="207A00"/>
                </a:solidFill>
              </a:rPr>
              <a:t>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 c: c =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0.75 </a:t>
            </a:r>
            <a:r>
              <a:rPr lang="en-US" sz="2400" b="1" dirty="0">
                <a:solidFill>
                  <a:srgbClr val="FF0066"/>
                </a:solidFill>
              </a:rPr>
              <a:t>X</a:t>
            </a:r>
            <a:endParaRPr lang="en-US" sz="2400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…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4371860"/>
            <a:ext cx="3086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dirty="0" err="1">
                <a:solidFill>
                  <a:srgbClr val="207A00"/>
                </a:solidFill>
              </a:rPr>
              <a:t>m</a:t>
            </a:r>
            <a:r>
              <a:rPr lang="en-US" sz="2400" dirty="0" err="1" smtClean="0">
                <a:solidFill>
                  <a:srgbClr val="207A00"/>
                </a:solidFill>
              </a:rPr>
              <a:t>,b</a:t>
            </a:r>
            <a:r>
              <a:rPr lang="en-US" sz="2400" dirty="0" smtClean="0">
                <a:solidFill>
                  <a:srgbClr val="207A00"/>
                </a:solidFill>
              </a:rPr>
              <a:t> 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 p</a:t>
            </a:r>
            <a:r>
              <a:rPr lang="en-US" sz="2400" dirty="0" smtClean="0">
                <a:solidFill>
                  <a:srgbClr val="207A00"/>
                </a:solidFill>
              </a:rPr>
              <a:t>: c =  1</a:t>
            </a:r>
            <a:endParaRPr lang="en-US" sz="2400" dirty="0">
              <a:solidFill>
                <a:srgbClr val="207A00"/>
              </a:solidFill>
            </a:endParaRPr>
          </a:p>
          <a:p>
            <a:pPr lvl="1"/>
            <a:r>
              <a:rPr lang="en-US" sz="2400" dirty="0" err="1">
                <a:solidFill>
                  <a:srgbClr val="207A00"/>
                </a:solidFill>
              </a:rPr>
              <a:t>m</a:t>
            </a:r>
            <a:r>
              <a:rPr lang="en-US" sz="2400" dirty="0" err="1" smtClean="0">
                <a:solidFill>
                  <a:srgbClr val="207A00"/>
                </a:solidFill>
              </a:rPr>
              <a:t>,p</a:t>
            </a:r>
            <a:r>
              <a:rPr lang="en-US" sz="2400" dirty="0" smtClean="0">
                <a:solidFill>
                  <a:srgbClr val="207A00"/>
                </a:solidFill>
              </a:rPr>
              <a:t> 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 b</a:t>
            </a:r>
            <a:r>
              <a:rPr lang="en-US" sz="2400" dirty="0" smtClean="0">
                <a:solidFill>
                  <a:srgbClr val="207A00"/>
                </a:solidFill>
              </a:rPr>
              <a:t>: c = </a:t>
            </a:r>
            <a:r>
              <a:rPr lang="en-US" sz="2400" dirty="0" smtClean="0">
                <a:solidFill>
                  <a:srgbClr val="207A00"/>
                </a:solidFill>
              </a:rPr>
              <a:t>0.75 </a:t>
            </a:r>
            <a:r>
              <a:rPr lang="en-US" sz="2400" b="1" dirty="0">
                <a:solidFill>
                  <a:srgbClr val="FF0066"/>
                </a:solidFill>
              </a:rPr>
              <a:t>X</a:t>
            </a:r>
            <a:endParaRPr lang="en-US" sz="2400" dirty="0">
              <a:solidFill>
                <a:srgbClr val="207A00"/>
              </a:solidFill>
            </a:endParaRPr>
          </a:p>
          <a:p>
            <a:pPr lvl="1"/>
            <a:r>
              <a:rPr lang="en-US" sz="2400" dirty="0" err="1">
                <a:solidFill>
                  <a:srgbClr val="207A00"/>
                </a:solidFill>
              </a:rPr>
              <a:t>b</a:t>
            </a:r>
            <a:r>
              <a:rPr lang="en-US" sz="2400" dirty="0" err="1" smtClean="0">
                <a:solidFill>
                  <a:srgbClr val="207A00"/>
                </a:solidFill>
              </a:rPr>
              <a:t>,p</a:t>
            </a:r>
            <a:r>
              <a:rPr lang="en-US" sz="2400" dirty="0" smtClean="0">
                <a:solidFill>
                  <a:srgbClr val="207A00"/>
                </a:solidFill>
              </a:rPr>
              <a:t>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07A00"/>
                </a:solidFill>
                <a:sym typeface="Wingdings" panose="05000000000000000000" pitchFamily="2" charset="2"/>
              </a:rPr>
              <a:t>m</a:t>
            </a:r>
            <a:r>
              <a:rPr lang="en-US" sz="2400" dirty="0" smtClean="0">
                <a:solidFill>
                  <a:srgbClr val="207A00"/>
                </a:solidFill>
              </a:rPr>
              <a:t>: c = 1</a:t>
            </a:r>
          </a:p>
          <a:p>
            <a:pPr lvl="1"/>
            <a:r>
              <a:rPr lang="en-US" sz="2400" dirty="0" smtClean="0">
                <a:solidFill>
                  <a:srgbClr val="207A00"/>
                </a:solidFill>
              </a:rPr>
              <a:t>m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b,p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: c =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0.75 </a:t>
            </a:r>
            <a:r>
              <a:rPr lang="en-US" sz="2400" b="1" dirty="0">
                <a:solidFill>
                  <a:srgbClr val="FF0066"/>
                </a:solidFill>
              </a:rPr>
              <a:t>X</a:t>
            </a:r>
            <a:endParaRPr lang="en-US" sz="2400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3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Finding Frequent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Itemsets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2065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Typically data is kept in flat files</a:t>
            </a:r>
            <a:r>
              <a:rPr lang="en-US" sz="2800" dirty="0" smtClean="0">
                <a:solidFill>
                  <a:srgbClr val="207A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– instead of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Stored on computer/server disk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Stored basket by basket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Each basket is small – but there are many baskets and many (</a:t>
            </a:r>
            <a:r>
              <a:rPr lang="en-US" b="1" dirty="0" smtClean="0">
                <a:sym typeface="Wingdings" panose="05000000000000000000" pitchFamily="2" charset="2"/>
              </a:rPr>
              <a:t>k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)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Items are positive integers. Boundaries between baskets are -1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Expand each basket of items into pairs, triples, etc. as we read each basket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To generate all possible combinations of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– we need to use nested loops for each basket!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i="1" dirty="0" smtClean="0">
                <a:sym typeface="Wingdings" panose="05000000000000000000" pitchFamily="2" charset="2"/>
              </a:rPr>
              <a:t>To find frequent </a:t>
            </a:r>
            <a:r>
              <a:rPr lang="en-US" i="1" dirty="0" err="1" smtClean="0">
                <a:sym typeface="Wingdings" panose="05000000000000000000" pitchFamily="2" charset="2"/>
              </a:rPr>
              <a:t>itemsets</a:t>
            </a:r>
            <a:r>
              <a:rPr lang="en-US" i="1" dirty="0" smtClean="0">
                <a:solidFill>
                  <a:srgbClr val="207A00"/>
                </a:solidFill>
                <a:sym typeface="Wingdings" panose="05000000000000000000" pitchFamily="2" charset="2"/>
              </a:rPr>
              <a:t> – 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we need to count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. To count </a:t>
            </a:r>
            <a:r>
              <a:rPr lang="en-US" dirty="0" err="1" smtClean="0">
                <a:solidFill>
                  <a:srgbClr val="207A00"/>
                </a:solidFill>
                <a:sym typeface="Wingdings" panose="05000000000000000000" pitchFamily="2" charset="2"/>
              </a:rPr>
              <a:t>itemsets</a:t>
            </a: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 we need to enumerate them.</a:t>
            </a:r>
            <a:endParaRPr lang="en-US" i="1" dirty="0" smtClean="0">
              <a:solidFill>
                <a:srgbClr val="207A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92222"/>
              </p:ext>
            </p:extLst>
          </p:nvPr>
        </p:nvGraphicFramePr>
        <p:xfrm>
          <a:off x="10292705" y="1477006"/>
          <a:ext cx="1371600" cy="441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R="694055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1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Computation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8513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ym typeface="Wingdings" panose="05000000000000000000" pitchFamily="2" charset="2"/>
              </a:rPr>
              <a:t>The true cost of mining disk residing data is usually</a:t>
            </a:r>
            <a:r>
              <a:rPr lang="en-US" sz="2800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 the number of disk I/</a:t>
            </a:r>
            <a:r>
              <a:rPr lang="en-US" sz="2800" b="1" dirty="0" err="1" smtClean="0">
                <a:solidFill>
                  <a:srgbClr val="D600B7"/>
                </a:solidFill>
                <a:sym typeface="Wingdings" panose="05000000000000000000" pitchFamily="2" charset="2"/>
              </a:rPr>
              <a:t>Os</a:t>
            </a:r>
            <a:endParaRPr lang="en-US" sz="2800" b="1" dirty="0" smtClean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i="1" dirty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In practice, association rule algorithms read the data in 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passes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sym typeface="Wingdings" panose="05000000000000000000" pitchFamily="2" charset="2"/>
              </a:rPr>
              <a:t>Each basket in one pass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Me measure the cost of an association rules extraction algorithm by measuring the </a:t>
            </a:r>
            <a:r>
              <a:rPr lang="en-US" b="1" dirty="0" smtClean="0">
                <a:solidFill>
                  <a:srgbClr val="D600B7"/>
                </a:solidFill>
                <a:sym typeface="Wingdings" panose="05000000000000000000" pitchFamily="2" charset="2"/>
              </a:rPr>
              <a:t>number of passes</a:t>
            </a:r>
            <a:r>
              <a:rPr lang="en-US" dirty="0" smtClean="0">
                <a:sym typeface="Wingdings" panose="05000000000000000000" pitchFamily="2" charset="2"/>
              </a:rPr>
              <a:t> it makes over the data</a:t>
            </a: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92222"/>
              </p:ext>
            </p:extLst>
          </p:nvPr>
        </p:nvGraphicFramePr>
        <p:xfrm>
          <a:off x="10292705" y="1477006"/>
          <a:ext cx="1371600" cy="441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  <a:endParaRPr sz="1200">
                        <a:latin typeface="Corbel"/>
                        <a:cs typeface="Corbe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674370" algn="r">
                        <a:lnSpc>
                          <a:spcPts val="1435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2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200" dirty="0">
                          <a:latin typeface="Corbel"/>
                          <a:cs typeface="Corbel"/>
                        </a:rPr>
                        <a:t>em</a:t>
                      </a: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76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R="694055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Another Bottleneck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Remember we need to enumerate </a:t>
            </a:r>
            <a:r>
              <a:rPr lang="en-US" b="1" dirty="0" err="1" smtClean="0">
                <a:solidFill>
                  <a:srgbClr val="D600B7"/>
                </a:solidFill>
              </a:rPr>
              <a:t>itemsets</a:t>
            </a:r>
            <a:r>
              <a:rPr lang="en-US" b="1" dirty="0" smtClean="0">
                <a:solidFill>
                  <a:srgbClr val="D600B7"/>
                </a:solidFill>
              </a:rPr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many frequent </a:t>
            </a:r>
            <a:r>
              <a:rPr lang="en-US" dirty="0" err="1" smtClean="0"/>
              <a:t>itemset</a:t>
            </a:r>
            <a:r>
              <a:rPr lang="en-US" dirty="0" smtClean="0"/>
              <a:t> mining algorithms, </a:t>
            </a:r>
            <a:r>
              <a:rPr lang="en-US" dirty="0" smtClean="0">
                <a:solidFill>
                  <a:srgbClr val="D600B7"/>
                </a:solidFill>
              </a:rPr>
              <a:t>main-memory is the critical resource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need to keep the count of pairs, triples, etc. as we read each basket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Such count should reside in memory for the entire running time of the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But, the number of </a:t>
            </a:r>
            <a:r>
              <a:rPr lang="en-US" dirty="0" err="1" smtClean="0"/>
              <a:t>itemsets</a:t>
            </a:r>
            <a:r>
              <a:rPr lang="en-US" dirty="0" smtClean="0"/>
              <a:t> we can count is limited by main-memory</a:t>
            </a:r>
            <a:r>
              <a:rPr lang="en-US" sz="2000" dirty="0" smtClean="0">
                <a:solidFill>
                  <a:srgbClr val="207A00"/>
                </a:solidFill>
              </a:rPr>
              <a:t>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7A00"/>
                </a:solidFill>
              </a:rPr>
              <a:t>Instead, counts can be stored to file(s)!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D600B7"/>
                </a:solidFill>
              </a:rPr>
              <a:t>This will be a disaster!</a:t>
            </a:r>
            <a:endParaRPr lang="en-US" sz="1800" b="1" dirty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16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Hardest Problem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Enumerating </a:t>
            </a:r>
            <a:r>
              <a:rPr lang="en-US" sz="3200" b="1" dirty="0" smtClean="0">
                <a:solidFill>
                  <a:srgbClr val="D600B7"/>
                </a:solidFill>
              </a:rPr>
              <a:t>all combinations!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/>
              <a:t>Let’s start with a simple step!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The hardest problem is often to be finding frequent item pairs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207A00"/>
                </a:solidFill>
              </a:rPr>
              <a:t>WHY?</a:t>
            </a:r>
            <a:r>
              <a:rPr lang="en-US" sz="2800" b="1" dirty="0" smtClean="0">
                <a:solidFill>
                  <a:srgbClr val="D600B7"/>
                </a:solidFill>
              </a:rPr>
              <a:t> </a:t>
            </a:r>
            <a:r>
              <a:rPr lang="en-US" sz="2800" dirty="0" smtClean="0"/>
              <a:t>Freq. pairs are more common than freq. triples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207A00"/>
                </a:solidFill>
              </a:rPr>
              <a:t>WHY?</a:t>
            </a:r>
            <a:r>
              <a:rPr lang="en-US" sz="2400" b="1" dirty="0" smtClean="0"/>
              <a:t> </a:t>
            </a:r>
            <a:r>
              <a:rPr lang="en-US" sz="2400" dirty="0" smtClean="0"/>
              <a:t>The probability of being frequent drops exponentially with size</a:t>
            </a:r>
            <a:endParaRPr lang="en-US" sz="24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569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Finding Frequent Pairs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always generate all </a:t>
            </a:r>
            <a:r>
              <a:rPr lang="en-US" dirty="0" err="1" smtClean="0"/>
              <a:t>itemsets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But we only want to keep track of (count) those item that in the end turn out to be frequent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Scenario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Imagine we aim to identify frequent pairs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need to enumerate all pairs of items from all baskets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BUT</a:t>
            </a:r>
            <a:r>
              <a:rPr lang="en-US" dirty="0" smtClean="0"/>
              <a:t>, rather than keeping a count for every pair, we hope to discard a lot of pairs and only keep track of the ones that will in the end turn out to be frequent</a:t>
            </a:r>
          </a:p>
        </p:txBody>
      </p:sp>
    </p:spTree>
    <p:extLst>
      <p:ext uri="{BB962C8B-B14F-4D97-AF65-F5344CB8AC3E}">
        <p14:creationId xmlns:p14="http://schemas.microsoft.com/office/powerpoint/2010/main" val="1717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Naïve Algorithm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Naïve approach to find frequent pairs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Read file once, keeping the count of each </a:t>
                </a:r>
                <a:r>
                  <a:rPr lang="en-US" dirty="0" err="1" smtClean="0"/>
                  <a:t>itemset</a:t>
                </a:r>
                <a:r>
                  <a:rPr lang="en-US" dirty="0" smtClean="0"/>
                  <a:t> pair in main-memory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From each basket </a:t>
                </a:r>
                <a:r>
                  <a:rPr lang="en-US" b="1" i="1" dirty="0" smtClean="0"/>
                  <a:t>b </a:t>
                </a:r>
                <a:r>
                  <a:rPr lang="en-US" dirty="0" smtClean="0"/>
                  <a:t>of </a:t>
                </a:r>
                <a:r>
                  <a:rPr lang="en-US" b="1" i="1" dirty="0" err="1" smtClean="0"/>
                  <a:t>n</a:t>
                </a:r>
                <a:r>
                  <a:rPr lang="en-US" b="1" i="1" baseline="-25000" dirty="0" err="1" smtClean="0"/>
                  <a:t>b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items, generate </a:t>
                </a:r>
                <a:r>
                  <a:rPr lang="en-US" i="1" dirty="0" err="1" smtClean="0"/>
                  <a:t>n</a:t>
                </a:r>
                <a:r>
                  <a:rPr lang="en-US" i="1" baseline="-25000" dirty="0" err="1" smtClean="0"/>
                  <a:t>b</a:t>
                </a:r>
                <a:r>
                  <a:rPr lang="en-US" i="1" dirty="0" smtClean="0"/>
                  <a:t>(</a:t>
                </a:r>
                <a:r>
                  <a:rPr lang="en-US" i="1" dirty="0" err="1" smtClean="0"/>
                  <a:t>n</a:t>
                </a:r>
                <a:r>
                  <a:rPr lang="en-US" i="1" baseline="-25000" dirty="0" err="1" smtClean="0"/>
                  <a:t>b</a:t>
                </a:r>
                <a:r>
                  <a:rPr lang="en-US" i="1" dirty="0" smtClean="0"/>
                  <a:t> – 1)/2 </a:t>
                </a:r>
                <a:r>
                  <a:rPr lang="en-US" dirty="0" smtClean="0"/>
                  <a:t>item pairs with two nested loops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 data structure then keeps count of every pair</a:t>
                </a:r>
                <a:endParaRPr lang="en-US" sz="1800" b="1" dirty="0">
                  <a:solidFill>
                    <a:srgbClr val="D600B7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D600B7"/>
                    </a:solidFill>
                  </a:rPr>
                  <a:t>Fails is (#items)</a:t>
                </a:r>
                <a:r>
                  <a:rPr lang="en-US" b="1" baseline="30000" dirty="0" smtClean="0">
                    <a:solidFill>
                      <a:srgbClr val="D600B7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D600B7"/>
                    </a:solidFill>
                  </a:rPr>
                  <a:t> exceeds main-memory capacity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solidFill>
                      <a:srgbClr val="207A00"/>
                    </a:solidFill>
                  </a:rPr>
                  <a:t>Remember: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#items can be 100K (</a:t>
                </a:r>
                <a:r>
                  <a:rPr lang="en-US" dirty="0" err="1" smtClean="0"/>
                  <a:t>walmart</a:t>
                </a:r>
                <a:r>
                  <a:rPr lang="en-US" dirty="0" smtClean="0"/>
                  <a:t>) or 10B (webpages)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Suppose we have </a:t>
                </a:r>
                <a:r>
                  <a:rPr lang="en-US" b="1" dirty="0" smtClean="0">
                    <a:solidFill>
                      <a:srgbClr val="F0AD00"/>
                    </a:solidFill>
                  </a:rPr>
                  <a:t>10</a:t>
                </a:r>
                <a:r>
                  <a:rPr lang="en-US" b="1" baseline="30000" dirty="0" smtClean="0">
                    <a:solidFill>
                      <a:srgbClr val="F0AD00"/>
                    </a:solidFill>
                  </a:rPr>
                  <a:t>5</a:t>
                </a:r>
                <a:r>
                  <a:rPr lang="en-US" b="1" dirty="0" smtClean="0">
                    <a:solidFill>
                      <a:srgbClr val="F0AD00"/>
                    </a:solidFill>
                  </a:rPr>
                  <a:t> items</a:t>
                </a:r>
                <a:r>
                  <a:rPr lang="en-US" dirty="0" smtClean="0"/>
                  <a:t>, counts are 4-byte integers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Number of item pairs: 10</a:t>
                </a:r>
                <a:r>
                  <a:rPr lang="en-US" baseline="30000" dirty="0" smtClean="0"/>
                  <a:t>5</a:t>
                </a:r>
                <a:r>
                  <a:rPr lang="en-US" dirty="0" smtClean="0"/>
                  <a:t>(10</a:t>
                </a:r>
                <a:r>
                  <a:rPr lang="en-US" baseline="30000" dirty="0" smtClean="0"/>
                  <a:t>5</a:t>
                </a:r>
                <a:r>
                  <a:rPr lang="en-US" dirty="0" smtClean="0"/>
                  <a:t> - 1)/2 </a:t>
                </a:r>
                <a14:m>
                  <m:oMath xmlns:m="http://schemas.openxmlformats.org/officeDocument/2006/math">
                    <m:r>
                      <a:rPr lang="en-US" b="0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0AD00"/>
                    </a:solidFill>
                  </a:rPr>
                  <a:t>5 * 10</a:t>
                </a:r>
                <a:r>
                  <a:rPr lang="en-US" b="1" baseline="30000" dirty="0" smtClean="0">
                    <a:solidFill>
                      <a:srgbClr val="F0AD00"/>
                    </a:solidFill>
                  </a:rPr>
                  <a:t>9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Therefore, 2*10</a:t>
                </a:r>
                <a:r>
                  <a:rPr lang="en-US" baseline="30000" dirty="0" smtClean="0"/>
                  <a:t>10</a:t>
                </a:r>
                <a:r>
                  <a:rPr lang="en-US" dirty="0" smtClean="0"/>
                  <a:t> bytes (</a:t>
                </a:r>
                <a:r>
                  <a:rPr lang="en-US" b="1" dirty="0" smtClean="0">
                    <a:solidFill>
                      <a:srgbClr val="F0AD00"/>
                    </a:solidFill>
                  </a:rPr>
                  <a:t>20 GB</a:t>
                </a:r>
                <a:r>
                  <a:rPr lang="en-US" dirty="0" smtClean="0"/>
                  <a:t>) of memory is required – </a:t>
                </a:r>
                <a:r>
                  <a:rPr lang="en-US" b="1" i="1" dirty="0" smtClean="0"/>
                  <a:t>just for counts!</a:t>
                </a:r>
                <a:endParaRPr lang="en-US" b="1" i="1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043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0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Market Basket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Supermarket (Walmart) </a:t>
            </a:r>
            <a:r>
              <a:rPr lang="en-US" sz="3200" b="1" dirty="0">
                <a:solidFill>
                  <a:srgbClr val="D600B7"/>
                </a:solidFill>
              </a:rPr>
              <a:t>s</a:t>
            </a:r>
            <a:r>
              <a:rPr lang="en-US" sz="3200" b="1" dirty="0" smtClean="0">
                <a:solidFill>
                  <a:srgbClr val="D600B7"/>
                </a:solidFill>
              </a:rPr>
              <a:t>helf </a:t>
            </a:r>
            <a:r>
              <a:rPr lang="en-US" sz="3200" b="1" dirty="0">
                <a:solidFill>
                  <a:srgbClr val="D600B7"/>
                </a:solidFill>
              </a:rPr>
              <a:t>o</a:t>
            </a:r>
            <a:r>
              <a:rPr lang="en-US" sz="3200" b="1" dirty="0" smtClean="0">
                <a:solidFill>
                  <a:srgbClr val="D600B7"/>
                </a:solidFill>
              </a:rPr>
              <a:t>rganization management –                      </a:t>
            </a:r>
            <a:r>
              <a:rPr lang="en-US" sz="3200" b="1" dirty="0" smtClean="0">
                <a:solidFill>
                  <a:srgbClr val="207A00"/>
                </a:solidFill>
              </a:rPr>
              <a:t>Market </a:t>
            </a:r>
            <a:r>
              <a:rPr lang="en-US" sz="3200" b="1" dirty="0" smtClean="0">
                <a:solidFill>
                  <a:srgbClr val="207A00"/>
                </a:solidFill>
              </a:rPr>
              <a:t>Basket Model</a:t>
            </a:r>
            <a:r>
              <a:rPr lang="en-US" sz="3200" b="1" dirty="0" smtClean="0">
                <a:solidFill>
                  <a:srgbClr val="207A00"/>
                </a:solidFill>
              </a:rPr>
              <a:t>:</a:t>
            </a:r>
            <a:endParaRPr lang="en-US" sz="3200" b="1" dirty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D600B7"/>
                </a:solidFill>
              </a:rPr>
              <a:t>Goal: </a:t>
            </a:r>
            <a:r>
              <a:rPr lang="en-US" sz="2800" dirty="0" smtClean="0"/>
              <a:t>Identify items that are bought together significantly by many customers</a:t>
            </a:r>
            <a:endParaRPr lang="en-US" sz="2800" b="1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D600B7"/>
                </a:solidFill>
              </a:rPr>
              <a:t>Approach: </a:t>
            </a:r>
            <a:r>
              <a:rPr lang="en-US" sz="2800" dirty="0" smtClean="0"/>
              <a:t>Process the sales data collected from barcode scanners to find dependencies among items</a:t>
            </a:r>
            <a:endParaRPr lang="en-US" sz="2800" b="1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D600B7"/>
                </a:solidFill>
              </a:rPr>
              <a:t>A classic example: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207A00"/>
                </a:solidFill>
              </a:rPr>
              <a:t>If someone buy eggs and diaper, then they will most likely buy beer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207A00"/>
                </a:solidFill>
              </a:rPr>
              <a:t>Do not be surprised if you find sixer and half rack near diaper!</a:t>
            </a:r>
            <a:endParaRPr lang="en-US" sz="2400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Counting Pairs in Memory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Goals: </a:t>
            </a:r>
            <a:r>
              <a:rPr lang="en-US" dirty="0" smtClean="0"/>
              <a:t>Count the number of occurrences of each pair of items 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Approach 1:</a:t>
            </a:r>
            <a:r>
              <a:rPr lang="en-US" b="1" dirty="0" smtClean="0"/>
              <a:t> </a:t>
            </a:r>
            <a:r>
              <a:rPr lang="en-US" dirty="0" smtClean="0"/>
              <a:t>2-D triangular matrix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Order items in the basket such that </a:t>
            </a:r>
            <a:r>
              <a:rPr lang="en-US" b="1" i="1" dirty="0" err="1">
                <a:solidFill>
                  <a:srgbClr val="F0AD00"/>
                </a:solidFill>
              </a:rPr>
              <a:t>i</a:t>
            </a:r>
            <a:r>
              <a:rPr lang="en-US" b="1" i="1" dirty="0" smtClean="0">
                <a:solidFill>
                  <a:srgbClr val="F0AD00"/>
                </a:solidFill>
              </a:rPr>
              <a:t> &lt; j</a:t>
            </a:r>
            <a:r>
              <a:rPr lang="en-US" i="1" dirty="0" smtClean="0"/>
              <a:t> </a:t>
            </a:r>
            <a:r>
              <a:rPr lang="en-US" dirty="0" smtClean="0"/>
              <a:t>always in an item-pair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Approach 2:</a:t>
            </a:r>
            <a:r>
              <a:rPr lang="en-US" b="1" dirty="0" smtClean="0"/>
              <a:t> </a:t>
            </a:r>
            <a:r>
              <a:rPr lang="en-US" dirty="0" smtClean="0"/>
              <a:t>1-D matrix (</a:t>
            </a:r>
            <a:r>
              <a:rPr lang="en-US" i="1" dirty="0" smtClean="0"/>
              <a:t>space efficient</a:t>
            </a:r>
            <a:r>
              <a:rPr lang="en-US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Store the count in a[k] for item-pair 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0AD00"/>
                </a:solidFill>
              </a:rPr>
              <a:t>k</a:t>
            </a:r>
            <a:r>
              <a:rPr lang="en-US" b="1" dirty="0" smtClean="0">
                <a:solidFill>
                  <a:srgbClr val="F0AD00"/>
                </a:solidFill>
              </a:rPr>
              <a:t> = (i-1)(n – (</a:t>
            </a:r>
            <a:r>
              <a:rPr lang="en-US" b="1" dirty="0" err="1" smtClean="0">
                <a:solidFill>
                  <a:srgbClr val="F0AD00"/>
                </a:solidFill>
              </a:rPr>
              <a:t>i</a:t>
            </a:r>
            <a:r>
              <a:rPr lang="en-US" b="1" dirty="0" smtClean="0">
                <a:solidFill>
                  <a:srgbClr val="F0AD00"/>
                </a:solidFill>
              </a:rPr>
              <a:t>/2)) + j -1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Result of this stores the count in lexicographic order: First the count of {1,2}, {1,3}, {1, 4},…, {1, n} then the count of {2,3}, {2, 4}, … {2, n},…. </a:t>
            </a:r>
            <a:r>
              <a:rPr lang="en-US" dirty="0"/>
              <a:t>d</a:t>
            </a:r>
            <a:r>
              <a:rPr lang="en-US" dirty="0" smtClean="0"/>
              <a:t>own to {n-2, n-1}, {n-2,n}, {n-1,n}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What we do if we have too many item-pairs to fit in memory?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What about 3-itemsets, 4-itemsets, etc.?</a:t>
            </a:r>
          </a:p>
        </p:txBody>
      </p:sp>
    </p:spTree>
    <p:extLst>
      <p:ext uri="{BB962C8B-B14F-4D97-AF65-F5344CB8AC3E}">
        <p14:creationId xmlns:p14="http://schemas.microsoft.com/office/powerpoint/2010/main" val="4728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A-Priori Algorithm (1)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3419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A-Priori </a:t>
            </a:r>
            <a:r>
              <a:rPr lang="en-US" dirty="0" smtClean="0">
                <a:solidFill>
                  <a:srgbClr val="D600B7"/>
                </a:solidFill>
              </a:rPr>
              <a:t>limits the need for main-memory with its 2-pass approach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Key idea: </a:t>
            </a:r>
            <a:r>
              <a:rPr lang="en-US" i="1" dirty="0" smtClean="0">
                <a:solidFill>
                  <a:srgbClr val="F0AD00"/>
                </a:solidFill>
              </a:rPr>
              <a:t>monotonicity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If a set of items </a:t>
            </a:r>
            <a:r>
              <a:rPr lang="en-US" b="1" dirty="0" smtClean="0">
                <a:solidFill>
                  <a:srgbClr val="207A00"/>
                </a:solidFill>
                <a:latin typeface="Bell MT" panose="02020503060305020303" pitchFamily="18" charset="0"/>
              </a:rPr>
              <a:t>I</a:t>
            </a:r>
            <a:r>
              <a:rPr lang="en-US" i="1" dirty="0" smtClean="0">
                <a:solidFill>
                  <a:srgbClr val="207A00"/>
                </a:solidFill>
              </a:rPr>
              <a:t> </a:t>
            </a:r>
            <a:r>
              <a:rPr lang="en-US" dirty="0" smtClean="0">
                <a:solidFill>
                  <a:srgbClr val="207A00"/>
                </a:solidFill>
              </a:rPr>
              <a:t>appears </a:t>
            </a:r>
            <a:r>
              <a:rPr lang="en-US" dirty="0" err="1" smtClean="0">
                <a:solidFill>
                  <a:srgbClr val="207A00"/>
                </a:solidFill>
              </a:rPr>
              <a:t>atleast</a:t>
            </a:r>
            <a:r>
              <a:rPr lang="en-US" dirty="0" smtClean="0">
                <a:solidFill>
                  <a:srgbClr val="207A00"/>
                </a:solidFill>
              </a:rPr>
              <a:t> </a:t>
            </a:r>
            <a:r>
              <a:rPr lang="en-US" b="1" i="1" dirty="0" smtClean="0">
                <a:solidFill>
                  <a:srgbClr val="207A00"/>
                </a:solidFill>
              </a:rPr>
              <a:t>s </a:t>
            </a:r>
            <a:r>
              <a:rPr lang="en-US" dirty="0" smtClean="0">
                <a:solidFill>
                  <a:srgbClr val="207A00"/>
                </a:solidFill>
              </a:rPr>
              <a:t>times, so does every subset </a:t>
            </a:r>
            <a:r>
              <a:rPr lang="en-US" b="1" i="1" dirty="0" smtClean="0">
                <a:solidFill>
                  <a:srgbClr val="207A00"/>
                </a:solidFill>
                <a:latin typeface="Bell MT" panose="02020503060305020303" pitchFamily="18" charset="0"/>
              </a:rPr>
              <a:t>J</a:t>
            </a:r>
            <a:r>
              <a:rPr lang="en-US" dirty="0" smtClean="0">
                <a:solidFill>
                  <a:srgbClr val="207A00"/>
                </a:solidFill>
              </a:rPr>
              <a:t> of </a:t>
            </a:r>
            <a:r>
              <a:rPr lang="en-US" b="1" dirty="0" smtClean="0">
                <a:solidFill>
                  <a:srgbClr val="207A00"/>
                </a:solidFill>
                <a:latin typeface="Bell MT" panose="02020503060305020303" pitchFamily="18" charset="0"/>
              </a:rPr>
              <a:t>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207A00"/>
              </a:solidFill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Contrapositive for pairs: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If items </a:t>
            </a:r>
            <a:r>
              <a:rPr lang="en-US" b="1" i="1" dirty="0">
                <a:solidFill>
                  <a:srgbClr val="207A00"/>
                </a:solidFill>
                <a:latin typeface="Bell MT" panose="02020503060305020303" pitchFamily="18" charset="0"/>
              </a:rPr>
              <a:t>i</a:t>
            </a:r>
            <a:r>
              <a:rPr lang="en-US" b="1" i="1" dirty="0" smtClean="0"/>
              <a:t> </a:t>
            </a:r>
            <a:r>
              <a:rPr lang="en-US" dirty="0" smtClean="0"/>
              <a:t>does not appear in </a:t>
            </a:r>
            <a:r>
              <a:rPr lang="en-US" b="1" i="1" dirty="0" smtClean="0"/>
              <a:t>s </a:t>
            </a:r>
            <a:r>
              <a:rPr lang="en-US" dirty="0" smtClean="0"/>
              <a:t>baskets, then no pair including </a:t>
            </a:r>
            <a:r>
              <a:rPr lang="en-US" b="1" i="1" dirty="0" err="1" smtClean="0">
                <a:solidFill>
                  <a:srgbClr val="207A00"/>
                </a:solidFill>
                <a:latin typeface="Bell MT" panose="02020503060305020303" pitchFamily="18" charset="0"/>
              </a:rPr>
              <a:t>i</a:t>
            </a:r>
            <a:r>
              <a:rPr lang="en-US" b="1" i="1" dirty="0" smtClean="0"/>
              <a:t> </a:t>
            </a:r>
            <a:r>
              <a:rPr lang="en-US" i="1" dirty="0" smtClean="0"/>
              <a:t>can appear in </a:t>
            </a:r>
            <a:r>
              <a:rPr lang="en-US" b="1" i="1" dirty="0" smtClean="0"/>
              <a:t>s </a:t>
            </a:r>
            <a:r>
              <a:rPr lang="en-US" dirty="0" smtClean="0"/>
              <a:t>baskets</a:t>
            </a:r>
            <a:r>
              <a:rPr lang="en-US" dirty="0" smtClean="0">
                <a:solidFill>
                  <a:srgbClr val="207A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So, how does A-Priori algorithm finds freq. </a:t>
            </a:r>
            <a:r>
              <a:rPr lang="en-US" b="1" dirty="0" err="1" smtClean="0">
                <a:solidFill>
                  <a:srgbClr val="D600B7"/>
                </a:solidFill>
              </a:rPr>
              <a:t>Itemsets</a:t>
            </a:r>
            <a:r>
              <a:rPr lang="en-US" b="1" dirty="0" smtClean="0">
                <a:solidFill>
                  <a:srgbClr val="D600B7"/>
                </a:solidFill>
              </a:rPr>
              <a:t>?</a:t>
            </a:r>
            <a:endParaRPr lang="en-US" b="1" dirty="0">
              <a:solidFill>
                <a:srgbClr val="D600B7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08405" y="1222872"/>
            <a:ext cx="2685132" cy="2260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4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A-Priori Algorithm (2)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Pass-1: </a:t>
            </a:r>
            <a:r>
              <a:rPr lang="en-US" dirty="0" smtClean="0"/>
              <a:t>Read baskets and </a:t>
            </a:r>
            <a:r>
              <a:rPr lang="en-US" dirty="0" smtClean="0">
                <a:solidFill>
                  <a:srgbClr val="D600B7"/>
                </a:solidFill>
              </a:rPr>
              <a:t>count</a:t>
            </a:r>
            <a:r>
              <a:rPr lang="en-US" dirty="0" smtClean="0"/>
              <a:t> the</a:t>
            </a:r>
            <a:r>
              <a:rPr lang="en-US" dirty="0" smtClean="0">
                <a:solidFill>
                  <a:srgbClr val="D600B7"/>
                </a:solidFill>
              </a:rPr>
              <a:t> </a:t>
            </a:r>
            <a:r>
              <a:rPr lang="en-US" dirty="0" smtClean="0"/>
              <a:t># of occurrences of each</a:t>
            </a:r>
            <a:r>
              <a:rPr lang="en-US" dirty="0" smtClean="0">
                <a:solidFill>
                  <a:srgbClr val="D600B7"/>
                </a:solidFill>
              </a:rPr>
              <a:t> individual item</a:t>
            </a:r>
            <a:r>
              <a:rPr lang="en-US" dirty="0" smtClean="0"/>
              <a:t> in main-memory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Requires only memory proportional to #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Remove items that does not satisfy </a:t>
            </a:r>
            <a:r>
              <a:rPr lang="en-US" b="1" dirty="0" smtClean="0">
                <a:solidFill>
                  <a:srgbClr val="D600B7"/>
                </a:solidFill>
              </a:rPr>
              <a:t>count ≥ s</a:t>
            </a:r>
            <a:r>
              <a:rPr lang="en-US" dirty="0" smtClean="0"/>
              <a:t> from memory as they are </a:t>
            </a:r>
            <a:r>
              <a:rPr lang="en-US" b="1" i="1" dirty="0" smtClean="0">
                <a:solidFill>
                  <a:srgbClr val="D600B7"/>
                </a:solidFill>
              </a:rPr>
              <a:t>not frequent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 smtClean="0">
              <a:solidFill>
                <a:srgbClr val="D600B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D600B7"/>
                </a:solidFill>
              </a:rPr>
              <a:t>Pass-2: </a:t>
            </a:r>
            <a:r>
              <a:rPr lang="en-US" dirty="0" smtClean="0"/>
              <a:t>Read baskets again and keep track of the count of </a:t>
            </a:r>
            <a:r>
              <a:rPr lang="en-US" dirty="0" smtClean="0">
                <a:solidFill>
                  <a:srgbClr val="D600B7"/>
                </a:solidFill>
              </a:rPr>
              <a:t>only pairs</a:t>
            </a:r>
            <a:r>
              <a:rPr lang="en-US" dirty="0" smtClean="0"/>
              <a:t> where both items are frequent (from Pass 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Required memory: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0AD00"/>
                </a:solidFill>
              </a:rPr>
              <a:t>square of the number of frequent items</a:t>
            </a:r>
            <a:r>
              <a:rPr lang="en-US" dirty="0" smtClean="0"/>
              <a:t> (not the square of total number of items) </a:t>
            </a:r>
            <a:r>
              <a:rPr lang="en-US" b="1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0AD00"/>
                </a:solidFill>
              </a:rPr>
              <a:t>number of frequent items</a:t>
            </a:r>
            <a:r>
              <a:rPr lang="en-US" dirty="0" smtClean="0"/>
              <a:t> (to know which item to count)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46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A-Priori – Main Memory Picture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object 3"/>
          <p:cNvSpPr/>
          <p:nvPr/>
        </p:nvSpPr>
        <p:spPr>
          <a:xfrm>
            <a:off x="3542841" y="1975692"/>
            <a:ext cx="2057400" cy="3124200"/>
          </a:xfrm>
          <a:custGeom>
            <a:avLst/>
            <a:gdLst/>
            <a:ahLst/>
            <a:cxnLst/>
            <a:rect l="l" t="t" r="r" b="b"/>
            <a:pathLst>
              <a:path w="2057400" h="3124200">
                <a:moveTo>
                  <a:pt x="0" y="0"/>
                </a:moveTo>
                <a:lnTo>
                  <a:pt x="2057400" y="0"/>
                </a:lnTo>
                <a:lnTo>
                  <a:pt x="2057400" y="3124200"/>
                </a:lnTo>
                <a:lnTo>
                  <a:pt x="0" y="3124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0841" y="1975692"/>
            <a:ext cx="1981200" cy="3124200"/>
          </a:xfrm>
          <a:custGeom>
            <a:avLst/>
            <a:gdLst/>
            <a:ahLst/>
            <a:cxnLst/>
            <a:rect l="l" t="t" r="r" b="b"/>
            <a:pathLst>
              <a:path w="1981200" h="3124200">
                <a:moveTo>
                  <a:pt x="0" y="0"/>
                </a:moveTo>
                <a:lnTo>
                  <a:pt x="1981200" y="0"/>
                </a:lnTo>
                <a:lnTo>
                  <a:pt x="1981200" y="3124200"/>
                </a:lnTo>
                <a:lnTo>
                  <a:pt x="0" y="31242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3619041" y="2051892"/>
            <a:ext cx="1905000" cy="6858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latin typeface="Arial"/>
                <a:cs typeface="Arial"/>
              </a:rPr>
              <a:t>Item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4060886" y="5197258"/>
            <a:ext cx="99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Pass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7108885" y="5197258"/>
            <a:ext cx="99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Pass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10"/>
          <p:cNvSpPr txBox="1">
            <a:spLocks/>
          </p:cNvSpPr>
          <p:nvPr/>
        </p:nvSpPr>
        <p:spPr>
          <a:xfrm>
            <a:off x="6667041" y="2051892"/>
            <a:ext cx="1828800" cy="4572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9271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400">
              <a:lnSpc>
                <a:spcPct val="100000"/>
              </a:lnSpc>
              <a:spcBef>
                <a:spcPts val="730"/>
              </a:spcBef>
            </a:pPr>
            <a:r>
              <a:rPr lang="en-US" sz="1800" spc="-5" smtClean="0">
                <a:solidFill>
                  <a:srgbClr val="000000"/>
                </a:solidFill>
                <a:latin typeface="Arial"/>
                <a:cs typeface="Arial"/>
              </a:rPr>
              <a:t>Frequent</a:t>
            </a:r>
            <a:r>
              <a:rPr lang="en-US" sz="1800" spc="-25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spc="-5" smtClean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5505752" y="2509092"/>
            <a:ext cx="1161415" cy="219710"/>
          </a:xfrm>
          <a:custGeom>
            <a:avLst/>
            <a:gdLst/>
            <a:ahLst/>
            <a:cxnLst/>
            <a:rect l="l" t="t" r="r" b="b"/>
            <a:pathLst>
              <a:path w="1161414" h="219710">
                <a:moveTo>
                  <a:pt x="0" y="219456"/>
                </a:moveTo>
                <a:lnTo>
                  <a:pt x="1161288" y="0"/>
                </a:lnTo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5524041" y="2051892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1"/>
                </a:lnTo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 txBox="1"/>
          <p:nvPr/>
        </p:nvSpPr>
        <p:spPr>
          <a:xfrm>
            <a:off x="3228182" y="3025752"/>
            <a:ext cx="281305" cy="1409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Main</a:t>
            </a:r>
            <a:r>
              <a:rPr sz="1800" spc="-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6667041" y="2614247"/>
            <a:ext cx="1828800" cy="2181225"/>
          </a:xfrm>
          <a:prstGeom prst="rect">
            <a:avLst/>
          </a:prstGeom>
          <a:solidFill>
            <a:srgbClr val="FFD25D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90500" marR="182245" algn="ctr">
              <a:lnSpc>
                <a:spcPct val="99500"/>
              </a:lnSpc>
            </a:pPr>
            <a:r>
              <a:rPr sz="1800" spc="-5" dirty="0">
                <a:latin typeface="Arial"/>
                <a:cs typeface="Arial"/>
              </a:rPr>
              <a:t>Counts of  pairs of  frequent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items  (candidate  pairs)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1711960" y="6122579"/>
            <a:ext cx="8768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Green box represents the amount of available main 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memory.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Smaller boxes represent how the memory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1400" spc="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used.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Finding Frequent Triples, etc.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55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each </a:t>
            </a:r>
            <a:r>
              <a:rPr lang="en-US" b="1" i="1" dirty="0" smtClean="0">
                <a:solidFill>
                  <a:srgbClr val="D600B7"/>
                </a:solidFill>
              </a:rPr>
              <a:t>k</a:t>
            </a:r>
            <a:r>
              <a:rPr lang="en-US" b="1" i="1" dirty="0" smtClean="0"/>
              <a:t>, </a:t>
            </a:r>
            <a:r>
              <a:rPr lang="en-US" dirty="0" smtClean="0"/>
              <a:t>we construct </a:t>
            </a:r>
            <a:r>
              <a:rPr lang="en-US" dirty="0" smtClean="0">
                <a:solidFill>
                  <a:srgbClr val="D600B7"/>
                </a:solidFill>
              </a:rPr>
              <a:t>two sets of </a:t>
            </a:r>
            <a:r>
              <a:rPr lang="en-US" b="1" i="1" dirty="0" smtClean="0">
                <a:solidFill>
                  <a:srgbClr val="D600B7"/>
                </a:solidFill>
              </a:rPr>
              <a:t>k-tuples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itemsets</a:t>
            </a:r>
            <a:r>
              <a:rPr lang="en-US" dirty="0" smtClean="0"/>
              <a:t> of size k):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 err="1" smtClean="0">
                <a:solidFill>
                  <a:srgbClr val="207A00"/>
                </a:solidFill>
              </a:rPr>
              <a:t>C</a:t>
            </a:r>
            <a:r>
              <a:rPr lang="en-US" b="1" i="1" baseline="-25000" dirty="0" err="1" smtClean="0">
                <a:solidFill>
                  <a:srgbClr val="207A00"/>
                </a:solidFill>
              </a:rPr>
              <a:t>k</a:t>
            </a:r>
            <a:r>
              <a:rPr lang="en-US" b="1" i="1" dirty="0" smtClean="0"/>
              <a:t> = </a:t>
            </a:r>
            <a:r>
              <a:rPr lang="en-US" dirty="0" smtClean="0">
                <a:solidFill>
                  <a:srgbClr val="F0AD00"/>
                </a:solidFill>
              </a:rPr>
              <a:t>candidate k-tuples</a:t>
            </a:r>
            <a:r>
              <a:rPr lang="en-US" dirty="0" smtClean="0"/>
              <a:t> = combined </a:t>
            </a:r>
            <a:r>
              <a:rPr lang="en-US" dirty="0" err="1" smtClean="0"/>
              <a:t>itemsets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0AD00"/>
                </a:solidFill>
              </a:rPr>
              <a:t>pass k-1</a:t>
            </a:r>
            <a:r>
              <a:rPr lang="en-US" dirty="0" smtClean="0"/>
              <a:t> that might be frequent (support ≥ 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207A00"/>
                </a:solidFill>
              </a:rPr>
              <a:t>L</a:t>
            </a:r>
            <a:r>
              <a:rPr lang="en-US" b="1" i="1" baseline="-25000" dirty="0" smtClean="0">
                <a:solidFill>
                  <a:srgbClr val="207A00"/>
                </a:solidFill>
              </a:rPr>
              <a:t>k</a:t>
            </a:r>
            <a:r>
              <a:rPr lang="en-US" b="1" i="1" dirty="0" smtClean="0"/>
              <a:t> = </a:t>
            </a:r>
            <a:r>
              <a:rPr lang="en-US" dirty="0" smtClean="0"/>
              <a:t>truly frequent k-tuples</a:t>
            </a:r>
            <a:br>
              <a:rPr lang="en-US" dirty="0" smtClean="0"/>
            </a:br>
            <a:endParaRPr lang="en-US" b="1" i="1" dirty="0"/>
          </a:p>
        </p:txBody>
      </p:sp>
      <p:sp>
        <p:nvSpPr>
          <p:cNvPr id="43" name="object 4"/>
          <p:cNvSpPr/>
          <p:nvPr/>
        </p:nvSpPr>
        <p:spPr>
          <a:xfrm>
            <a:off x="3125385" y="5166375"/>
            <a:ext cx="762000" cy="913130"/>
          </a:xfrm>
          <a:custGeom>
            <a:avLst/>
            <a:gdLst/>
            <a:ahLst/>
            <a:cxnLst/>
            <a:rect l="l" t="t" r="r" b="b"/>
            <a:pathLst>
              <a:path w="762000" h="913129">
                <a:moveTo>
                  <a:pt x="0" y="0"/>
                </a:moveTo>
                <a:lnTo>
                  <a:pt x="0" y="912813"/>
                </a:lnTo>
                <a:lnTo>
                  <a:pt x="762000" y="603808"/>
                </a:lnTo>
                <a:lnTo>
                  <a:pt x="762000" y="309004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6"/>
          <p:cNvSpPr/>
          <p:nvPr/>
        </p:nvSpPr>
        <p:spPr>
          <a:xfrm>
            <a:off x="6630585" y="5166375"/>
            <a:ext cx="762000" cy="913130"/>
          </a:xfrm>
          <a:custGeom>
            <a:avLst/>
            <a:gdLst/>
            <a:ahLst/>
            <a:cxnLst/>
            <a:rect l="l" t="t" r="r" b="b"/>
            <a:pathLst>
              <a:path w="762000" h="913129">
                <a:moveTo>
                  <a:pt x="0" y="0"/>
                </a:moveTo>
                <a:lnTo>
                  <a:pt x="0" y="912813"/>
                </a:lnTo>
                <a:lnTo>
                  <a:pt x="762000" y="603808"/>
                </a:lnTo>
                <a:lnTo>
                  <a:pt x="762000" y="309004"/>
                </a:lnTo>
                <a:lnTo>
                  <a:pt x="0" y="0"/>
                </a:lnTo>
                <a:close/>
              </a:path>
            </a:pathLst>
          </a:custGeom>
          <a:solidFill>
            <a:srgbClr val="FFCC00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/>
          <p:cNvSpPr/>
          <p:nvPr/>
        </p:nvSpPr>
        <p:spPr>
          <a:xfrm>
            <a:off x="8230785" y="5318775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4649385" y="5318775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0"/>
                </a:moveTo>
                <a:lnTo>
                  <a:pt x="1143000" y="0"/>
                </a:lnTo>
                <a:lnTo>
                  <a:pt x="11430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2"/>
          <p:cNvSpPr/>
          <p:nvPr/>
        </p:nvSpPr>
        <p:spPr>
          <a:xfrm>
            <a:off x="28967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"/>
          <p:cNvSpPr/>
          <p:nvPr/>
        </p:nvSpPr>
        <p:spPr>
          <a:xfrm>
            <a:off x="38873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4"/>
          <p:cNvSpPr/>
          <p:nvPr/>
        </p:nvSpPr>
        <p:spPr>
          <a:xfrm>
            <a:off x="44207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5"/>
          <p:cNvSpPr/>
          <p:nvPr/>
        </p:nvSpPr>
        <p:spPr>
          <a:xfrm>
            <a:off x="73925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6"/>
          <p:cNvSpPr/>
          <p:nvPr/>
        </p:nvSpPr>
        <p:spPr>
          <a:xfrm>
            <a:off x="64019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7"/>
          <p:cNvSpPr/>
          <p:nvPr/>
        </p:nvSpPr>
        <p:spPr>
          <a:xfrm>
            <a:off x="57923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8"/>
          <p:cNvSpPr/>
          <p:nvPr/>
        </p:nvSpPr>
        <p:spPr>
          <a:xfrm>
            <a:off x="93737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9"/>
          <p:cNvSpPr/>
          <p:nvPr/>
        </p:nvSpPr>
        <p:spPr>
          <a:xfrm>
            <a:off x="80021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0"/>
          <p:cNvSpPr/>
          <p:nvPr/>
        </p:nvSpPr>
        <p:spPr>
          <a:xfrm>
            <a:off x="10059585" y="55854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1"/>
          <p:cNvSpPr txBox="1"/>
          <p:nvPr/>
        </p:nvSpPr>
        <p:spPr>
          <a:xfrm>
            <a:off x="2430060" y="4160958"/>
            <a:ext cx="57150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46050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All 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it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ms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7" name="object 22"/>
          <p:cNvSpPr/>
          <p:nvPr/>
        </p:nvSpPr>
        <p:spPr>
          <a:xfrm>
            <a:off x="2563630" y="4860524"/>
            <a:ext cx="113030" cy="610870"/>
          </a:xfrm>
          <a:custGeom>
            <a:avLst/>
            <a:gdLst/>
            <a:ahLst/>
            <a:cxnLst/>
            <a:rect l="l" t="t" r="r" b="b"/>
            <a:pathLst>
              <a:path w="113030" h="610870">
                <a:moveTo>
                  <a:pt x="0" y="530313"/>
                </a:moveTo>
                <a:lnTo>
                  <a:pt x="28354" y="610650"/>
                </a:lnTo>
                <a:lnTo>
                  <a:pt x="69660" y="548690"/>
                </a:lnTo>
                <a:lnTo>
                  <a:pt x="44631" y="548690"/>
                </a:lnTo>
                <a:lnTo>
                  <a:pt x="27829" y="546590"/>
                </a:lnTo>
                <a:lnTo>
                  <a:pt x="29404" y="533988"/>
                </a:lnTo>
                <a:lnTo>
                  <a:pt x="0" y="530313"/>
                </a:lnTo>
                <a:close/>
              </a:path>
              <a:path w="113030" h="610870">
                <a:moveTo>
                  <a:pt x="29404" y="533988"/>
                </a:moveTo>
                <a:lnTo>
                  <a:pt x="27829" y="546590"/>
                </a:lnTo>
                <a:lnTo>
                  <a:pt x="44631" y="548690"/>
                </a:lnTo>
                <a:lnTo>
                  <a:pt x="46207" y="536089"/>
                </a:lnTo>
                <a:lnTo>
                  <a:pt x="29404" y="533988"/>
                </a:lnTo>
                <a:close/>
              </a:path>
              <a:path w="113030" h="610870">
                <a:moveTo>
                  <a:pt x="46207" y="536089"/>
                </a:moveTo>
                <a:lnTo>
                  <a:pt x="44631" y="548690"/>
                </a:lnTo>
                <a:lnTo>
                  <a:pt x="69660" y="548690"/>
                </a:lnTo>
                <a:lnTo>
                  <a:pt x="75611" y="539764"/>
                </a:lnTo>
                <a:lnTo>
                  <a:pt x="46207" y="536089"/>
                </a:lnTo>
                <a:close/>
              </a:path>
              <a:path w="113030" h="610870">
                <a:moveTo>
                  <a:pt x="96152" y="0"/>
                </a:moveTo>
                <a:lnTo>
                  <a:pt x="29404" y="533988"/>
                </a:lnTo>
                <a:lnTo>
                  <a:pt x="46207" y="536089"/>
                </a:lnTo>
                <a:lnTo>
                  <a:pt x="112955" y="2100"/>
                </a:lnTo>
                <a:lnTo>
                  <a:pt x="96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3"/>
          <p:cNvSpPr txBox="1"/>
          <p:nvPr/>
        </p:nvSpPr>
        <p:spPr>
          <a:xfrm>
            <a:off x="4783528" y="3906958"/>
            <a:ext cx="889635" cy="842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450" marR="30480" indent="-6350" algn="just">
              <a:lnSpc>
                <a:spcPct val="98800"/>
              </a:lnSpc>
              <a:spcBef>
                <a:spcPts val="125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All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pairs  of</a:t>
            </a:r>
            <a:r>
              <a:rPr sz="18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items  from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800" spc="-7" baseline="-16203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endParaRPr sz="1800" baseline="-16203">
              <a:latin typeface="Arial"/>
              <a:cs typeface="Arial"/>
            </a:endParaRPr>
          </a:p>
        </p:txBody>
      </p:sp>
      <p:sp>
        <p:nvSpPr>
          <p:cNvPr id="59" name="object 24"/>
          <p:cNvSpPr/>
          <p:nvPr/>
        </p:nvSpPr>
        <p:spPr>
          <a:xfrm>
            <a:off x="5155844" y="4784177"/>
            <a:ext cx="111760" cy="534670"/>
          </a:xfrm>
          <a:custGeom>
            <a:avLst/>
            <a:gdLst/>
            <a:ahLst/>
            <a:cxnLst/>
            <a:rect l="l" t="t" r="r" b="b"/>
            <a:pathLst>
              <a:path w="111760" h="534670">
                <a:moveTo>
                  <a:pt x="0" y="453775"/>
                </a:moveTo>
                <a:lnTo>
                  <a:pt x="26940" y="534597"/>
                </a:lnTo>
                <a:lnTo>
                  <a:pt x="69631" y="472933"/>
                </a:lnTo>
                <a:lnTo>
                  <a:pt x="44302" y="472933"/>
                </a:lnTo>
                <a:lnTo>
                  <a:pt x="27539" y="470538"/>
                </a:lnTo>
                <a:lnTo>
                  <a:pt x="29335" y="457966"/>
                </a:lnTo>
                <a:lnTo>
                  <a:pt x="0" y="453775"/>
                </a:lnTo>
                <a:close/>
              </a:path>
              <a:path w="111760" h="534670">
                <a:moveTo>
                  <a:pt x="29335" y="457966"/>
                </a:moveTo>
                <a:lnTo>
                  <a:pt x="27539" y="470538"/>
                </a:lnTo>
                <a:lnTo>
                  <a:pt x="44302" y="472933"/>
                </a:lnTo>
                <a:lnTo>
                  <a:pt x="46098" y="460360"/>
                </a:lnTo>
                <a:lnTo>
                  <a:pt x="29335" y="457966"/>
                </a:lnTo>
                <a:close/>
              </a:path>
              <a:path w="111760" h="534670">
                <a:moveTo>
                  <a:pt x="46098" y="460360"/>
                </a:moveTo>
                <a:lnTo>
                  <a:pt x="44302" y="472933"/>
                </a:lnTo>
                <a:lnTo>
                  <a:pt x="69631" y="472933"/>
                </a:lnTo>
                <a:lnTo>
                  <a:pt x="75434" y="464551"/>
                </a:lnTo>
                <a:lnTo>
                  <a:pt x="46098" y="460360"/>
                </a:lnTo>
                <a:close/>
              </a:path>
              <a:path w="111760" h="534670">
                <a:moveTo>
                  <a:pt x="94758" y="0"/>
                </a:moveTo>
                <a:lnTo>
                  <a:pt x="29335" y="457966"/>
                </a:lnTo>
                <a:lnTo>
                  <a:pt x="46098" y="460360"/>
                </a:lnTo>
                <a:lnTo>
                  <a:pt x="111522" y="2395"/>
                </a:lnTo>
                <a:lnTo>
                  <a:pt x="94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5"/>
          <p:cNvSpPr txBox="1"/>
          <p:nvPr/>
        </p:nvSpPr>
        <p:spPr>
          <a:xfrm>
            <a:off x="6543272" y="4008558"/>
            <a:ext cx="9023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33350">
              <a:lnSpc>
                <a:spcPts val="2130"/>
              </a:lnSpc>
              <a:spcBef>
                <a:spcPts val="195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Count 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pairs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26"/>
          <p:cNvSpPr/>
          <p:nvPr/>
        </p:nvSpPr>
        <p:spPr>
          <a:xfrm>
            <a:off x="6843485" y="4706849"/>
            <a:ext cx="176530" cy="535940"/>
          </a:xfrm>
          <a:custGeom>
            <a:avLst/>
            <a:gdLst/>
            <a:ahLst/>
            <a:cxnLst/>
            <a:rect l="l" t="t" r="r" b="b"/>
            <a:pathLst>
              <a:path w="176529" h="535939">
                <a:moveTo>
                  <a:pt x="0" y="451990"/>
                </a:moveTo>
                <a:lnTo>
                  <a:pt x="15699" y="535725"/>
                </a:lnTo>
                <a:lnTo>
                  <a:pt x="69536" y="476994"/>
                </a:lnTo>
                <a:lnTo>
                  <a:pt x="41285" y="476994"/>
                </a:lnTo>
                <a:lnTo>
                  <a:pt x="25003" y="472342"/>
                </a:lnTo>
                <a:lnTo>
                  <a:pt x="28492" y="460131"/>
                </a:lnTo>
                <a:lnTo>
                  <a:pt x="0" y="451990"/>
                </a:lnTo>
                <a:close/>
              </a:path>
              <a:path w="176529" h="535939">
                <a:moveTo>
                  <a:pt x="28492" y="460131"/>
                </a:moveTo>
                <a:lnTo>
                  <a:pt x="25003" y="472342"/>
                </a:lnTo>
                <a:lnTo>
                  <a:pt x="41285" y="476994"/>
                </a:lnTo>
                <a:lnTo>
                  <a:pt x="44774" y="464783"/>
                </a:lnTo>
                <a:lnTo>
                  <a:pt x="28492" y="460131"/>
                </a:lnTo>
                <a:close/>
              </a:path>
              <a:path w="176529" h="535939">
                <a:moveTo>
                  <a:pt x="44774" y="464783"/>
                </a:moveTo>
                <a:lnTo>
                  <a:pt x="41285" y="476994"/>
                </a:lnTo>
                <a:lnTo>
                  <a:pt x="69536" y="476994"/>
                </a:lnTo>
                <a:lnTo>
                  <a:pt x="73267" y="472924"/>
                </a:lnTo>
                <a:lnTo>
                  <a:pt x="44774" y="464783"/>
                </a:lnTo>
                <a:close/>
              </a:path>
              <a:path w="176529" h="535939">
                <a:moveTo>
                  <a:pt x="159959" y="0"/>
                </a:moveTo>
                <a:lnTo>
                  <a:pt x="28492" y="460131"/>
                </a:lnTo>
                <a:lnTo>
                  <a:pt x="44774" y="464783"/>
                </a:lnTo>
                <a:lnTo>
                  <a:pt x="176240" y="4652"/>
                </a:lnTo>
                <a:lnTo>
                  <a:pt x="159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7"/>
          <p:cNvSpPr txBox="1"/>
          <p:nvPr/>
        </p:nvSpPr>
        <p:spPr>
          <a:xfrm>
            <a:off x="8375251" y="4084758"/>
            <a:ext cx="1003935" cy="56361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08915">
              <a:lnSpc>
                <a:spcPts val="2130"/>
              </a:lnSpc>
              <a:spcBef>
                <a:spcPts val="195"/>
              </a:spcBef>
            </a:pPr>
            <a:r>
              <a:rPr lang="en-US" sz="1800" spc="-100" dirty="0" smtClean="0">
                <a:solidFill>
                  <a:srgbClr val="008000"/>
                </a:solidFill>
                <a:latin typeface="Arial"/>
                <a:cs typeface="Arial"/>
              </a:rPr>
              <a:t>In the next slide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3" name="object 28"/>
          <p:cNvSpPr/>
          <p:nvPr/>
        </p:nvSpPr>
        <p:spPr>
          <a:xfrm>
            <a:off x="8737247" y="4784177"/>
            <a:ext cx="111760" cy="534670"/>
          </a:xfrm>
          <a:custGeom>
            <a:avLst/>
            <a:gdLst/>
            <a:ahLst/>
            <a:cxnLst/>
            <a:rect l="l" t="t" r="r" b="b"/>
            <a:pathLst>
              <a:path w="111759" h="534670">
                <a:moveTo>
                  <a:pt x="0" y="453775"/>
                </a:moveTo>
                <a:lnTo>
                  <a:pt x="26941" y="534597"/>
                </a:lnTo>
                <a:lnTo>
                  <a:pt x="69631" y="472933"/>
                </a:lnTo>
                <a:lnTo>
                  <a:pt x="44302" y="472933"/>
                </a:lnTo>
                <a:lnTo>
                  <a:pt x="27539" y="470538"/>
                </a:lnTo>
                <a:lnTo>
                  <a:pt x="29335" y="457966"/>
                </a:lnTo>
                <a:lnTo>
                  <a:pt x="0" y="453775"/>
                </a:lnTo>
                <a:close/>
              </a:path>
              <a:path w="111759" h="534670">
                <a:moveTo>
                  <a:pt x="29335" y="457966"/>
                </a:moveTo>
                <a:lnTo>
                  <a:pt x="27539" y="470538"/>
                </a:lnTo>
                <a:lnTo>
                  <a:pt x="44302" y="472933"/>
                </a:lnTo>
                <a:lnTo>
                  <a:pt x="46098" y="460360"/>
                </a:lnTo>
                <a:lnTo>
                  <a:pt x="29335" y="457966"/>
                </a:lnTo>
                <a:close/>
              </a:path>
              <a:path w="111759" h="534670">
                <a:moveTo>
                  <a:pt x="46098" y="460360"/>
                </a:moveTo>
                <a:lnTo>
                  <a:pt x="44302" y="472933"/>
                </a:lnTo>
                <a:lnTo>
                  <a:pt x="69631" y="472933"/>
                </a:lnTo>
                <a:lnTo>
                  <a:pt x="75434" y="464551"/>
                </a:lnTo>
                <a:lnTo>
                  <a:pt x="46098" y="460360"/>
                </a:lnTo>
                <a:close/>
              </a:path>
              <a:path w="111759" h="534670">
                <a:moveTo>
                  <a:pt x="94759" y="0"/>
                </a:moveTo>
                <a:lnTo>
                  <a:pt x="29335" y="457966"/>
                </a:lnTo>
                <a:lnTo>
                  <a:pt x="46098" y="460360"/>
                </a:lnTo>
                <a:lnTo>
                  <a:pt x="111522" y="2395"/>
                </a:lnTo>
                <a:lnTo>
                  <a:pt x="94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9"/>
          <p:cNvSpPr txBox="1"/>
          <p:nvPr/>
        </p:nvSpPr>
        <p:spPr>
          <a:xfrm>
            <a:off x="3286516" y="3983158"/>
            <a:ext cx="953135" cy="56261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158750">
              <a:lnSpc>
                <a:spcPts val="2070"/>
              </a:lnSpc>
              <a:spcBef>
                <a:spcPts val="244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Count 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8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items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30"/>
          <p:cNvSpPr/>
          <p:nvPr/>
        </p:nvSpPr>
        <p:spPr>
          <a:xfrm>
            <a:off x="3483969" y="4555115"/>
            <a:ext cx="183515" cy="763905"/>
          </a:xfrm>
          <a:custGeom>
            <a:avLst/>
            <a:gdLst/>
            <a:ahLst/>
            <a:cxnLst/>
            <a:rect l="l" t="t" r="r" b="b"/>
            <a:pathLst>
              <a:path w="183514" h="763904">
                <a:moveTo>
                  <a:pt x="0" y="681467"/>
                </a:moveTo>
                <a:lnTo>
                  <a:pt x="22415" y="763660"/>
                </a:lnTo>
                <a:lnTo>
                  <a:pt x="69553" y="703053"/>
                </a:lnTo>
                <a:lnTo>
                  <a:pt x="43171" y="703053"/>
                </a:lnTo>
                <a:lnTo>
                  <a:pt x="26567" y="699732"/>
                </a:lnTo>
                <a:lnTo>
                  <a:pt x="29057" y="687279"/>
                </a:lnTo>
                <a:lnTo>
                  <a:pt x="0" y="681467"/>
                </a:lnTo>
                <a:close/>
              </a:path>
              <a:path w="183514" h="763904">
                <a:moveTo>
                  <a:pt x="29057" y="687279"/>
                </a:moveTo>
                <a:lnTo>
                  <a:pt x="26567" y="699732"/>
                </a:lnTo>
                <a:lnTo>
                  <a:pt x="43171" y="703053"/>
                </a:lnTo>
                <a:lnTo>
                  <a:pt x="45661" y="690600"/>
                </a:lnTo>
                <a:lnTo>
                  <a:pt x="29057" y="687279"/>
                </a:lnTo>
                <a:close/>
              </a:path>
              <a:path w="183514" h="763904">
                <a:moveTo>
                  <a:pt x="45661" y="690600"/>
                </a:moveTo>
                <a:lnTo>
                  <a:pt x="43171" y="703053"/>
                </a:lnTo>
                <a:lnTo>
                  <a:pt x="69553" y="703053"/>
                </a:lnTo>
                <a:lnTo>
                  <a:pt x="74719" y="696411"/>
                </a:lnTo>
                <a:lnTo>
                  <a:pt x="45661" y="690600"/>
                </a:lnTo>
                <a:close/>
              </a:path>
              <a:path w="183514" h="763904">
                <a:moveTo>
                  <a:pt x="166513" y="0"/>
                </a:moveTo>
                <a:lnTo>
                  <a:pt x="29057" y="687279"/>
                </a:lnTo>
                <a:lnTo>
                  <a:pt x="45661" y="690600"/>
                </a:lnTo>
                <a:lnTo>
                  <a:pt x="183117" y="3321"/>
                </a:lnTo>
                <a:lnTo>
                  <a:pt x="166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1"/>
          <p:cNvSpPr txBox="1"/>
          <p:nvPr/>
        </p:nvSpPr>
        <p:spPr>
          <a:xfrm>
            <a:off x="3239685" y="5494946"/>
            <a:ext cx="534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Filt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32"/>
          <p:cNvSpPr txBox="1"/>
          <p:nvPr/>
        </p:nvSpPr>
        <p:spPr>
          <a:xfrm>
            <a:off x="4719235" y="5494946"/>
            <a:ext cx="10033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Construct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33"/>
          <p:cNvSpPr txBox="1"/>
          <p:nvPr/>
        </p:nvSpPr>
        <p:spPr>
          <a:xfrm>
            <a:off x="6744885" y="5494946"/>
            <a:ext cx="534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Filt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34"/>
          <p:cNvSpPr txBox="1"/>
          <p:nvPr/>
        </p:nvSpPr>
        <p:spPr>
          <a:xfrm>
            <a:off x="8300635" y="5494946"/>
            <a:ext cx="10033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Construct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35"/>
          <p:cNvSpPr txBox="1"/>
          <p:nvPr/>
        </p:nvSpPr>
        <p:spPr>
          <a:xfrm>
            <a:off x="2518324" y="5528813"/>
            <a:ext cx="2755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baseline="-11574" dirty="0">
                <a:latin typeface="Arial"/>
                <a:cs typeface="Arial"/>
              </a:rPr>
              <a:t>1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71" name="object 36"/>
          <p:cNvSpPr txBox="1"/>
          <p:nvPr/>
        </p:nvSpPr>
        <p:spPr>
          <a:xfrm>
            <a:off x="4194724" y="5528813"/>
            <a:ext cx="2374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baseline="-11574" dirty="0">
                <a:latin typeface="Arial"/>
                <a:cs typeface="Arial"/>
              </a:rPr>
              <a:t>1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72" name="object 37"/>
          <p:cNvSpPr txBox="1"/>
          <p:nvPr/>
        </p:nvSpPr>
        <p:spPr>
          <a:xfrm>
            <a:off x="6099725" y="5528813"/>
            <a:ext cx="2755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baseline="-11574" dirty="0">
                <a:latin typeface="Arial"/>
                <a:cs typeface="Arial"/>
              </a:rPr>
              <a:t>2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73" name="object 38"/>
          <p:cNvSpPr txBox="1"/>
          <p:nvPr/>
        </p:nvSpPr>
        <p:spPr>
          <a:xfrm>
            <a:off x="7699925" y="5528813"/>
            <a:ext cx="2374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baseline="-11574" dirty="0">
                <a:latin typeface="Arial"/>
                <a:cs typeface="Arial"/>
              </a:rPr>
              <a:t>2</a:t>
            </a:r>
            <a:endParaRPr sz="1800" baseline="-11574">
              <a:latin typeface="Arial"/>
              <a:cs typeface="Arial"/>
            </a:endParaRPr>
          </a:p>
        </p:txBody>
      </p:sp>
      <p:sp>
        <p:nvSpPr>
          <p:cNvPr id="74" name="object 39"/>
          <p:cNvSpPr txBox="1"/>
          <p:nvPr/>
        </p:nvSpPr>
        <p:spPr>
          <a:xfrm>
            <a:off x="9681125" y="5528813"/>
            <a:ext cx="2755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baseline="-11574" dirty="0">
                <a:latin typeface="Arial"/>
                <a:cs typeface="Arial"/>
              </a:rPr>
              <a:t>3</a:t>
            </a:r>
            <a:endParaRPr sz="1800" baseline="-115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53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9147" y="1386284"/>
            <a:ext cx="8130448" cy="4578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815"/>
              </a:spcBef>
              <a:buClr>
                <a:srgbClr val="D600B7"/>
              </a:buClr>
              <a:buSzPct val="81250"/>
              <a:buFont typeface="Wingdings" panose="05000000000000000000" pitchFamily="2" charset="2"/>
              <a:buChar char="§"/>
              <a:tabLst>
                <a:tab pos="358140" algn="l"/>
              </a:tabLst>
            </a:pPr>
            <a:r>
              <a:rPr lang="en-US" sz="2800" b="1" spc="-10" dirty="0">
                <a:solidFill>
                  <a:srgbClr val="D600B7"/>
                </a:solidFill>
                <a:cs typeface="Calibri"/>
              </a:rPr>
              <a:t>Hypothetical </a:t>
            </a:r>
            <a:r>
              <a:rPr lang="en-US" sz="2800" b="1" spc="-20" dirty="0">
                <a:solidFill>
                  <a:srgbClr val="D600B7"/>
                </a:solidFill>
                <a:cs typeface="Calibri"/>
              </a:rPr>
              <a:t>steps </a:t>
            </a:r>
            <a:r>
              <a:rPr lang="en-US" sz="2800" b="1" dirty="0">
                <a:solidFill>
                  <a:srgbClr val="D600B7"/>
                </a:solidFill>
                <a:cs typeface="Calibri"/>
              </a:rPr>
              <a:t>of </a:t>
            </a:r>
            <a:r>
              <a:rPr lang="en-US" sz="2800" b="1" spc="-5" dirty="0">
                <a:solidFill>
                  <a:srgbClr val="D600B7"/>
                </a:solidFill>
                <a:cs typeface="Calibri"/>
              </a:rPr>
              <a:t>the </a:t>
            </a:r>
            <a:r>
              <a:rPr lang="en-US" sz="2800" b="1" spc="-10" dirty="0">
                <a:solidFill>
                  <a:srgbClr val="D600B7"/>
                </a:solidFill>
                <a:cs typeface="Calibri"/>
              </a:rPr>
              <a:t>A-Priori</a:t>
            </a:r>
            <a:r>
              <a:rPr lang="en-US" sz="2800" b="1" spc="15" dirty="0">
                <a:solidFill>
                  <a:srgbClr val="D600B7"/>
                </a:solidFill>
                <a:cs typeface="Calibri"/>
              </a:rPr>
              <a:t> </a:t>
            </a:r>
            <a:r>
              <a:rPr lang="en-US" sz="2800" b="1" spc="-5" dirty="0">
                <a:solidFill>
                  <a:srgbClr val="D600B7"/>
                </a:solidFill>
                <a:cs typeface="Calibri"/>
              </a:rPr>
              <a:t>algorithm</a:t>
            </a:r>
            <a:endParaRPr lang="en-US" sz="2800" dirty="0">
              <a:solidFill>
                <a:srgbClr val="D600B7"/>
              </a:solidFill>
              <a:cs typeface="Calibri"/>
            </a:endParaRPr>
          </a:p>
          <a:p>
            <a:pPr marL="718820" lvl="1" indent="-342900">
              <a:lnSpc>
                <a:spcPct val="100000"/>
              </a:lnSpc>
              <a:spcBef>
                <a:spcPts val="625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5" dirty="0">
                <a:cs typeface="Calibri"/>
              </a:rPr>
              <a:t>C</a:t>
            </a:r>
            <a:r>
              <a:rPr lang="en-US" sz="2400" spc="-7" baseline="-17543" dirty="0">
                <a:cs typeface="Calibri"/>
              </a:rPr>
              <a:t>1 </a:t>
            </a:r>
            <a:r>
              <a:rPr lang="en-US" sz="2400" dirty="0">
                <a:cs typeface="Calibri"/>
              </a:rPr>
              <a:t>= { </a:t>
            </a:r>
            <a:r>
              <a:rPr lang="en-US" sz="2400" spc="-5" dirty="0">
                <a:cs typeface="Calibri"/>
              </a:rPr>
              <a:t>{b} {c} {j} {m} {n} {p}</a:t>
            </a:r>
            <a:r>
              <a:rPr lang="en-US" sz="2400" spc="-24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}</a:t>
            </a:r>
          </a:p>
          <a:p>
            <a:pPr marL="718820" lvl="1" indent="-342900">
              <a:lnSpc>
                <a:spcPct val="100000"/>
              </a:lnSpc>
              <a:spcBef>
                <a:spcPts val="775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10" dirty="0">
                <a:cs typeface="Calibri"/>
              </a:rPr>
              <a:t>Count </a:t>
            </a:r>
            <a:r>
              <a:rPr lang="en-US" sz="2400" dirty="0">
                <a:cs typeface="Calibri"/>
              </a:rPr>
              <a:t>the support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spc="-15" dirty="0" err="1">
                <a:cs typeface="Calibri"/>
              </a:rPr>
              <a:t>itemsets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in</a:t>
            </a:r>
            <a:r>
              <a:rPr lang="en-US" sz="2400" spc="2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C</a:t>
            </a:r>
            <a:r>
              <a:rPr lang="en-US" sz="2400" spc="-7" baseline="-17543" dirty="0">
                <a:cs typeface="Calibri"/>
              </a:rPr>
              <a:t>1</a:t>
            </a:r>
            <a:endParaRPr lang="en-US" sz="2400" baseline="-17543" dirty="0">
              <a:cs typeface="Calibri"/>
            </a:endParaRPr>
          </a:p>
          <a:p>
            <a:pPr marL="718820" lvl="1" indent="-342900">
              <a:lnSpc>
                <a:spcPct val="100000"/>
              </a:lnSpc>
              <a:spcBef>
                <a:spcPts val="640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5" dirty="0">
                <a:cs typeface="Calibri"/>
              </a:rPr>
              <a:t>Prune </a:t>
            </a:r>
            <a:r>
              <a:rPr lang="en-US" sz="2400" spc="-10" dirty="0">
                <a:cs typeface="Calibri"/>
              </a:rPr>
              <a:t>non-frequent. </a:t>
            </a:r>
            <a:r>
              <a:rPr lang="en-US" sz="2400" spc="-55" dirty="0">
                <a:cs typeface="Calibri"/>
              </a:rPr>
              <a:t>We </a:t>
            </a:r>
            <a:r>
              <a:rPr lang="en-US" sz="2400" spc="-15" dirty="0">
                <a:cs typeface="Calibri"/>
              </a:rPr>
              <a:t>get: </a:t>
            </a:r>
            <a:r>
              <a:rPr lang="en-US" sz="2400" dirty="0">
                <a:cs typeface="Calibri"/>
              </a:rPr>
              <a:t>L</a:t>
            </a:r>
            <a:r>
              <a:rPr lang="en-US" sz="2400" baseline="-17543" dirty="0">
                <a:cs typeface="Calibri"/>
              </a:rPr>
              <a:t>1 </a:t>
            </a:r>
            <a:r>
              <a:rPr lang="en-US" sz="2400" dirty="0">
                <a:cs typeface="Calibri"/>
              </a:rPr>
              <a:t>= { b, c, j, m</a:t>
            </a:r>
            <a:r>
              <a:rPr lang="en-US" sz="2400" spc="-15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}</a:t>
            </a:r>
          </a:p>
          <a:p>
            <a:pPr marL="718820" lvl="1" indent="-342900">
              <a:lnSpc>
                <a:spcPct val="100000"/>
              </a:lnSpc>
              <a:spcBef>
                <a:spcPts val="640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20" dirty="0">
                <a:cs typeface="Calibri"/>
              </a:rPr>
              <a:t>Generate </a:t>
            </a:r>
            <a:r>
              <a:rPr lang="en-US" sz="2400" spc="-5" dirty="0">
                <a:cs typeface="Calibri"/>
              </a:rPr>
              <a:t>C</a:t>
            </a:r>
            <a:r>
              <a:rPr lang="en-US" sz="2400" spc="-7" baseline="-17543" dirty="0">
                <a:cs typeface="Calibri"/>
              </a:rPr>
              <a:t>2 </a:t>
            </a:r>
            <a:r>
              <a:rPr lang="en-US" sz="2400" dirty="0">
                <a:cs typeface="Calibri"/>
              </a:rPr>
              <a:t>= { </a:t>
            </a:r>
            <a:r>
              <a:rPr lang="en-US" sz="2400" spc="-5" dirty="0">
                <a:cs typeface="Calibri"/>
              </a:rPr>
              <a:t>{</a:t>
            </a:r>
            <a:r>
              <a:rPr lang="en-US" sz="2400" spc="-5" dirty="0" err="1">
                <a:cs typeface="Calibri"/>
              </a:rPr>
              <a:t>b,c</a:t>
            </a:r>
            <a:r>
              <a:rPr lang="en-US" sz="2400" spc="-5" dirty="0">
                <a:cs typeface="Calibri"/>
              </a:rPr>
              <a:t>} </a:t>
            </a:r>
            <a:r>
              <a:rPr lang="en-US" sz="2400" dirty="0">
                <a:cs typeface="Calibri"/>
              </a:rPr>
              <a:t>{</a:t>
            </a:r>
            <a:r>
              <a:rPr lang="en-US" sz="2400" dirty="0" err="1">
                <a:cs typeface="Calibri"/>
              </a:rPr>
              <a:t>b,j</a:t>
            </a:r>
            <a:r>
              <a:rPr lang="en-US" sz="2400" dirty="0">
                <a:cs typeface="Calibri"/>
              </a:rPr>
              <a:t>} </a:t>
            </a:r>
            <a:r>
              <a:rPr lang="en-US" sz="2400" spc="-5" dirty="0">
                <a:cs typeface="Calibri"/>
              </a:rPr>
              <a:t>{</a:t>
            </a:r>
            <a:r>
              <a:rPr lang="en-US" sz="2400" spc="-5" dirty="0" err="1">
                <a:cs typeface="Calibri"/>
              </a:rPr>
              <a:t>b,m</a:t>
            </a:r>
            <a:r>
              <a:rPr lang="en-US" sz="2400" spc="-5" dirty="0">
                <a:cs typeface="Calibri"/>
              </a:rPr>
              <a:t>} </a:t>
            </a:r>
            <a:r>
              <a:rPr lang="en-US" sz="2400" dirty="0">
                <a:cs typeface="Calibri"/>
              </a:rPr>
              <a:t>{</a:t>
            </a:r>
            <a:r>
              <a:rPr lang="en-US" sz="2400" dirty="0" err="1">
                <a:cs typeface="Calibri"/>
              </a:rPr>
              <a:t>c,j</a:t>
            </a:r>
            <a:r>
              <a:rPr lang="en-US" sz="2400" dirty="0">
                <a:cs typeface="Calibri"/>
              </a:rPr>
              <a:t>} </a:t>
            </a:r>
            <a:r>
              <a:rPr lang="en-US" sz="2400" spc="-5" dirty="0">
                <a:cs typeface="Calibri"/>
              </a:rPr>
              <a:t>{</a:t>
            </a:r>
            <a:r>
              <a:rPr lang="en-US" sz="2400" spc="-5" dirty="0" err="1">
                <a:cs typeface="Calibri"/>
              </a:rPr>
              <a:t>c,m</a:t>
            </a:r>
            <a:r>
              <a:rPr lang="en-US" sz="2400" spc="-5" dirty="0">
                <a:cs typeface="Calibri"/>
              </a:rPr>
              <a:t>} </a:t>
            </a:r>
            <a:r>
              <a:rPr lang="en-US" sz="2400" dirty="0">
                <a:cs typeface="Calibri"/>
              </a:rPr>
              <a:t>{</a:t>
            </a:r>
            <a:r>
              <a:rPr lang="en-US" sz="2400" dirty="0" err="1">
                <a:cs typeface="Calibri"/>
              </a:rPr>
              <a:t>j,m</a:t>
            </a:r>
            <a:r>
              <a:rPr lang="en-US" sz="2400" dirty="0">
                <a:cs typeface="Calibri"/>
              </a:rPr>
              <a:t>}</a:t>
            </a:r>
            <a:r>
              <a:rPr lang="en-US" sz="2400" spc="-24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}</a:t>
            </a:r>
          </a:p>
          <a:p>
            <a:pPr marL="718820" lvl="1" indent="-342900">
              <a:lnSpc>
                <a:spcPct val="100000"/>
              </a:lnSpc>
              <a:spcBef>
                <a:spcPts val="705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10" dirty="0">
                <a:cs typeface="Calibri"/>
              </a:rPr>
              <a:t>Count </a:t>
            </a:r>
            <a:r>
              <a:rPr lang="en-US" sz="2400" dirty="0">
                <a:cs typeface="Calibri"/>
              </a:rPr>
              <a:t>the support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spc="-15" dirty="0" err="1">
                <a:cs typeface="Calibri"/>
              </a:rPr>
              <a:t>itemsets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in</a:t>
            </a:r>
            <a:r>
              <a:rPr lang="en-US" sz="2400" spc="2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C</a:t>
            </a:r>
            <a:r>
              <a:rPr lang="en-US" sz="2400" spc="-7" baseline="-17543" dirty="0">
                <a:cs typeface="Calibri"/>
              </a:rPr>
              <a:t>2</a:t>
            </a:r>
            <a:endParaRPr lang="en-US" sz="2400" baseline="-17543" dirty="0">
              <a:cs typeface="Calibri"/>
            </a:endParaRPr>
          </a:p>
          <a:p>
            <a:pPr marL="718820" lvl="1" indent="-342900">
              <a:lnSpc>
                <a:spcPct val="100000"/>
              </a:lnSpc>
              <a:spcBef>
                <a:spcPts val="640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  <a:tab pos="6163310" algn="l"/>
                <a:tab pos="7071359" algn="l"/>
              </a:tabLst>
            </a:pPr>
            <a:r>
              <a:rPr lang="en-US" sz="2400" spc="-5" dirty="0">
                <a:cs typeface="Calibri"/>
              </a:rPr>
              <a:t>Prune </a:t>
            </a:r>
            <a:r>
              <a:rPr lang="en-US" sz="2400" spc="-10" dirty="0">
                <a:cs typeface="Calibri"/>
              </a:rPr>
              <a:t>non-frequent. </a:t>
            </a:r>
            <a:r>
              <a:rPr lang="en-US" sz="2400" dirty="0">
                <a:cs typeface="Calibri"/>
              </a:rPr>
              <a:t>L</a:t>
            </a:r>
            <a:r>
              <a:rPr lang="en-US" sz="2400" baseline="-17543" dirty="0">
                <a:cs typeface="Calibri"/>
              </a:rPr>
              <a:t>2  </a:t>
            </a:r>
            <a:r>
              <a:rPr lang="en-US" sz="2400" dirty="0">
                <a:cs typeface="Calibri"/>
              </a:rPr>
              <a:t>= {</a:t>
            </a:r>
            <a:r>
              <a:rPr lang="en-US" sz="2400" spc="-17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{</a:t>
            </a:r>
            <a:r>
              <a:rPr lang="en-US" sz="2400" spc="-5" dirty="0" err="1">
                <a:cs typeface="Calibri"/>
              </a:rPr>
              <a:t>b,m</a:t>
            </a:r>
            <a:r>
              <a:rPr lang="en-US" sz="2400" spc="-5" dirty="0">
                <a:cs typeface="Calibri"/>
              </a:rPr>
              <a:t>}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{</a:t>
            </a:r>
            <a:r>
              <a:rPr lang="en-US" sz="2400" spc="-5" dirty="0" err="1">
                <a:cs typeface="Calibri"/>
              </a:rPr>
              <a:t>b,c</a:t>
            </a:r>
            <a:r>
              <a:rPr lang="en-US" sz="2400" spc="-5" dirty="0" smtClean="0">
                <a:cs typeface="Calibri"/>
              </a:rPr>
              <a:t>} {</a:t>
            </a:r>
            <a:r>
              <a:rPr lang="en-US" sz="2400" spc="-5" dirty="0" err="1">
                <a:cs typeface="Calibri"/>
              </a:rPr>
              <a:t>c,m</a:t>
            </a:r>
            <a:r>
              <a:rPr lang="en-US" sz="2400" spc="-5" dirty="0" smtClean="0">
                <a:cs typeface="Calibri"/>
              </a:rPr>
              <a:t>} </a:t>
            </a:r>
            <a:r>
              <a:rPr lang="en-US" sz="2400" dirty="0" smtClean="0">
                <a:cs typeface="Calibri"/>
              </a:rPr>
              <a:t>{</a:t>
            </a:r>
            <a:r>
              <a:rPr lang="en-US" sz="2400" dirty="0" err="1">
                <a:cs typeface="Calibri"/>
              </a:rPr>
              <a:t>c,j</a:t>
            </a:r>
            <a:r>
              <a:rPr lang="en-US" sz="2400" dirty="0">
                <a:cs typeface="Calibri"/>
              </a:rPr>
              <a:t>}</a:t>
            </a:r>
            <a:r>
              <a:rPr lang="en-US" sz="2400" spc="-7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}</a:t>
            </a:r>
          </a:p>
          <a:p>
            <a:pPr marL="718820" lvl="1" indent="-342900">
              <a:lnSpc>
                <a:spcPct val="100000"/>
              </a:lnSpc>
              <a:spcBef>
                <a:spcPts val="640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20" dirty="0">
                <a:cs typeface="Calibri"/>
              </a:rPr>
              <a:t>Generate </a:t>
            </a:r>
            <a:r>
              <a:rPr lang="en-US" sz="2400" spc="-5" dirty="0">
                <a:cs typeface="Calibri"/>
              </a:rPr>
              <a:t>C</a:t>
            </a:r>
            <a:r>
              <a:rPr lang="en-US" sz="2400" spc="-7" baseline="-17543" dirty="0">
                <a:cs typeface="Calibri"/>
              </a:rPr>
              <a:t>3 </a:t>
            </a:r>
            <a:r>
              <a:rPr lang="en-US" sz="2400" dirty="0">
                <a:cs typeface="Calibri"/>
              </a:rPr>
              <a:t>= { </a:t>
            </a:r>
            <a:r>
              <a:rPr lang="en-US" sz="2400" spc="-5" dirty="0">
                <a:cs typeface="Calibri"/>
              </a:rPr>
              <a:t>{</a:t>
            </a:r>
            <a:r>
              <a:rPr lang="en-US" sz="2400" spc="-5" dirty="0" err="1">
                <a:cs typeface="Calibri"/>
              </a:rPr>
              <a:t>b,c,m</a:t>
            </a:r>
            <a:r>
              <a:rPr lang="en-US" sz="2400" spc="-5" dirty="0">
                <a:cs typeface="Calibri"/>
              </a:rPr>
              <a:t>} </a:t>
            </a:r>
            <a:r>
              <a:rPr lang="en-US" sz="2400" u="sng" spc="-5" dirty="0">
                <a:cs typeface="Calibri"/>
              </a:rPr>
              <a:t>{</a:t>
            </a:r>
            <a:r>
              <a:rPr lang="en-US" sz="2400" u="sng" spc="-5" dirty="0" err="1">
                <a:uFill>
                  <a:solidFill>
                    <a:srgbClr val="008000"/>
                  </a:solidFill>
                </a:uFill>
                <a:cs typeface="Calibri"/>
              </a:rPr>
              <a:t>b,c,j</a:t>
            </a:r>
            <a:r>
              <a:rPr lang="en-US" sz="2400" u="sng" spc="-5" dirty="0">
                <a:uFill>
                  <a:solidFill>
                    <a:srgbClr val="008000"/>
                  </a:solidFill>
                </a:uFill>
                <a:cs typeface="Calibri"/>
              </a:rPr>
              <a:t>} {</a:t>
            </a:r>
            <a:r>
              <a:rPr lang="en-US" sz="2400" u="sng" spc="-5" dirty="0" err="1">
                <a:uFill>
                  <a:solidFill>
                    <a:srgbClr val="008000"/>
                  </a:solidFill>
                </a:uFill>
                <a:cs typeface="Calibri"/>
              </a:rPr>
              <a:t>b,m,j</a:t>
            </a:r>
            <a:r>
              <a:rPr lang="en-US" sz="2400" u="sng" spc="-5" dirty="0">
                <a:uFill>
                  <a:solidFill>
                    <a:srgbClr val="008000"/>
                  </a:solidFill>
                </a:uFill>
                <a:cs typeface="Calibri"/>
              </a:rPr>
              <a:t>} {</a:t>
            </a:r>
            <a:r>
              <a:rPr lang="en-US" sz="2400" u="sng" spc="-5" dirty="0" err="1">
                <a:uFill>
                  <a:solidFill>
                    <a:srgbClr val="008000"/>
                  </a:solidFill>
                </a:uFill>
                <a:cs typeface="Calibri"/>
              </a:rPr>
              <a:t>c,m,j</a:t>
            </a:r>
            <a:r>
              <a:rPr lang="en-US" sz="2400" u="sng" spc="-5" dirty="0">
                <a:uFill>
                  <a:solidFill>
                    <a:srgbClr val="008000"/>
                  </a:solidFill>
                </a:uFill>
                <a:cs typeface="Calibri"/>
              </a:rPr>
              <a:t>}</a:t>
            </a:r>
            <a:r>
              <a:rPr lang="en-US" sz="2400" spc="-2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}      </a:t>
            </a:r>
            <a:r>
              <a:rPr lang="en-US" sz="2400" dirty="0" smtClean="0">
                <a:cs typeface="Calibri"/>
                <a:sym typeface="Wingdings" panose="05000000000000000000" pitchFamily="2" charset="2"/>
              </a:rPr>
              <a:t></a:t>
            </a:r>
            <a:endParaRPr lang="en-US" sz="2400" dirty="0" smtClean="0">
              <a:cs typeface="Calibri"/>
            </a:endParaRPr>
          </a:p>
          <a:p>
            <a:pPr marL="718820" lvl="1" indent="-342900">
              <a:spcBef>
                <a:spcPts val="640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10" dirty="0">
                <a:cs typeface="Calibri"/>
              </a:rPr>
              <a:t>Count </a:t>
            </a:r>
            <a:r>
              <a:rPr lang="en-US" sz="2400" dirty="0">
                <a:cs typeface="Calibri"/>
              </a:rPr>
              <a:t>the support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spc="-15" dirty="0" err="1">
                <a:cs typeface="Calibri"/>
              </a:rPr>
              <a:t>itemsets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in</a:t>
            </a:r>
            <a:r>
              <a:rPr lang="en-US" sz="2400" spc="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C</a:t>
            </a:r>
            <a:r>
              <a:rPr lang="en-US" sz="2400" spc="-7" baseline="-17543" dirty="0">
                <a:cs typeface="Calibri"/>
              </a:rPr>
              <a:t>3</a:t>
            </a:r>
            <a:endParaRPr lang="en-US" sz="2400" baseline="-17543" dirty="0">
              <a:cs typeface="Calibri"/>
            </a:endParaRPr>
          </a:p>
          <a:p>
            <a:pPr marL="718820" lvl="1" indent="-342900">
              <a:spcBef>
                <a:spcPts val="640"/>
              </a:spcBef>
              <a:buClr>
                <a:srgbClr val="207A00"/>
              </a:buClr>
              <a:buFont typeface="Wingdings" panose="05000000000000000000" pitchFamily="2" charset="2"/>
              <a:buChar char="§"/>
              <a:tabLst>
                <a:tab pos="650875" algn="l"/>
              </a:tabLst>
            </a:pPr>
            <a:r>
              <a:rPr lang="en-US" sz="2400" spc="-5" dirty="0" smtClean="0">
                <a:cs typeface="Calibri"/>
              </a:rPr>
              <a:t>Prune </a:t>
            </a:r>
            <a:r>
              <a:rPr lang="en-US" sz="2400" spc="-10" dirty="0">
                <a:cs typeface="Calibri"/>
              </a:rPr>
              <a:t>non-frequent. </a:t>
            </a:r>
            <a:r>
              <a:rPr lang="en-US" sz="2400" dirty="0">
                <a:cs typeface="Calibri"/>
              </a:rPr>
              <a:t>L</a:t>
            </a:r>
            <a:r>
              <a:rPr lang="en-US" sz="2400" baseline="-17543" dirty="0">
                <a:cs typeface="Calibri"/>
              </a:rPr>
              <a:t>3 </a:t>
            </a:r>
            <a:r>
              <a:rPr lang="en-US" sz="2400" dirty="0">
                <a:cs typeface="Calibri"/>
              </a:rPr>
              <a:t>= { </a:t>
            </a:r>
            <a:r>
              <a:rPr lang="en-US" sz="2400" spc="-5" dirty="0">
                <a:cs typeface="Calibri"/>
              </a:rPr>
              <a:t>{</a:t>
            </a:r>
            <a:r>
              <a:rPr lang="en-US" sz="2400" spc="-5" dirty="0" err="1">
                <a:cs typeface="Calibri"/>
              </a:rPr>
              <a:t>b,c,m</a:t>
            </a:r>
            <a:r>
              <a:rPr lang="en-US" sz="2400" spc="-5" dirty="0">
                <a:cs typeface="Calibri"/>
              </a:rPr>
              <a:t>}</a:t>
            </a:r>
            <a:r>
              <a:rPr lang="en-US" sz="2400" spc="-75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}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2483" y="2548140"/>
            <a:ext cx="3349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generate new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D600B7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D600B7"/>
                </a:solidFill>
              </a:rPr>
              <a:t>k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D600B7"/>
                </a:solidFill>
              </a:rPr>
              <a:t>L</a:t>
            </a:r>
            <a:r>
              <a:rPr lang="en-US" sz="2400" b="1" baseline="-25000" dirty="0" smtClean="0">
                <a:solidFill>
                  <a:srgbClr val="D600B7"/>
                </a:solidFill>
              </a:rPr>
              <a:t>k-1 </a:t>
            </a:r>
            <a:r>
              <a:rPr lang="en-US" sz="2400" dirty="0" smtClean="0">
                <a:solidFill>
                  <a:srgbClr val="D600B7"/>
                </a:solidFill>
              </a:rPr>
              <a:t>and </a:t>
            </a:r>
            <a:r>
              <a:rPr lang="en-US" sz="2400" b="1" dirty="0" smtClean="0">
                <a:solidFill>
                  <a:srgbClr val="D600B7"/>
                </a:solidFill>
              </a:rPr>
              <a:t>L</a:t>
            </a:r>
            <a:r>
              <a:rPr lang="en-US" sz="2400" b="1" baseline="-25000" dirty="0" smtClean="0">
                <a:solidFill>
                  <a:srgbClr val="D600B7"/>
                </a:solidFill>
              </a:rPr>
              <a:t>1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One can be more careful with candidate generation. For example, in 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we know {</a:t>
            </a:r>
            <a:r>
              <a:rPr lang="en-US" sz="2400" dirty="0" err="1" smtClean="0"/>
              <a:t>b,m,j</a:t>
            </a:r>
            <a:r>
              <a:rPr lang="en-US" sz="2400" dirty="0" smtClean="0"/>
              <a:t>} </a:t>
            </a:r>
            <a:r>
              <a:rPr lang="en-US" sz="2400" b="1" dirty="0" smtClean="0"/>
              <a:t>cannot be frequent</a:t>
            </a:r>
            <a:r>
              <a:rPr lang="en-US" sz="2400" dirty="0" smtClean="0"/>
              <a:t> since {</a:t>
            </a:r>
            <a:r>
              <a:rPr lang="en-US" sz="2400" dirty="0" err="1" smtClean="0"/>
              <a:t>m,j</a:t>
            </a:r>
            <a:r>
              <a:rPr lang="en-US" sz="2400" dirty="0" smtClean="0"/>
              <a:t>} is not frequent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8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43F8-0080-47C2-A9E1-88075C8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96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F856-0804-4105-93BA-6FC9C355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any questions">
            <a:extLst>
              <a:ext uri="{FF2B5EF4-FFF2-40B4-BE49-F238E27FC236}">
                <a16:creationId xmlns:a16="http://schemas.microsoft.com/office/drawing/2014/main" id="{732C816D-12A6-4013-8745-B4E8A217A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945"/>
            <a:ext cx="12192000" cy="63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12E3D-92E7-4957-9504-AE37CC3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638F-3E44-4F58-B839-13B3417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1050-D9C6-4AD7-BCD1-EFA7D7A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576"/>
            <a:ext cx="10515600" cy="5225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contents of these slides are motivated by materials from: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Dr. Srinivas </a:t>
            </a:r>
            <a:r>
              <a:rPr lang="en-US" dirty="0" err="1"/>
              <a:t>Akella</a:t>
            </a:r>
            <a:r>
              <a:rPr lang="en-US" dirty="0"/>
              <a:t> – UNC Charlotte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Spark: The Definitive Guide</a:t>
            </a:r>
            <a:r>
              <a:rPr lang="en-US" dirty="0"/>
              <a:t> textbook by Chambers, and </a:t>
            </a:r>
            <a:r>
              <a:rPr lang="en-US" dirty="0" err="1"/>
              <a:t>Zaharia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Learning Spark: Lightning-Fast Data Analysis </a:t>
            </a:r>
            <a:r>
              <a:rPr lang="en-US" dirty="0"/>
              <a:t>textbook by Karau, </a:t>
            </a:r>
            <a:r>
              <a:rPr lang="en-US" dirty="0" err="1"/>
              <a:t>Konwinski</a:t>
            </a:r>
            <a:r>
              <a:rPr lang="en-US" dirty="0"/>
              <a:t>, Wendall, and </a:t>
            </a:r>
            <a:r>
              <a:rPr lang="en-US" dirty="0" err="1"/>
              <a:t>Zaharia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spark.apache.org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Zaharia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, et al. "Spark: Cluster computing with working sets." </a:t>
            </a:r>
            <a:r>
              <a:rPr lang="en-US" i="1" dirty="0" err="1"/>
              <a:t>HotCloud</a:t>
            </a:r>
            <a:r>
              <a:rPr lang="en-US" dirty="0"/>
              <a:t> 10.10-10 (2010): 95. </a:t>
            </a:r>
            <a:r>
              <a:rPr lang="en-US" i="1" dirty="0"/>
              <a:t>(Paper)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Zaharia</a:t>
            </a:r>
            <a:r>
              <a:rPr lang="en-US" dirty="0"/>
              <a:t>, </a:t>
            </a:r>
            <a:r>
              <a:rPr lang="en-US" dirty="0" err="1"/>
              <a:t>Matei</a:t>
            </a:r>
            <a:r>
              <a:rPr lang="en-US" dirty="0"/>
              <a:t>, et al. "Resilient distributed datasets: A fault-tolerant abstraction for in-memory cluster computing." </a:t>
            </a:r>
            <a:r>
              <a:rPr lang="en-US" i="1" dirty="0"/>
              <a:t>Presented as part of the 9th {USENIX} Symposium on Networked Systems Design and Implementation ({NSDI} 12)</a:t>
            </a:r>
            <a:r>
              <a:rPr lang="en-US" dirty="0"/>
              <a:t>. 2012. </a:t>
            </a:r>
            <a:r>
              <a:rPr lang="en-US" i="1"/>
              <a:t>(Paper)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CFFC-B473-4B8F-B5D4-550607A4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A6B3-BCC5-4873-A905-DCEEA6A43D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Market Basket Model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858435" cy="4997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</a:t>
            </a:r>
            <a:r>
              <a:rPr lang="en-US" sz="3200" b="1" dirty="0" smtClean="0"/>
              <a:t> large set </a:t>
            </a:r>
            <a:r>
              <a:rPr lang="en-US" sz="3200" dirty="0" smtClean="0"/>
              <a:t>of</a:t>
            </a:r>
            <a:r>
              <a:rPr lang="en-US" sz="3200" b="1" dirty="0" smtClean="0">
                <a:solidFill>
                  <a:srgbClr val="D600B7"/>
                </a:solidFill>
              </a:rPr>
              <a:t>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(e.g.) Things sold in a supermarket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b="1" dirty="0"/>
              <a:t> large set </a:t>
            </a:r>
            <a:r>
              <a:rPr lang="en-US" dirty="0"/>
              <a:t>of</a:t>
            </a:r>
            <a:r>
              <a:rPr lang="en-US" b="1" dirty="0">
                <a:solidFill>
                  <a:srgbClr val="D600B7"/>
                </a:solidFill>
              </a:rPr>
              <a:t> </a:t>
            </a:r>
            <a:r>
              <a:rPr lang="en-US" b="1" dirty="0" smtClean="0">
                <a:solidFill>
                  <a:srgbClr val="D600B7"/>
                </a:solidFill>
              </a:rPr>
              <a:t>baskets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basket is a</a:t>
            </a:r>
            <a:r>
              <a:rPr lang="en-US" dirty="0">
                <a:solidFill>
                  <a:srgbClr val="207A00"/>
                </a:solidFill>
              </a:rPr>
              <a:t> </a:t>
            </a:r>
            <a:r>
              <a:rPr lang="en-US" b="1" dirty="0">
                <a:solidFill>
                  <a:srgbClr val="207A00"/>
                </a:solidFill>
              </a:rPr>
              <a:t>small subset of </a:t>
            </a:r>
            <a:r>
              <a:rPr lang="en-US" b="1" dirty="0" smtClean="0">
                <a:solidFill>
                  <a:srgbClr val="207A00"/>
                </a:solidFill>
              </a:rPr>
              <a:t>items</a:t>
            </a:r>
            <a:endParaRPr lang="en-US" dirty="0" smtClean="0">
              <a:solidFill>
                <a:srgbClr val="207A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(</a:t>
            </a:r>
            <a:r>
              <a:rPr lang="en-US" dirty="0">
                <a:solidFill>
                  <a:srgbClr val="207A00"/>
                </a:solidFill>
              </a:rPr>
              <a:t>e.g.) </a:t>
            </a:r>
            <a:r>
              <a:rPr lang="en-US" dirty="0" smtClean="0">
                <a:solidFill>
                  <a:srgbClr val="207A00"/>
                </a:solidFill>
              </a:rPr>
              <a:t>Things one customer buys on one day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207A00"/>
                </a:solidFill>
              </a:rPr>
              <a:t>Discover </a:t>
            </a:r>
            <a:r>
              <a:rPr lang="en-US" b="1" dirty="0">
                <a:solidFill>
                  <a:srgbClr val="D600B7"/>
                </a:solidFill>
              </a:rPr>
              <a:t>a</a:t>
            </a:r>
            <a:r>
              <a:rPr lang="en-US" b="1" dirty="0" smtClean="0">
                <a:solidFill>
                  <a:srgbClr val="D600B7"/>
                </a:solidFill>
              </a:rPr>
              <a:t>ssociation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People who bought {</a:t>
            </a:r>
            <a:r>
              <a:rPr lang="en-US" dirty="0" err="1" smtClean="0"/>
              <a:t>x,y,z</a:t>
            </a:r>
            <a:r>
              <a:rPr lang="en-US" dirty="0" smtClean="0"/>
              <a:t>} also tend to buy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Example applications: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Amazon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</a:rPr>
              <a:t>Netflix</a:t>
            </a:r>
            <a:endParaRPr lang="en-US" dirty="0">
              <a:solidFill>
                <a:srgbClr val="207A00"/>
              </a:solidFill>
            </a:endParaRPr>
          </a:p>
        </p:txBody>
      </p:sp>
      <p:graphicFrame>
        <p:nvGraphicFramePr>
          <p:cNvPr id="4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6697"/>
              </p:ext>
            </p:extLst>
          </p:nvPr>
        </p:nvGraphicFramePr>
        <p:xfrm>
          <a:off x="7840543" y="2011996"/>
          <a:ext cx="4067558" cy="208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Basket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88">
                <a:tc>
                  <a:txBody>
                    <a:bodyPr/>
                    <a:lstStyle/>
                    <a:p>
                      <a:pPr marL="76835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Coke,</a:t>
                      </a:r>
                      <a:r>
                        <a:rPr sz="15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88">
                <a:tc>
                  <a:txBody>
                    <a:bodyPr/>
                    <a:lstStyle/>
                    <a:p>
                      <a:pPr marL="76835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5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88">
                <a:tc>
                  <a:txBody>
                    <a:bodyPr/>
                    <a:lstStyle/>
                    <a:p>
                      <a:pPr marL="76835">
                        <a:lnSpc>
                          <a:spcPts val="1655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655"/>
                        </a:lnSpc>
                      </a:pP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 Coke, Diaper,</a:t>
                      </a:r>
                      <a:r>
                        <a:rPr sz="15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6">
                <a:tc>
                  <a:txBody>
                    <a:bodyPr/>
                    <a:lstStyle/>
                    <a:p>
                      <a:pPr marL="76835">
                        <a:lnSpc>
                          <a:spcPts val="1655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655"/>
                        </a:lnSpc>
                      </a:pP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 Bread, Diaper,</a:t>
                      </a:r>
                      <a:r>
                        <a:rPr sz="150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00">
                <a:tc>
                  <a:txBody>
                    <a:bodyPr/>
                    <a:lstStyle/>
                    <a:p>
                      <a:pPr marL="76835">
                        <a:lnSpc>
                          <a:spcPts val="175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 Diaper,</a:t>
                      </a:r>
                      <a:r>
                        <a:rPr sz="150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0543" y="4770555"/>
            <a:ext cx="284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600B7"/>
                </a:solidFill>
              </a:rPr>
              <a:t>Discovered Rules:</a:t>
            </a:r>
          </a:p>
          <a:p>
            <a:r>
              <a:rPr lang="en-US" sz="2400" dirty="0" smtClean="0">
                <a:solidFill>
                  <a:srgbClr val="207A00"/>
                </a:solidFill>
              </a:rPr>
              <a:t>{Milk} </a:t>
            </a:r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 {Coke}</a:t>
            </a:r>
          </a:p>
          <a:p>
            <a:r>
              <a:rPr lang="en-US" sz="2400" dirty="0" smtClean="0">
                <a:solidFill>
                  <a:srgbClr val="207A00"/>
                </a:solidFill>
                <a:sym typeface="Wingdings" panose="05000000000000000000" pitchFamily="2" charset="2"/>
              </a:rPr>
              <a:t>{Eggs, Milk}  {Beer}</a:t>
            </a:r>
            <a:endParaRPr lang="en-US" sz="2400" dirty="0">
              <a:solidFill>
                <a:srgbClr val="207A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8886" y="156343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40543" y="442304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OUTPUT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34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 General Terms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 general </a:t>
            </a:r>
            <a:r>
              <a:rPr lang="en-US" sz="3200" b="1" dirty="0" smtClean="0"/>
              <a:t>association </a:t>
            </a:r>
            <a:r>
              <a:rPr lang="en-US" sz="3200" b="1" i="1" dirty="0" smtClean="0"/>
              <a:t>(</a:t>
            </a:r>
            <a:r>
              <a:rPr lang="en-US" sz="3200" b="1" i="1" dirty="0" smtClean="0">
                <a:solidFill>
                  <a:srgbClr val="D600B7"/>
                </a:solidFill>
              </a:rPr>
              <a:t>many-to-many mapping</a:t>
            </a:r>
            <a:r>
              <a:rPr lang="en-US" sz="3200" b="1" i="1" dirty="0" smtClean="0"/>
              <a:t>)</a:t>
            </a:r>
            <a:r>
              <a:rPr lang="en-US" sz="3200" b="1" dirty="0" smtClean="0"/>
              <a:t> </a:t>
            </a:r>
            <a:r>
              <a:rPr lang="en-US" sz="3200" dirty="0" smtClean="0"/>
              <a:t>between kinds of</a:t>
            </a:r>
            <a:r>
              <a:rPr lang="en-US" sz="3200" b="1" dirty="0" smtClean="0">
                <a:solidFill>
                  <a:srgbClr val="D600B7"/>
                </a:solidFill>
              </a:rPr>
              <a:t>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We ask connections/association between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b="1" dirty="0" smtClean="0">
                <a:solidFill>
                  <a:srgbClr val="D600B7"/>
                </a:solidFill>
              </a:rPr>
              <a:t>items</a:t>
            </a:r>
            <a:r>
              <a:rPr lang="en-US" sz="2800" dirty="0" smtClean="0">
                <a:solidFill>
                  <a:srgbClr val="207A00"/>
                </a:solidFill>
              </a:rPr>
              <a:t> </a:t>
            </a:r>
            <a:r>
              <a:rPr lang="en-US" sz="2800" b="1" dirty="0" smtClean="0">
                <a:solidFill>
                  <a:srgbClr val="207A00"/>
                </a:solidFill>
              </a:rPr>
              <a:t>not baskets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207A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Items and Baskets are abstract</a:t>
            </a:r>
            <a:endParaRPr lang="en-US" sz="3200" spc="-20" dirty="0" smtClean="0">
              <a:solidFill>
                <a:srgbClr val="207A00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pc="-15" dirty="0" smtClean="0">
                <a:solidFill>
                  <a:srgbClr val="207A00"/>
                </a:solidFill>
                <a:cs typeface="Calibri"/>
              </a:rPr>
              <a:t>Items/baskets </a:t>
            </a:r>
            <a:r>
              <a:rPr lang="en-US" sz="2800" spc="-10" dirty="0">
                <a:solidFill>
                  <a:srgbClr val="207A00"/>
                </a:solidFill>
                <a:cs typeface="Calibri"/>
              </a:rPr>
              <a:t>can </a:t>
            </a:r>
            <a:r>
              <a:rPr lang="en-US" sz="2800" dirty="0">
                <a:solidFill>
                  <a:srgbClr val="207A00"/>
                </a:solidFill>
                <a:cs typeface="Calibri"/>
              </a:rPr>
              <a:t>be </a:t>
            </a:r>
            <a:r>
              <a:rPr lang="en-US" sz="2800" spc="-10" dirty="0">
                <a:solidFill>
                  <a:srgbClr val="207A00"/>
                </a:solidFill>
                <a:cs typeface="Calibri"/>
              </a:rPr>
              <a:t>products/shopping</a:t>
            </a:r>
            <a:r>
              <a:rPr lang="en-US" sz="2800" spc="10" dirty="0">
                <a:solidFill>
                  <a:srgbClr val="207A00"/>
                </a:solidFill>
                <a:cs typeface="Calibri"/>
              </a:rPr>
              <a:t> </a:t>
            </a:r>
            <a:r>
              <a:rPr lang="en-US" sz="2800" spc="-20" dirty="0">
                <a:solidFill>
                  <a:srgbClr val="207A00"/>
                </a:solidFill>
                <a:cs typeface="Calibri"/>
              </a:rPr>
              <a:t>basket</a:t>
            </a:r>
            <a:endParaRPr lang="en-US" sz="2800" dirty="0" smtClean="0">
              <a:solidFill>
                <a:srgbClr val="207A00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pc="-15" dirty="0">
                <a:solidFill>
                  <a:srgbClr val="207A00"/>
                </a:solidFill>
                <a:cs typeface="Calibri"/>
              </a:rPr>
              <a:t>Items/baskets </a:t>
            </a:r>
            <a:r>
              <a:rPr lang="en-US" sz="2800" spc="-10" dirty="0">
                <a:solidFill>
                  <a:srgbClr val="207A00"/>
                </a:solidFill>
                <a:cs typeface="Calibri"/>
              </a:rPr>
              <a:t>can </a:t>
            </a:r>
            <a:r>
              <a:rPr lang="en-US" sz="2800" dirty="0">
                <a:solidFill>
                  <a:srgbClr val="207A00"/>
                </a:solidFill>
                <a:cs typeface="Calibri"/>
              </a:rPr>
              <a:t>be</a:t>
            </a:r>
            <a:r>
              <a:rPr lang="en-US" sz="2800" spc="10" dirty="0">
                <a:solidFill>
                  <a:srgbClr val="207A00"/>
                </a:solidFill>
                <a:cs typeface="Calibri"/>
              </a:rPr>
              <a:t> </a:t>
            </a:r>
            <a:r>
              <a:rPr lang="en-US" sz="2800" spc="-10" dirty="0" smtClean="0">
                <a:solidFill>
                  <a:srgbClr val="207A00"/>
                </a:solidFill>
                <a:cs typeface="Calibri"/>
              </a:rPr>
              <a:t>words/documents</a:t>
            </a:r>
            <a:endParaRPr lang="en-US" sz="2800" spc="-15" dirty="0" smtClean="0">
              <a:solidFill>
                <a:srgbClr val="207A00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pc="-15" dirty="0" smtClean="0">
                <a:solidFill>
                  <a:srgbClr val="207A00"/>
                </a:solidFill>
                <a:cs typeface="Calibri"/>
              </a:rPr>
              <a:t>Items/baskets </a:t>
            </a:r>
            <a:r>
              <a:rPr lang="en-US" sz="2800" spc="-10" dirty="0">
                <a:solidFill>
                  <a:srgbClr val="207A00"/>
                </a:solidFill>
                <a:cs typeface="Calibri"/>
              </a:rPr>
              <a:t>can </a:t>
            </a:r>
            <a:r>
              <a:rPr lang="en-US" sz="2800" dirty="0">
                <a:solidFill>
                  <a:srgbClr val="207A00"/>
                </a:solidFill>
                <a:cs typeface="Calibri"/>
              </a:rPr>
              <a:t>be</a:t>
            </a:r>
            <a:r>
              <a:rPr lang="en-US" sz="2800" spc="10" dirty="0">
                <a:solidFill>
                  <a:srgbClr val="207A00"/>
                </a:solidFill>
                <a:cs typeface="Calibri"/>
              </a:rPr>
              <a:t> </a:t>
            </a:r>
            <a:r>
              <a:rPr lang="en-US" sz="2800" spc="-10" dirty="0" err="1" smtClean="0">
                <a:solidFill>
                  <a:srgbClr val="207A00"/>
                </a:solidFill>
                <a:cs typeface="Calibri"/>
              </a:rPr>
              <a:t>basepairs</a:t>
            </a:r>
            <a:r>
              <a:rPr lang="en-US" sz="2800" spc="-10" dirty="0" smtClean="0">
                <a:solidFill>
                  <a:srgbClr val="207A00"/>
                </a:solidFill>
                <a:cs typeface="Calibri"/>
              </a:rPr>
              <a:t>/genes</a:t>
            </a:r>
            <a:endParaRPr lang="en-US" sz="2800" dirty="0" smtClean="0">
              <a:solidFill>
                <a:srgbClr val="207A00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spc="-15" dirty="0" smtClean="0">
                <a:solidFill>
                  <a:srgbClr val="207A00"/>
                </a:solidFill>
                <a:cs typeface="Calibri"/>
              </a:rPr>
              <a:t>Items/baskets </a:t>
            </a:r>
            <a:r>
              <a:rPr lang="en-US" sz="2800" spc="-10" dirty="0">
                <a:solidFill>
                  <a:srgbClr val="207A00"/>
                </a:solidFill>
                <a:cs typeface="Calibri"/>
              </a:rPr>
              <a:t>can </a:t>
            </a:r>
            <a:r>
              <a:rPr lang="en-US" sz="2800" dirty="0">
                <a:solidFill>
                  <a:srgbClr val="207A00"/>
                </a:solidFill>
                <a:cs typeface="Calibri"/>
              </a:rPr>
              <a:t>be</a:t>
            </a:r>
            <a:r>
              <a:rPr lang="en-US" sz="2800" spc="10" dirty="0">
                <a:solidFill>
                  <a:srgbClr val="207A00"/>
                </a:solidFill>
                <a:cs typeface="Calibri"/>
              </a:rPr>
              <a:t> </a:t>
            </a:r>
            <a:r>
              <a:rPr lang="en-US" sz="2800" spc="-10" dirty="0" smtClean="0">
                <a:solidFill>
                  <a:srgbClr val="207A00"/>
                </a:solidFill>
                <a:cs typeface="Calibri"/>
              </a:rPr>
              <a:t>drugs/patients</a:t>
            </a:r>
            <a:endParaRPr lang="en-US" sz="2800" dirty="0">
              <a:solidFill>
                <a:srgbClr val="207A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6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Applications - 1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94"/>
            <a:ext cx="10515600" cy="5110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Items</a:t>
            </a:r>
            <a:r>
              <a:rPr lang="en-US" sz="3200" dirty="0" smtClean="0"/>
              <a:t> = products/things; </a:t>
            </a:r>
            <a:r>
              <a:rPr lang="en-US" sz="3200" b="1" dirty="0" smtClean="0">
                <a:solidFill>
                  <a:srgbClr val="D600B7"/>
                </a:solidFill>
              </a:rPr>
              <a:t>Baskets</a:t>
            </a:r>
            <a:r>
              <a:rPr lang="en-US" sz="3200" dirty="0" smtClean="0"/>
              <a:t> = set of products someone bought from the store in one trip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  <a:cs typeface="Calibri"/>
              </a:rPr>
              <a:t>Supermarket basket:</a:t>
            </a:r>
            <a:r>
              <a:rPr lang="en-US" sz="3200" b="1" dirty="0" smtClean="0">
                <a:solidFill>
                  <a:srgbClr val="207A00"/>
                </a:solidFill>
                <a:cs typeface="Calibri"/>
              </a:rPr>
              <a:t> </a:t>
            </a:r>
            <a:r>
              <a:rPr lang="en-US" sz="3200" dirty="0" smtClean="0">
                <a:cs typeface="Calibri"/>
              </a:rPr>
              <a:t>Supermarket chains store all customers shopping data to study what customer buys together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07A00"/>
                </a:solidFill>
                <a:cs typeface="Calibri"/>
              </a:rPr>
              <a:t>It tells how typical customer navigate in stores – </a:t>
            </a:r>
            <a:r>
              <a:rPr lang="en-US" dirty="0" smtClean="0">
                <a:cs typeface="Calibri"/>
              </a:rPr>
              <a:t>allows them organize items that are most frequently bought together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cs typeface="Calibri"/>
              </a:rPr>
              <a:t>Classic story of “diaper” and “beer”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cs typeface="Calibri"/>
              </a:rPr>
              <a:t>Used to position “potato chips” near by “diaper” and “beer” to enhance the sales of “potato chips”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cs typeface="Calibri"/>
              </a:rPr>
              <a:t>Analogy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cs typeface="Calibri"/>
              </a:rPr>
              <a:t> Amazon’s “</a:t>
            </a:r>
            <a:r>
              <a:rPr lang="en-US" dirty="0" smtClean="0">
                <a:solidFill>
                  <a:srgbClr val="207A00"/>
                </a:solidFill>
                <a:cs typeface="Calibri"/>
              </a:rPr>
              <a:t>people who bought X also bought Y</a:t>
            </a:r>
            <a:r>
              <a:rPr lang="en-US" dirty="0" smtClean="0">
                <a:cs typeface="Calibri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Netflix’s </a:t>
            </a:r>
            <a:r>
              <a:rPr lang="en-US" dirty="0">
                <a:cs typeface="Calibri"/>
              </a:rPr>
              <a:t>“</a:t>
            </a:r>
            <a:r>
              <a:rPr lang="en-US" dirty="0">
                <a:solidFill>
                  <a:srgbClr val="207A00"/>
                </a:solidFill>
                <a:cs typeface="Calibri"/>
              </a:rPr>
              <a:t>people who </a:t>
            </a:r>
            <a:r>
              <a:rPr lang="en-US" dirty="0" smtClean="0">
                <a:solidFill>
                  <a:srgbClr val="207A00"/>
                </a:solidFill>
                <a:cs typeface="Calibri"/>
              </a:rPr>
              <a:t>watch A </a:t>
            </a:r>
            <a:r>
              <a:rPr lang="en-US" dirty="0">
                <a:solidFill>
                  <a:srgbClr val="207A00"/>
                </a:solidFill>
                <a:cs typeface="Calibri"/>
              </a:rPr>
              <a:t>also </a:t>
            </a:r>
            <a:r>
              <a:rPr lang="en-US" dirty="0" smtClean="0">
                <a:solidFill>
                  <a:srgbClr val="207A00"/>
                </a:solidFill>
                <a:cs typeface="Calibri"/>
              </a:rPr>
              <a:t>watch B</a:t>
            </a:r>
            <a:r>
              <a:rPr lang="en-US" dirty="0" smtClean="0">
                <a:cs typeface="Calibri"/>
              </a:rPr>
              <a:t>”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9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Applications - 2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638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Items</a:t>
            </a:r>
            <a:r>
              <a:rPr lang="en-US" sz="3200" dirty="0" smtClean="0"/>
              <a:t> = </a:t>
            </a:r>
            <a:r>
              <a:rPr lang="en-US" sz="3200" dirty="0" smtClean="0"/>
              <a:t>documents</a:t>
            </a:r>
            <a:r>
              <a:rPr lang="en-US" sz="3200" dirty="0" smtClean="0"/>
              <a:t>; </a:t>
            </a:r>
            <a:r>
              <a:rPr lang="en-US" sz="3200" b="1" dirty="0" smtClean="0">
                <a:solidFill>
                  <a:srgbClr val="D600B7"/>
                </a:solidFill>
              </a:rPr>
              <a:t>Baskets</a:t>
            </a:r>
            <a:r>
              <a:rPr lang="en-US" sz="3200" dirty="0" smtClean="0"/>
              <a:t> = </a:t>
            </a:r>
            <a:r>
              <a:rPr lang="en-US" sz="3200" dirty="0" smtClean="0"/>
              <a:t>sentences in documents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Items that appear together too often could mean plagiarism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/>
              <a:t>NOTE: </a:t>
            </a:r>
            <a:r>
              <a:rPr lang="en-US" sz="2800" dirty="0" smtClean="0"/>
              <a:t>Items do not always have to be “in” baskets</a:t>
            </a:r>
            <a:endParaRPr lang="en-US" sz="2800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600B7"/>
                </a:solidFill>
              </a:rPr>
              <a:t>Items</a:t>
            </a:r>
            <a:r>
              <a:rPr lang="en-US" sz="3200" dirty="0"/>
              <a:t> = </a:t>
            </a:r>
            <a:r>
              <a:rPr lang="en-US" sz="3200" dirty="0" smtClean="0"/>
              <a:t>drugs &amp; side-effects; </a:t>
            </a:r>
            <a:r>
              <a:rPr lang="en-US" sz="3200" b="1" dirty="0">
                <a:solidFill>
                  <a:srgbClr val="D600B7"/>
                </a:solidFill>
              </a:rPr>
              <a:t>Baskets</a:t>
            </a:r>
            <a:r>
              <a:rPr lang="en-US" sz="3200" dirty="0"/>
              <a:t> = </a:t>
            </a:r>
            <a:r>
              <a:rPr lang="en-US" sz="3200" dirty="0" smtClean="0"/>
              <a:t>patients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Used to detect combinations of drugs that result in side-effects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/>
              <a:t>Caveat: </a:t>
            </a:r>
            <a:r>
              <a:rPr lang="en-US" sz="2800" dirty="0" smtClean="0"/>
              <a:t>Both presence and absence of an item need to be observed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95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Frequent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Itemsets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616081" cy="45638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Simplest task:</a:t>
            </a:r>
            <a:r>
              <a:rPr lang="en-US" sz="3200" b="1" dirty="0" smtClean="0"/>
              <a:t> </a:t>
            </a:r>
            <a:r>
              <a:rPr lang="en-US" sz="3200" dirty="0" smtClean="0"/>
              <a:t>Find sets of items that appear together “frequently” in baskets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Support </a:t>
            </a:r>
            <a:r>
              <a:rPr lang="en-US" sz="3200" dirty="0" smtClean="0"/>
              <a:t>of </a:t>
            </a:r>
            <a:r>
              <a:rPr lang="en-US" sz="3200" dirty="0" err="1" smtClean="0"/>
              <a:t>itemset</a:t>
            </a:r>
            <a:r>
              <a:rPr lang="en-US" sz="3200" dirty="0" smtClean="0"/>
              <a:t> </a:t>
            </a:r>
            <a:r>
              <a:rPr lang="en-US" sz="3200" b="1" i="1" dirty="0" smtClean="0">
                <a:latin typeface="Bell MT" panose="02020503060305020303" pitchFamily="18" charset="0"/>
              </a:rPr>
              <a:t>I</a:t>
            </a:r>
            <a:r>
              <a:rPr lang="en-US" sz="3200" i="1" dirty="0" smtClean="0"/>
              <a:t>: </a:t>
            </a:r>
            <a:r>
              <a:rPr lang="en-US" sz="3200" dirty="0" smtClean="0"/>
              <a:t>Number of baskets containing all items in </a:t>
            </a:r>
            <a:r>
              <a:rPr lang="en-US" sz="3200" b="1" i="1" dirty="0" smtClean="0">
                <a:latin typeface="Bell MT" panose="02020503060305020303" pitchFamily="18" charset="0"/>
              </a:rPr>
              <a:t>I</a:t>
            </a:r>
            <a:endParaRPr lang="en-US" sz="2800" dirty="0" smtClean="0">
              <a:solidFill>
                <a:srgbClr val="D600B7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Often expressed in percentage (fraction of total number of baskets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Given a </a:t>
            </a:r>
            <a:r>
              <a:rPr lang="en-US" sz="3200" b="1" dirty="0" smtClean="0">
                <a:solidFill>
                  <a:srgbClr val="D600B7"/>
                </a:solidFill>
              </a:rPr>
              <a:t>support threshold ‘</a:t>
            </a:r>
            <a:r>
              <a:rPr lang="en-US" sz="3200" b="1" i="1" dirty="0" smtClean="0">
                <a:solidFill>
                  <a:srgbClr val="D600B7"/>
                </a:solidFill>
              </a:rPr>
              <a:t>s’ </a:t>
            </a:r>
            <a:r>
              <a:rPr lang="en-US" sz="3200" dirty="0" smtClean="0"/>
              <a:t>then sets of items that appear in at least ‘s’ baskets are called</a:t>
            </a:r>
            <a:r>
              <a:rPr lang="en-US" sz="3200" dirty="0" smtClean="0">
                <a:solidFill>
                  <a:srgbClr val="D600B7"/>
                </a:solidFill>
              </a:rPr>
              <a:t> </a:t>
            </a:r>
            <a:r>
              <a:rPr lang="en-US" sz="3200" b="1" i="1" dirty="0" smtClean="0">
                <a:solidFill>
                  <a:srgbClr val="D600B7"/>
                </a:solidFill>
              </a:rPr>
              <a:t>frequent </a:t>
            </a:r>
            <a:r>
              <a:rPr lang="en-US" sz="3200" b="1" i="1" dirty="0" err="1" smtClean="0">
                <a:solidFill>
                  <a:srgbClr val="D600B7"/>
                </a:solidFill>
              </a:rPr>
              <a:t>itemsets</a:t>
            </a:r>
            <a:endParaRPr lang="en-US" sz="2800" b="1" i="1" dirty="0"/>
          </a:p>
        </p:txBody>
      </p:sp>
      <p:graphicFrame>
        <p:nvGraphicFramePr>
          <p:cNvPr id="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29846"/>
              </p:ext>
            </p:extLst>
          </p:nvPr>
        </p:nvGraphicFramePr>
        <p:xfrm>
          <a:off x="8411156" y="2337846"/>
          <a:ext cx="3376766" cy="168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8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i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93"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2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Bread, 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</a:t>
                      </a:r>
                      <a:r>
                        <a:rPr sz="1250" b="1" spc="-1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58">
                <a:tc>
                  <a:txBody>
                    <a:bodyPr/>
                    <a:lstStyle/>
                    <a:p>
                      <a:pPr marL="55880">
                        <a:lnSpc>
                          <a:spcPts val="1475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5"/>
                        </a:lnSpc>
                      </a:pP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</a:t>
                      </a:r>
                      <a:r>
                        <a:rPr sz="1250" b="1" spc="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Bread</a:t>
                      </a:r>
                      <a:endParaRPr sz="12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60"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 Coke, Diaper,</a:t>
                      </a:r>
                      <a:r>
                        <a:rPr sz="1250" b="1" spc="-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93"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0"/>
                        </a:lnSpc>
                      </a:pP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Beer, Bread, Diaper,</a:t>
                      </a:r>
                      <a:r>
                        <a:rPr sz="1250" b="1" spc="-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95">
                <a:tc>
                  <a:txBody>
                    <a:bodyPr/>
                    <a:lstStyle/>
                    <a:p>
                      <a:pPr marL="55880">
                        <a:lnSpc>
                          <a:spcPts val="1475"/>
                        </a:lnSpc>
                      </a:pPr>
                      <a:r>
                        <a:rPr sz="125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475"/>
                        </a:lnSpc>
                      </a:pP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Coke, </a:t>
                      </a:r>
                      <a:r>
                        <a:rPr sz="1250" b="1" spc="1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Diaper,</a:t>
                      </a:r>
                      <a:r>
                        <a:rPr sz="1250" b="1" spc="-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Milk</a:t>
                      </a:r>
                      <a:endParaRPr sz="12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67791" y="4451822"/>
            <a:ext cx="302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Itemset</a:t>
            </a:r>
            <a:r>
              <a:rPr lang="en-US" sz="2400" dirty="0" smtClean="0"/>
              <a:t>: {Diaper, Milk} </a:t>
            </a:r>
            <a:r>
              <a:rPr lang="en-US" sz="2400" i="1" dirty="0" smtClean="0">
                <a:solidFill>
                  <a:srgbClr val="207A00"/>
                </a:solidFill>
              </a:rPr>
              <a:t>Support = 3</a:t>
            </a:r>
            <a:endParaRPr lang="en-US" sz="2400" i="1" dirty="0">
              <a:solidFill>
                <a:srgbClr val="207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1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Example Frequent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Itemsets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CB0-988F-473C-9897-F5DF79C1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Items:</a:t>
            </a:r>
            <a:r>
              <a:rPr lang="en-US" sz="3200" b="1" dirty="0" smtClean="0"/>
              <a:t> </a:t>
            </a:r>
            <a:r>
              <a:rPr lang="en-US" sz="3200" dirty="0" smtClean="0"/>
              <a:t>{Milk, Diaper, Pepsi, Coke, Beer, Juice}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Support threshold = </a:t>
            </a:r>
            <a:r>
              <a:rPr lang="en-US" sz="3200" dirty="0" smtClean="0"/>
              <a:t>3 baskets</a:t>
            </a:r>
          </a:p>
          <a:p>
            <a:pPr marL="0" indent="0">
              <a:buNone/>
            </a:pPr>
            <a:r>
              <a:rPr lang="en-US" sz="3200" dirty="0" smtClean="0"/>
              <a:t>B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= {</a:t>
            </a:r>
            <a:r>
              <a:rPr lang="en-US" sz="3200" dirty="0" err="1" smtClean="0"/>
              <a:t>m,b,p</a:t>
            </a:r>
            <a:r>
              <a:rPr lang="en-US" sz="3200" dirty="0" smtClean="0"/>
              <a:t>}	B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 = {</a:t>
            </a:r>
            <a:r>
              <a:rPr lang="en-US" sz="3200" dirty="0" err="1" smtClean="0"/>
              <a:t>c,j</a:t>
            </a:r>
            <a:r>
              <a:rPr lang="en-US" sz="3200" dirty="0" smtClean="0"/>
              <a:t>}</a:t>
            </a:r>
          </a:p>
          <a:p>
            <a:pPr marL="0" indent="0">
              <a:buNone/>
            </a:pPr>
            <a:r>
              <a:rPr lang="en-US" sz="3200" dirty="0" smtClean="0"/>
              <a:t>B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{</a:t>
            </a:r>
            <a:r>
              <a:rPr lang="en-US" sz="3200" dirty="0" err="1" smtClean="0"/>
              <a:t>c,j,d</a:t>
            </a:r>
            <a:r>
              <a:rPr lang="en-US" sz="3200" dirty="0" smtClean="0"/>
              <a:t>}		B</a:t>
            </a:r>
            <a:r>
              <a:rPr lang="en-US" sz="3200" baseline="-25000" dirty="0" smtClean="0"/>
              <a:t>5</a:t>
            </a:r>
            <a:r>
              <a:rPr lang="en-US" sz="3200" dirty="0" smtClean="0"/>
              <a:t> = {</a:t>
            </a:r>
            <a:r>
              <a:rPr lang="en-US" sz="3200" dirty="0" err="1" smtClean="0"/>
              <a:t>m,c,b,p,j</a:t>
            </a:r>
            <a:r>
              <a:rPr lang="en-US" sz="3200" dirty="0" smtClean="0"/>
              <a:t>}</a:t>
            </a:r>
          </a:p>
          <a:p>
            <a:pPr marL="0" indent="0">
              <a:buNone/>
            </a:pPr>
            <a:r>
              <a:rPr lang="en-US" sz="3200" dirty="0" smtClean="0"/>
              <a:t>B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= {</a:t>
            </a:r>
            <a:r>
              <a:rPr lang="en-US" sz="3200" dirty="0" err="1" smtClean="0"/>
              <a:t>p,j,m</a:t>
            </a:r>
            <a:r>
              <a:rPr lang="en-US" sz="3200" dirty="0" smtClean="0"/>
              <a:t>}	B</a:t>
            </a:r>
            <a:r>
              <a:rPr lang="en-US" sz="3200" baseline="-25000" dirty="0" smtClean="0"/>
              <a:t>6</a:t>
            </a:r>
            <a:r>
              <a:rPr lang="en-US" sz="3200" dirty="0" smtClean="0"/>
              <a:t> = {</a:t>
            </a:r>
            <a:r>
              <a:rPr lang="en-US" sz="3200" dirty="0" err="1" smtClean="0"/>
              <a:t>m,p,b</a:t>
            </a:r>
            <a:r>
              <a:rPr lang="en-US" sz="3200" dirty="0" smtClean="0"/>
              <a:t>}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D600B7"/>
                </a:solidFill>
              </a:rPr>
              <a:t>Frequent </a:t>
            </a:r>
            <a:r>
              <a:rPr lang="en-US" sz="3200" b="1" dirty="0" err="1" smtClean="0">
                <a:solidFill>
                  <a:srgbClr val="D600B7"/>
                </a:solidFill>
              </a:rPr>
              <a:t>Itemsets</a:t>
            </a:r>
            <a:r>
              <a:rPr lang="en-US" sz="3200" b="1" dirty="0" smtClean="0">
                <a:solidFill>
                  <a:srgbClr val="D600B7"/>
                </a:solidFill>
              </a:rPr>
              <a:t>:  </a:t>
            </a:r>
            <a:r>
              <a:rPr lang="en-US" sz="3200" dirty="0" smtClean="0">
                <a:solidFill>
                  <a:srgbClr val="207A00"/>
                </a:solidFill>
              </a:rPr>
              <a:t>{m}, {p}, {c}, {b}, {j}, {</a:t>
            </a:r>
            <a:r>
              <a:rPr lang="en-US" sz="3200" dirty="0" err="1" smtClean="0">
                <a:solidFill>
                  <a:srgbClr val="207A00"/>
                </a:solidFill>
              </a:rPr>
              <a:t>m,p</a:t>
            </a:r>
            <a:r>
              <a:rPr lang="en-US" sz="3200" dirty="0" smtClean="0">
                <a:solidFill>
                  <a:srgbClr val="207A00"/>
                </a:solidFill>
              </a:rPr>
              <a:t>}, {c, j}, …</a:t>
            </a:r>
            <a:endParaRPr lang="en-US" sz="2800" dirty="0">
              <a:solidFill>
                <a:srgbClr val="207A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615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F4FA-43CA-461C-AFC6-0FE30265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Association Rules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3200" i="1" dirty="0" smtClean="0">
                    <a:solidFill>
                      <a:srgbClr val="D600B7"/>
                    </a:solidFill>
                  </a:rPr>
                  <a:t>If-then </a:t>
                </a:r>
                <a:r>
                  <a:rPr lang="en-US" sz="3200" dirty="0" smtClean="0"/>
                  <a:t>rules about content of baskets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b="1" dirty="0" smtClean="0">
                    <a:solidFill>
                      <a:srgbClr val="D600B7"/>
                    </a:solidFill>
                  </a:rPr>
                  <a:t>{i</a:t>
                </a:r>
                <a:r>
                  <a:rPr lang="en-US" sz="2800" b="1" baseline="-25000" dirty="0" smtClean="0">
                    <a:solidFill>
                      <a:srgbClr val="D600B7"/>
                    </a:solidFill>
                  </a:rPr>
                  <a:t>1</a:t>
                </a:r>
                <a:r>
                  <a:rPr lang="en-US" sz="2800" b="1" dirty="0" smtClean="0">
                    <a:solidFill>
                      <a:srgbClr val="D600B7"/>
                    </a:solidFill>
                  </a:rPr>
                  <a:t>, i</a:t>
                </a:r>
                <a:r>
                  <a:rPr lang="en-US" sz="2800" b="1" baseline="-25000" dirty="0" smtClean="0">
                    <a:solidFill>
                      <a:srgbClr val="D600B7"/>
                    </a:solidFill>
                  </a:rPr>
                  <a:t>2</a:t>
                </a:r>
                <a:r>
                  <a:rPr lang="en-US" sz="2800" b="1" dirty="0" smtClean="0">
                    <a:solidFill>
                      <a:srgbClr val="D600B7"/>
                    </a:solidFill>
                  </a:rPr>
                  <a:t>, i</a:t>
                </a:r>
                <a:r>
                  <a:rPr lang="en-US" sz="2800" b="1" baseline="-25000" dirty="0" smtClean="0">
                    <a:solidFill>
                      <a:srgbClr val="D600B7"/>
                    </a:solidFill>
                  </a:rPr>
                  <a:t>3</a:t>
                </a:r>
                <a:r>
                  <a:rPr lang="en-US" sz="2800" b="1" dirty="0" smtClean="0">
                    <a:solidFill>
                      <a:srgbClr val="D600B7"/>
                    </a:solidFill>
                  </a:rPr>
                  <a:t>, …, </a:t>
                </a:r>
                <a:r>
                  <a:rPr lang="en-US" sz="2800" b="1" dirty="0" err="1" smtClean="0">
                    <a:solidFill>
                      <a:srgbClr val="D600B7"/>
                    </a:solidFill>
                  </a:rPr>
                  <a:t>i</a:t>
                </a:r>
                <a:r>
                  <a:rPr lang="en-US" sz="2800" b="1" baseline="-25000" dirty="0" err="1" smtClean="0">
                    <a:solidFill>
                      <a:srgbClr val="D600B7"/>
                    </a:solidFill>
                  </a:rPr>
                  <a:t>k</a:t>
                </a:r>
                <a:r>
                  <a:rPr lang="en-US" sz="2800" b="1" dirty="0" smtClean="0">
                    <a:solidFill>
                      <a:srgbClr val="D600B7"/>
                    </a:solidFill>
                  </a:rPr>
                  <a:t>} </a:t>
                </a:r>
                <a:r>
                  <a:rPr lang="en-US" sz="28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 j 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means that </a:t>
                </a:r>
                <a:r>
                  <a:rPr lang="en-US" sz="28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if a basket contains all of items 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i</a:t>
                </a:r>
                <a:r>
                  <a:rPr lang="en-US" sz="2800" b="1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,…,</a:t>
                </a:r>
                <a:r>
                  <a:rPr lang="en-US" sz="2800" b="1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sz="2800" b="1" baseline="-25000" dirty="0" err="1" smtClean="0">
                    <a:sym typeface="Wingdings" panose="05000000000000000000" pitchFamily="2" charset="2"/>
                  </a:rPr>
                  <a:t>k</a:t>
                </a:r>
                <a:r>
                  <a:rPr lang="en-US" sz="28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then it is likely to contain item </a:t>
                </a:r>
                <a:r>
                  <a:rPr lang="en-US" b="1" dirty="0">
                    <a:sym typeface="Wingdings" panose="05000000000000000000" pitchFamily="2" charset="2"/>
                  </a:rPr>
                  <a:t>j</a:t>
                </a:r>
                <a:r>
                  <a:rPr lang="en-US" sz="2800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also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ym typeface="Wingdings" panose="05000000000000000000" pitchFamily="2" charset="2"/>
                  </a:rPr>
                  <a:t>In real-world applications there are many association rules.</a:t>
                </a:r>
                <a:r>
                  <a:rPr lang="en-US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But we need only interesting ones!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800" b="1" dirty="0" smtClean="0">
                    <a:solidFill>
                      <a:srgbClr val="D600B7"/>
                    </a:solidFill>
                    <a:sym typeface="Wingdings" panose="05000000000000000000" pitchFamily="2" charset="2"/>
                  </a:rPr>
                  <a:t>Confidence:</a:t>
                </a:r>
                <a:r>
                  <a:rPr lang="en-US" sz="2800" b="1" dirty="0" smtClean="0">
                    <a:solidFill>
                      <a:srgbClr val="207A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confidence of association rule is the probability of item 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j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 given </a:t>
                </a:r>
                <a:r>
                  <a:rPr lang="en-US" sz="2800" dirty="0" err="1" smtClean="0">
                    <a:sym typeface="Wingdings" panose="05000000000000000000" pitchFamily="2" charset="2"/>
                  </a:rPr>
                  <a:t>itemset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latin typeface="Bell MT" panose="02020503060305020303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 = </a:t>
                </a:r>
                <a:r>
                  <a:rPr lang="en-US" b="1" dirty="0"/>
                  <a:t>{i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, i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, i</a:t>
                </a:r>
                <a:r>
                  <a:rPr lang="en-US" b="1" baseline="-25000" dirty="0"/>
                  <a:t>3</a:t>
                </a:r>
                <a:r>
                  <a:rPr lang="en-US" b="1" dirty="0"/>
                  <a:t>, …, </a:t>
                </a:r>
                <a:r>
                  <a:rPr lang="en-US" b="1" dirty="0" err="1"/>
                  <a:t>i</a:t>
                </a:r>
                <a:r>
                  <a:rPr lang="en-US" b="1" baseline="-25000" dirty="0" err="1"/>
                  <a:t>k</a:t>
                </a:r>
                <a:r>
                  <a:rPr lang="en-US" b="1" dirty="0" smtClean="0"/>
                  <a:t>}</a:t>
                </a:r>
              </a:p>
              <a:p>
                <a:pPr marL="0" indent="0" algn="ctr">
                  <a:buNone/>
                </a:pPr>
                <a:r>
                  <a:rPr lang="en-US" sz="2800" b="1" dirty="0" smtClean="0"/>
                  <a:t>Confidence (</a:t>
                </a:r>
                <a:r>
                  <a:rPr lang="en-US" sz="2800" b="1" dirty="0" smtClean="0">
                    <a:latin typeface="Bell MT" panose="02020503060305020303" pitchFamily="18" charset="0"/>
                  </a:rPr>
                  <a:t>I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 j</a:t>
                </a:r>
                <a:r>
                  <a:rPr lang="en-US" sz="2800" b="1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𝒔𝒖𝒑𝒑𝒐𝒓𝒕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∪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𝒔𝒖𝒑𝒑𝒐𝒓𝒕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1" dirty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5A6CB0-988F-473C-9897-F5DF79C1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2652"/>
              </a:xfrm>
              <a:blipFill>
                <a:blip r:embed="rId3"/>
                <a:stretch>
                  <a:fillRect l="-1333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24733</TotalTime>
  <Words>2241</Words>
  <Application>Microsoft Office PowerPoint</Application>
  <PresentationFormat>Widescreen</PresentationFormat>
  <Paragraphs>332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Bell MT</vt:lpstr>
      <vt:lpstr>Calibri</vt:lpstr>
      <vt:lpstr>Calibri Light</vt:lpstr>
      <vt:lpstr>Cambria Math</vt:lpstr>
      <vt:lpstr>Corbel</vt:lpstr>
      <vt:lpstr>Times New Roman</vt:lpstr>
      <vt:lpstr>Wingdings</vt:lpstr>
      <vt:lpstr>Office Theme</vt:lpstr>
      <vt:lpstr>CS 5683: Algorithms &amp; Methods for Big Data Analytics  Frequent Itemset Mining</vt:lpstr>
      <vt:lpstr>Market Basket Model</vt:lpstr>
      <vt:lpstr>Market Basket Model</vt:lpstr>
      <vt:lpstr>In General Terms</vt:lpstr>
      <vt:lpstr>Applications - 1</vt:lpstr>
      <vt:lpstr>Applications - 2</vt:lpstr>
      <vt:lpstr>Frequent Itemsets</vt:lpstr>
      <vt:lpstr>Example Frequent Itemsets</vt:lpstr>
      <vt:lpstr>Association Rules</vt:lpstr>
      <vt:lpstr>Interesting Association Rules</vt:lpstr>
      <vt:lpstr>Association Rule Mining</vt:lpstr>
      <vt:lpstr>Association Rule Mining</vt:lpstr>
      <vt:lpstr>Example</vt:lpstr>
      <vt:lpstr>Finding Frequent Itemsets</vt:lpstr>
      <vt:lpstr>Computation Model</vt:lpstr>
      <vt:lpstr>Another Bottleneck</vt:lpstr>
      <vt:lpstr>Hardest Problem</vt:lpstr>
      <vt:lpstr>Finding Frequent Pairs</vt:lpstr>
      <vt:lpstr>Naïve Algorithm</vt:lpstr>
      <vt:lpstr>Counting Pairs in Memory</vt:lpstr>
      <vt:lpstr>A-Priori Algorithm (1)</vt:lpstr>
      <vt:lpstr>A-Priori Algorithm (2)</vt:lpstr>
      <vt:lpstr>A-Priori – Main Memory Picture</vt:lpstr>
      <vt:lpstr>Finding Frequent Triples, etc.</vt:lpstr>
      <vt:lpstr>Example</vt:lpstr>
      <vt:lpstr>Questions???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5123: Cloud Computing and Distributed Systems  Spring 2020</dc:title>
  <dc:creator>Bagavathi, Arun</dc:creator>
  <cp:lastModifiedBy>Bagavathi, Arun</cp:lastModifiedBy>
  <cp:revision>588</cp:revision>
  <dcterms:created xsi:type="dcterms:W3CDTF">2020-01-06T22:26:49Z</dcterms:created>
  <dcterms:modified xsi:type="dcterms:W3CDTF">2020-08-31T18:49:22Z</dcterms:modified>
</cp:coreProperties>
</file>