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6" r:id="rId2"/>
    <p:sldId id="259" r:id="rId3"/>
    <p:sldId id="406" r:id="rId4"/>
    <p:sldId id="429" r:id="rId5"/>
    <p:sldId id="407" r:id="rId6"/>
    <p:sldId id="430" r:id="rId7"/>
    <p:sldId id="431" r:id="rId8"/>
    <p:sldId id="408" r:id="rId9"/>
    <p:sldId id="410" r:id="rId10"/>
    <p:sldId id="411" r:id="rId11"/>
    <p:sldId id="413" r:id="rId12"/>
    <p:sldId id="412" r:id="rId13"/>
    <p:sldId id="414" r:id="rId14"/>
    <p:sldId id="432" r:id="rId15"/>
    <p:sldId id="433" r:id="rId16"/>
    <p:sldId id="434" r:id="rId17"/>
    <p:sldId id="435" r:id="rId18"/>
    <p:sldId id="436" r:id="rId19"/>
    <p:sldId id="437" r:id="rId20"/>
    <p:sldId id="439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28" r:id="rId29"/>
    <p:sldId id="297" r:id="rId30"/>
    <p:sldId id="27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D00"/>
    <a:srgbClr val="207A00"/>
    <a:srgbClr val="D600B7"/>
    <a:srgbClr val="FF0066"/>
    <a:srgbClr val="E66C7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49" autoAdjust="0"/>
  </p:normalViewPr>
  <p:slideViewPr>
    <p:cSldViewPr snapToGrid="0">
      <p:cViewPr varScale="1">
        <p:scale>
          <a:sx n="61" d="100"/>
          <a:sy n="61" d="100"/>
        </p:scale>
        <p:origin x="852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88E5F-61B9-4F0D-9DE0-4AD30026186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C828-DCA3-490E-B126-362E7DA1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75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88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47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42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54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87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05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40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89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61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24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30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2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5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53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499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00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00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151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190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55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09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39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25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65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8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73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1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D706-C784-4B7F-8E27-042A2B133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3DB00-7DDC-4734-89BC-2DC54204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3C83B-030E-4724-91C4-A5C8C0F4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5565-3812-48C9-A7C7-866E0519B736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B8B2B-4325-4CE7-B919-18AB2C9C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E2C99-C566-4078-8153-D40FBED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7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66BC-E6FE-42CC-B598-DCD564E4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2A6CC-17C0-4795-AE4D-FBF5041EB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149D3-D5FA-473E-89BE-30294167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757C-FA81-4867-A5ED-BF78E0F20AE7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B91C1-B21C-4EF1-9C29-2731B896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96ED6-A7DA-40C2-9CBE-0C32B6AF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7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CB74E-B4AA-47E7-B5A9-B48A00DBD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07D10-96F8-40CD-8512-2357FECFE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8403E-E4DB-45C9-AEFE-7CB62EB9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DBD-5A2F-4B34-AEDA-B188F8E65C6E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CEAC5-0778-45D1-899B-75DC8EB3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9840B-E626-4197-9B1A-13B446EB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9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B392-7775-4B69-8C4E-54751E1C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D50D1-7A8C-427A-99DF-0AE5B7F4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A8EA5-4080-4950-8E52-6C168308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1918-6CB5-4609-AE55-F939EC11CE93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F9E1C-9747-4B6C-A55B-336FF8B2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28114-9C7A-49FF-8EE6-B2B914B1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5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2A19-8EB1-46A1-A115-556E18A8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775AE-6AC8-49CF-BB1A-BC2A627EF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C3A67-BB59-4863-ABDF-6570664C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D017-F685-4D67-AFF7-08FF84749685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8849A-79BB-4179-B096-EAD8E111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D6014-BD3B-4841-8F7F-68877B7E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2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24D1-3DDA-4189-960F-11BCED82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874F-C266-4AB2-A760-DE6D5E661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45F14-3170-40AA-B331-24E59E67E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C8AF3-4D51-4734-99CB-8AC1F8AB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83A3-39BD-4BD7-B29D-60FBE6187656}" type="datetime1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0B19E-D216-4D1F-948E-83A80650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A3DC7-1454-4C93-8B07-45D6E724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1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EE63-B4EA-4234-A7A0-94933DEF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59DEE-C39D-4729-BF99-B63C7A3B0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ACF4C-8FFC-4B6B-95C2-EA5035C19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F495-281C-4CA6-B31A-8B7EA3B05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9AB0E-CD9A-4A7B-9A59-F1E1BDDB2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AE61A-18F5-4699-8163-5B50D2DD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C7B-49E6-4C2F-96BF-9EB01A0E4DA2}" type="datetime1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FB1A2-214E-4165-93BA-7A3B7544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7633E-297B-43FB-BE32-3EAC806B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3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51CE-863B-44EE-AA7F-36465DC1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47B8F-A11C-42C0-A494-A4A8FEEE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484B-FC0C-4D5C-BF81-8335276DF9A0}" type="datetime1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20118-D31D-4115-A735-CD874578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C285-3D77-461B-9FAD-621D2E10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38316-055C-4D4A-842B-40B0992B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E2F0-24E6-4DF6-90D2-DFBD71315CBF}" type="datetime1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4C5E4-795D-4FC8-9CA3-09143209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BBAD6-C50A-4222-9569-A8B3BCD9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1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F368-F1F9-41B2-A189-E06CCBA9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BF22A-4CAA-4C1F-BD66-CF6D9CDC5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DCB86-0C5D-443D-8AF2-5C26DEBBB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A23C0-CBA7-4F4D-BAF0-11FB124F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7512-9769-4C07-B20E-B55A8C693D7F}" type="datetime1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5C172-8C0F-4E83-8140-A2F2188E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E031B-DF87-4A6B-855F-DE0ED7B7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1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ADAB-41A0-43A5-988A-C3CA612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6F08B-CB79-4E86-BD50-DF808BD71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F1D95-2D95-43AA-93FA-9E21F9DA1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3A796-D1F6-4232-A769-ABF8F94E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2167-5448-4F41-A1D8-7D2BFAFB28F1}" type="datetime1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7DE73-AEAB-40FA-82CC-C90F6EBC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2888E-C772-42E1-BB69-B339AF7C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8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B74FC-59F7-498D-BA1A-4E881BCF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98EC2-3C56-4355-9C16-D6C2B79A8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17374-76A9-4E6E-8E9A-0D14A7D52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62879-45EE-41C7-969B-45F9D3EBF73C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0B04F-B91B-4048-98A2-216A48BB6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9AF87-DA56-4858-81A6-0E762EBCF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9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md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9ABE-5D25-4D84-A00C-718D3FCAE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914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CS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5683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Algorithms &amp; Methods for Big Data Analytics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D600B7"/>
                </a:solidFill>
              </a:rPr>
              <a:t>FIM - Advanced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C5A33-D428-464E-BF3A-4E039CE4B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8356"/>
            <a:ext cx="9144000" cy="2133599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207A00"/>
                </a:solidFill>
              </a:rPr>
              <a:t>Arunkumar</a:t>
            </a:r>
            <a:r>
              <a:rPr lang="en-US" sz="2800" dirty="0">
                <a:solidFill>
                  <a:srgbClr val="207A00"/>
                </a:solidFill>
              </a:rPr>
              <a:t> Bagavathi</a:t>
            </a:r>
          </a:p>
          <a:p>
            <a:r>
              <a:rPr lang="en-US" sz="2800" dirty="0">
                <a:solidFill>
                  <a:srgbClr val="207A00"/>
                </a:solidFill>
              </a:rPr>
              <a:t>Department of Computer Science</a:t>
            </a:r>
          </a:p>
          <a:p>
            <a:r>
              <a:rPr lang="en-US" sz="2800" dirty="0">
                <a:solidFill>
                  <a:srgbClr val="207A00"/>
                </a:solidFill>
              </a:rPr>
              <a:t>Oklahoma State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7FC3A-D3B1-44A1-96FA-EDC83667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7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PCY Refinement: Multistage Algorithm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i="1" dirty="0" smtClean="0">
                <a:solidFill>
                  <a:srgbClr val="D600B7"/>
                </a:solidFill>
              </a:rPr>
              <a:t>To further limit candidate pairs: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Remember: Memory is a bottleneck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07A00"/>
                </a:solidFill>
              </a:rPr>
              <a:t>Still need to generate all </a:t>
            </a:r>
            <a:r>
              <a:rPr lang="en-US" dirty="0" err="1" smtClean="0">
                <a:solidFill>
                  <a:srgbClr val="207A00"/>
                </a:solidFill>
              </a:rPr>
              <a:t>itemsets</a:t>
            </a:r>
            <a:r>
              <a:rPr lang="en-US" dirty="0" smtClean="0">
                <a:solidFill>
                  <a:srgbClr val="207A00"/>
                </a:solidFill>
              </a:rPr>
              <a:t>, but we only want to keep track of pairs that are frequent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Multistage Algorithm Idea: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Pass 1 is same as PCY. Convert hash table to bitmap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 Pass 2, read buckets again and rehash pairs that qualify for Pass 2 of PCY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0AD00"/>
                </a:solidFill>
              </a:rPr>
              <a:t>i</a:t>
            </a:r>
            <a:r>
              <a:rPr lang="en-US" dirty="0" smtClean="0">
                <a:solidFill>
                  <a:srgbClr val="F0AD00"/>
                </a:solidFill>
              </a:rPr>
              <a:t> and j are frequent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0AD00"/>
                </a:solidFill>
              </a:rPr>
              <a:t>{</a:t>
            </a:r>
            <a:r>
              <a:rPr lang="en-US" dirty="0" err="1">
                <a:solidFill>
                  <a:srgbClr val="F0AD00"/>
                </a:solidFill>
              </a:rPr>
              <a:t>i</a:t>
            </a:r>
            <a:r>
              <a:rPr lang="en-US" dirty="0" err="1" smtClean="0">
                <a:solidFill>
                  <a:srgbClr val="F0AD00"/>
                </a:solidFill>
              </a:rPr>
              <a:t>,j</a:t>
            </a:r>
            <a:r>
              <a:rPr lang="en-US" dirty="0" smtClean="0">
                <a:solidFill>
                  <a:srgbClr val="F0AD00"/>
                </a:solidFill>
              </a:rPr>
              <a:t>} hashes to a frequent bucket from Pass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07A00"/>
                </a:solidFill>
              </a:rPr>
              <a:t>Rehashing significantly reduces false positives!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Pass 3 to count candidate pairs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5943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Multistage – Pass 3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Count candidate pairs (</a:t>
            </a:r>
            <a:r>
              <a:rPr lang="en-US" sz="3200" b="1" dirty="0" err="1" smtClean="0">
                <a:solidFill>
                  <a:srgbClr val="D600B7"/>
                </a:solidFill>
              </a:rPr>
              <a:t>i,j</a:t>
            </a:r>
            <a:r>
              <a:rPr lang="en-US" sz="3200" b="1" dirty="0" smtClean="0">
                <a:solidFill>
                  <a:srgbClr val="D600B7"/>
                </a:solidFill>
              </a:rPr>
              <a:t>) that satisfy following conditions</a:t>
            </a:r>
            <a:r>
              <a:rPr lang="en-US" sz="3200" b="1" dirty="0" smtClean="0">
                <a:solidFill>
                  <a:srgbClr val="207A00"/>
                </a:solidFill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Both </a:t>
            </a:r>
            <a:r>
              <a:rPr lang="en-US" dirty="0" err="1" smtClean="0">
                <a:solidFill>
                  <a:srgbClr val="207A00"/>
                </a:solidFill>
                <a:sym typeface="Wingdings" panose="05000000000000000000" pitchFamily="2" charset="2"/>
              </a:rPr>
              <a:t>i</a:t>
            </a: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 and j are frequent (from frequent items)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Using the first hash function, the pair hashes to a bucket whose bit in the first bit-vector is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Using the second hash</a:t>
            </a:r>
            <a:r>
              <a:rPr lang="en-US" dirty="0">
                <a:solidFill>
                  <a:srgbClr val="207A00"/>
                </a:solidFill>
                <a:sym typeface="Wingdings" panose="05000000000000000000" pitchFamily="2" charset="2"/>
              </a:rPr>
              <a:t> function, the pair hashes to a bucket whose bit in the </a:t>
            </a: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second </a:t>
            </a:r>
            <a:r>
              <a:rPr lang="en-US" dirty="0">
                <a:solidFill>
                  <a:srgbClr val="207A00"/>
                </a:solidFill>
                <a:sym typeface="Wingdings" panose="05000000000000000000" pitchFamily="2" charset="2"/>
              </a:rPr>
              <a:t>bit-vector </a:t>
            </a: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is 1</a:t>
            </a:r>
            <a:endParaRPr lang="en-US" dirty="0">
              <a:solidFill>
                <a:srgbClr val="207A00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4626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Main-Memory: Multistage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782499" y="1470752"/>
            <a:ext cx="1524000" cy="2895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20299" y="1470752"/>
            <a:ext cx="1524000" cy="2895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58099" y="1470752"/>
            <a:ext cx="1524000" cy="2895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First</a:t>
            </a:r>
          </a:p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hash table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34299" y="1546952"/>
            <a:ext cx="1371600" cy="6096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Item counts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496499" y="2156552"/>
            <a:ext cx="1371600" cy="304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Bitmap 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858699" y="2156552"/>
            <a:ext cx="1371600" cy="304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Bitmap 1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58699" y="2689952"/>
            <a:ext cx="1371600" cy="304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Bitmap 2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496499" y="1546952"/>
            <a:ext cx="1371600" cy="457200"/>
          </a:xfrm>
          <a:prstGeom prst="rect">
            <a:avLst/>
          </a:prstGeom>
          <a:solidFill>
            <a:srgbClr val="00CCFF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Freq. items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58699" y="1546952"/>
            <a:ext cx="1371600" cy="457200"/>
          </a:xfrm>
          <a:prstGeom prst="rect">
            <a:avLst/>
          </a:prstGeom>
          <a:solidFill>
            <a:srgbClr val="00CCFF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Freq. items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952029" y="3139215"/>
            <a:ext cx="118494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Counts of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candidate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pairs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4582099" y="2461352"/>
            <a:ext cx="914400" cy="19050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4505899" y="2156552"/>
            <a:ext cx="990600" cy="294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6868099" y="2543186"/>
            <a:ext cx="990600" cy="146766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6868099" y="2994752"/>
            <a:ext cx="990600" cy="1309734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4505899" y="2004152"/>
            <a:ext cx="990600" cy="1524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4505899" y="1546952"/>
            <a:ext cx="990600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3194624" y="4442552"/>
            <a:ext cx="11608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Arial" pitchFamily="34" charset="0"/>
                <a:cs typeface="Arial" pitchFamily="34" charset="0"/>
              </a:rPr>
              <a:t>Pass 1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648899" y="4485414"/>
            <a:ext cx="11608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Arial" pitchFamily="34" charset="0"/>
                <a:cs typeface="Arial" pitchFamily="34" charset="0"/>
              </a:rPr>
              <a:t>Pass 2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8011099" y="4485414"/>
            <a:ext cx="11608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Arial" pitchFamily="34" charset="0"/>
                <a:cs typeface="Arial" pitchFamily="34" charset="0"/>
              </a:rPr>
              <a:t>Pass 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86463" y="5244021"/>
            <a:ext cx="171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Count items</a:t>
            </a:r>
          </a:p>
          <a:p>
            <a:pPr algn="ctr"/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Hash pairs 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i,j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3785" y="4898027"/>
            <a:ext cx="20441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Hash pairs {</a:t>
            </a:r>
            <a:r>
              <a:rPr lang="en-US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,j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}</a:t>
            </a:r>
            <a:b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into Hash2 </a:t>
            </a:r>
            <a:r>
              <a:rPr lang="en-US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iff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i,j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are frequent,</a:t>
            </a:r>
            <a:b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i,j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} hashes to</a:t>
            </a:r>
          </a:p>
          <a:p>
            <a:pPr algn="ctr"/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freq. bucket in B1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52996" y="4898026"/>
            <a:ext cx="20528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Count pairs {</a:t>
            </a:r>
            <a:r>
              <a:rPr lang="en-US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i,j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} </a:t>
            </a:r>
            <a:r>
              <a:rPr lang="en-US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iff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i,j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are frequent,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i,j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} hashes to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freq. bucket in 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B1</a:t>
            </a:r>
            <a:endParaRPr lang="en-US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i,j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} hashes to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freq. bucket in 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B2</a:t>
            </a:r>
            <a:endParaRPr lang="en-US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3134299" y="2185952"/>
            <a:ext cx="1371600" cy="2180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First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hash table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5496499" y="2543186"/>
            <a:ext cx="1371600" cy="17613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Second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hash table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7858699" y="3063226"/>
            <a:ext cx="1371600" cy="12412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Counts of</a:t>
            </a:r>
          </a:p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candidate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pairs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1994324" y="26869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Main memory</a:t>
            </a:r>
          </a:p>
        </p:txBody>
      </p:sp>
    </p:spTree>
    <p:extLst>
      <p:ext uri="{BB962C8B-B14F-4D97-AF65-F5344CB8AC3E}">
        <p14:creationId xmlns:p14="http://schemas.microsoft.com/office/powerpoint/2010/main" val="295086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Things to note in Multistage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ym typeface="Wingdings" panose="05000000000000000000" pitchFamily="2" charset="2"/>
              </a:rPr>
              <a:t>Two hash functions have to be independent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anose="05000000000000000000" pitchFamily="2" charset="2"/>
              </a:rPr>
              <a:t>We need to check all three conditions to decide frequent </a:t>
            </a:r>
            <a:r>
              <a:rPr lang="en-US" dirty="0" err="1" smtClean="0">
                <a:sym typeface="Wingdings" panose="05000000000000000000" pitchFamily="2" charset="2"/>
              </a:rPr>
              <a:t>itemsets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 </a:t>
            </a:r>
            <a:r>
              <a:rPr lang="en-US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WHY?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If not, we will end up counting pairs of frequent items that are hashed first to infrequent bucket but hashed second to a frequent bucket had it been hashed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D600B7"/>
                </a:solidFill>
                <a:sym typeface="Wingdings" panose="05000000000000000000" pitchFamily="2" charset="2"/>
              </a:rPr>
              <a:t>We can insert as many number of passes we desire between the first and last pass in the multistage algorithm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Eventually there will not be enough memory to store bitmaps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How much ever passes we add, there is no way to avoid counting truly frequent pairs in every pass</a:t>
            </a:r>
            <a:endParaRPr lang="en-US" dirty="0" smtClean="0">
              <a:solidFill>
                <a:srgbClr val="207A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1056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Refinement: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Multihash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Algorithm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Idea:</a:t>
            </a:r>
            <a:r>
              <a:rPr lang="en-US" sz="3200" dirty="0" smtClean="0">
                <a:sym typeface="Wingdings" panose="05000000000000000000" pitchFamily="2" charset="2"/>
              </a:rPr>
              <a:t> Use two (several) hash functions and hash tables instead of one in Pass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Risk: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ym typeface="Wingdings" panose="05000000000000000000" pitchFamily="2" charset="2"/>
              </a:rPr>
              <a:t>Increasing hash tables decreases number of buckets in each table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ym typeface="Wingdings" panose="05000000000000000000" pitchFamily="2" charset="2"/>
              </a:rPr>
              <a:t>Thus, many buckets may become frequent – </a:t>
            </a:r>
            <a:r>
              <a:rPr lang="en-US" sz="2800" b="1" dirty="0" smtClean="0">
                <a:solidFill>
                  <a:srgbClr val="207A00"/>
                </a:solidFill>
                <a:sym typeface="Wingdings" panose="05000000000000000000" pitchFamily="2" charset="2"/>
              </a:rPr>
              <a:t>more false positives 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smtClean="0">
                <a:sym typeface="Wingdings" panose="05000000000000000000" pitchFamily="2" charset="2"/>
              </a:rPr>
              <a:t>We have to be sure most buckets will still not reach ‘s’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smtClean="0">
                <a:sym typeface="Wingdings" panose="05000000000000000000" pitchFamily="2" charset="2"/>
              </a:rPr>
              <a:t>Average count of a bucket for PCY should be much lower than the support threshold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ym typeface="Wingdings" panose="05000000000000000000" pitchFamily="2" charset="2"/>
              </a:rPr>
              <a:t>If so, we get a benefit like </a:t>
            </a:r>
            <a:r>
              <a:rPr lang="en-US" sz="2800" b="1" i="1" dirty="0" smtClean="0">
                <a:solidFill>
                  <a:srgbClr val="207A00"/>
                </a:solidFill>
                <a:sym typeface="Wingdings" panose="05000000000000000000" pitchFamily="2" charset="2"/>
              </a:rPr>
              <a:t>multistage algorithm</a:t>
            </a:r>
            <a:r>
              <a:rPr lang="en-US" sz="2800" dirty="0" smtClean="0">
                <a:sym typeface="Wingdings" panose="05000000000000000000" pitchFamily="2" charset="2"/>
              </a:rPr>
              <a:t>, but in 2-passes</a:t>
            </a:r>
          </a:p>
        </p:txBody>
      </p:sp>
    </p:spTree>
    <p:extLst>
      <p:ext uri="{BB962C8B-B14F-4D97-AF65-F5344CB8AC3E}">
        <p14:creationId xmlns:p14="http://schemas.microsoft.com/office/powerpoint/2010/main" val="23429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Main-Memory: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Multihash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75565" y="2017123"/>
            <a:ext cx="1661189" cy="283089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75165" y="1979023"/>
            <a:ext cx="1661189" cy="283089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First hash</a:t>
            </a:r>
          </a:p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table</a:t>
            </a:r>
          </a:p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Second</a:t>
            </a:r>
          </a:p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hash table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851365" y="2055223"/>
            <a:ext cx="1495071" cy="59597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Item counts</a:t>
            </a:r>
          </a:p>
        </p:txBody>
      </p: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7051763" y="2055223"/>
            <a:ext cx="1495071" cy="2459963"/>
            <a:chOff x="4128" y="1584"/>
            <a:chExt cx="864" cy="1585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28" y="1968"/>
              <a:ext cx="864" cy="19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Bitmap 1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4128" y="2304"/>
              <a:ext cx="864" cy="19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Bitmap 2</a:t>
              </a: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4128" y="1584"/>
              <a:ext cx="864" cy="28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Freq. items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4128" y="2587"/>
              <a:ext cx="746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Counts of</a:t>
              </a:r>
            </a:p>
            <a:p>
              <a:r>
                <a:rPr lang="en-US">
                  <a:latin typeface="Arial" pitchFamily="34" charset="0"/>
                  <a:cs typeface="Arial" pitchFamily="34" charset="0"/>
                </a:rPr>
                <a:t>candidate</a:t>
              </a:r>
            </a:p>
            <a:p>
              <a:r>
                <a:rPr lang="en-US">
                  <a:latin typeface="Arial" pitchFamily="34" charset="0"/>
                  <a:cs typeface="Arial" pitchFamily="34" charset="0"/>
                </a:rPr>
                <a:t>   pairs</a:t>
              </a:r>
            </a:p>
          </p:txBody>
        </p:sp>
      </p:grpSp>
      <p:sp>
        <p:nvSpPr>
          <p:cNvPr id="12" name="Line 20"/>
          <p:cNvSpPr>
            <a:spLocks noChangeShapeType="1"/>
          </p:cNvSpPr>
          <p:nvPr/>
        </p:nvSpPr>
        <p:spPr bwMode="auto">
          <a:xfrm>
            <a:off x="3775165" y="3731623"/>
            <a:ext cx="166118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 flipV="1">
            <a:off x="5222965" y="2512423"/>
            <a:ext cx="1993427" cy="148995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>
            <a:off x="5222965" y="2055223"/>
            <a:ext cx="1993427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>
            <a:off x="5299166" y="2664823"/>
            <a:ext cx="1910368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 flipV="1">
            <a:off x="5222965" y="2969621"/>
            <a:ext cx="1993427" cy="744974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 flipV="1">
            <a:off x="5222965" y="3198221"/>
            <a:ext cx="1993427" cy="595977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 flipV="1">
            <a:off x="5222965" y="3503023"/>
            <a:ext cx="1993427" cy="1266454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3893796" y="5027023"/>
            <a:ext cx="12653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Arial" pitchFamily="34" charset="0"/>
                <a:cs typeface="Arial" pitchFamily="34" charset="0"/>
              </a:rPr>
              <a:t>Pass 1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7186271" y="5069885"/>
            <a:ext cx="12653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Arial" pitchFamily="34" charset="0"/>
                <a:cs typeface="Arial" pitchFamily="34" charset="0"/>
              </a:rPr>
              <a:t>Pass 2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3851365" y="2741023"/>
            <a:ext cx="1495071" cy="968466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First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hash table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3851365" y="3807823"/>
            <a:ext cx="1495071" cy="968466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Second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hash table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7051766" y="3579223"/>
            <a:ext cx="1495068" cy="11919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Counts of</a:t>
            </a:r>
          </a:p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candidate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pairs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2745693" y="3115219"/>
            <a:ext cx="154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Main memory</a:t>
            </a:r>
          </a:p>
        </p:txBody>
      </p:sp>
    </p:spTree>
    <p:extLst>
      <p:ext uri="{BB962C8B-B14F-4D97-AF65-F5344CB8AC3E}">
        <p14:creationId xmlns:p14="http://schemas.microsoft.com/office/powerpoint/2010/main" val="163264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PCY Extensions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ym typeface="Wingdings" panose="05000000000000000000" pitchFamily="2" charset="2"/>
              </a:rPr>
              <a:t>Either </a:t>
            </a:r>
            <a:r>
              <a:rPr lang="en-US" sz="3200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multistage</a:t>
            </a:r>
            <a:r>
              <a:rPr lang="en-US" sz="3200" dirty="0" smtClean="0">
                <a:sym typeface="Wingdings" panose="05000000000000000000" pitchFamily="2" charset="2"/>
              </a:rPr>
              <a:t> or </a:t>
            </a:r>
            <a:r>
              <a:rPr lang="en-US" sz="3200" b="1" dirty="0" err="1" smtClean="0">
                <a:solidFill>
                  <a:srgbClr val="D600B7"/>
                </a:solidFill>
                <a:sym typeface="Wingdings" panose="05000000000000000000" pitchFamily="2" charset="2"/>
              </a:rPr>
              <a:t>multihash</a:t>
            </a:r>
            <a:r>
              <a:rPr lang="en-US" sz="3200" dirty="0" smtClean="0">
                <a:sym typeface="Wingdings" panose="05000000000000000000" pitchFamily="2" charset="2"/>
              </a:rPr>
              <a:t> can use more than two hash functions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ym typeface="Wingdings" panose="05000000000000000000" pitchFamily="2" charset="2"/>
              </a:rPr>
              <a:t>In </a:t>
            </a:r>
            <a:r>
              <a:rPr lang="en-US" sz="3200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multistage</a:t>
            </a:r>
            <a:r>
              <a:rPr lang="en-US" sz="3200" dirty="0" smtClean="0">
                <a:sym typeface="Wingdings" panose="05000000000000000000" pitchFamily="2" charset="2"/>
              </a:rPr>
              <a:t>, there is a point of diminishing returns, since the bit-vectors eventually consume all of main memory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ym typeface="Wingdings" panose="05000000000000000000" pitchFamily="2" charset="2"/>
              </a:rPr>
              <a:t>In </a:t>
            </a:r>
            <a:r>
              <a:rPr lang="en-US" sz="3200" b="1" dirty="0" err="1" smtClean="0">
                <a:solidFill>
                  <a:srgbClr val="D600B7"/>
                </a:solidFill>
                <a:sym typeface="Wingdings" panose="05000000000000000000" pitchFamily="2" charset="2"/>
              </a:rPr>
              <a:t>multihash</a:t>
            </a:r>
            <a:r>
              <a:rPr lang="en-US" sz="3200" dirty="0" smtClean="0">
                <a:sym typeface="Wingdings" panose="05000000000000000000" pitchFamily="2" charset="2"/>
              </a:rPr>
              <a:t>, the bit-vectors occupy exactly what </a:t>
            </a:r>
            <a:r>
              <a:rPr lang="en-US" sz="3200" dirty="0">
                <a:sym typeface="Wingdings" panose="05000000000000000000" pitchFamily="2" charset="2"/>
              </a:rPr>
              <a:t>o</a:t>
            </a:r>
            <a:r>
              <a:rPr lang="en-US" sz="3200" dirty="0" smtClean="0">
                <a:sym typeface="Wingdings" panose="05000000000000000000" pitchFamily="2" charset="2"/>
              </a:rPr>
              <a:t>ne PCY bitmap does, but too many hash functions makes all counts ≥ s</a:t>
            </a:r>
            <a:endParaRPr lang="en-US" sz="28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6236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Frequent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Itemsets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in ≤ 2 Passes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ym typeface="Wingdings" panose="05000000000000000000" pitchFamily="2" charset="2"/>
              </a:rPr>
              <a:t>A-Priori, PCY, etc. take </a:t>
            </a:r>
            <a:r>
              <a:rPr lang="en-US" sz="3200" i="1" dirty="0" smtClean="0">
                <a:sym typeface="Wingdings" panose="05000000000000000000" pitchFamily="2" charset="2"/>
              </a:rPr>
              <a:t>k </a:t>
            </a:r>
            <a:r>
              <a:rPr lang="en-US" sz="3200" dirty="0" smtClean="0">
                <a:sym typeface="Wingdings" panose="05000000000000000000" pitchFamily="2" charset="2"/>
              </a:rPr>
              <a:t>passes to find frequent </a:t>
            </a:r>
            <a:r>
              <a:rPr lang="en-US" sz="3200" dirty="0" err="1" smtClean="0">
                <a:sym typeface="Wingdings" panose="05000000000000000000" pitchFamily="2" charset="2"/>
              </a:rPr>
              <a:t>itemsets</a:t>
            </a:r>
            <a:r>
              <a:rPr lang="en-US" sz="3200" dirty="0" smtClean="0">
                <a:sym typeface="Wingdings" panose="05000000000000000000" pitchFamily="2" charset="2"/>
              </a:rPr>
              <a:t> of size </a:t>
            </a:r>
            <a:r>
              <a:rPr lang="en-US" sz="3200" i="1" dirty="0" smtClean="0">
                <a:sym typeface="Wingdings" panose="05000000000000000000" pitchFamily="2" charset="2"/>
              </a:rPr>
              <a:t>k</a:t>
            </a:r>
            <a:endParaRPr lang="en-US" sz="3200" i="1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Can we achieve this in fewer passes?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ym typeface="Wingdings" panose="05000000000000000000" pitchFamily="2" charset="2"/>
              </a:rPr>
              <a:t>Use 2 or fewer passes to get </a:t>
            </a:r>
            <a:r>
              <a:rPr lang="en-US" sz="3200" dirty="0" err="1" smtClean="0">
                <a:sym typeface="Wingdings" panose="05000000000000000000" pitchFamily="2" charset="2"/>
              </a:rPr>
              <a:t>itemsets</a:t>
            </a:r>
            <a:r>
              <a:rPr lang="en-US" sz="3200" dirty="0" smtClean="0">
                <a:sym typeface="Wingdings" panose="05000000000000000000" pitchFamily="2" charset="2"/>
              </a:rPr>
              <a:t> for all sizes – </a:t>
            </a:r>
            <a:r>
              <a:rPr lang="en-US" sz="3200" dirty="0" smtClean="0">
                <a:solidFill>
                  <a:srgbClr val="D600B7"/>
                </a:solidFill>
                <a:sym typeface="Wingdings" panose="05000000000000000000" pitchFamily="2" charset="2"/>
              </a:rPr>
              <a:t>but may miss some frequent </a:t>
            </a:r>
            <a:r>
              <a:rPr lang="en-US" sz="3200" dirty="0" err="1" smtClean="0">
                <a:solidFill>
                  <a:srgbClr val="D600B7"/>
                </a:solidFill>
                <a:sym typeface="Wingdings" panose="05000000000000000000" pitchFamily="2" charset="2"/>
              </a:rPr>
              <a:t>itemsets</a:t>
            </a:r>
            <a:endParaRPr lang="en-US" sz="3200" dirty="0" smtClean="0">
              <a:solidFill>
                <a:srgbClr val="D600B7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Random sampling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SON (</a:t>
            </a:r>
            <a:r>
              <a:rPr lang="en-US" dirty="0" err="1" smtClean="0">
                <a:solidFill>
                  <a:srgbClr val="207A00"/>
                </a:solidFill>
                <a:sym typeface="Wingdings" panose="05000000000000000000" pitchFamily="2" charset="2"/>
              </a:rPr>
              <a:t>Savasere</a:t>
            </a: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olidFill>
                  <a:srgbClr val="207A00"/>
                </a:solidFill>
                <a:sym typeface="Wingdings" panose="05000000000000000000" pitchFamily="2" charset="2"/>
              </a:rPr>
              <a:t>Omiecinski</a:t>
            </a: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, and </a:t>
            </a:r>
            <a:r>
              <a:rPr lang="en-US" dirty="0" err="1" smtClean="0">
                <a:solidFill>
                  <a:srgbClr val="207A00"/>
                </a:solidFill>
                <a:sym typeface="Wingdings" panose="05000000000000000000" pitchFamily="2" charset="2"/>
              </a:rPr>
              <a:t>Navathe</a:t>
            </a: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902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Random Sampling (1)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06394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ym typeface="Wingdings" panose="05000000000000000000" pitchFamily="2" charset="2"/>
              </a:rPr>
              <a:t>Take a random sample of the market baskets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ym typeface="Wingdings" panose="05000000000000000000" pitchFamily="2" charset="2"/>
              </a:rPr>
              <a:t>Run A-Priori or one of its improvements in main memory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ym typeface="Wingdings" panose="05000000000000000000" pitchFamily="2" charset="2"/>
              </a:rPr>
              <a:t>So we don’t pay for disk I/O each time we increase the size of </a:t>
            </a:r>
            <a:r>
              <a:rPr lang="en-US" sz="2800" dirty="0" err="1" smtClean="0">
                <a:sym typeface="Wingdings" panose="05000000000000000000" pitchFamily="2" charset="2"/>
              </a:rPr>
              <a:t>itemsets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ym typeface="Wingdings" panose="05000000000000000000" pitchFamily="2" charset="2"/>
              </a:rPr>
              <a:t>Reduce the support threshold </a:t>
            </a:r>
            <a:r>
              <a:rPr lang="en-US" sz="2800" b="1" dirty="0" smtClean="0">
                <a:sym typeface="Wingdings" panose="05000000000000000000" pitchFamily="2" charset="2"/>
              </a:rPr>
              <a:t>s </a:t>
            </a:r>
            <a:r>
              <a:rPr lang="en-US" sz="2800" dirty="0" smtClean="0">
                <a:sym typeface="Wingdings" panose="05000000000000000000" pitchFamily="2" charset="2"/>
              </a:rPr>
              <a:t>proportionally to match the sample size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ym typeface="Wingdings" panose="05000000000000000000" pitchFamily="2" charset="2"/>
              </a:rPr>
              <a:t>Can be achieved in one pass</a:t>
            </a:r>
            <a:endParaRPr lang="en-US" sz="2800" dirty="0"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829800" y="2647406"/>
            <a:ext cx="1524000" cy="27432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9829800" y="3942806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0076891" y="2741046"/>
            <a:ext cx="97975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Copy of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sample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baskets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0134600" y="4247606"/>
            <a:ext cx="86433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Space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for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counts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8766024" y="380928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Main memory</a:t>
            </a:r>
          </a:p>
        </p:txBody>
      </p:sp>
    </p:spTree>
    <p:extLst>
      <p:ext uri="{BB962C8B-B14F-4D97-AF65-F5344CB8AC3E}">
        <p14:creationId xmlns:p14="http://schemas.microsoft.com/office/powerpoint/2010/main" val="321918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Random Sampling – </a:t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False Positives and False Negatives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D600B7"/>
                </a:solidFill>
                <a:sym typeface="Wingdings" panose="05000000000000000000" pitchFamily="2" charset="2"/>
              </a:rPr>
              <a:t>False positives</a:t>
            </a:r>
            <a:r>
              <a:rPr lang="en-US" sz="3200" dirty="0">
                <a:sym typeface="Wingdings" panose="05000000000000000000" pitchFamily="2" charset="2"/>
              </a:rPr>
              <a:t> - </a:t>
            </a:r>
            <a:r>
              <a:rPr lang="en-US" sz="3200" dirty="0" err="1">
                <a:sym typeface="Wingdings" panose="05000000000000000000" pitchFamily="2" charset="2"/>
              </a:rPr>
              <a:t>itemsets</a:t>
            </a:r>
            <a:r>
              <a:rPr lang="en-US" sz="3200" dirty="0">
                <a:sym typeface="Wingdings" panose="05000000000000000000" pitchFamily="2" charset="2"/>
              </a:rPr>
              <a:t> that are frequent in the sample and infrequent in the </a:t>
            </a:r>
            <a:r>
              <a:rPr lang="en-US" sz="3200" dirty="0" smtClean="0">
                <a:sym typeface="Wingdings" panose="05000000000000000000" pitchFamily="2" charset="2"/>
              </a:rPr>
              <a:t>entire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207A00"/>
                </a:solidFill>
                <a:sym typeface="Wingdings" panose="05000000000000000000" pitchFamily="2" charset="2"/>
              </a:rPr>
              <a:t>Eliminated by verifying truly frequent </a:t>
            </a:r>
            <a:r>
              <a:rPr lang="en-US" sz="2800" dirty="0" err="1" smtClean="0">
                <a:solidFill>
                  <a:srgbClr val="207A00"/>
                </a:solidFill>
                <a:sym typeface="Wingdings" panose="05000000000000000000" pitchFamily="2" charset="2"/>
              </a:rPr>
              <a:t>itemsets</a:t>
            </a:r>
            <a:r>
              <a:rPr lang="en-US" sz="2800" dirty="0" smtClean="0">
                <a:solidFill>
                  <a:srgbClr val="207A00"/>
                </a:solidFill>
                <a:sym typeface="Wingdings" panose="05000000000000000000" pitchFamily="2" charset="2"/>
              </a:rPr>
              <a:t> in the entire data by a second pass</a:t>
            </a:r>
            <a:endParaRPr lang="en-US" sz="3200" b="1" dirty="0" smtClean="0">
              <a:solidFill>
                <a:srgbClr val="207A00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False negatives</a:t>
            </a:r>
            <a:r>
              <a:rPr lang="en-US" sz="3200" dirty="0" smtClean="0">
                <a:sym typeface="Wingdings" panose="05000000000000000000" pitchFamily="2" charset="2"/>
              </a:rPr>
              <a:t> – </a:t>
            </a:r>
            <a:r>
              <a:rPr lang="en-US" sz="3200" dirty="0" err="1" smtClean="0">
                <a:sym typeface="Wingdings" panose="05000000000000000000" pitchFamily="2" charset="2"/>
              </a:rPr>
              <a:t>itemsets</a:t>
            </a:r>
            <a:r>
              <a:rPr lang="en-US" sz="3200" dirty="0" smtClean="0">
                <a:sym typeface="Wingdings" panose="05000000000000000000" pitchFamily="2" charset="2"/>
              </a:rPr>
              <a:t> that are frequent in the entire data and infrequent in the sample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207A00"/>
                </a:solidFill>
                <a:sym typeface="Wingdings" panose="05000000000000000000" pitchFamily="2" charset="2"/>
              </a:rPr>
              <a:t>We cannot catch these with the sample data – this can be avoided by setting a smaller support threshold </a:t>
            </a:r>
            <a:r>
              <a:rPr lang="en-US" sz="2800" b="1" dirty="0" smtClean="0">
                <a:solidFill>
                  <a:srgbClr val="207A00"/>
                </a:solidFill>
                <a:sym typeface="Wingdings" panose="05000000000000000000" pitchFamily="2" charset="2"/>
              </a:rPr>
              <a:t>‘s’ </a:t>
            </a:r>
            <a:r>
              <a:rPr lang="en-US" sz="2800" dirty="0" smtClean="0">
                <a:solidFill>
                  <a:srgbClr val="207A00"/>
                </a:solidFill>
                <a:sym typeface="Wingdings" panose="05000000000000000000" pitchFamily="2" charset="2"/>
              </a:rPr>
              <a:t>to catch more truly frequent </a:t>
            </a:r>
            <a:r>
              <a:rPr lang="en-US" sz="2800" dirty="0" err="1" smtClean="0">
                <a:solidFill>
                  <a:srgbClr val="207A00"/>
                </a:solidFill>
                <a:sym typeface="Wingdings" panose="05000000000000000000" pitchFamily="2" charset="2"/>
              </a:rPr>
              <a:t>itemsets</a:t>
            </a:r>
            <a:endParaRPr lang="en-US" sz="2800" dirty="0" smtClean="0">
              <a:solidFill>
                <a:srgbClr val="207A00"/>
              </a:solidFill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F0AD00"/>
                </a:solidFill>
                <a:sym typeface="Wingdings" panose="05000000000000000000" pitchFamily="2" charset="2"/>
              </a:rPr>
              <a:t>Requires more memory though!</a:t>
            </a:r>
            <a:endParaRPr lang="en-US" sz="2400" b="1" dirty="0">
              <a:solidFill>
                <a:srgbClr val="F0AD00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207A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8145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A-Priori Recap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Step – 1: </a:t>
            </a:r>
            <a:r>
              <a:rPr lang="en-US" sz="3200" dirty="0" smtClean="0">
                <a:solidFill>
                  <a:srgbClr val="D600B7"/>
                </a:solidFill>
              </a:rPr>
              <a:t>Frequent </a:t>
            </a:r>
            <a:r>
              <a:rPr lang="en-US" sz="3200" dirty="0" err="1" smtClean="0">
                <a:solidFill>
                  <a:srgbClr val="D600B7"/>
                </a:solidFill>
              </a:rPr>
              <a:t>Itemset</a:t>
            </a:r>
            <a:r>
              <a:rPr lang="en-US" sz="3200" dirty="0" smtClean="0">
                <a:solidFill>
                  <a:srgbClr val="D600B7"/>
                </a:solidFill>
              </a:rPr>
              <a:t> Mining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207A00"/>
                </a:solidFill>
              </a:rPr>
              <a:t>Candidate </a:t>
            </a:r>
            <a:r>
              <a:rPr lang="en-US" sz="2800" dirty="0" err="1" smtClean="0">
                <a:solidFill>
                  <a:srgbClr val="207A00"/>
                </a:solidFill>
              </a:rPr>
              <a:t>itemset</a:t>
            </a:r>
            <a:r>
              <a:rPr lang="en-US" sz="2800" dirty="0" smtClean="0">
                <a:solidFill>
                  <a:srgbClr val="207A00"/>
                </a:solidFill>
              </a:rPr>
              <a:t> generation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207A00"/>
                </a:solidFill>
              </a:rPr>
              <a:t>Filter the dataset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207A00"/>
                </a:solidFill>
              </a:rPr>
              <a:t>Frequent </a:t>
            </a:r>
            <a:r>
              <a:rPr lang="en-US" sz="2800" dirty="0" err="1" smtClean="0">
                <a:solidFill>
                  <a:srgbClr val="207A00"/>
                </a:solidFill>
              </a:rPr>
              <a:t>itemset</a:t>
            </a:r>
            <a:r>
              <a:rPr lang="en-US" sz="2800" dirty="0" smtClean="0">
                <a:solidFill>
                  <a:srgbClr val="207A00"/>
                </a:solidFill>
              </a:rPr>
              <a:t> generation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Step – 2: </a:t>
            </a:r>
            <a:r>
              <a:rPr lang="en-US" sz="3200" dirty="0" smtClean="0">
                <a:solidFill>
                  <a:srgbClr val="D600B7"/>
                </a:solidFill>
              </a:rPr>
              <a:t>Association Rule Mining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07A00"/>
                </a:solidFill>
              </a:rPr>
              <a:t>Generate rules from frequent </a:t>
            </a:r>
            <a:r>
              <a:rPr lang="en-US" dirty="0" err="1" smtClean="0">
                <a:solidFill>
                  <a:srgbClr val="207A00"/>
                </a:solidFill>
              </a:rPr>
              <a:t>itemsets</a:t>
            </a:r>
            <a:endParaRPr lang="en-US" dirty="0" smtClean="0">
              <a:solidFill>
                <a:srgbClr val="207A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07A00"/>
                </a:solidFill>
              </a:rPr>
              <a:t>Filter association rules based on confidence threshold</a:t>
            </a:r>
            <a:endParaRPr lang="en-US" dirty="0">
              <a:solidFill>
                <a:srgbClr val="207A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65195" y="2115239"/>
            <a:ext cx="3855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0AD00"/>
                </a:solidFill>
              </a:rPr>
              <a:t>Caveats: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Repeated data movement between disk and memory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Storage of candidate </a:t>
            </a:r>
            <a:r>
              <a:rPr lang="en-US" sz="2400" dirty="0" err="1" smtClean="0"/>
              <a:t>itemsets</a:t>
            </a:r>
            <a:r>
              <a:rPr lang="en-US" sz="2400" dirty="0" smtClean="0"/>
              <a:t> in memory (mostly </a:t>
            </a:r>
            <a:r>
              <a:rPr lang="en-US" sz="2400" b="1" i="1" dirty="0" smtClean="0"/>
              <a:t>pairs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620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SON Algorithm (1)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ym typeface="Wingdings" panose="05000000000000000000" pitchFamily="2" charset="2"/>
              </a:rPr>
              <a:t>Requires two full passes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ym typeface="Wingdings" panose="05000000000000000000" pitchFamily="2" charset="2"/>
              </a:rPr>
              <a:t>Divide the input data (baskets) into </a:t>
            </a:r>
            <a:r>
              <a:rPr lang="en-US" sz="3200" b="1" i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‘p’</a:t>
            </a:r>
            <a:r>
              <a:rPr lang="en-US" sz="3200" dirty="0" smtClean="0">
                <a:solidFill>
                  <a:srgbClr val="D600B7"/>
                </a:solidFill>
                <a:sym typeface="Wingdings" panose="05000000000000000000" pitchFamily="2" charset="2"/>
              </a:rPr>
              <a:t> </a:t>
            </a:r>
            <a:r>
              <a:rPr lang="en-US" sz="3200" b="1" i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chunks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ym typeface="Wingdings" panose="05000000000000000000" pitchFamily="2" charset="2"/>
              </a:rPr>
              <a:t>Repeatedly read a chunk into main-memory and run in-memory algorithm, like </a:t>
            </a:r>
            <a:r>
              <a:rPr lang="en-US" sz="3200" i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Random Sampling</a:t>
            </a:r>
            <a:r>
              <a:rPr lang="en-US" sz="3200" dirty="0" smtClean="0">
                <a:sym typeface="Wingdings" panose="05000000000000000000" pitchFamily="2" charset="2"/>
              </a:rPr>
              <a:t>, to find all frequent </a:t>
            </a:r>
            <a:r>
              <a:rPr lang="en-US" sz="3200" dirty="0" err="1" smtClean="0">
                <a:sym typeface="Wingdings" panose="05000000000000000000" pitchFamily="2" charset="2"/>
              </a:rPr>
              <a:t>itemsets</a:t>
            </a:r>
            <a:r>
              <a:rPr lang="en-US" sz="3200" dirty="0" smtClean="0">
                <a:sym typeface="Wingdings" panose="05000000000000000000" pitchFamily="2" charset="2"/>
              </a:rPr>
              <a:t> (</a:t>
            </a:r>
            <a:r>
              <a:rPr lang="en-US" sz="3200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support ≥ s/p</a:t>
            </a:r>
            <a:r>
              <a:rPr lang="en-US" sz="3200" dirty="0" smtClean="0">
                <a:sym typeface="Wingdings" panose="05000000000000000000" pitchFamily="2" charset="2"/>
              </a:rPr>
              <a:t>) from a chunk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D600B7"/>
                </a:solidFill>
                <a:sym typeface="Wingdings" panose="05000000000000000000" pitchFamily="2" charset="2"/>
              </a:rPr>
              <a:t>An </a:t>
            </a:r>
            <a:r>
              <a:rPr lang="en-US" sz="3200" dirty="0" err="1" smtClean="0">
                <a:solidFill>
                  <a:srgbClr val="D600B7"/>
                </a:solidFill>
                <a:sym typeface="Wingdings" panose="05000000000000000000" pitchFamily="2" charset="2"/>
              </a:rPr>
              <a:t>itemset</a:t>
            </a:r>
            <a:r>
              <a:rPr lang="en-US" sz="3200" dirty="0" smtClean="0">
                <a:solidFill>
                  <a:srgbClr val="D600B7"/>
                </a:solidFill>
                <a:sym typeface="Wingdings" panose="05000000000000000000" pitchFamily="2" charset="2"/>
              </a:rPr>
              <a:t> is </a:t>
            </a:r>
            <a:r>
              <a:rPr lang="en-US" sz="3200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candidate</a:t>
            </a:r>
            <a:r>
              <a:rPr lang="en-US" sz="3200" dirty="0" smtClean="0">
                <a:solidFill>
                  <a:srgbClr val="D600B7"/>
                </a:solidFill>
                <a:sym typeface="Wingdings" panose="05000000000000000000" pitchFamily="2" charset="2"/>
              </a:rPr>
              <a:t> if it is found to be frequent in at least one chunk of baskets</a:t>
            </a:r>
            <a:endParaRPr lang="en-US" sz="2400" dirty="0">
              <a:solidFill>
                <a:srgbClr val="F0AD00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207A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182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SON Algorithm (2)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ym typeface="Wingdings" panose="05000000000000000000" pitchFamily="2" charset="2"/>
              </a:rPr>
              <a:t>On a second pass, count all the candidate </a:t>
            </a:r>
            <a:r>
              <a:rPr lang="en-US" sz="3200" dirty="0" err="1" smtClean="0">
                <a:sym typeface="Wingdings" panose="05000000000000000000" pitchFamily="2" charset="2"/>
              </a:rPr>
              <a:t>itemsets</a:t>
            </a:r>
            <a:r>
              <a:rPr lang="en-US" sz="3200" dirty="0" smtClean="0">
                <a:sym typeface="Wingdings" panose="05000000000000000000" pitchFamily="2" charset="2"/>
              </a:rPr>
              <a:t> and determine which are frequent in the entire data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Key Idea:</a:t>
            </a:r>
            <a:r>
              <a:rPr lang="en-US" sz="3200" dirty="0" smtClean="0">
                <a:sym typeface="Wingdings" panose="05000000000000000000" pitchFamily="2" charset="2"/>
              </a:rPr>
              <a:t> “</a:t>
            </a:r>
            <a:r>
              <a:rPr lang="en-US" sz="3200" i="1" dirty="0" smtClean="0">
                <a:solidFill>
                  <a:srgbClr val="207A00"/>
                </a:solidFill>
                <a:sym typeface="Wingdings" panose="05000000000000000000" pitchFamily="2" charset="2"/>
              </a:rPr>
              <a:t>Monotonicity</a:t>
            </a:r>
            <a:r>
              <a:rPr lang="en-US" sz="3200" dirty="0" smtClean="0">
                <a:sym typeface="Wingdings" panose="05000000000000000000" pitchFamily="2" charset="2"/>
              </a:rPr>
              <a:t>” – an </a:t>
            </a:r>
            <a:r>
              <a:rPr lang="en-US" sz="3200" dirty="0" err="1" smtClean="0">
                <a:sym typeface="Wingdings" panose="05000000000000000000" pitchFamily="2" charset="2"/>
              </a:rPr>
              <a:t>itemset</a:t>
            </a:r>
            <a:r>
              <a:rPr lang="en-US" sz="3200" dirty="0" smtClean="0">
                <a:sym typeface="Wingdings" panose="05000000000000000000" pitchFamily="2" charset="2"/>
              </a:rPr>
              <a:t> cannot be frequent in the entire data unless it is frequent in at least one subset of baskets</a:t>
            </a:r>
            <a:endParaRPr lang="en-US" sz="2400" dirty="0">
              <a:solidFill>
                <a:srgbClr val="F0AD00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207A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5182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SON – Distributed Version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ym typeface="Wingdings" panose="05000000000000000000" pitchFamily="2" charset="2"/>
              </a:rPr>
              <a:t>SON suits itself well to a distributed computing</a:t>
            </a:r>
            <a:endParaRPr lang="en-US" sz="2400" dirty="0">
              <a:solidFill>
                <a:srgbClr val="F0AD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D600B7"/>
                </a:solidFill>
                <a:sym typeface="Wingdings" panose="05000000000000000000" pitchFamily="2" charset="2"/>
              </a:rPr>
              <a:t>Data chunks are distributed among multiple nodes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ym typeface="Wingdings" panose="05000000000000000000" pitchFamily="2" charset="2"/>
              </a:rPr>
              <a:t>Compute frequent </a:t>
            </a:r>
            <a:r>
              <a:rPr lang="en-US" sz="2800" dirty="0" err="1" smtClean="0">
                <a:sym typeface="Wingdings" panose="05000000000000000000" pitchFamily="2" charset="2"/>
              </a:rPr>
              <a:t>itemsets</a:t>
            </a:r>
            <a:r>
              <a:rPr lang="en-US" sz="2800" dirty="0" smtClean="0">
                <a:sym typeface="Wingdings" panose="05000000000000000000" pitchFamily="2" charset="2"/>
              </a:rPr>
              <a:t> in each node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ym typeface="Wingdings" panose="05000000000000000000" pitchFamily="2" charset="2"/>
              </a:rPr>
              <a:t>Distribute candidates to all nodes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ym typeface="Wingdings" panose="05000000000000000000" pitchFamily="2" charset="2"/>
              </a:rPr>
              <a:t>Accumulate counts of each candidate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ym typeface="Wingdings" panose="05000000000000000000" pitchFamily="2" charset="2"/>
              </a:rPr>
              <a:t>Filter final frequent </a:t>
            </a:r>
            <a:r>
              <a:rPr lang="en-US" sz="2800" dirty="0" err="1" smtClean="0">
                <a:sym typeface="Wingdings" panose="05000000000000000000" pitchFamily="2" charset="2"/>
              </a:rPr>
              <a:t>itemsets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207A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0894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SON –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MapReduce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Version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2 </a:t>
            </a:r>
            <a:r>
              <a:rPr lang="en-US" sz="3600" b="1" dirty="0" err="1" smtClean="0">
                <a:solidFill>
                  <a:srgbClr val="D600B7"/>
                </a:solidFill>
                <a:sym typeface="Wingdings" panose="05000000000000000000" pitchFamily="2" charset="2"/>
              </a:rPr>
              <a:t>MapReduce</a:t>
            </a:r>
            <a:r>
              <a:rPr lang="en-US" sz="3600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 jobs: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600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ym typeface="Wingdings" panose="05000000000000000000" pitchFamily="2" charset="2"/>
              </a:rPr>
              <a:t>JOB-1: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F0AD00"/>
                </a:solidFill>
                <a:sym typeface="Wingdings" panose="05000000000000000000" pitchFamily="2" charset="2"/>
              </a:rPr>
              <a:t>Map?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F0AD00"/>
                </a:solidFill>
                <a:sym typeface="Wingdings" panose="05000000000000000000" pitchFamily="2" charset="2"/>
              </a:rPr>
              <a:t>Reduce?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2400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ym typeface="Wingdings" panose="05000000000000000000" pitchFamily="2" charset="2"/>
              </a:rPr>
              <a:t>JOB-2: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F0AD00"/>
                </a:solidFill>
                <a:sym typeface="Wingdings" panose="05000000000000000000" pitchFamily="2" charset="2"/>
              </a:rPr>
              <a:t>Map?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F0AD00"/>
                </a:solidFill>
                <a:sym typeface="Wingdings" panose="05000000000000000000" pitchFamily="2" charset="2"/>
              </a:rPr>
              <a:t>Reduce?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207A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4373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Toivonen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Algorithm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rgbClr val="D600B7"/>
                </a:solidFill>
                <a:sym typeface="Wingdings" panose="05000000000000000000" pitchFamily="2" charset="2"/>
              </a:rPr>
              <a:t>Uses random sampling in a different way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dirty="0" smtClean="0">
                <a:sym typeface="Wingdings" panose="05000000000000000000" pitchFamily="2" charset="2"/>
              </a:rPr>
              <a:t>Pass 1: </a:t>
            </a:r>
            <a:r>
              <a:rPr lang="en-US" sz="3600" dirty="0" smtClean="0">
                <a:sym typeface="Wingdings" panose="05000000000000000000" pitchFamily="2" charset="2"/>
              </a:rPr>
              <a:t>Start with a random sample, similar to Random Sampling, but lower the support threshold for the sample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 smtClean="0">
                <a:sym typeface="Wingdings" panose="05000000000000000000" pitchFamily="2" charset="2"/>
              </a:rPr>
              <a:t>Example: if the sample is 1% of baskets, set s/125 instead of s/100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ym typeface="Wingdings" panose="05000000000000000000" pitchFamily="2" charset="2"/>
              </a:rPr>
              <a:t>Find frequent </a:t>
            </a:r>
            <a:r>
              <a:rPr lang="en-US" sz="3200" dirty="0" err="1" smtClean="0">
                <a:sym typeface="Wingdings" panose="05000000000000000000" pitchFamily="2" charset="2"/>
              </a:rPr>
              <a:t>itemsets</a:t>
            </a:r>
            <a:r>
              <a:rPr lang="en-US" sz="3200" dirty="0" smtClean="0">
                <a:sym typeface="Wingdings" panose="05000000000000000000" pitchFamily="2" charset="2"/>
              </a:rPr>
              <a:t> in the sample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Add a negative border</a:t>
            </a:r>
          </a:p>
        </p:txBody>
      </p:sp>
    </p:spTree>
    <p:extLst>
      <p:ext uri="{BB962C8B-B14F-4D97-AF65-F5344CB8AC3E}">
        <p14:creationId xmlns:p14="http://schemas.microsoft.com/office/powerpoint/2010/main" val="47507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Toivonen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Algorithm – Negative Border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rgbClr val="D600B7"/>
                </a:solidFill>
                <a:sym typeface="Wingdings" panose="05000000000000000000" pitchFamily="2" charset="2"/>
              </a:rPr>
              <a:t>We add </a:t>
            </a:r>
            <a:r>
              <a:rPr lang="en-US" sz="3600" dirty="0" err="1" smtClean="0">
                <a:solidFill>
                  <a:srgbClr val="D600B7"/>
                </a:solidFill>
                <a:sym typeface="Wingdings" panose="05000000000000000000" pitchFamily="2" charset="2"/>
              </a:rPr>
              <a:t>itemsets</a:t>
            </a:r>
            <a:r>
              <a:rPr lang="en-US" sz="3600" dirty="0" smtClean="0">
                <a:solidFill>
                  <a:srgbClr val="D600B7"/>
                </a:solidFill>
                <a:sym typeface="Wingdings" panose="05000000000000000000" pitchFamily="2" charset="2"/>
              </a:rPr>
              <a:t> to the negative border in the sample if: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207A00"/>
                </a:solidFill>
                <a:sym typeface="Wingdings" panose="05000000000000000000" pitchFamily="2" charset="2"/>
              </a:rPr>
              <a:t>The </a:t>
            </a:r>
            <a:r>
              <a:rPr lang="en-US" sz="2800" dirty="0" err="1" smtClean="0">
                <a:solidFill>
                  <a:srgbClr val="207A00"/>
                </a:solidFill>
                <a:sym typeface="Wingdings" panose="05000000000000000000" pitchFamily="2" charset="2"/>
              </a:rPr>
              <a:t>itemset</a:t>
            </a:r>
            <a:r>
              <a:rPr lang="en-US" sz="2800" dirty="0" smtClean="0">
                <a:solidFill>
                  <a:srgbClr val="207A00"/>
                </a:solidFill>
                <a:sym typeface="Wingdings" panose="05000000000000000000" pitchFamily="2" charset="2"/>
              </a:rPr>
              <a:t> is not frequent in the sample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207A00"/>
                </a:solidFill>
                <a:sym typeface="Wingdings" panose="05000000000000000000" pitchFamily="2" charset="2"/>
              </a:rPr>
              <a:t>All its immediate subsets are frequent in the sample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F0AD00"/>
                </a:solidFill>
                <a:sym typeface="Wingdings" panose="05000000000000000000" pitchFamily="2" charset="2"/>
              </a:rPr>
              <a:t>Immediate subset: delete exactly one item from the subset</a:t>
            </a:r>
          </a:p>
        </p:txBody>
      </p:sp>
    </p:spTree>
    <p:extLst>
      <p:ext uri="{BB962C8B-B14F-4D97-AF65-F5344CB8AC3E}">
        <p14:creationId xmlns:p14="http://schemas.microsoft.com/office/powerpoint/2010/main" val="421854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Toivonen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Algorithm – Negative Border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{A, B, C} </a:t>
            </a:r>
            <a:r>
              <a:rPr lang="en-US" dirty="0" smtClean="0">
                <a:solidFill>
                  <a:srgbClr val="D600B7"/>
                </a:solidFill>
                <a:sym typeface="Wingdings" panose="05000000000000000000" pitchFamily="2" charset="2"/>
              </a:rPr>
              <a:t>is in negative border </a:t>
            </a:r>
            <a:r>
              <a:rPr lang="en-US" dirty="0" err="1" smtClean="0">
                <a:solidFill>
                  <a:srgbClr val="D600B7"/>
                </a:solidFill>
                <a:sym typeface="Wingdings" panose="05000000000000000000" pitchFamily="2" charset="2"/>
              </a:rPr>
              <a:t>iff</a:t>
            </a:r>
            <a:endParaRPr lang="en-US" dirty="0" smtClean="0">
              <a:solidFill>
                <a:srgbClr val="D600B7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It is not frequent in the sample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All of {A, B}, {A, C}, {B, C} are frequent in the sample</a:t>
            </a:r>
          </a:p>
        </p:txBody>
      </p:sp>
      <p:sp>
        <p:nvSpPr>
          <p:cNvPr id="4" name="object 3"/>
          <p:cNvSpPr txBox="1"/>
          <p:nvPr/>
        </p:nvSpPr>
        <p:spPr>
          <a:xfrm>
            <a:off x="2197099" y="5181527"/>
            <a:ext cx="1092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doubletons</a:t>
            </a:r>
            <a:endParaRPr sz="1800" dirty="0">
              <a:latin typeface="Corbel"/>
              <a:cs typeface="Corbel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2197099" y="5723394"/>
            <a:ext cx="992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s</a:t>
            </a:r>
            <a:r>
              <a:rPr sz="1800" spc="-10" dirty="0">
                <a:latin typeface="Corbel"/>
                <a:cs typeface="Corbel"/>
              </a:rPr>
              <a:t>i</a:t>
            </a:r>
            <a:r>
              <a:rPr sz="1800" dirty="0">
                <a:latin typeface="Corbel"/>
                <a:cs typeface="Corbel"/>
              </a:rPr>
              <a:t>n</a:t>
            </a:r>
            <a:r>
              <a:rPr sz="1800" spc="-10" dirty="0">
                <a:latin typeface="Corbel"/>
                <a:cs typeface="Corbel"/>
              </a:rPr>
              <a:t>gl</a:t>
            </a:r>
            <a:r>
              <a:rPr sz="1800" dirty="0">
                <a:latin typeface="Corbel"/>
                <a:cs typeface="Corbel"/>
              </a:rPr>
              <a:t>e</a:t>
            </a:r>
            <a:r>
              <a:rPr sz="1800" spc="-5" dirty="0">
                <a:latin typeface="Corbel"/>
                <a:cs typeface="Corbel"/>
              </a:rPr>
              <a:t>t</a:t>
            </a:r>
            <a:r>
              <a:rPr sz="1800" dirty="0">
                <a:latin typeface="Corbel"/>
                <a:cs typeface="Corbel"/>
              </a:rPr>
              <a:t>ons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4039235" y="4234261"/>
            <a:ext cx="5753100" cy="1155700"/>
          </a:xfrm>
          <a:custGeom>
            <a:avLst/>
            <a:gdLst/>
            <a:ahLst/>
            <a:cxnLst/>
            <a:rect l="l" t="t" r="r" b="b"/>
            <a:pathLst>
              <a:path w="5753100" h="1155700">
                <a:moveTo>
                  <a:pt x="781964" y="0"/>
                </a:moveTo>
                <a:lnTo>
                  <a:pt x="734306" y="587"/>
                </a:lnTo>
                <a:lnTo>
                  <a:pt x="689353" y="2822"/>
                </a:lnTo>
                <a:lnTo>
                  <a:pt x="647615" y="6702"/>
                </a:lnTo>
                <a:lnTo>
                  <a:pt x="609600" y="12229"/>
                </a:lnTo>
                <a:lnTo>
                  <a:pt x="561112" y="23224"/>
                </a:lnTo>
                <a:lnTo>
                  <a:pt x="515225" y="38415"/>
                </a:lnTo>
                <a:lnTo>
                  <a:pt x="471836" y="57491"/>
                </a:lnTo>
                <a:lnTo>
                  <a:pt x="430840" y="80140"/>
                </a:lnTo>
                <a:lnTo>
                  <a:pt x="392133" y="106048"/>
                </a:lnTo>
                <a:lnTo>
                  <a:pt x="355611" y="134905"/>
                </a:lnTo>
                <a:lnTo>
                  <a:pt x="321170" y="166398"/>
                </a:lnTo>
                <a:lnTo>
                  <a:pt x="288706" y="200215"/>
                </a:lnTo>
                <a:lnTo>
                  <a:pt x="258115" y="236043"/>
                </a:lnTo>
                <a:lnTo>
                  <a:pt x="229293" y="273571"/>
                </a:lnTo>
                <a:lnTo>
                  <a:pt x="202136" y="312486"/>
                </a:lnTo>
                <a:lnTo>
                  <a:pt x="176539" y="352476"/>
                </a:lnTo>
                <a:lnTo>
                  <a:pt x="152400" y="393229"/>
                </a:lnTo>
                <a:lnTo>
                  <a:pt x="131767" y="432468"/>
                </a:lnTo>
                <a:lnTo>
                  <a:pt x="113300" y="473872"/>
                </a:lnTo>
                <a:lnTo>
                  <a:pt x="96832" y="517276"/>
                </a:lnTo>
                <a:lnTo>
                  <a:pt x="82198" y="562513"/>
                </a:lnTo>
                <a:lnTo>
                  <a:pt x="69229" y="609416"/>
                </a:lnTo>
                <a:lnTo>
                  <a:pt x="57730" y="657967"/>
                </a:lnTo>
                <a:lnTo>
                  <a:pt x="47625" y="707554"/>
                </a:lnTo>
                <a:lnTo>
                  <a:pt x="38655" y="758456"/>
                </a:lnTo>
                <a:lnTo>
                  <a:pt x="30685" y="810357"/>
                </a:lnTo>
                <a:lnTo>
                  <a:pt x="23548" y="863092"/>
                </a:lnTo>
                <a:lnTo>
                  <a:pt x="17078" y="916493"/>
                </a:lnTo>
                <a:lnTo>
                  <a:pt x="11107" y="970394"/>
                </a:lnTo>
                <a:lnTo>
                  <a:pt x="5470" y="1024628"/>
                </a:lnTo>
                <a:lnTo>
                  <a:pt x="0" y="1079029"/>
                </a:lnTo>
                <a:lnTo>
                  <a:pt x="5715000" y="1155229"/>
                </a:lnTo>
                <a:lnTo>
                  <a:pt x="5727501" y="1141537"/>
                </a:lnTo>
                <a:lnTo>
                  <a:pt x="5748337" y="1121892"/>
                </a:lnTo>
                <a:lnTo>
                  <a:pt x="5715000" y="1079029"/>
                </a:lnTo>
                <a:lnTo>
                  <a:pt x="5650479" y="1068266"/>
                </a:lnTo>
                <a:lnTo>
                  <a:pt x="5607999" y="1064430"/>
                </a:lnTo>
                <a:lnTo>
                  <a:pt x="5454110" y="1052923"/>
                </a:lnTo>
                <a:lnTo>
                  <a:pt x="5398005" y="1047370"/>
                </a:lnTo>
                <a:lnTo>
                  <a:pt x="5341499" y="1040099"/>
                </a:lnTo>
                <a:lnTo>
                  <a:pt x="5285795" y="1030595"/>
                </a:lnTo>
                <a:lnTo>
                  <a:pt x="5232094" y="1018344"/>
                </a:lnTo>
                <a:lnTo>
                  <a:pt x="5181600" y="1002829"/>
                </a:lnTo>
                <a:lnTo>
                  <a:pt x="5141401" y="986250"/>
                </a:lnTo>
                <a:lnTo>
                  <a:pt x="5108846" y="969463"/>
                </a:lnTo>
                <a:lnTo>
                  <a:pt x="2050844" y="969463"/>
                </a:lnTo>
                <a:lnTo>
                  <a:pt x="1998090" y="967209"/>
                </a:lnTo>
                <a:lnTo>
                  <a:pt x="1945371" y="961347"/>
                </a:lnTo>
                <a:lnTo>
                  <a:pt x="1893519" y="951879"/>
                </a:lnTo>
                <a:lnTo>
                  <a:pt x="1843367" y="938803"/>
                </a:lnTo>
                <a:lnTo>
                  <a:pt x="1795746" y="922120"/>
                </a:lnTo>
                <a:lnTo>
                  <a:pt x="1751490" y="901830"/>
                </a:lnTo>
                <a:lnTo>
                  <a:pt x="1711430" y="877933"/>
                </a:lnTo>
                <a:lnTo>
                  <a:pt x="1676400" y="850429"/>
                </a:lnTo>
                <a:lnTo>
                  <a:pt x="1635779" y="794407"/>
                </a:lnTo>
                <a:lnTo>
                  <a:pt x="1621076" y="759045"/>
                </a:lnTo>
                <a:lnTo>
                  <a:pt x="1609304" y="719712"/>
                </a:lnTo>
                <a:lnTo>
                  <a:pt x="1599858" y="677106"/>
                </a:lnTo>
                <a:lnTo>
                  <a:pt x="1592134" y="631926"/>
                </a:lnTo>
                <a:lnTo>
                  <a:pt x="1585527" y="584869"/>
                </a:lnTo>
                <a:lnTo>
                  <a:pt x="1579432" y="536633"/>
                </a:lnTo>
                <a:lnTo>
                  <a:pt x="1573243" y="487917"/>
                </a:lnTo>
                <a:lnTo>
                  <a:pt x="1566357" y="439418"/>
                </a:lnTo>
                <a:lnTo>
                  <a:pt x="1558168" y="391833"/>
                </a:lnTo>
                <a:lnTo>
                  <a:pt x="1548071" y="345862"/>
                </a:lnTo>
                <a:lnTo>
                  <a:pt x="1535461" y="302202"/>
                </a:lnTo>
                <a:lnTo>
                  <a:pt x="1519734" y="261550"/>
                </a:lnTo>
                <a:lnTo>
                  <a:pt x="1500285" y="224606"/>
                </a:lnTo>
                <a:lnTo>
                  <a:pt x="1476508" y="192066"/>
                </a:lnTo>
                <a:lnTo>
                  <a:pt x="1447800" y="164629"/>
                </a:lnTo>
                <a:lnTo>
                  <a:pt x="1415782" y="142169"/>
                </a:lnTo>
                <a:lnTo>
                  <a:pt x="1379334" y="121355"/>
                </a:lnTo>
                <a:lnTo>
                  <a:pt x="1338968" y="102187"/>
                </a:lnTo>
                <a:lnTo>
                  <a:pt x="1295190" y="84666"/>
                </a:lnTo>
                <a:lnTo>
                  <a:pt x="1248513" y="68791"/>
                </a:lnTo>
                <a:lnTo>
                  <a:pt x="1199444" y="54562"/>
                </a:lnTo>
                <a:lnTo>
                  <a:pt x="1148494" y="41980"/>
                </a:lnTo>
                <a:lnTo>
                  <a:pt x="1096172" y="31044"/>
                </a:lnTo>
                <a:lnTo>
                  <a:pt x="1042987" y="21754"/>
                </a:lnTo>
                <a:lnTo>
                  <a:pt x="989450" y="14111"/>
                </a:lnTo>
                <a:lnTo>
                  <a:pt x="936069" y="8113"/>
                </a:lnTo>
                <a:lnTo>
                  <a:pt x="883355" y="3762"/>
                </a:lnTo>
                <a:lnTo>
                  <a:pt x="831817" y="1058"/>
                </a:lnTo>
                <a:lnTo>
                  <a:pt x="781964" y="0"/>
                </a:lnTo>
                <a:close/>
              </a:path>
              <a:path w="5753100" h="1155700">
                <a:moveTo>
                  <a:pt x="2951583" y="343910"/>
                </a:moveTo>
                <a:lnTo>
                  <a:pt x="2898807" y="344493"/>
                </a:lnTo>
                <a:lnTo>
                  <a:pt x="2847391" y="347687"/>
                </a:lnTo>
                <a:lnTo>
                  <a:pt x="2797920" y="353824"/>
                </a:lnTo>
                <a:lnTo>
                  <a:pt x="2750975" y="363238"/>
                </a:lnTo>
                <a:lnTo>
                  <a:pt x="2707141" y="376262"/>
                </a:lnTo>
                <a:lnTo>
                  <a:pt x="2667000" y="393229"/>
                </a:lnTo>
                <a:lnTo>
                  <a:pt x="2633223" y="414565"/>
                </a:lnTo>
                <a:lnTo>
                  <a:pt x="2602698" y="442336"/>
                </a:lnTo>
                <a:lnTo>
                  <a:pt x="2574950" y="475525"/>
                </a:lnTo>
                <a:lnTo>
                  <a:pt x="2549505" y="513117"/>
                </a:lnTo>
                <a:lnTo>
                  <a:pt x="2525888" y="554096"/>
                </a:lnTo>
                <a:lnTo>
                  <a:pt x="2503627" y="597445"/>
                </a:lnTo>
                <a:lnTo>
                  <a:pt x="2482246" y="642149"/>
                </a:lnTo>
                <a:lnTo>
                  <a:pt x="2461271" y="687192"/>
                </a:lnTo>
                <a:lnTo>
                  <a:pt x="2440228" y="731557"/>
                </a:lnTo>
                <a:lnTo>
                  <a:pt x="2418644" y="774229"/>
                </a:lnTo>
                <a:lnTo>
                  <a:pt x="2396044" y="814192"/>
                </a:lnTo>
                <a:lnTo>
                  <a:pt x="2371953" y="850429"/>
                </a:lnTo>
                <a:lnTo>
                  <a:pt x="2345898" y="881925"/>
                </a:lnTo>
                <a:lnTo>
                  <a:pt x="2317405" y="907664"/>
                </a:lnTo>
                <a:lnTo>
                  <a:pt x="2245558" y="942410"/>
                </a:lnTo>
                <a:lnTo>
                  <a:pt x="2200990" y="954584"/>
                </a:lnTo>
                <a:lnTo>
                  <a:pt x="2153126" y="963151"/>
                </a:lnTo>
                <a:lnTo>
                  <a:pt x="2102800" y="968111"/>
                </a:lnTo>
                <a:lnTo>
                  <a:pt x="2050844" y="969463"/>
                </a:lnTo>
                <a:lnTo>
                  <a:pt x="5108846" y="969463"/>
                </a:lnTo>
                <a:lnTo>
                  <a:pt x="5064750" y="943416"/>
                </a:lnTo>
                <a:lnTo>
                  <a:pt x="5027465" y="918409"/>
                </a:lnTo>
                <a:lnTo>
                  <a:pt x="4990319" y="891841"/>
                </a:lnTo>
                <a:lnTo>
                  <a:pt x="4914778" y="836521"/>
                </a:lnTo>
                <a:lnTo>
                  <a:pt x="4875551" y="809017"/>
                </a:lnTo>
                <a:lnTo>
                  <a:pt x="4834798" y="782449"/>
                </a:lnTo>
                <a:lnTo>
                  <a:pt x="4792102" y="757442"/>
                </a:lnTo>
                <a:lnTo>
                  <a:pt x="4747048" y="734620"/>
                </a:lnTo>
                <a:lnTo>
                  <a:pt x="4699219" y="714608"/>
                </a:lnTo>
                <a:lnTo>
                  <a:pt x="4648200" y="698029"/>
                </a:lnTo>
                <a:lnTo>
                  <a:pt x="4606214" y="687839"/>
                </a:lnTo>
                <a:lnTo>
                  <a:pt x="4561220" y="679526"/>
                </a:lnTo>
                <a:lnTo>
                  <a:pt x="4513636" y="672857"/>
                </a:lnTo>
                <a:lnTo>
                  <a:pt x="4463880" y="667599"/>
                </a:lnTo>
                <a:lnTo>
                  <a:pt x="4412372" y="663520"/>
                </a:lnTo>
                <a:lnTo>
                  <a:pt x="4359530" y="660387"/>
                </a:lnTo>
                <a:lnTo>
                  <a:pt x="4037917" y="648429"/>
                </a:lnTo>
                <a:lnTo>
                  <a:pt x="3987463" y="645404"/>
                </a:lnTo>
                <a:lnTo>
                  <a:pt x="3939026" y="641465"/>
                </a:lnTo>
                <a:lnTo>
                  <a:pt x="3893024" y="636377"/>
                </a:lnTo>
                <a:lnTo>
                  <a:pt x="3849875" y="629910"/>
                </a:lnTo>
                <a:lnTo>
                  <a:pt x="3810000" y="621829"/>
                </a:lnTo>
                <a:lnTo>
                  <a:pt x="3754982" y="605914"/>
                </a:lnTo>
                <a:lnTo>
                  <a:pt x="3706777" y="586449"/>
                </a:lnTo>
                <a:lnTo>
                  <a:pt x="3664012" y="564293"/>
                </a:lnTo>
                <a:lnTo>
                  <a:pt x="3625310" y="540305"/>
                </a:lnTo>
                <a:lnTo>
                  <a:pt x="3589300" y="515344"/>
                </a:lnTo>
                <a:lnTo>
                  <a:pt x="3554606" y="490268"/>
                </a:lnTo>
                <a:lnTo>
                  <a:pt x="3519856" y="465937"/>
                </a:lnTo>
                <a:lnTo>
                  <a:pt x="3483673" y="443209"/>
                </a:lnTo>
                <a:lnTo>
                  <a:pt x="3444686" y="422942"/>
                </a:lnTo>
                <a:lnTo>
                  <a:pt x="3401519" y="405996"/>
                </a:lnTo>
                <a:lnTo>
                  <a:pt x="3352800" y="393229"/>
                </a:lnTo>
                <a:lnTo>
                  <a:pt x="3310131" y="384926"/>
                </a:lnTo>
                <a:lnTo>
                  <a:pt x="3264159" y="376567"/>
                </a:lnTo>
                <a:lnTo>
                  <a:pt x="3215465" y="368486"/>
                </a:lnTo>
                <a:lnTo>
                  <a:pt x="3164632" y="361016"/>
                </a:lnTo>
                <a:lnTo>
                  <a:pt x="3112245" y="354490"/>
                </a:lnTo>
                <a:lnTo>
                  <a:pt x="3058885" y="349242"/>
                </a:lnTo>
                <a:lnTo>
                  <a:pt x="3005137" y="345604"/>
                </a:lnTo>
                <a:lnTo>
                  <a:pt x="2951583" y="34391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4039235" y="4234261"/>
            <a:ext cx="5753100" cy="1155700"/>
          </a:xfrm>
          <a:custGeom>
            <a:avLst/>
            <a:gdLst/>
            <a:ahLst/>
            <a:cxnLst/>
            <a:rect l="l" t="t" r="r" b="b"/>
            <a:pathLst>
              <a:path w="5753100" h="1155700">
                <a:moveTo>
                  <a:pt x="0" y="1079029"/>
                </a:moveTo>
                <a:lnTo>
                  <a:pt x="5470" y="1024628"/>
                </a:lnTo>
                <a:lnTo>
                  <a:pt x="11107" y="970394"/>
                </a:lnTo>
                <a:lnTo>
                  <a:pt x="17078" y="916493"/>
                </a:lnTo>
                <a:lnTo>
                  <a:pt x="23548" y="863092"/>
                </a:lnTo>
                <a:lnTo>
                  <a:pt x="30685" y="810357"/>
                </a:lnTo>
                <a:lnTo>
                  <a:pt x="38655" y="758456"/>
                </a:lnTo>
                <a:lnTo>
                  <a:pt x="47625" y="707554"/>
                </a:lnTo>
                <a:lnTo>
                  <a:pt x="57760" y="657819"/>
                </a:lnTo>
                <a:lnTo>
                  <a:pt x="69229" y="609416"/>
                </a:lnTo>
                <a:lnTo>
                  <a:pt x="82198" y="562513"/>
                </a:lnTo>
                <a:lnTo>
                  <a:pt x="96832" y="517276"/>
                </a:lnTo>
                <a:lnTo>
                  <a:pt x="113300" y="473872"/>
                </a:lnTo>
                <a:lnTo>
                  <a:pt x="131767" y="432468"/>
                </a:lnTo>
                <a:lnTo>
                  <a:pt x="152400" y="393229"/>
                </a:lnTo>
                <a:lnTo>
                  <a:pt x="176539" y="352476"/>
                </a:lnTo>
                <a:lnTo>
                  <a:pt x="202136" y="312486"/>
                </a:lnTo>
                <a:lnTo>
                  <a:pt x="229293" y="273571"/>
                </a:lnTo>
                <a:lnTo>
                  <a:pt x="258115" y="236043"/>
                </a:lnTo>
                <a:lnTo>
                  <a:pt x="288706" y="200215"/>
                </a:lnTo>
                <a:lnTo>
                  <a:pt x="321170" y="166398"/>
                </a:lnTo>
                <a:lnTo>
                  <a:pt x="355611" y="134905"/>
                </a:lnTo>
                <a:lnTo>
                  <a:pt x="392133" y="106048"/>
                </a:lnTo>
                <a:lnTo>
                  <a:pt x="430840" y="80140"/>
                </a:lnTo>
                <a:lnTo>
                  <a:pt x="471836" y="57491"/>
                </a:lnTo>
                <a:lnTo>
                  <a:pt x="515225" y="38415"/>
                </a:lnTo>
                <a:lnTo>
                  <a:pt x="561112" y="23224"/>
                </a:lnTo>
                <a:lnTo>
                  <a:pt x="609600" y="12229"/>
                </a:lnTo>
                <a:lnTo>
                  <a:pt x="647615" y="6702"/>
                </a:lnTo>
                <a:lnTo>
                  <a:pt x="689353" y="2822"/>
                </a:lnTo>
                <a:lnTo>
                  <a:pt x="734306" y="587"/>
                </a:lnTo>
                <a:lnTo>
                  <a:pt x="781964" y="0"/>
                </a:lnTo>
                <a:lnTo>
                  <a:pt x="831817" y="1058"/>
                </a:lnTo>
                <a:lnTo>
                  <a:pt x="883355" y="3762"/>
                </a:lnTo>
                <a:lnTo>
                  <a:pt x="936069" y="8113"/>
                </a:lnTo>
                <a:lnTo>
                  <a:pt x="989450" y="14111"/>
                </a:lnTo>
                <a:lnTo>
                  <a:pt x="1042987" y="21754"/>
                </a:lnTo>
                <a:lnTo>
                  <a:pt x="1096172" y="31044"/>
                </a:lnTo>
                <a:lnTo>
                  <a:pt x="1148494" y="41980"/>
                </a:lnTo>
                <a:lnTo>
                  <a:pt x="1199444" y="54562"/>
                </a:lnTo>
                <a:lnTo>
                  <a:pt x="1248513" y="68791"/>
                </a:lnTo>
                <a:lnTo>
                  <a:pt x="1295190" y="84666"/>
                </a:lnTo>
                <a:lnTo>
                  <a:pt x="1338968" y="102187"/>
                </a:lnTo>
                <a:lnTo>
                  <a:pt x="1379334" y="121355"/>
                </a:lnTo>
                <a:lnTo>
                  <a:pt x="1415782" y="142169"/>
                </a:lnTo>
                <a:lnTo>
                  <a:pt x="1447800" y="164629"/>
                </a:lnTo>
                <a:lnTo>
                  <a:pt x="1476508" y="192066"/>
                </a:lnTo>
                <a:lnTo>
                  <a:pt x="1500285" y="224606"/>
                </a:lnTo>
                <a:lnTo>
                  <a:pt x="1519734" y="261550"/>
                </a:lnTo>
                <a:lnTo>
                  <a:pt x="1535461" y="302202"/>
                </a:lnTo>
                <a:lnTo>
                  <a:pt x="1548071" y="345862"/>
                </a:lnTo>
                <a:lnTo>
                  <a:pt x="1558168" y="391833"/>
                </a:lnTo>
                <a:lnTo>
                  <a:pt x="1566357" y="439418"/>
                </a:lnTo>
                <a:lnTo>
                  <a:pt x="1573243" y="487917"/>
                </a:lnTo>
                <a:lnTo>
                  <a:pt x="1579432" y="536633"/>
                </a:lnTo>
                <a:lnTo>
                  <a:pt x="1585527" y="584869"/>
                </a:lnTo>
                <a:lnTo>
                  <a:pt x="1592134" y="631926"/>
                </a:lnTo>
                <a:lnTo>
                  <a:pt x="1599858" y="677106"/>
                </a:lnTo>
                <a:lnTo>
                  <a:pt x="1609304" y="719712"/>
                </a:lnTo>
                <a:lnTo>
                  <a:pt x="1621076" y="759045"/>
                </a:lnTo>
                <a:lnTo>
                  <a:pt x="1635779" y="794407"/>
                </a:lnTo>
                <a:lnTo>
                  <a:pt x="1676400" y="850429"/>
                </a:lnTo>
                <a:lnTo>
                  <a:pt x="1711430" y="877933"/>
                </a:lnTo>
                <a:lnTo>
                  <a:pt x="1751490" y="901830"/>
                </a:lnTo>
                <a:lnTo>
                  <a:pt x="1795746" y="922120"/>
                </a:lnTo>
                <a:lnTo>
                  <a:pt x="1843367" y="938803"/>
                </a:lnTo>
                <a:lnTo>
                  <a:pt x="1893519" y="951879"/>
                </a:lnTo>
                <a:lnTo>
                  <a:pt x="1945371" y="961347"/>
                </a:lnTo>
                <a:lnTo>
                  <a:pt x="1998090" y="967209"/>
                </a:lnTo>
                <a:lnTo>
                  <a:pt x="2050844" y="969463"/>
                </a:lnTo>
                <a:lnTo>
                  <a:pt x="2102800" y="968111"/>
                </a:lnTo>
                <a:lnTo>
                  <a:pt x="2153126" y="963151"/>
                </a:lnTo>
                <a:lnTo>
                  <a:pt x="2200990" y="954584"/>
                </a:lnTo>
                <a:lnTo>
                  <a:pt x="2245558" y="942410"/>
                </a:lnTo>
                <a:lnTo>
                  <a:pt x="2286000" y="926629"/>
                </a:lnTo>
                <a:lnTo>
                  <a:pt x="2345898" y="881925"/>
                </a:lnTo>
                <a:lnTo>
                  <a:pt x="2371953" y="850429"/>
                </a:lnTo>
                <a:lnTo>
                  <a:pt x="2396044" y="814192"/>
                </a:lnTo>
                <a:lnTo>
                  <a:pt x="2418644" y="774229"/>
                </a:lnTo>
                <a:lnTo>
                  <a:pt x="2440228" y="731557"/>
                </a:lnTo>
                <a:lnTo>
                  <a:pt x="2461271" y="687192"/>
                </a:lnTo>
                <a:lnTo>
                  <a:pt x="2482246" y="642149"/>
                </a:lnTo>
                <a:lnTo>
                  <a:pt x="2503627" y="597445"/>
                </a:lnTo>
                <a:lnTo>
                  <a:pt x="2525888" y="554096"/>
                </a:lnTo>
                <a:lnTo>
                  <a:pt x="2549505" y="513117"/>
                </a:lnTo>
                <a:lnTo>
                  <a:pt x="2574950" y="475525"/>
                </a:lnTo>
                <a:lnTo>
                  <a:pt x="2602698" y="442336"/>
                </a:lnTo>
                <a:lnTo>
                  <a:pt x="2633223" y="414565"/>
                </a:lnTo>
                <a:lnTo>
                  <a:pt x="2667000" y="393229"/>
                </a:lnTo>
                <a:lnTo>
                  <a:pt x="2707141" y="376262"/>
                </a:lnTo>
                <a:lnTo>
                  <a:pt x="2750975" y="363238"/>
                </a:lnTo>
                <a:lnTo>
                  <a:pt x="2797920" y="353824"/>
                </a:lnTo>
                <a:lnTo>
                  <a:pt x="2847391" y="347687"/>
                </a:lnTo>
                <a:lnTo>
                  <a:pt x="2898807" y="344493"/>
                </a:lnTo>
                <a:lnTo>
                  <a:pt x="2951583" y="343910"/>
                </a:lnTo>
                <a:lnTo>
                  <a:pt x="3005137" y="345604"/>
                </a:lnTo>
                <a:lnTo>
                  <a:pt x="3058885" y="349242"/>
                </a:lnTo>
                <a:lnTo>
                  <a:pt x="3112245" y="354490"/>
                </a:lnTo>
                <a:lnTo>
                  <a:pt x="3164632" y="361016"/>
                </a:lnTo>
                <a:lnTo>
                  <a:pt x="3215465" y="368486"/>
                </a:lnTo>
                <a:lnTo>
                  <a:pt x="3264159" y="376567"/>
                </a:lnTo>
                <a:lnTo>
                  <a:pt x="3310131" y="384926"/>
                </a:lnTo>
                <a:lnTo>
                  <a:pt x="3352800" y="393229"/>
                </a:lnTo>
                <a:lnTo>
                  <a:pt x="3401519" y="405996"/>
                </a:lnTo>
                <a:lnTo>
                  <a:pt x="3444686" y="422942"/>
                </a:lnTo>
                <a:lnTo>
                  <a:pt x="3483673" y="443209"/>
                </a:lnTo>
                <a:lnTo>
                  <a:pt x="3519856" y="465937"/>
                </a:lnTo>
                <a:lnTo>
                  <a:pt x="3554606" y="490268"/>
                </a:lnTo>
                <a:lnTo>
                  <a:pt x="3589300" y="515344"/>
                </a:lnTo>
                <a:lnTo>
                  <a:pt x="3625310" y="540305"/>
                </a:lnTo>
                <a:lnTo>
                  <a:pt x="3664012" y="564293"/>
                </a:lnTo>
                <a:lnTo>
                  <a:pt x="3706777" y="586449"/>
                </a:lnTo>
                <a:lnTo>
                  <a:pt x="3754982" y="605914"/>
                </a:lnTo>
                <a:lnTo>
                  <a:pt x="3810000" y="621829"/>
                </a:lnTo>
                <a:lnTo>
                  <a:pt x="3849875" y="629910"/>
                </a:lnTo>
                <a:lnTo>
                  <a:pt x="3893024" y="636377"/>
                </a:lnTo>
                <a:lnTo>
                  <a:pt x="3939026" y="641465"/>
                </a:lnTo>
                <a:lnTo>
                  <a:pt x="3987464" y="645404"/>
                </a:lnTo>
                <a:lnTo>
                  <a:pt x="4037917" y="648429"/>
                </a:lnTo>
                <a:lnTo>
                  <a:pt x="4089968" y="650771"/>
                </a:lnTo>
                <a:lnTo>
                  <a:pt x="4143198" y="652663"/>
                </a:lnTo>
                <a:lnTo>
                  <a:pt x="4197188" y="654338"/>
                </a:lnTo>
                <a:lnTo>
                  <a:pt x="4251519" y="656028"/>
                </a:lnTo>
                <a:lnTo>
                  <a:pt x="4305773" y="657967"/>
                </a:lnTo>
                <a:lnTo>
                  <a:pt x="4359530" y="660387"/>
                </a:lnTo>
                <a:lnTo>
                  <a:pt x="4412372" y="663520"/>
                </a:lnTo>
                <a:lnTo>
                  <a:pt x="4463880" y="667599"/>
                </a:lnTo>
                <a:lnTo>
                  <a:pt x="4513636" y="672857"/>
                </a:lnTo>
                <a:lnTo>
                  <a:pt x="4561220" y="679526"/>
                </a:lnTo>
                <a:lnTo>
                  <a:pt x="4606214" y="687839"/>
                </a:lnTo>
                <a:lnTo>
                  <a:pt x="4648200" y="698029"/>
                </a:lnTo>
                <a:lnTo>
                  <a:pt x="4699219" y="714608"/>
                </a:lnTo>
                <a:lnTo>
                  <a:pt x="4747048" y="734620"/>
                </a:lnTo>
                <a:lnTo>
                  <a:pt x="4792102" y="757442"/>
                </a:lnTo>
                <a:lnTo>
                  <a:pt x="4834798" y="782449"/>
                </a:lnTo>
                <a:lnTo>
                  <a:pt x="4875551" y="809017"/>
                </a:lnTo>
                <a:lnTo>
                  <a:pt x="4914778" y="836521"/>
                </a:lnTo>
                <a:lnTo>
                  <a:pt x="4952896" y="864337"/>
                </a:lnTo>
                <a:lnTo>
                  <a:pt x="4990319" y="891841"/>
                </a:lnTo>
                <a:lnTo>
                  <a:pt x="5027465" y="918409"/>
                </a:lnTo>
                <a:lnTo>
                  <a:pt x="5064750" y="943416"/>
                </a:lnTo>
                <a:lnTo>
                  <a:pt x="5102590" y="966238"/>
                </a:lnTo>
                <a:lnTo>
                  <a:pt x="5141401" y="986250"/>
                </a:lnTo>
                <a:lnTo>
                  <a:pt x="5181600" y="1002829"/>
                </a:lnTo>
                <a:lnTo>
                  <a:pt x="5232094" y="1018344"/>
                </a:lnTo>
                <a:lnTo>
                  <a:pt x="5285795" y="1030595"/>
                </a:lnTo>
                <a:lnTo>
                  <a:pt x="5341499" y="1040099"/>
                </a:lnTo>
                <a:lnTo>
                  <a:pt x="5398005" y="1047370"/>
                </a:lnTo>
                <a:lnTo>
                  <a:pt x="5454110" y="1052923"/>
                </a:lnTo>
                <a:lnTo>
                  <a:pt x="5508613" y="1057274"/>
                </a:lnTo>
                <a:lnTo>
                  <a:pt x="5560310" y="1060938"/>
                </a:lnTo>
                <a:lnTo>
                  <a:pt x="5607999" y="1064430"/>
                </a:lnTo>
                <a:lnTo>
                  <a:pt x="5650479" y="1068266"/>
                </a:lnTo>
                <a:lnTo>
                  <a:pt x="5686546" y="1072961"/>
                </a:lnTo>
                <a:lnTo>
                  <a:pt x="5715000" y="1079029"/>
                </a:lnTo>
                <a:lnTo>
                  <a:pt x="5752504" y="1099865"/>
                </a:lnTo>
                <a:lnTo>
                  <a:pt x="5748337" y="1121892"/>
                </a:lnTo>
                <a:lnTo>
                  <a:pt x="5727501" y="1141537"/>
                </a:lnTo>
                <a:lnTo>
                  <a:pt x="5715000" y="115522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3934460" y="3941690"/>
            <a:ext cx="5819775" cy="1066800"/>
          </a:xfrm>
          <a:custGeom>
            <a:avLst/>
            <a:gdLst/>
            <a:ahLst/>
            <a:cxnLst/>
            <a:rect l="l" t="t" r="r" b="b"/>
            <a:pathLst>
              <a:path w="5819775" h="1066800">
                <a:moveTo>
                  <a:pt x="28575" y="533400"/>
                </a:moveTo>
                <a:lnTo>
                  <a:pt x="10715" y="532209"/>
                </a:lnTo>
                <a:lnTo>
                  <a:pt x="0" y="523875"/>
                </a:lnTo>
                <a:lnTo>
                  <a:pt x="3571" y="501253"/>
                </a:lnTo>
                <a:lnTo>
                  <a:pt x="28575" y="457200"/>
                </a:lnTo>
                <a:lnTo>
                  <a:pt x="45339" y="430072"/>
                </a:lnTo>
                <a:lnTo>
                  <a:pt x="65151" y="395630"/>
                </a:lnTo>
                <a:lnTo>
                  <a:pt x="88011" y="355701"/>
                </a:lnTo>
                <a:lnTo>
                  <a:pt x="113919" y="312115"/>
                </a:lnTo>
                <a:lnTo>
                  <a:pt x="142875" y="266700"/>
                </a:lnTo>
                <a:lnTo>
                  <a:pt x="174879" y="221284"/>
                </a:lnTo>
                <a:lnTo>
                  <a:pt x="209931" y="177698"/>
                </a:lnTo>
                <a:lnTo>
                  <a:pt x="248031" y="137769"/>
                </a:lnTo>
                <a:lnTo>
                  <a:pt x="289179" y="103327"/>
                </a:lnTo>
                <a:lnTo>
                  <a:pt x="333375" y="76200"/>
                </a:lnTo>
                <a:lnTo>
                  <a:pt x="373746" y="58693"/>
                </a:lnTo>
                <a:lnTo>
                  <a:pt x="418218" y="44097"/>
                </a:lnTo>
                <a:lnTo>
                  <a:pt x="466129" y="32146"/>
                </a:lnTo>
                <a:lnTo>
                  <a:pt x="516819" y="22577"/>
                </a:lnTo>
                <a:lnTo>
                  <a:pt x="569625" y="15125"/>
                </a:lnTo>
                <a:lnTo>
                  <a:pt x="623887" y="9525"/>
                </a:lnTo>
                <a:lnTo>
                  <a:pt x="678942" y="5512"/>
                </a:lnTo>
                <a:lnTo>
                  <a:pt x="734130" y="2822"/>
                </a:lnTo>
                <a:lnTo>
                  <a:pt x="788789" y="1190"/>
                </a:lnTo>
                <a:lnTo>
                  <a:pt x="842256" y="352"/>
                </a:lnTo>
                <a:lnTo>
                  <a:pt x="893872" y="44"/>
                </a:lnTo>
                <a:lnTo>
                  <a:pt x="942975" y="0"/>
                </a:lnTo>
                <a:lnTo>
                  <a:pt x="995187" y="629"/>
                </a:lnTo>
                <a:lnTo>
                  <a:pt x="1047685" y="2519"/>
                </a:lnTo>
                <a:lnTo>
                  <a:pt x="1100126" y="5667"/>
                </a:lnTo>
                <a:lnTo>
                  <a:pt x="1152167" y="10076"/>
                </a:lnTo>
                <a:lnTo>
                  <a:pt x="1203463" y="15743"/>
                </a:lnTo>
                <a:lnTo>
                  <a:pt x="1253671" y="22671"/>
                </a:lnTo>
                <a:lnTo>
                  <a:pt x="1302448" y="30857"/>
                </a:lnTo>
                <a:lnTo>
                  <a:pt x="1349451" y="40304"/>
                </a:lnTo>
                <a:lnTo>
                  <a:pt x="1394335" y="51009"/>
                </a:lnTo>
                <a:lnTo>
                  <a:pt x="1436757" y="62975"/>
                </a:lnTo>
                <a:lnTo>
                  <a:pt x="1476375" y="76200"/>
                </a:lnTo>
                <a:lnTo>
                  <a:pt x="1526455" y="96961"/>
                </a:lnTo>
                <a:lnTo>
                  <a:pt x="1572220" y="120848"/>
                </a:lnTo>
                <a:lnTo>
                  <a:pt x="1614115" y="147414"/>
                </a:lnTo>
                <a:lnTo>
                  <a:pt x="1652587" y="176212"/>
                </a:lnTo>
                <a:lnTo>
                  <a:pt x="1688083" y="206796"/>
                </a:lnTo>
                <a:lnTo>
                  <a:pt x="1721048" y="238720"/>
                </a:lnTo>
                <a:lnTo>
                  <a:pt x="1751930" y="271536"/>
                </a:lnTo>
                <a:lnTo>
                  <a:pt x="1781175" y="304800"/>
                </a:lnTo>
                <a:lnTo>
                  <a:pt x="1811610" y="345010"/>
                </a:lnTo>
                <a:lnTo>
                  <a:pt x="1838047" y="388553"/>
                </a:lnTo>
                <a:lnTo>
                  <a:pt x="1861151" y="434095"/>
                </a:lnTo>
                <a:lnTo>
                  <a:pt x="1881590" y="480304"/>
                </a:lnTo>
                <a:lnTo>
                  <a:pt x="1900029" y="525846"/>
                </a:lnTo>
                <a:lnTo>
                  <a:pt x="1917135" y="569389"/>
                </a:lnTo>
                <a:lnTo>
                  <a:pt x="1933575" y="609600"/>
                </a:lnTo>
                <a:lnTo>
                  <a:pt x="1950034" y="663854"/>
                </a:lnTo>
                <a:lnTo>
                  <a:pt x="1958568" y="717499"/>
                </a:lnTo>
                <a:lnTo>
                  <a:pt x="1966493" y="766876"/>
                </a:lnTo>
                <a:lnTo>
                  <a:pt x="1981123" y="808329"/>
                </a:lnTo>
                <a:lnTo>
                  <a:pt x="2009775" y="838200"/>
                </a:lnTo>
                <a:lnTo>
                  <a:pt x="2084642" y="865969"/>
                </a:lnTo>
                <a:lnTo>
                  <a:pt x="2132405" y="874189"/>
                </a:lnTo>
                <a:lnTo>
                  <a:pt x="2182613" y="876855"/>
                </a:lnTo>
                <a:lnTo>
                  <a:pt x="2231932" y="872634"/>
                </a:lnTo>
                <a:lnTo>
                  <a:pt x="2277030" y="860193"/>
                </a:lnTo>
                <a:lnTo>
                  <a:pt x="2314575" y="838200"/>
                </a:lnTo>
                <a:lnTo>
                  <a:pt x="2354295" y="774752"/>
                </a:lnTo>
                <a:lnTo>
                  <a:pt x="2368197" y="730955"/>
                </a:lnTo>
                <a:lnTo>
                  <a:pt x="2380217" y="682455"/>
                </a:lnTo>
                <a:lnTo>
                  <a:pt x="2391924" y="631759"/>
                </a:lnTo>
                <a:lnTo>
                  <a:pt x="2404886" y="581377"/>
                </a:lnTo>
                <a:lnTo>
                  <a:pt x="2420669" y="533818"/>
                </a:lnTo>
                <a:lnTo>
                  <a:pt x="2440843" y="491589"/>
                </a:lnTo>
                <a:lnTo>
                  <a:pt x="2466975" y="457200"/>
                </a:lnTo>
                <a:lnTo>
                  <a:pt x="2497183" y="428559"/>
                </a:lnTo>
                <a:lnTo>
                  <a:pt x="2528959" y="402114"/>
                </a:lnTo>
                <a:lnTo>
                  <a:pt x="2562930" y="378177"/>
                </a:lnTo>
                <a:lnTo>
                  <a:pt x="2599724" y="357063"/>
                </a:lnTo>
                <a:lnTo>
                  <a:pt x="2639966" y="339084"/>
                </a:lnTo>
                <a:lnTo>
                  <a:pt x="2684286" y="324555"/>
                </a:lnTo>
                <a:lnTo>
                  <a:pt x="2733309" y="313789"/>
                </a:lnTo>
                <a:lnTo>
                  <a:pt x="2787663" y="307099"/>
                </a:lnTo>
                <a:lnTo>
                  <a:pt x="2847975" y="304800"/>
                </a:lnTo>
                <a:lnTo>
                  <a:pt x="2888818" y="306267"/>
                </a:lnTo>
                <a:lnTo>
                  <a:pt x="2934605" y="310444"/>
                </a:lnTo>
                <a:lnTo>
                  <a:pt x="2984525" y="316992"/>
                </a:lnTo>
                <a:lnTo>
                  <a:pt x="3037763" y="325571"/>
                </a:lnTo>
                <a:lnTo>
                  <a:pt x="3093508" y="335844"/>
                </a:lnTo>
                <a:lnTo>
                  <a:pt x="3150946" y="347472"/>
                </a:lnTo>
                <a:lnTo>
                  <a:pt x="3209264" y="360115"/>
                </a:lnTo>
                <a:lnTo>
                  <a:pt x="3267650" y="373436"/>
                </a:lnTo>
                <a:lnTo>
                  <a:pt x="3325291" y="387096"/>
                </a:lnTo>
                <a:lnTo>
                  <a:pt x="3381375" y="400755"/>
                </a:lnTo>
                <a:lnTo>
                  <a:pt x="3435087" y="414076"/>
                </a:lnTo>
                <a:lnTo>
                  <a:pt x="3485616" y="426720"/>
                </a:lnTo>
                <a:lnTo>
                  <a:pt x="3532149" y="438347"/>
                </a:lnTo>
                <a:lnTo>
                  <a:pt x="3573873" y="448620"/>
                </a:lnTo>
                <a:lnTo>
                  <a:pt x="3609975" y="457200"/>
                </a:lnTo>
                <a:lnTo>
                  <a:pt x="3667958" y="472084"/>
                </a:lnTo>
                <a:lnTo>
                  <a:pt x="3705280" y="484525"/>
                </a:lnTo>
                <a:lnTo>
                  <a:pt x="3729273" y="495188"/>
                </a:lnTo>
                <a:lnTo>
                  <a:pt x="3747268" y="504741"/>
                </a:lnTo>
                <a:lnTo>
                  <a:pt x="3766596" y="513850"/>
                </a:lnTo>
                <a:lnTo>
                  <a:pt x="3838575" y="533400"/>
                </a:lnTo>
                <a:lnTo>
                  <a:pt x="3918038" y="547254"/>
                </a:lnTo>
                <a:lnTo>
                  <a:pt x="3964124" y="554181"/>
                </a:lnTo>
                <a:lnTo>
                  <a:pt x="4013302" y="561109"/>
                </a:lnTo>
                <a:lnTo>
                  <a:pt x="4064713" y="568036"/>
                </a:lnTo>
                <a:lnTo>
                  <a:pt x="4117497" y="574963"/>
                </a:lnTo>
                <a:lnTo>
                  <a:pt x="4170797" y="581890"/>
                </a:lnTo>
                <a:lnTo>
                  <a:pt x="4223754" y="588818"/>
                </a:lnTo>
                <a:lnTo>
                  <a:pt x="4275508" y="595745"/>
                </a:lnTo>
                <a:lnTo>
                  <a:pt x="4325201" y="602672"/>
                </a:lnTo>
                <a:lnTo>
                  <a:pt x="4371975" y="609600"/>
                </a:lnTo>
                <a:lnTo>
                  <a:pt x="4426538" y="616812"/>
                </a:lnTo>
                <a:lnTo>
                  <a:pt x="4480160" y="622143"/>
                </a:lnTo>
                <a:lnTo>
                  <a:pt x="4532841" y="626533"/>
                </a:lnTo>
                <a:lnTo>
                  <a:pt x="4584582" y="630923"/>
                </a:lnTo>
                <a:lnTo>
                  <a:pt x="4635382" y="636254"/>
                </a:lnTo>
                <a:lnTo>
                  <a:pt x="4685241" y="643466"/>
                </a:lnTo>
                <a:lnTo>
                  <a:pt x="4734160" y="653501"/>
                </a:lnTo>
                <a:lnTo>
                  <a:pt x="4782138" y="667298"/>
                </a:lnTo>
                <a:lnTo>
                  <a:pt x="4829175" y="685800"/>
                </a:lnTo>
                <a:lnTo>
                  <a:pt x="4869332" y="708050"/>
                </a:lnTo>
                <a:lnTo>
                  <a:pt x="4906594" y="735787"/>
                </a:lnTo>
                <a:lnTo>
                  <a:pt x="4941874" y="767638"/>
                </a:lnTo>
                <a:lnTo>
                  <a:pt x="4976088" y="802233"/>
                </a:lnTo>
                <a:lnTo>
                  <a:pt x="5010150" y="838200"/>
                </a:lnTo>
                <a:lnTo>
                  <a:pt x="5044973" y="874166"/>
                </a:lnTo>
                <a:lnTo>
                  <a:pt x="5081473" y="908761"/>
                </a:lnTo>
                <a:lnTo>
                  <a:pt x="5120563" y="940612"/>
                </a:lnTo>
                <a:lnTo>
                  <a:pt x="5163159" y="968349"/>
                </a:lnTo>
                <a:lnTo>
                  <a:pt x="5210175" y="990600"/>
                </a:lnTo>
                <a:lnTo>
                  <a:pt x="5252607" y="1005317"/>
                </a:lnTo>
                <a:lnTo>
                  <a:pt x="5297222" y="1017852"/>
                </a:lnTo>
                <a:lnTo>
                  <a:pt x="5343822" y="1028402"/>
                </a:lnTo>
                <a:lnTo>
                  <a:pt x="5392208" y="1037166"/>
                </a:lnTo>
                <a:lnTo>
                  <a:pt x="5442181" y="1044343"/>
                </a:lnTo>
                <a:lnTo>
                  <a:pt x="5493543" y="1050131"/>
                </a:lnTo>
                <a:lnTo>
                  <a:pt x="5546096" y="1054728"/>
                </a:lnTo>
                <a:lnTo>
                  <a:pt x="5599641" y="1058333"/>
                </a:lnTo>
                <a:lnTo>
                  <a:pt x="5653980" y="1061144"/>
                </a:lnTo>
                <a:lnTo>
                  <a:pt x="5708914" y="1063360"/>
                </a:lnTo>
                <a:lnTo>
                  <a:pt x="5764245" y="1065179"/>
                </a:lnTo>
                <a:lnTo>
                  <a:pt x="5819775" y="1066800"/>
                </a:lnTo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68136" y="3713090"/>
            <a:ext cx="76200" cy="762000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29632" y="685800"/>
                </a:moveTo>
                <a:lnTo>
                  <a:pt x="0" y="685800"/>
                </a:lnTo>
                <a:lnTo>
                  <a:pt x="38100" y="762000"/>
                </a:lnTo>
                <a:lnTo>
                  <a:pt x="69850" y="698500"/>
                </a:lnTo>
                <a:lnTo>
                  <a:pt x="29632" y="698500"/>
                </a:lnTo>
                <a:lnTo>
                  <a:pt x="29632" y="685800"/>
                </a:lnTo>
                <a:close/>
              </a:path>
              <a:path w="76200" h="762000">
                <a:moveTo>
                  <a:pt x="46565" y="0"/>
                </a:moveTo>
                <a:lnTo>
                  <a:pt x="29631" y="0"/>
                </a:lnTo>
                <a:lnTo>
                  <a:pt x="29632" y="698500"/>
                </a:lnTo>
                <a:lnTo>
                  <a:pt x="46567" y="698500"/>
                </a:lnTo>
                <a:lnTo>
                  <a:pt x="46565" y="0"/>
                </a:lnTo>
                <a:close/>
              </a:path>
              <a:path w="76200" h="762000">
                <a:moveTo>
                  <a:pt x="76200" y="685800"/>
                </a:moveTo>
                <a:lnTo>
                  <a:pt x="46567" y="685800"/>
                </a:lnTo>
                <a:lnTo>
                  <a:pt x="46567" y="698500"/>
                </a:lnTo>
                <a:lnTo>
                  <a:pt x="69850" y="698500"/>
                </a:lnTo>
                <a:lnTo>
                  <a:pt x="76200" y="68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39235" y="6230071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4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39235" y="5237090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990600"/>
                </a:moveTo>
                <a:lnTo>
                  <a:pt x="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756617" y="531329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4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35001" y="5309057"/>
            <a:ext cx="5723890" cy="92329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184785" rIns="0" bIns="0" rtlCol="0">
            <a:spAutoFit/>
          </a:bodyPr>
          <a:lstStyle/>
          <a:p>
            <a:pPr marL="2000885" marR="1993900" algn="ctr">
              <a:lnSpc>
                <a:spcPts val="2130"/>
              </a:lnSpc>
              <a:spcBef>
                <a:spcPts val="1455"/>
              </a:spcBef>
            </a:pPr>
            <a:r>
              <a:rPr sz="1800" spc="-5" dirty="0">
                <a:latin typeface="Corbel"/>
                <a:cs typeface="Corbel"/>
              </a:rPr>
              <a:t>Frequent</a:t>
            </a:r>
            <a:r>
              <a:rPr sz="1800" spc="-5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Itemsets  from</a:t>
            </a:r>
            <a:r>
              <a:rPr sz="1800" spc="-6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Sample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4" name="object 3"/>
          <p:cNvSpPr txBox="1"/>
          <p:nvPr/>
        </p:nvSpPr>
        <p:spPr>
          <a:xfrm>
            <a:off x="2197099" y="4596504"/>
            <a:ext cx="1092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 err="1" smtClean="0">
                <a:latin typeface="Corbel"/>
                <a:cs typeface="Corbel"/>
              </a:rPr>
              <a:t>tripletons</a:t>
            </a:r>
            <a:endParaRPr sz="1800" dirty="0">
              <a:latin typeface="Corbel"/>
              <a:cs typeface="Corbel"/>
            </a:endParaRPr>
          </a:p>
        </p:txBody>
      </p:sp>
      <p:sp>
        <p:nvSpPr>
          <p:cNvPr id="25" name="object 3"/>
          <p:cNvSpPr txBox="1"/>
          <p:nvPr/>
        </p:nvSpPr>
        <p:spPr>
          <a:xfrm>
            <a:off x="5905714" y="3308967"/>
            <a:ext cx="160104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 smtClean="0">
                <a:latin typeface="Corbel"/>
                <a:cs typeface="Corbel"/>
              </a:rPr>
              <a:t>Negative border</a:t>
            </a:r>
            <a:endParaRPr sz="18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05894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Toivonen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Algorithm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Pass 1: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Start with a random sample, but lower the threshold than normal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Along with frequent </a:t>
            </a:r>
            <a:r>
              <a:rPr lang="en-US" dirty="0" err="1" smtClean="0">
                <a:solidFill>
                  <a:srgbClr val="207A00"/>
                </a:solidFill>
                <a:sym typeface="Wingdings" panose="05000000000000000000" pitchFamily="2" charset="2"/>
              </a:rPr>
              <a:t>itemsets</a:t>
            </a: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 for a sample, add a negative border of </a:t>
            </a:r>
            <a:r>
              <a:rPr lang="en-US" dirty="0" err="1" smtClean="0">
                <a:solidFill>
                  <a:srgbClr val="207A00"/>
                </a:solidFill>
                <a:sym typeface="Wingdings" panose="05000000000000000000" pitchFamily="2" charset="2"/>
              </a:rPr>
              <a:t>itemsets</a:t>
            </a:r>
            <a:endParaRPr lang="en-US" dirty="0" smtClean="0">
              <a:solidFill>
                <a:srgbClr val="207A00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Pass 2: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Count all candidate frequent </a:t>
            </a:r>
            <a:r>
              <a:rPr lang="en-US" dirty="0" err="1" smtClean="0">
                <a:solidFill>
                  <a:srgbClr val="207A00"/>
                </a:solidFill>
                <a:sym typeface="Wingdings" panose="05000000000000000000" pitchFamily="2" charset="2"/>
              </a:rPr>
              <a:t>itemsets</a:t>
            </a: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 from the first pass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Also, count the </a:t>
            </a:r>
            <a:r>
              <a:rPr lang="en-US" dirty="0" err="1" smtClean="0">
                <a:solidFill>
                  <a:srgbClr val="207A00"/>
                </a:solidFill>
                <a:sym typeface="Wingdings" panose="05000000000000000000" pitchFamily="2" charset="2"/>
              </a:rPr>
              <a:t>itemsets</a:t>
            </a: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 in the negative border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D600B7"/>
                </a:solidFill>
                <a:sym typeface="Wingdings" panose="05000000000000000000" pitchFamily="2" charset="2"/>
              </a:rPr>
              <a:t>If no </a:t>
            </a:r>
            <a:r>
              <a:rPr lang="en-US" sz="2400" dirty="0" err="1" smtClean="0">
                <a:solidFill>
                  <a:srgbClr val="D600B7"/>
                </a:solidFill>
                <a:sym typeface="Wingdings" panose="05000000000000000000" pitchFamily="2" charset="2"/>
              </a:rPr>
              <a:t>itemset</a:t>
            </a:r>
            <a:r>
              <a:rPr lang="en-US" sz="2400" dirty="0" smtClean="0">
                <a:solidFill>
                  <a:srgbClr val="D600B7"/>
                </a:solidFill>
                <a:sym typeface="Wingdings" panose="05000000000000000000" pitchFamily="2" charset="2"/>
              </a:rPr>
              <a:t> from the negative border turns out to be frequent, then we found all frequent </a:t>
            </a:r>
            <a:r>
              <a:rPr lang="en-US" sz="2400" dirty="0" err="1" smtClean="0">
                <a:solidFill>
                  <a:srgbClr val="D600B7"/>
                </a:solidFill>
                <a:sym typeface="Wingdings" panose="05000000000000000000" pitchFamily="2" charset="2"/>
              </a:rPr>
              <a:t>itemsets</a:t>
            </a:r>
            <a:endParaRPr lang="en-US" sz="2400" dirty="0" smtClean="0">
              <a:solidFill>
                <a:srgbClr val="D600B7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207A00"/>
                </a:solidFill>
                <a:sym typeface="Wingdings" panose="05000000000000000000" pitchFamily="2" charset="2"/>
              </a:rPr>
              <a:t>If there are some frequent </a:t>
            </a:r>
            <a:r>
              <a:rPr lang="en-US" sz="2000" b="1" dirty="0" err="1" smtClean="0">
                <a:solidFill>
                  <a:srgbClr val="207A00"/>
                </a:solidFill>
                <a:sym typeface="Wingdings" panose="05000000000000000000" pitchFamily="2" charset="2"/>
              </a:rPr>
              <a:t>itemsets</a:t>
            </a:r>
            <a:r>
              <a:rPr lang="en-US" sz="2000" b="1" dirty="0" smtClean="0">
                <a:solidFill>
                  <a:srgbClr val="207A00"/>
                </a:solidFill>
                <a:sym typeface="Wingdings" panose="05000000000000000000" pitchFamily="2" charset="2"/>
              </a:rPr>
              <a:t> in the negative border?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F0AD00"/>
                </a:solidFill>
                <a:sym typeface="Wingdings" panose="05000000000000000000" pitchFamily="2" charset="2"/>
              </a:rPr>
              <a:t>We must start over again with another random sample!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F0AD00"/>
                </a:solidFill>
                <a:sym typeface="Wingdings" panose="05000000000000000000" pitchFamily="2" charset="2"/>
              </a:rPr>
              <a:t>Try with another support threshold</a:t>
            </a:r>
          </a:p>
        </p:txBody>
      </p:sp>
    </p:spTree>
    <p:extLst>
      <p:ext uri="{BB962C8B-B14F-4D97-AF65-F5344CB8AC3E}">
        <p14:creationId xmlns:p14="http://schemas.microsoft.com/office/powerpoint/2010/main" val="227873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Announcements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D600B7"/>
                </a:solidFill>
              </a:rPr>
              <a:t>Assignment – 2 and Project – 1 will be released early this week!</a:t>
            </a:r>
          </a:p>
          <a:p>
            <a:pPr marL="0" indent="0">
              <a:buNone/>
            </a:pPr>
            <a:endParaRPr lang="en-US" sz="3200" b="1" dirty="0">
              <a:solidFill>
                <a:srgbClr val="D600B7"/>
              </a:solidFill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rgbClr val="D600B7"/>
                </a:solidFill>
              </a:rPr>
              <a:t>Assignment – 2 due on </a:t>
            </a:r>
            <a:r>
              <a:rPr lang="en-US" sz="3200" b="1" dirty="0" smtClean="0"/>
              <a:t>Sept. 8, 11:59pm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D600B7"/>
                </a:solidFill>
              </a:rPr>
              <a:t>Project – 1 due on </a:t>
            </a:r>
            <a:r>
              <a:rPr lang="en-US" sz="3200" b="1" dirty="0" smtClean="0"/>
              <a:t>Sept. </a:t>
            </a:r>
            <a:r>
              <a:rPr lang="en-US" sz="3200" b="1" dirty="0" smtClean="0"/>
              <a:t>14, </a:t>
            </a:r>
            <a:r>
              <a:rPr lang="en-US" sz="3200" b="1" dirty="0" smtClean="0"/>
              <a:t>11:59pm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660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43F8-0080-47C2-A9E1-88075C80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96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Questions???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9F856-0804-4105-93BA-6FC9C355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Image result for any questions">
            <a:extLst>
              <a:ext uri="{FF2B5EF4-FFF2-40B4-BE49-F238E27FC236}">
                <a16:creationId xmlns:a16="http://schemas.microsoft.com/office/drawing/2014/main" id="{732C816D-12A6-4013-8745-B4E8A217A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945"/>
            <a:ext cx="12192000" cy="632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12E3D-92E7-4957-9504-AE37CC34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PCY (Park-Chen-Yu) Algorithm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Observation: </a:t>
            </a:r>
            <a:endParaRPr lang="en-US" sz="3200" dirty="0" smtClean="0">
              <a:solidFill>
                <a:srgbClr val="D600B7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07A00"/>
                </a:solidFill>
              </a:rPr>
              <a:t>In Pass-1 of A-Priori, most of the main-memory is idle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We only keep the count of each item in dataset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If there are million items and gigabytes of memory, we need</a:t>
            </a:r>
            <a:r>
              <a:rPr lang="en-US" dirty="0" smtClean="0">
                <a:solidFill>
                  <a:srgbClr val="D600B7"/>
                </a:solidFill>
              </a:rPr>
              <a:t> </a:t>
            </a:r>
            <a:r>
              <a:rPr lang="en-US" b="1" dirty="0" smtClean="0">
                <a:solidFill>
                  <a:srgbClr val="F0AD00"/>
                </a:solidFill>
              </a:rPr>
              <a:t>no more than 10% of memory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FF0066"/>
                </a:solidFill>
              </a:rPr>
              <a:t>Can we utilize the idle memory to reduce memory required to store candidate pairs?</a:t>
            </a:r>
            <a:endParaRPr lang="en-US" b="1" dirty="0" smtClean="0">
              <a:solidFill>
                <a:srgbClr val="FF0066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207A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Pass 1 of PCY: </a:t>
            </a:r>
            <a:r>
              <a:rPr lang="en-US" sz="3200" dirty="0" smtClean="0"/>
              <a:t>In addition to item counts, maintain a hash table with as many buckets as it fit in the memory</a:t>
            </a:r>
            <a:endParaRPr lang="en-US" sz="3200" spc="-20" dirty="0" smtClean="0">
              <a:cs typeface="Calibri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spc="-15" dirty="0" smtClean="0">
                <a:solidFill>
                  <a:srgbClr val="207A00"/>
                </a:solidFill>
                <a:cs typeface="Calibri"/>
              </a:rPr>
              <a:t>Hash table: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spc="-15" dirty="0" smtClean="0">
                <a:cs typeface="Calibri"/>
              </a:rPr>
              <a:t>store </a:t>
            </a:r>
            <a:r>
              <a:rPr lang="en-US" sz="2400" spc="-15" dirty="0" smtClean="0">
                <a:cs typeface="Calibri"/>
              </a:rPr>
              <a:t>V</a:t>
            </a:r>
            <a:r>
              <a:rPr lang="en-US" sz="2400" spc="-15" dirty="0" smtClean="0">
                <a:cs typeface="Calibri"/>
              </a:rPr>
              <a:t>alue from (Key, Value) by hashing the Key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spc="-15" dirty="0">
                <a:cs typeface="Calibri"/>
              </a:rPr>
              <a:t>v</a:t>
            </a:r>
            <a:r>
              <a:rPr lang="en-US" sz="2400" spc="-15" dirty="0" smtClean="0">
                <a:cs typeface="Calibri"/>
              </a:rPr>
              <a:t>alues are stored in buckets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spc="-15" dirty="0" smtClean="0">
                <a:cs typeface="Calibri"/>
              </a:rPr>
              <a:t>Keep a count for each bucket into which pairs of items are  hashed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b="1" spc="-15" dirty="0" smtClean="0">
                <a:solidFill>
                  <a:srgbClr val="F0AD00"/>
                </a:solidFill>
                <a:cs typeface="Calibri"/>
              </a:rPr>
              <a:t>We do not store actual item pair itself into buckets!</a:t>
            </a:r>
            <a:endParaRPr lang="en-US" sz="2400" b="1" dirty="0" smtClean="0">
              <a:solidFill>
                <a:srgbClr val="F0AD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862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638F-3E44-4F58-B839-13B34171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E1050-D9C6-4AD7-BCD1-EFA7D7A34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2823"/>
            <a:ext cx="10515600" cy="46888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All slides are received from the Mining Massive Datasets course: </a:t>
            </a:r>
            <a:r>
              <a:rPr lang="en-US" dirty="0">
                <a:hlinkClick r:id="rId2"/>
              </a:rPr>
              <a:t>http://www.mmds.org/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8CFFC-B473-4B8F-B5D4-550607A4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PCY Algorithm – Pass 1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10312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FOR (each basket) :</a:t>
            </a:r>
          </a:p>
          <a:p>
            <a:pPr marL="210312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FOR (each item in the basket) :</a:t>
            </a:r>
          </a:p>
          <a:p>
            <a:pPr marL="210312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add 1 to item’s count;</a:t>
            </a:r>
          </a:p>
          <a:p>
            <a:pPr marL="210312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FOR (each pair of items) :</a:t>
            </a:r>
          </a:p>
          <a:p>
            <a:pPr marL="210312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hash the pair to a bucket;</a:t>
            </a:r>
          </a:p>
          <a:p>
            <a:pPr marL="210312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add 1 to the count for that bucket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53212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D600B7"/>
                </a:solidFill>
              </a:rPr>
              <a:t>Note:</a:t>
            </a:r>
          </a:p>
          <a:p>
            <a:pPr marL="1010412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cs typeface="Courier New" pitchFamily="49" charset="0"/>
              </a:rPr>
              <a:t>Item pairs need to generated from the data; they will not be available in the data</a:t>
            </a:r>
          </a:p>
          <a:p>
            <a:pPr marL="1010412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cs typeface="Courier New" pitchFamily="49" charset="0"/>
              </a:rPr>
              <a:t>We do not want just count of a pair! We are interested to get item-pairs that appear </a:t>
            </a:r>
            <a:r>
              <a:rPr lang="en-US" sz="2000" dirty="0" err="1" smtClean="0">
                <a:cs typeface="Courier New" pitchFamily="49" charset="0"/>
              </a:rPr>
              <a:t>atleast</a:t>
            </a:r>
            <a:r>
              <a:rPr lang="en-US" sz="2000" dirty="0" smtClean="0">
                <a:cs typeface="Courier New" pitchFamily="49" charset="0"/>
              </a:rPr>
              <a:t> ‘</a:t>
            </a:r>
            <a:r>
              <a:rPr lang="en-US" sz="2000" b="1" dirty="0" smtClean="0">
                <a:cs typeface="Courier New" pitchFamily="49" charset="0"/>
              </a:rPr>
              <a:t>s</a:t>
            </a:r>
            <a:r>
              <a:rPr lang="en-US" sz="2000" dirty="0" smtClean="0">
                <a:cs typeface="Courier New" pitchFamily="49" charset="0"/>
              </a:rPr>
              <a:t>’ (support threshold) times</a:t>
            </a:r>
            <a:endParaRPr lang="en-US" sz="2000" dirty="0">
              <a:cs typeface="Courier New" pitchFamily="49" charset="0"/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F0AD00"/>
              </a:solidFill>
              <a:cs typeface="Calibri"/>
            </a:endParaRPr>
          </a:p>
        </p:txBody>
      </p:sp>
      <p:sp>
        <p:nvSpPr>
          <p:cNvPr id="4" name="Left Brace 3"/>
          <p:cNvSpPr/>
          <p:nvPr/>
        </p:nvSpPr>
        <p:spPr>
          <a:xfrm flipH="1">
            <a:off x="7293166" y="1825625"/>
            <a:ext cx="616945" cy="1292148"/>
          </a:xfrm>
          <a:prstGeom prst="leftBrace">
            <a:avLst>
              <a:gd name="adj1" fmla="val 0"/>
              <a:gd name="adj2" fmla="val 50000"/>
            </a:avLst>
          </a:prstGeom>
          <a:ln w="28575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1531344" y="3198699"/>
            <a:ext cx="251551" cy="1241100"/>
          </a:xfrm>
          <a:prstGeom prst="leftBrace">
            <a:avLst>
              <a:gd name="adj1" fmla="val 0"/>
              <a:gd name="adj2" fmla="val 51705"/>
            </a:avLst>
          </a:prstGeom>
          <a:ln w="28575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0AD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441" y="3403750"/>
            <a:ext cx="991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66"/>
                </a:solidFill>
              </a:rPr>
              <a:t>New in PCY</a:t>
            </a:r>
            <a:endParaRPr lang="en-US" sz="2400" b="1" dirty="0">
              <a:solidFill>
                <a:srgbClr val="FF00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44678" y="2056200"/>
            <a:ext cx="1131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66"/>
                </a:solidFill>
              </a:rPr>
              <a:t>Apriori</a:t>
            </a:r>
            <a:r>
              <a:rPr lang="en-US" sz="2400" b="1" dirty="0" smtClean="0">
                <a:solidFill>
                  <a:srgbClr val="FF0066"/>
                </a:solidFill>
              </a:rPr>
              <a:t> Pass 1</a:t>
            </a:r>
            <a:endParaRPr lang="en-US" sz="2400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61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Observations about Buckets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94"/>
            <a:ext cx="10515600" cy="511018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Observation: </a:t>
            </a:r>
            <a:r>
              <a:rPr lang="en-US" sz="3200" dirty="0" smtClean="0">
                <a:solidFill>
                  <a:srgbClr val="D600B7"/>
                </a:solidFill>
              </a:rPr>
              <a:t>If a bucket contains a frequent pair, then the bucket is surely frequent </a:t>
            </a:r>
            <a:r>
              <a:rPr lang="en-US" sz="3200" dirty="0" smtClean="0">
                <a:solidFill>
                  <a:srgbClr val="D600B7"/>
                </a:solidFill>
                <a:sym typeface="Wingdings" panose="05000000000000000000" pitchFamily="2" charset="2"/>
              </a:rPr>
              <a:t></a:t>
            </a:r>
            <a:endParaRPr lang="en-US" dirty="0">
              <a:cs typeface="Calibri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cs typeface="Calibri"/>
                <a:sym typeface="Wingdings" panose="05000000000000000000" pitchFamily="2" charset="2"/>
              </a:rPr>
              <a:t>But, even without a frequent pair, a bucket can still be frequent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cs typeface="Calibri"/>
                <a:sym typeface="Wingdings" panose="05000000000000000000" pitchFamily="2" charset="2"/>
              </a:rPr>
              <a:t>So, we cannot use the hash to eliminate any non-frequent pair of a “frequent” bucket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cs typeface="Calibri"/>
                <a:sym typeface="Wingdings" panose="05000000000000000000" pitchFamily="2" charset="2"/>
              </a:rPr>
              <a:t>But, for a bucket with total count less than ‘s’, none </a:t>
            </a:r>
            <a:r>
              <a:rPr lang="en-US" sz="3200" dirty="0" smtClean="0">
                <a:cs typeface="Calibri"/>
                <a:sym typeface="Wingdings" panose="05000000000000000000" pitchFamily="2" charset="2"/>
              </a:rPr>
              <a:t>of its pairs can be frequent 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cs typeface="Calibri"/>
                <a:sym typeface="Wingdings" panose="05000000000000000000" pitchFamily="2" charset="2"/>
              </a:rPr>
              <a:t>Pairs that hash to this bucket can be eliminated from candidate list (even if the pair contains 2 frequent items)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6099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PCY Algorithm – Between Passes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94"/>
            <a:ext cx="10515600" cy="511018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Replace buckets by a bit-vector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07A00"/>
                </a:solidFill>
              </a:rPr>
              <a:t>1 means the bucket is frequent; 0 means it is not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D600B7"/>
                </a:solidFill>
              </a:rPr>
              <a:t>4-byte integer counts are replaced by bits – a bit vector requires only 1/32 of memory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Since 32 bit integers are replaced with a bit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597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PCY Algorithm – Pass 2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94"/>
            <a:ext cx="10515600" cy="511018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D600B7"/>
                </a:solidFill>
              </a:rPr>
              <a:t>Generate pairs (</a:t>
            </a:r>
            <a:r>
              <a:rPr lang="en-US" sz="3200" dirty="0" err="1">
                <a:solidFill>
                  <a:srgbClr val="D600B7"/>
                </a:solidFill>
              </a:rPr>
              <a:t>i</a:t>
            </a:r>
            <a:r>
              <a:rPr lang="en-US" sz="3200" dirty="0" err="1" smtClean="0">
                <a:solidFill>
                  <a:srgbClr val="D600B7"/>
                </a:solidFill>
              </a:rPr>
              <a:t>,j</a:t>
            </a:r>
            <a:r>
              <a:rPr lang="en-US" sz="3200" dirty="0" smtClean="0">
                <a:solidFill>
                  <a:srgbClr val="D600B7"/>
                </a:solidFill>
              </a:rPr>
              <a:t>) from a basket and check if they meet conditions for being a candidate pair:</a:t>
            </a:r>
            <a:endParaRPr lang="en-US" sz="3200" dirty="0" smtClean="0">
              <a:solidFill>
                <a:srgbClr val="D600B7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207A00"/>
                </a:solidFill>
              </a:rPr>
              <a:t>Both </a:t>
            </a:r>
            <a:r>
              <a:rPr lang="en-US" dirty="0" err="1" smtClean="0">
                <a:solidFill>
                  <a:srgbClr val="207A00"/>
                </a:solidFill>
              </a:rPr>
              <a:t>i</a:t>
            </a:r>
            <a:r>
              <a:rPr lang="en-US" dirty="0" smtClean="0">
                <a:solidFill>
                  <a:srgbClr val="207A00"/>
                </a:solidFill>
              </a:rPr>
              <a:t> and j are frequent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207A00"/>
                </a:solidFill>
              </a:rPr>
              <a:t>The pair (</a:t>
            </a:r>
            <a:r>
              <a:rPr lang="en-US" dirty="0" err="1">
                <a:solidFill>
                  <a:srgbClr val="207A00"/>
                </a:solidFill>
              </a:rPr>
              <a:t>i</a:t>
            </a:r>
            <a:r>
              <a:rPr lang="en-US" dirty="0" err="1" smtClean="0">
                <a:solidFill>
                  <a:srgbClr val="207A00"/>
                </a:solidFill>
              </a:rPr>
              <a:t>,j</a:t>
            </a:r>
            <a:r>
              <a:rPr lang="en-US" dirty="0" smtClean="0">
                <a:solidFill>
                  <a:srgbClr val="207A00"/>
                </a:solidFill>
              </a:rPr>
              <a:t>) hashes to a bucket whose bit in the bit vector is </a:t>
            </a:r>
            <a:r>
              <a:rPr lang="en-US" b="1" dirty="0" smtClean="0">
                <a:solidFill>
                  <a:srgbClr val="207A00"/>
                </a:solidFill>
              </a:rPr>
              <a:t>1 </a:t>
            </a:r>
            <a:r>
              <a:rPr lang="en-US" dirty="0" smtClean="0">
                <a:solidFill>
                  <a:srgbClr val="207A00"/>
                </a:solidFill>
              </a:rPr>
              <a:t>(</a:t>
            </a:r>
            <a:r>
              <a:rPr lang="en-US" dirty="0" err="1" smtClean="0">
                <a:solidFill>
                  <a:srgbClr val="207A00"/>
                </a:solidFill>
              </a:rPr>
              <a:t>i.e</a:t>
            </a:r>
            <a:r>
              <a:rPr lang="en-US" dirty="0" smtClean="0">
                <a:solidFill>
                  <a:srgbClr val="207A00"/>
                </a:solidFill>
              </a:rPr>
              <a:t>, a frequent bucket)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Both of the above conditions are required to decide whether a pair is having a chance to be frequent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797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Main-Memory: Picture of PCY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56380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b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653010" y="2174914"/>
            <a:ext cx="2057400" cy="3124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Hash</a:t>
            </a:r>
          </a:p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table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01010" y="2174914"/>
            <a:ext cx="1981200" cy="3124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29210" y="2251114"/>
            <a:ext cx="1905000" cy="685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Item counts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77210" y="2860714"/>
            <a:ext cx="18288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Bitmap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34010" y="5375314"/>
            <a:ext cx="11608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Pass 1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082010" y="5375314"/>
            <a:ext cx="11608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Arial" pitchFamily="34" charset="0"/>
                <a:cs typeface="Arial" pitchFamily="34" charset="0"/>
              </a:rPr>
              <a:t>Pass 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777210" y="2251114"/>
            <a:ext cx="18288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Frequent items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5634210" y="2784514"/>
            <a:ext cx="1143000" cy="1524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5648811" y="3241714"/>
            <a:ext cx="1128399" cy="19812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5634210" y="2251114"/>
            <a:ext cx="1143000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5634210" y="2860714"/>
            <a:ext cx="1143000" cy="1524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729210" y="3013114"/>
            <a:ext cx="1919601" cy="2209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Hash table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for pairs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2589234" y="354980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Main memory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777210" y="3317914"/>
            <a:ext cx="1828800" cy="182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Counts of</a:t>
            </a:r>
          </a:p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candidate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pairs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57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Later Stages of PCY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Same as A-Priori!</a:t>
            </a:r>
            <a:endParaRPr lang="en-US" sz="2800" dirty="0">
              <a:solidFill>
                <a:srgbClr val="207A00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6150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26063</TotalTime>
  <Words>1702</Words>
  <Application>Microsoft Office PowerPoint</Application>
  <PresentationFormat>Widescreen</PresentationFormat>
  <Paragraphs>292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Corbel</vt:lpstr>
      <vt:lpstr>Courier New</vt:lpstr>
      <vt:lpstr>Wingdings</vt:lpstr>
      <vt:lpstr>Office Theme</vt:lpstr>
      <vt:lpstr>CS 5683: Algorithms &amp; Methods for Big Data Analytics  FIM - Advanced</vt:lpstr>
      <vt:lpstr>A-Priori Recap</vt:lpstr>
      <vt:lpstr>PCY (Park-Chen-Yu) Algorithm</vt:lpstr>
      <vt:lpstr>PCY Algorithm – Pass 1</vt:lpstr>
      <vt:lpstr>Observations about Buckets</vt:lpstr>
      <vt:lpstr>PCY Algorithm – Between Passes</vt:lpstr>
      <vt:lpstr>PCY Algorithm – Pass 2</vt:lpstr>
      <vt:lpstr>Main-Memory: Picture of PCY</vt:lpstr>
      <vt:lpstr>Later Stages of PCY</vt:lpstr>
      <vt:lpstr>PCY Refinement: Multistage Algorithm</vt:lpstr>
      <vt:lpstr>Multistage – Pass 3</vt:lpstr>
      <vt:lpstr>Main-Memory: Multistage</vt:lpstr>
      <vt:lpstr>Things to note in Multistage</vt:lpstr>
      <vt:lpstr>Refinement: Multihash Algorithm</vt:lpstr>
      <vt:lpstr>Main-Memory: Multihash</vt:lpstr>
      <vt:lpstr>PCY Extensions</vt:lpstr>
      <vt:lpstr>Frequent Itemsets in ≤ 2 Passes</vt:lpstr>
      <vt:lpstr>Random Sampling (1)</vt:lpstr>
      <vt:lpstr>Random Sampling –  False Positives and False Negatives</vt:lpstr>
      <vt:lpstr>SON Algorithm (1)</vt:lpstr>
      <vt:lpstr>SON Algorithm (2)</vt:lpstr>
      <vt:lpstr>SON – Distributed Version</vt:lpstr>
      <vt:lpstr>SON – MapReduce Version</vt:lpstr>
      <vt:lpstr>Toivonen Algorithm</vt:lpstr>
      <vt:lpstr>Toivonen Algorithm – Negative Border</vt:lpstr>
      <vt:lpstr>Toivonen Algorithm – Negative Border</vt:lpstr>
      <vt:lpstr>Toivonen Algorithm</vt:lpstr>
      <vt:lpstr>Announcements</vt:lpstr>
      <vt:lpstr>Questions???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5123: Cloud Computing and Distributed Systems  Spring 2020</dc:title>
  <dc:creator>Bagavathi, Arun</dc:creator>
  <cp:lastModifiedBy>Bagavathi, Arun</cp:lastModifiedBy>
  <cp:revision>667</cp:revision>
  <dcterms:created xsi:type="dcterms:W3CDTF">2020-01-06T22:26:49Z</dcterms:created>
  <dcterms:modified xsi:type="dcterms:W3CDTF">2020-09-02T18:42:15Z</dcterms:modified>
</cp:coreProperties>
</file>