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4"/>
  </p:notesMasterIdLst>
  <p:sldIdLst>
    <p:sldId id="256" r:id="rId2"/>
    <p:sldId id="259" r:id="rId3"/>
    <p:sldId id="406" r:id="rId4"/>
    <p:sldId id="447" r:id="rId5"/>
    <p:sldId id="448" r:id="rId6"/>
    <p:sldId id="449" r:id="rId7"/>
    <p:sldId id="429" r:id="rId8"/>
    <p:sldId id="407" r:id="rId9"/>
    <p:sldId id="450" r:id="rId10"/>
    <p:sldId id="451" r:id="rId11"/>
    <p:sldId id="410" r:id="rId12"/>
    <p:sldId id="411" r:id="rId13"/>
    <p:sldId id="413" r:id="rId14"/>
    <p:sldId id="414" r:id="rId15"/>
    <p:sldId id="432" r:id="rId16"/>
    <p:sldId id="434" r:id="rId17"/>
    <p:sldId id="452" r:id="rId18"/>
    <p:sldId id="435" r:id="rId19"/>
    <p:sldId id="453" r:id="rId20"/>
    <p:sldId id="454" r:id="rId21"/>
    <p:sldId id="437" r:id="rId22"/>
    <p:sldId id="439" r:id="rId23"/>
    <p:sldId id="440" r:id="rId24"/>
    <p:sldId id="455" r:id="rId25"/>
    <p:sldId id="441" r:id="rId26"/>
    <p:sldId id="442" r:id="rId27"/>
    <p:sldId id="443" r:id="rId28"/>
    <p:sldId id="444" r:id="rId29"/>
    <p:sldId id="445" r:id="rId30"/>
    <p:sldId id="456" r:id="rId31"/>
    <p:sldId id="457" r:id="rId32"/>
    <p:sldId id="458" r:id="rId33"/>
    <p:sldId id="459" r:id="rId34"/>
    <p:sldId id="460" r:id="rId35"/>
    <p:sldId id="461" r:id="rId36"/>
    <p:sldId id="462" r:id="rId37"/>
    <p:sldId id="446" r:id="rId38"/>
    <p:sldId id="428" r:id="rId39"/>
    <p:sldId id="463" r:id="rId40"/>
    <p:sldId id="464" r:id="rId41"/>
    <p:sldId id="465" r:id="rId42"/>
    <p:sldId id="466" r:id="rId43"/>
    <p:sldId id="467" r:id="rId44"/>
    <p:sldId id="468" r:id="rId45"/>
    <p:sldId id="469" r:id="rId46"/>
    <p:sldId id="473" r:id="rId47"/>
    <p:sldId id="470" r:id="rId48"/>
    <p:sldId id="471" r:id="rId49"/>
    <p:sldId id="472" r:id="rId50"/>
    <p:sldId id="474" r:id="rId51"/>
    <p:sldId id="475" r:id="rId52"/>
    <p:sldId id="476" r:id="rId53"/>
    <p:sldId id="477" r:id="rId54"/>
    <p:sldId id="478" r:id="rId55"/>
    <p:sldId id="479" r:id="rId56"/>
    <p:sldId id="480" r:id="rId57"/>
    <p:sldId id="481" r:id="rId58"/>
    <p:sldId id="482" r:id="rId59"/>
    <p:sldId id="483" r:id="rId60"/>
    <p:sldId id="484" r:id="rId61"/>
    <p:sldId id="297" r:id="rId62"/>
    <p:sldId id="271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7A00"/>
    <a:srgbClr val="D600B7"/>
    <a:srgbClr val="F0AD00"/>
    <a:srgbClr val="FF0066"/>
    <a:srgbClr val="E66C7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49" autoAdjust="0"/>
  </p:normalViewPr>
  <p:slideViewPr>
    <p:cSldViewPr snapToGrid="0">
      <p:cViewPr varScale="1">
        <p:scale>
          <a:sx n="24" d="100"/>
          <a:sy n="24" d="100"/>
        </p:scale>
        <p:origin x="3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88E5F-61B9-4F0D-9DE0-4AD300261865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C828-DCA3-490E-B126-362E7DA1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75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88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73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18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47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54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87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40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41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896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71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4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2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24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305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5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937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533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499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005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00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151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68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170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640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308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261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096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279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198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190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555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075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00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408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8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511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345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133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651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48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616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876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951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90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00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583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989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366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891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136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431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727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1514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133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37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09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39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00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99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D706-C784-4B7F-8E27-042A2B133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3DB00-7DDC-4734-89BC-2DC54204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3C83B-030E-4724-91C4-A5C8C0F4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5565-3812-48C9-A7C7-866E0519B736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B8B2B-4325-4CE7-B919-18AB2C9C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E2C99-C566-4078-8153-D40FBED6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7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66BC-E6FE-42CC-B598-DCD564E4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2A6CC-17C0-4795-AE4D-FBF5041EB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149D3-D5FA-473E-89BE-30294167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757C-FA81-4867-A5ED-BF78E0F20AE7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B91C1-B21C-4EF1-9C29-2731B896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96ED6-A7DA-40C2-9CBE-0C32B6AF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7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CB74E-B4AA-47E7-B5A9-B48A00DBD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07D10-96F8-40CD-8512-2357FECFE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8403E-E4DB-45C9-AEFE-7CB62EB9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DBD-5A2F-4B34-AEDA-B188F8E65C6E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CEAC5-0778-45D1-899B-75DC8EB3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9840B-E626-4197-9B1A-13B446EB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9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B392-7775-4B69-8C4E-54751E1C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D50D1-7A8C-427A-99DF-0AE5B7F4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A8EA5-4080-4950-8E52-6C168308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1918-6CB5-4609-AE55-F939EC11CE93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F9E1C-9747-4B6C-A55B-336FF8B2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28114-9C7A-49FF-8EE6-B2B914B1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5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2A19-8EB1-46A1-A115-556E18A8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775AE-6AC8-49CF-BB1A-BC2A627EF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C3A67-BB59-4863-ABDF-6570664C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D017-F685-4D67-AFF7-08FF84749685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8849A-79BB-4179-B096-EAD8E111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D6014-BD3B-4841-8F7F-68877B7E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2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24D1-3DDA-4189-960F-11BCED82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874F-C266-4AB2-A760-DE6D5E661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45F14-3170-40AA-B331-24E59E67E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C8AF3-4D51-4734-99CB-8AC1F8AB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83A3-39BD-4BD7-B29D-60FBE6187656}" type="datetime1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0B19E-D216-4D1F-948E-83A80650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A3DC7-1454-4C93-8B07-45D6E724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1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EE63-B4EA-4234-A7A0-94933DEF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59DEE-C39D-4729-BF99-B63C7A3B0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ACF4C-8FFC-4B6B-95C2-EA5035C19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F495-281C-4CA6-B31A-8B7EA3B05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9AB0E-CD9A-4A7B-9A59-F1E1BDDB2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AE61A-18F5-4699-8163-5B50D2DD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C7B-49E6-4C2F-96BF-9EB01A0E4DA2}" type="datetime1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FB1A2-214E-4165-93BA-7A3B7544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7633E-297B-43FB-BE32-3EAC806B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3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51CE-863B-44EE-AA7F-36465DC1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47B8F-A11C-42C0-A494-A4A8FEEE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484B-FC0C-4D5C-BF81-8335276DF9A0}" type="datetime1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20118-D31D-4115-A735-CD874578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C285-3D77-461B-9FAD-621D2E10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5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38316-055C-4D4A-842B-40B0992B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E2F0-24E6-4DF6-90D2-DFBD71315CBF}" type="datetime1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4C5E4-795D-4FC8-9CA3-09143209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BBAD6-C50A-4222-9569-A8B3BCD9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1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F368-F1F9-41B2-A189-E06CCBA9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BF22A-4CAA-4C1F-BD66-CF6D9CDC5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DCB86-0C5D-443D-8AF2-5C26DEBBB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A23C0-CBA7-4F4D-BAF0-11FB124F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7512-9769-4C07-B20E-B55A8C693D7F}" type="datetime1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5C172-8C0F-4E83-8140-A2F2188E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E031B-DF87-4A6B-855F-DE0ED7B7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1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ADAB-41A0-43A5-988A-C3CA612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6F08B-CB79-4E86-BD50-DF808BD71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F1D95-2D95-43AA-93FA-9E21F9DA1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3A796-D1F6-4232-A769-ABF8F94E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2167-5448-4F41-A1D8-7D2BFAFB28F1}" type="datetime1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7DE73-AEAB-40FA-82CC-C90F6EBC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2888E-C772-42E1-BB69-B339AF7C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8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B74FC-59F7-498D-BA1A-4E881BCF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98EC2-3C56-4355-9C16-D6C2B79A8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17374-76A9-4E6E-8E9A-0D14A7D52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62879-45EE-41C7-969B-45F9D3EBF73C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0B04F-B91B-4048-98A2-216A48BB6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9AF87-DA56-4858-81A6-0E762EBCF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9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5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smos.com/calculator/lzzvfjiujn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5.pn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12" Type="http://schemas.openxmlformats.org/officeDocument/2006/relationships/image" Target="../media/image2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Relationship Id="rId1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md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9ABE-5D25-4D84-A00C-718D3FCAE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914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CS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5683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Algorithms &amp; Methods for Big Data Analytics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D600B7"/>
                </a:solidFill>
              </a:rPr>
              <a:t>Finding Similar Items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C5A33-D428-464E-BF3A-4E039CE4B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8356"/>
            <a:ext cx="9144000" cy="2133599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207A00"/>
                </a:solidFill>
              </a:rPr>
              <a:t>Arunkumar</a:t>
            </a:r>
            <a:r>
              <a:rPr lang="en-US" sz="2800" dirty="0">
                <a:solidFill>
                  <a:srgbClr val="207A00"/>
                </a:solidFill>
              </a:rPr>
              <a:t> Bagavathi</a:t>
            </a:r>
          </a:p>
          <a:p>
            <a:r>
              <a:rPr lang="en-US" sz="2800" dirty="0">
                <a:solidFill>
                  <a:srgbClr val="207A00"/>
                </a:solidFill>
              </a:rPr>
              <a:t>Department of Computer Science</a:t>
            </a:r>
          </a:p>
          <a:p>
            <a:r>
              <a:rPr lang="en-US" sz="2800" dirty="0">
                <a:solidFill>
                  <a:srgbClr val="207A00"/>
                </a:solidFill>
              </a:rPr>
              <a:t>Oklahoma State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7FC3A-D3B1-44A1-96FA-EDC83667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7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Relation to Previous Lecture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94"/>
            <a:ext cx="10515600" cy="511018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Previous lecture: </a:t>
            </a:r>
            <a:r>
              <a:rPr lang="en-US" sz="3200" dirty="0" smtClean="0">
                <a:solidFill>
                  <a:srgbClr val="D600B7"/>
                </a:solidFill>
              </a:rPr>
              <a:t>A-Priori and refinements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rgbClr val="207A00"/>
                </a:solidFill>
              </a:rPr>
              <a:t>Main idea: candidates – </a:t>
            </a:r>
            <a:r>
              <a:rPr lang="en-US" sz="2800" dirty="0" smtClean="0">
                <a:solidFill>
                  <a:srgbClr val="207A00"/>
                </a:solidFill>
              </a:rPr>
              <a:t>instead of keeping the count of all item pairs, keep only the count of candidate pairs!</a:t>
            </a:r>
            <a:endParaRPr lang="en-US" sz="2800" b="1" dirty="0" smtClean="0">
              <a:solidFill>
                <a:srgbClr val="207A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Today’s lecture: </a:t>
            </a:r>
            <a:r>
              <a:rPr lang="en-US" sz="3200" dirty="0" smtClean="0">
                <a:solidFill>
                  <a:srgbClr val="D600B7"/>
                </a:solidFill>
              </a:rPr>
              <a:t>Find pairs of </a:t>
            </a:r>
            <a:r>
              <a:rPr lang="en-US" sz="3200" u="sng" dirty="0" smtClean="0">
                <a:solidFill>
                  <a:srgbClr val="D600B7"/>
                </a:solidFill>
              </a:rPr>
              <a:t>similar docs</a:t>
            </a:r>
            <a:endParaRPr lang="en-US" sz="3200" b="1" u="sng" dirty="0" smtClean="0">
              <a:solidFill>
                <a:srgbClr val="D600B7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Main idea: candidates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F0AD00"/>
                </a:solidFill>
              </a:rPr>
              <a:t>Pass 1:</a:t>
            </a:r>
            <a:r>
              <a:rPr lang="en-US" dirty="0" smtClean="0"/>
              <a:t> Take documents and hash them to buckets such that </a:t>
            </a:r>
            <a:r>
              <a:rPr lang="en-US" dirty="0" smtClean="0">
                <a:solidFill>
                  <a:srgbClr val="F0AD00"/>
                </a:solidFill>
              </a:rPr>
              <a:t>documents that are similar hash to same bucket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F0AD00"/>
                </a:solidFill>
              </a:rPr>
              <a:t>Pass 2: </a:t>
            </a:r>
            <a:r>
              <a:rPr lang="en-US" dirty="0" smtClean="0"/>
              <a:t>Compare only documents that are candidates (</a:t>
            </a:r>
            <a:r>
              <a:rPr lang="en-US" dirty="0" err="1" smtClean="0"/>
              <a:t>i.e</a:t>
            </a:r>
            <a:r>
              <a:rPr lang="en-US" dirty="0" smtClean="0"/>
              <a:t>) documents that are hashed to a same bucket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Benefits: </a:t>
            </a:r>
            <a:r>
              <a:rPr lang="en-US" dirty="0" smtClean="0"/>
              <a:t>Instead of making </a:t>
            </a:r>
            <a:r>
              <a:rPr lang="en-US" b="1" dirty="0" smtClean="0"/>
              <a:t>O(N</a:t>
            </a:r>
            <a:r>
              <a:rPr lang="en-US" b="1" baseline="30000" dirty="0" smtClean="0"/>
              <a:t>2</a:t>
            </a:r>
            <a:r>
              <a:rPr lang="en-US" b="1" dirty="0" smtClean="0"/>
              <a:t>)</a:t>
            </a:r>
            <a:r>
              <a:rPr lang="en-US" dirty="0" smtClean="0"/>
              <a:t> comparisons, we need only </a:t>
            </a:r>
            <a:r>
              <a:rPr lang="en-US" b="1" dirty="0" smtClean="0"/>
              <a:t>O(N)</a:t>
            </a:r>
            <a:r>
              <a:rPr lang="en-US" dirty="0" smtClean="0"/>
              <a:t> comparisons to find similar documents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5018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Finding Similar Items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5A6CB0-988F-473C-9897-F5DF79C1CE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3265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3200" b="1" dirty="0" smtClean="0">
                    <a:solidFill>
                      <a:srgbClr val="D600B7"/>
                    </a:solidFill>
                  </a:rPr>
                  <a:t>Goal: </a:t>
                </a:r>
                <a:r>
                  <a:rPr lang="en-US" sz="3200" dirty="0" smtClean="0"/>
                  <a:t>Find nearest neighbors in high-dim. space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Nearest neighbors: Data points that are at “smallest distance” apart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For each similar items application, we need to define the </a:t>
                </a:r>
                <a:r>
                  <a:rPr lang="en-US" dirty="0" smtClean="0">
                    <a:solidFill>
                      <a:srgbClr val="D600B7"/>
                    </a:solidFill>
                  </a:rPr>
                  <a:t>“distance measure”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We will use </a:t>
                </a:r>
                <a:r>
                  <a:rPr lang="en-US" b="1" dirty="0" err="1" smtClean="0">
                    <a:solidFill>
                      <a:srgbClr val="D600B7"/>
                    </a:solidFill>
                  </a:rPr>
                  <a:t>Jaccard</a:t>
                </a:r>
                <a:r>
                  <a:rPr lang="en-US" b="1" dirty="0" smtClean="0">
                    <a:solidFill>
                      <a:srgbClr val="D600B7"/>
                    </a:solidFill>
                  </a:rPr>
                  <a:t> similarity/distance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 err="1" smtClean="0">
                    <a:solidFill>
                      <a:srgbClr val="D600B7"/>
                    </a:solidFill>
                  </a:rPr>
                  <a:t>Jaccard</a:t>
                </a:r>
                <a:r>
                  <a:rPr lang="en-US" b="1" dirty="0" smtClean="0">
                    <a:solidFill>
                      <a:srgbClr val="D600B7"/>
                    </a:solidFill>
                  </a:rPr>
                  <a:t> similarity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of two sets </a:t>
                </a:r>
                <a:r>
                  <a:rPr lang="en-US" i="1" dirty="0"/>
                  <a:t>C</a:t>
                </a:r>
                <a:r>
                  <a:rPr lang="en-US" i="1" baseline="-25000" dirty="0" smtClean="0"/>
                  <a:t>1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and</a:t>
                </a:r>
                <a:r>
                  <a:rPr lang="en-US" i="1" dirty="0" smtClean="0"/>
                  <a:t> C</a:t>
                </a:r>
                <a:r>
                  <a:rPr lang="en-US" i="1" baseline="-25000" dirty="0" smtClean="0"/>
                  <a:t>2</a:t>
                </a:r>
                <a:r>
                  <a:rPr lang="en-US" i="1" dirty="0" smtClean="0"/>
                  <a:t>:</a:t>
                </a:r>
                <a:r>
                  <a:rPr lang="en-US" i="1" dirty="0" smtClean="0">
                    <a:solidFill>
                      <a:srgbClr val="D600B7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07A00"/>
                        </a:solidFill>
                        <a:latin typeface="Cambria Math" panose="02040503050406030204" pitchFamily="18" charset="0"/>
                      </a:rPr>
                      <m:t>𝑠𝑖𝑚</m:t>
                    </m:r>
                    <m:r>
                      <a:rPr lang="en-US" b="0" i="1" smtClean="0">
                        <a:solidFill>
                          <a:srgbClr val="207A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207A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07A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07A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207A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207A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07A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07A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207A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solidFill>
                          <a:srgbClr val="207A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rgbClr val="207A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207A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207A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207A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207A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207A00"/>
                            </a:solidFill>
                            <a:latin typeface="Cambria Math" panose="02040503050406030204" pitchFamily="18" charset="0"/>
                          </a:rPr>
                          <m:t>⋂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207A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207A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207A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207A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207A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207A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207A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207A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nary>
                          <m:naryPr>
                            <m:chr m:val="⋃"/>
                            <m:subHide m:val="on"/>
                            <m:supHide m:val="on"/>
                            <m:ctrlPr>
                              <a:rPr lang="en-US" b="0" i="1" smtClean="0">
                                <a:solidFill>
                                  <a:srgbClr val="207A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207A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207A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207A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207A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den>
                    </m:f>
                  </m:oMath>
                </a14:m>
                <a:endParaRPr lang="en-US" dirty="0">
                  <a:solidFill>
                    <a:srgbClr val="207A00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 err="1" smtClean="0">
                    <a:solidFill>
                      <a:srgbClr val="D600B7"/>
                    </a:solidFill>
                  </a:rPr>
                  <a:t>Jaccard</a:t>
                </a:r>
                <a:r>
                  <a:rPr lang="en-US" b="1" dirty="0" smtClean="0">
                    <a:solidFill>
                      <a:srgbClr val="D600B7"/>
                    </a:solidFill>
                  </a:rPr>
                  <a:t> distance:</a:t>
                </a:r>
                <a:r>
                  <a:rPr lang="en-US" b="1" dirty="0" smtClean="0">
                    <a:solidFill>
                      <a:srgbClr val="207A00"/>
                    </a:solidFill>
                  </a:rPr>
                  <a:t> </a:t>
                </a:r>
                <a:r>
                  <a:rPr lang="en-US" dirty="0" smtClean="0">
                    <a:solidFill>
                      <a:srgbClr val="207A00"/>
                    </a:solidFill>
                  </a:rPr>
                  <a:t>d(C</a:t>
                </a:r>
                <a:r>
                  <a:rPr lang="en-US" baseline="-25000" dirty="0" smtClean="0">
                    <a:solidFill>
                      <a:srgbClr val="207A00"/>
                    </a:solidFill>
                  </a:rPr>
                  <a:t>1</a:t>
                </a:r>
                <a:r>
                  <a:rPr lang="en-US" dirty="0" smtClean="0">
                    <a:solidFill>
                      <a:srgbClr val="207A00"/>
                    </a:solidFill>
                  </a:rPr>
                  <a:t>,C</a:t>
                </a:r>
                <a:r>
                  <a:rPr lang="en-US" baseline="-25000" dirty="0" smtClean="0">
                    <a:solidFill>
                      <a:srgbClr val="207A00"/>
                    </a:solidFill>
                  </a:rPr>
                  <a:t>2</a:t>
                </a:r>
                <a:r>
                  <a:rPr lang="en-US" dirty="0" smtClean="0">
                    <a:solidFill>
                      <a:srgbClr val="207A00"/>
                    </a:solidFill>
                  </a:rPr>
                  <a:t>) = 1 – sim(C</a:t>
                </a:r>
                <a:r>
                  <a:rPr lang="en-US" baseline="-25000" dirty="0" smtClean="0">
                    <a:solidFill>
                      <a:srgbClr val="207A00"/>
                    </a:solidFill>
                  </a:rPr>
                  <a:t>1</a:t>
                </a:r>
                <a:r>
                  <a:rPr lang="en-US" dirty="0" smtClean="0">
                    <a:solidFill>
                      <a:srgbClr val="207A00"/>
                    </a:solidFill>
                  </a:rPr>
                  <a:t>,C</a:t>
                </a:r>
                <a:r>
                  <a:rPr lang="en-US" baseline="-25000" dirty="0" smtClean="0">
                    <a:solidFill>
                      <a:srgbClr val="207A00"/>
                    </a:solidFill>
                  </a:rPr>
                  <a:t>2</a:t>
                </a:r>
                <a:r>
                  <a:rPr lang="en-US" dirty="0" smtClean="0">
                    <a:solidFill>
                      <a:srgbClr val="207A00"/>
                    </a:solidFill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solidFill>
                      <a:srgbClr val="207A00"/>
                    </a:solidFill>
                  </a:rPr>
                  <a:t>Example: C</a:t>
                </a:r>
                <a:r>
                  <a:rPr lang="en-US" baseline="-25000" dirty="0" smtClean="0">
                    <a:solidFill>
                      <a:srgbClr val="207A00"/>
                    </a:solidFill>
                  </a:rPr>
                  <a:t>1</a:t>
                </a:r>
                <a:r>
                  <a:rPr lang="en-US" dirty="0" smtClean="0">
                    <a:solidFill>
                      <a:srgbClr val="207A00"/>
                    </a:solidFill>
                  </a:rPr>
                  <a:t> = {1,2,3,4,5}, C</a:t>
                </a:r>
                <a:r>
                  <a:rPr lang="en-US" baseline="-25000" dirty="0" smtClean="0">
                    <a:solidFill>
                      <a:srgbClr val="207A00"/>
                    </a:solidFill>
                  </a:rPr>
                  <a:t>2</a:t>
                </a:r>
                <a:r>
                  <a:rPr lang="en-US" dirty="0" smtClean="0">
                    <a:solidFill>
                      <a:srgbClr val="207A00"/>
                    </a:solidFill>
                  </a:rPr>
                  <a:t> = {1,3,5,7,9,11}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Union = {1,2,3,4,5,7,9,11} ; Intersection = {1,3,5}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Sim(C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,C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 = 3/8 ; d(C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,C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 = 5/8</a:t>
                </a:r>
                <a:endParaRPr lang="en-US" dirty="0"/>
              </a:p>
              <a:p>
                <a:pPr marL="0" indent="0">
                  <a:buNone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5A6CB0-988F-473C-9897-F5DF79C1CE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32652"/>
              </a:xfrm>
              <a:blipFill>
                <a:blip r:embed="rId3"/>
                <a:stretch>
                  <a:fillRect l="-1333" t="-2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50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Task: Finding Similar Documents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Goal: </a:t>
            </a:r>
            <a:r>
              <a:rPr lang="en-US" sz="3200" dirty="0" smtClean="0"/>
              <a:t>Given a large number (</a:t>
            </a:r>
            <a:r>
              <a:rPr lang="en-US" sz="3200" dirty="0" smtClean="0">
                <a:solidFill>
                  <a:srgbClr val="D600B7"/>
                </a:solidFill>
              </a:rPr>
              <a:t>N in millions or billions</a:t>
            </a:r>
            <a:r>
              <a:rPr lang="en-US" sz="3200" dirty="0" smtClean="0"/>
              <a:t>) of documents, find “</a:t>
            </a:r>
            <a:r>
              <a:rPr lang="en-US" sz="3200" dirty="0" smtClean="0">
                <a:solidFill>
                  <a:srgbClr val="D600B7"/>
                </a:solidFill>
              </a:rPr>
              <a:t>near duplicate</a:t>
            </a:r>
            <a:r>
              <a:rPr lang="en-US" sz="3200" dirty="0" smtClean="0"/>
              <a:t>” pairs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Applications: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 smtClean="0">
                <a:solidFill>
                  <a:srgbClr val="207A00"/>
                </a:solidFill>
              </a:rPr>
              <a:t>Mirrored websites</a:t>
            </a:r>
            <a:r>
              <a:rPr lang="en-US" dirty="0" smtClean="0"/>
              <a:t> – Don’t want to show both in search results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 smtClean="0">
                <a:solidFill>
                  <a:srgbClr val="207A00"/>
                </a:solidFill>
              </a:rPr>
              <a:t>Similar news articles at many news sources</a:t>
            </a:r>
            <a:r>
              <a:rPr lang="en-US" dirty="0" smtClean="0"/>
              <a:t> – Cluster news articles of same story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Problems: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Many small pieces of one document can appear out of order in another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Too many documents to compare all pairs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Documents can be so large – may not fit in main memory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5943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Essential Steps for Similar Docs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rgbClr val="D600B7"/>
                </a:solidFill>
              </a:rPr>
              <a:t>Shingling – </a:t>
            </a:r>
            <a:r>
              <a:rPr lang="en-US" sz="3200" dirty="0" smtClean="0"/>
              <a:t>convert documents into sets</a:t>
            </a:r>
          </a:p>
          <a:p>
            <a:pPr marL="514350" indent="-514350">
              <a:buFont typeface="+mj-lt"/>
              <a:buAutoNum type="arabicPeriod"/>
            </a:pPr>
            <a:endParaRPr lang="en-US" sz="32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rgbClr val="D600B7"/>
                </a:solidFill>
              </a:rPr>
              <a:t>Min-Hashing – </a:t>
            </a:r>
            <a:r>
              <a:rPr lang="en-US" sz="3200" dirty="0" smtClean="0"/>
              <a:t>convert large sets into short signatures, while preserving similarity</a:t>
            </a:r>
          </a:p>
          <a:p>
            <a:pPr marL="514350" indent="-514350">
              <a:buFont typeface="+mj-lt"/>
              <a:buAutoNum type="arabicPeriod"/>
            </a:pPr>
            <a:endParaRPr lang="en-US" sz="32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rgbClr val="D600B7"/>
                </a:solidFill>
              </a:rPr>
              <a:t>Locality Sensitive Hashing – </a:t>
            </a:r>
            <a:r>
              <a:rPr lang="en-US" sz="3200" dirty="0" smtClean="0"/>
              <a:t>focus on pairs of signatures likely to be from similar documents</a:t>
            </a:r>
            <a:endParaRPr lang="en-US" sz="32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rgbClr val="207A00"/>
                </a:solidFill>
                <a:sym typeface="Wingdings" panose="05000000000000000000" pitchFamily="2" charset="2"/>
              </a:rPr>
              <a:t>Candidate pairs!</a:t>
            </a:r>
            <a:endParaRPr lang="en-US" sz="2800" b="1" dirty="0">
              <a:solidFill>
                <a:srgbClr val="207A00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4626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Overview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 rot="-5394873">
            <a:off x="2700509" y="2387447"/>
            <a:ext cx="1371600" cy="990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Shingling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38409" y="2698081"/>
            <a:ext cx="12574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Document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2433809" y="288274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3805409" y="2882747"/>
            <a:ext cx="1354138" cy="2578100"/>
            <a:chOff x="1488" y="1920"/>
            <a:chExt cx="853" cy="1624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536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488" y="2448"/>
              <a:ext cx="853" cy="1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The set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of strings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of length </a:t>
              </a:r>
              <a:r>
                <a:rPr lang="en-US" sz="1800" b="1" i="1" dirty="0">
                  <a:latin typeface="Arial" pitchFamily="34" charset="0"/>
                  <a:cs typeface="Arial" pitchFamily="34" charset="0"/>
                </a:rPr>
                <a:t>k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that appear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in the doc-</a:t>
              </a:r>
            </a:p>
            <a:p>
              <a:r>
                <a:rPr lang="en-US" sz="1800" dirty="0" err="1">
                  <a:latin typeface="Arial" pitchFamily="34" charset="0"/>
                  <a:cs typeface="Arial" pitchFamily="34" charset="0"/>
                </a:rPr>
                <a:t>ument</a:t>
              </a:r>
              <a:endParaRPr lang="en-US" sz="1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1872" y="19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20"/>
          <p:cNvGrpSpPr>
            <a:grpSpLocks/>
          </p:cNvGrpSpPr>
          <p:nvPr/>
        </p:nvGrpSpPr>
        <p:grpSpPr bwMode="auto">
          <a:xfrm>
            <a:off x="5024609" y="2196947"/>
            <a:ext cx="2376488" cy="3538538"/>
            <a:chOff x="2256" y="1488"/>
            <a:chExt cx="1497" cy="2229"/>
          </a:xfrm>
        </p:grpSpPr>
        <p:sp>
          <p:nvSpPr>
            <p:cNvPr id="12" name="AutoShape 4"/>
            <p:cNvSpPr>
              <a:spLocks noChangeArrowheads="1"/>
            </p:cNvSpPr>
            <p:nvPr/>
          </p:nvSpPr>
          <p:spPr bwMode="auto">
            <a:xfrm rot="-5394873">
              <a:off x="2136" y="1608"/>
              <a:ext cx="864" cy="62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Min </a:t>
              </a:r>
              <a:br>
                <a:rPr lang="en-US" sz="1800" dirty="0" smtClean="0">
                  <a:latin typeface="Arial" pitchFamily="34" charset="0"/>
                  <a:cs typeface="Arial" pitchFamily="34" charset="0"/>
                </a:rPr>
              </a:br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Hashing</a:t>
              </a:r>
              <a:endParaRPr lang="en-US" sz="1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2880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784" y="2448"/>
              <a:ext cx="969" cy="1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srgbClr val="D600B7"/>
                  </a:solidFill>
                  <a:latin typeface="Arial" pitchFamily="34" charset="0"/>
                  <a:cs typeface="Arial" pitchFamily="34" charset="0"/>
                </a:rPr>
                <a:t>Signatures</a:t>
              </a:r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:</a:t>
              </a:r>
              <a:endParaRPr lang="en-US" sz="1800" dirty="0">
                <a:latin typeface="Arial" pitchFamily="34" charset="0"/>
                <a:cs typeface="Arial" pitchFamily="34" charset="0"/>
              </a:endParaRP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short integer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vectors that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represent the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sets, and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reflect their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similarity</a:t>
              </a: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3216" y="19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21"/>
          <p:cNvGrpSpPr>
            <a:grpSpLocks/>
          </p:cNvGrpSpPr>
          <p:nvPr/>
        </p:nvGrpSpPr>
        <p:grpSpPr bwMode="auto">
          <a:xfrm>
            <a:off x="7158209" y="2000097"/>
            <a:ext cx="3402013" cy="2014538"/>
            <a:chOff x="3600" y="1364"/>
            <a:chExt cx="2143" cy="1269"/>
          </a:xfrm>
        </p:grpSpPr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3600" y="1536"/>
              <a:ext cx="816" cy="76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Locality-</a:t>
              </a:r>
            </a:p>
            <a:p>
              <a:pPr algn="ctr"/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Sensitive</a:t>
              </a:r>
              <a:endParaRPr lang="en-US" sz="1800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Hashing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416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4790" y="1364"/>
              <a:ext cx="953" cy="1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i="1" dirty="0">
                  <a:solidFill>
                    <a:srgbClr val="D600B7"/>
                  </a:solidFill>
                  <a:latin typeface="Arial" pitchFamily="34" charset="0"/>
                  <a:cs typeface="Arial" pitchFamily="34" charset="0"/>
                </a:rPr>
                <a:t>Candidate</a:t>
              </a:r>
            </a:p>
            <a:p>
              <a:r>
                <a:rPr lang="en-US" sz="1800" b="1" i="1" dirty="0" smtClean="0">
                  <a:solidFill>
                    <a:srgbClr val="D600B7"/>
                  </a:solidFill>
                  <a:latin typeface="Arial" pitchFamily="34" charset="0"/>
                  <a:cs typeface="Arial" pitchFamily="34" charset="0"/>
                </a:rPr>
                <a:t>pairs</a:t>
              </a:r>
              <a:r>
                <a:rPr lang="en-US" sz="1800" b="1" dirty="0" smtClean="0">
                  <a:latin typeface="Arial" pitchFamily="34" charset="0"/>
                  <a:cs typeface="Arial" pitchFamily="34" charset="0"/>
                </a:rPr>
                <a:t>:</a:t>
              </a:r>
              <a:endParaRPr lang="en-US" sz="1800" b="1" dirty="0">
                <a:latin typeface="Arial" pitchFamily="34" charset="0"/>
                <a:cs typeface="Arial" pitchFamily="34" charset="0"/>
              </a:endParaRP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those pairs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of signatures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that we need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to test for</a:t>
              </a:r>
            </a:p>
            <a:p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similarity</a:t>
              </a:r>
              <a:endParaRPr lang="en-US" sz="18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056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Documents as High Dim. Data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Step 1: </a:t>
            </a:r>
            <a:r>
              <a:rPr lang="en-US" sz="3200" b="1" i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Shingling – </a:t>
            </a:r>
            <a:r>
              <a:rPr lang="en-US" sz="3200" dirty="0" smtClean="0">
                <a:solidFill>
                  <a:srgbClr val="D600B7"/>
                </a:solidFill>
                <a:sym typeface="Wingdings" panose="05000000000000000000" pitchFamily="2" charset="2"/>
              </a:rPr>
              <a:t>Convert documents into sets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Simple approaches: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ym typeface="Wingdings" panose="05000000000000000000" pitchFamily="2" charset="2"/>
              </a:rPr>
              <a:t>Documents = set of words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ym typeface="Wingdings" panose="05000000000000000000" pitchFamily="2" charset="2"/>
              </a:rPr>
              <a:t>Documents = set of “important” words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ym typeface="Wingdings" panose="05000000000000000000" pitchFamily="2" charset="2"/>
              </a:rPr>
              <a:t>Doesn’t work well for this application. </a:t>
            </a:r>
            <a:r>
              <a:rPr lang="en-US" sz="2800" b="1" dirty="0" smtClean="0">
                <a:sym typeface="Wingdings" panose="05000000000000000000" pitchFamily="2" charset="2"/>
              </a:rPr>
              <a:t>WHY?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207A00"/>
                </a:solidFill>
                <a:sym typeface="Wingdings" panose="05000000000000000000" pitchFamily="2" charset="2"/>
              </a:rPr>
              <a:t>Need to account for ordering of words!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 smtClean="0">
              <a:solidFill>
                <a:srgbClr val="207A00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Alternative approach:</a:t>
            </a:r>
            <a:r>
              <a:rPr lang="en-US" sz="3200" b="1" dirty="0" smtClean="0">
                <a:solidFill>
                  <a:srgbClr val="207A00"/>
                </a:solidFill>
                <a:sym typeface="Wingdings" panose="05000000000000000000" pitchFamily="2" charset="2"/>
              </a:rPr>
              <a:t> </a:t>
            </a:r>
            <a:r>
              <a:rPr lang="en-US" sz="3200" b="1" i="1" dirty="0" smtClean="0">
                <a:solidFill>
                  <a:srgbClr val="207A00"/>
                </a:solidFill>
                <a:sym typeface="Wingdings" panose="05000000000000000000" pitchFamily="2" charset="2"/>
              </a:rPr>
              <a:t>Shingles!</a:t>
            </a:r>
            <a:endParaRPr lang="en-US" sz="3200" b="1" dirty="0" smtClean="0">
              <a:solidFill>
                <a:srgbClr val="207A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429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Shingles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ym typeface="Wingdings" panose="05000000000000000000" pitchFamily="2" charset="2"/>
              </a:rPr>
              <a:t>A </a:t>
            </a:r>
            <a:r>
              <a:rPr lang="en-US" sz="3200" i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k-shingle</a:t>
            </a:r>
            <a:r>
              <a:rPr lang="en-US" sz="3200" i="1" dirty="0" smtClean="0">
                <a:sym typeface="Wingdings" panose="05000000000000000000" pitchFamily="2" charset="2"/>
              </a:rPr>
              <a:t> (</a:t>
            </a:r>
            <a:r>
              <a:rPr lang="en-US" sz="3200" i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k-gram</a:t>
            </a:r>
            <a:r>
              <a:rPr lang="en-US" sz="3200" i="1" dirty="0" smtClean="0">
                <a:sym typeface="Wingdings" panose="05000000000000000000" pitchFamily="2" charset="2"/>
              </a:rPr>
              <a:t>) </a:t>
            </a:r>
            <a:r>
              <a:rPr lang="en-US" sz="3200" dirty="0" smtClean="0">
                <a:sym typeface="Wingdings" panose="05000000000000000000" pitchFamily="2" charset="2"/>
              </a:rPr>
              <a:t>of a document is a sequence of </a:t>
            </a:r>
            <a:r>
              <a:rPr lang="en-US" sz="3200" i="1" dirty="0" smtClean="0">
                <a:sym typeface="Wingdings" panose="05000000000000000000" pitchFamily="2" charset="2"/>
              </a:rPr>
              <a:t>k tokens </a:t>
            </a:r>
            <a:r>
              <a:rPr lang="en-US" sz="3200" dirty="0" smtClean="0">
                <a:sym typeface="Wingdings" panose="05000000000000000000" pitchFamily="2" charset="2"/>
              </a:rPr>
              <a:t>that appear in the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ym typeface="Wingdings" panose="05000000000000000000" pitchFamily="2" charset="2"/>
              </a:rPr>
              <a:t>Tokens can be characters, words or something else – depending on the application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ym typeface="Wingdings" panose="05000000000000000000" pitchFamily="2" charset="2"/>
              </a:rPr>
              <a:t>For our application – </a:t>
            </a:r>
            <a:r>
              <a:rPr lang="en-US" sz="2800" i="1" dirty="0" smtClean="0">
                <a:solidFill>
                  <a:srgbClr val="207A00"/>
                </a:solidFill>
                <a:sym typeface="Wingdings" panose="05000000000000000000" pitchFamily="2" charset="2"/>
              </a:rPr>
              <a:t>tokens = characters</a:t>
            </a:r>
            <a:endParaRPr lang="en-US" sz="2800" dirty="0">
              <a:solidFill>
                <a:srgbClr val="207A00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Example: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207A00"/>
                </a:solidFill>
                <a:sym typeface="Wingdings" panose="05000000000000000000" pitchFamily="2" charset="2"/>
              </a:rPr>
              <a:t>k=2</a:t>
            </a:r>
            <a:r>
              <a:rPr lang="en-US" sz="2800" dirty="0" smtClean="0">
                <a:sym typeface="Wingdings" panose="05000000000000000000" pitchFamily="2" charset="2"/>
              </a:rPr>
              <a:t>; document </a:t>
            </a:r>
            <a:r>
              <a:rPr lang="en-US" sz="2800" dirty="0" smtClean="0">
                <a:solidFill>
                  <a:srgbClr val="207A00"/>
                </a:solidFill>
                <a:sym typeface="Wingdings" panose="05000000000000000000" pitchFamily="2" charset="2"/>
              </a:rPr>
              <a:t>D</a:t>
            </a:r>
            <a:r>
              <a:rPr lang="en-US" sz="2800" baseline="-25000" dirty="0" smtClean="0">
                <a:solidFill>
                  <a:srgbClr val="207A00"/>
                </a:solidFill>
                <a:sym typeface="Wingdings" panose="05000000000000000000" pitchFamily="2" charset="2"/>
              </a:rPr>
              <a:t>1 </a:t>
            </a:r>
            <a:r>
              <a:rPr lang="en-US" sz="2800" dirty="0" smtClean="0">
                <a:solidFill>
                  <a:srgbClr val="207A00"/>
                </a:solidFill>
                <a:sym typeface="Wingdings" panose="05000000000000000000" pitchFamily="2" charset="2"/>
              </a:rPr>
              <a:t>= </a:t>
            </a:r>
            <a:r>
              <a:rPr lang="en-US" sz="2800" dirty="0" err="1" smtClean="0">
                <a:solidFill>
                  <a:srgbClr val="207A00"/>
                </a:solidFill>
                <a:sym typeface="Wingdings" panose="05000000000000000000" pitchFamily="2" charset="2"/>
              </a:rPr>
              <a:t>abcab</a:t>
            </a:r>
            <a:endParaRPr lang="en-US" sz="2800" dirty="0" smtClean="0">
              <a:solidFill>
                <a:srgbClr val="207A00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ym typeface="Wingdings" panose="05000000000000000000" pitchFamily="2" charset="2"/>
              </a:rPr>
              <a:t>Set of 2-shingles:</a:t>
            </a:r>
            <a:r>
              <a:rPr lang="en-US" sz="2800" dirty="0" smtClean="0">
                <a:solidFill>
                  <a:srgbClr val="D600B7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olidFill>
                  <a:srgbClr val="207A00"/>
                </a:solidFill>
                <a:sym typeface="Wingdings" panose="05000000000000000000" pitchFamily="2" charset="2"/>
              </a:rPr>
              <a:t>S(D</a:t>
            </a:r>
            <a:r>
              <a:rPr lang="en-US" sz="2800" baseline="-25000" dirty="0" smtClean="0">
                <a:solidFill>
                  <a:srgbClr val="207A00"/>
                </a:solidFill>
                <a:sym typeface="Wingdings" panose="05000000000000000000" pitchFamily="2" charset="2"/>
              </a:rPr>
              <a:t>1</a:t>
            </a:r>
            <a:r>
              <a:rPr lang="en-US" sz="2800" dirty="0" smtClean="0">
                <a:solidFill>
                  <a:srgbClr val="207A00"/>
                </a:solidFill>
                <a:sym typeface="Wingdings" panose="05000000000000000000" pitchFamily="2" charset="2"/>
              </a:rPr>
              <a:t>) = {</a:t>
            </a:r>
            <a:r>
              <a:rPr lang="en-US" sz="2800" dirty="0" err="1" smtClean="0">
                <a:solidFill>
                  <a:srgbClr val="207A00"/>
                </a:solidFill>
                <a:sym typeface="Wingdings" panose="05000000000000000000" pitchFamily="2" charset="2"/>
              </a:rPr>
              <a:t>ab,bc,ca</a:t>
            </a:r>
            <a:r>
              <a:rPr lang="en-US" sz="2800" dirty="0" smtClean="0">
                <a:solidFill>
                  <a:srgbClr val="207A00"/>
                </a:solidFill>
                <a:sym typeface="Wingdings" panose="05000000000000000000" pitchFamily="2" charset="2"/>
              </a:rPr>
              <a:t>}</a:t>
            </a:r>
            <a:endParaRPr lang="en-US" sz="3200" dirty="0">
              <a:solidFill>
                <a:srgbClr val="207A00"/>
              </a:solidFill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F0AD00"/>
                </a:solidFill>
                <a:sym typeface="Wingdings" panose="05000000000000000000" pitchFamily="2" charset="2"/>
              </a:rPr>
              <a:t>Option:</a:t>
            </a:r>
            <a:r>
              <a:rPr lang="en-US" sz="2400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Shingles can be a bad (multiset) – means count ‘ab’ twice</a:t>
            </a:r>
            <a:r>
              <a:rPr lang="en-US" sz="2400" dirty="0" smtClean="0">
                <a:solidFill>
                  <a:srgbClr val="D600B7"/>
                </a:solidFill>
                <a:sym typeface="Wingdings" panose="05000000000000000000" pitchFamily="2" charset="2"/>
              </a:rPr>
              <a:t>   </a:t>
            </a:r>
            <a:r>
              <a:rPr lang="en-US" sz="2400" dirty="0" smtClean="0">
                <a:solidFill>
                  <a:srgbClr val="207A00"/>
                </a:solidFill>
                <a:sym typeface="Wingdings" panose="05000000000000000000" pitchFamily="2" charset="2"/>
              </a:rPr>
              <a:t>S(D</a:t>
            </a:r>
            <a:r>
              <a:rPr lang="en-US" sz="2400" baseline="-25000" dirty="0" smtClean="0">
                <a:solidFill>
                  <a:srgbClr val="207A00"/>
                </a:solidFill>
                <a:sym typeface="Wingdings" panose="05000000000000000000" pitchFamily="2" charset="2"/>
              </a:rPr>
              <a:t>1</a:t>
            </a:r>
            <a:r>
              <a:rPr lang="en-US" sz="2400" dirty="0" smtClean="0">
                <a:solidFill>
                  <a:srgbClr val="207A00"/>
                </a:solidFill>
                <a:sym typeface="Wingdings" panose="05000000000000000000" pitchFamily="2" charset="2"/>
              </a:rPr>
              <a:t>) = {</a:t>
            </a:r>
            <a:r>
              <a:rPr lang="en-US" sz="2400" dirty="0" err="1" smtClean="0">
                <a:solidFill>
                  <a:srgbClr val="207A00"/>
                </a:solidFill>
                <a:sym typeface="Wingdings" panose="05000000000000000000" pitchFamily="2" charset="2"/>
              </a:rPr>
              <a:t>ab,bc,ca,ab</a:t>
            </a:r>
            <a:r>
              <a:rPr lang="en-US" sz="2400" dirty="0" smtClean="0">
                <a:solidFill>
                  <a:srgbClr val="207A00"/>
                </a:solidFill>
                <a:sym typeface="Wingdings" panose="05000000000000000000" pitchFamily="2" charset="2"/>
              </a:rPr>
              <a:t>}</a:t>
            </a:r>
            <a:endParaRPr lang="en-US" sz="2400" b="1" dirty="0" smtClean="0">
              <a:solidFill>
                <a:srgbClr val="207A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6236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Working Assumptions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D600B7"/>
                </a:solidFill>
                <a:sym typeface="Wingdings" panose="05000000000000000000" pitchFamily="2" charset="2"/>
              </a:rPr>
              <a:t>Documents that have lots of shingles in common have similar text, even if the text appears in different order</a:t>
            </a:r>
            <a:endParaRPr lang="en-US" sz="3200" dirty="0">
              <a:solidFill>
                <a:srgbClr val="207A00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Caveat: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We must pick </a:t>
            </a:r>
            <a:r>
              <a:rPr lang="en-US" b="1" i="1" dirty="0" smtClean="0">
                <a:sym typeface="Wingdings" panose="05000000000000000000" pitchFamily="2" charset="2"/>
              </a:rPr>
              <a:t>k </a:t>
            </a:r>
            <a:r>
              <a:rPr lang="en-US" dirty="0" smtClean="0">
                <a:sym typeface="Wingdings" panose="05000000000000000000" pitchFamily="2" charset="2"/>
              </a:rPr>
              <a:t>large enough – else most of the documents have most shingles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207A00"/>
                </a:solidFill>
                <a:sym typeface="Wingdings" panose="05000000000000000000" pitchFamily="2" charset="2"/>
              </a:rPr>
              <a:t>k</a:t>
            </a:r>
            <a:r>
              <a:rPr lang="en-US" b="1" i="1" dirty="0" smtClean="0">
                <a:solidFill>
                  <a:srgbClr val="207A00"/>
                </a:solidFill>
                <a:sym typeface="Wingdings" panose="05000000000000000000" pitchFamily="2" charset="2"/>
              </a:rPr>
              <a:t> </a:t>
            </a:r>
            <a:r>
              <a:rPr lang="en-US" b="1" i="1" dirty="0" smtClean="0">
                <a:solidFill>
                  <a:srgbClr val="207A00"/>
                </a:solidFill>
                <a:sym typeface="Wingdings" panose="05000000000000000000" pitchFamily="2" charset="2"/>
              </a:rPr>
              <a:t>= 5</a:t>
            </a:r>
            <a:r>
              <a:rPr lang="en-US" b="1" i="1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for </a:t>
            </a:r>
            <a:r>
              <a:rPr lang="en-US" dirty="0" smtClean="0">
                <a:sym typeface="Wingdings" panose="05000000000000000000" pitchFamily="2" charset="2"/>
              </a:rPr>
              <a:t>shorter </a:t>
            </a:r>
            <a:r>
              <a:rPr lang="en-US" dirty="0" smtClean="0">
                <a:sym typeface="Wingdings" panose="05000000000000000000" pitchFamily="2" charset="2"/>
              </a:rPr>
              <a:t>documents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207A00"/>
                </a:solidFill>
                <a:sym typeface="Wingdings" panose="05000000000000000000" pitchFamily="2" charset="2"/>
              </a:rPr>
              <a:t>k</a:t>
            </a:r>
            <a:r>
              <a:rPr lang="en-US" b="1" i="1" dirty="0" smtClean="0">
                <a:solidFill>
                  <a:srgbClr val="207A00"/>
                </a:solidFill>
                <a:sym typeface="Wingdings" panose="05000000000000000000" pitchFamily="2" charset="2"/>
              </a:rPr>
              <a:t> </a:t>
            </a:r>
            <a:r>
              <a:rPr lang="en-US" b="1" i="1" dirty="0" smtClean="0">
                <a:solidFill>
                  <a:srgbClr val="207A00"/>
                </a:solidFill>
                <a:sym typeface="Wingdings" panose="05000000000000000000" pitchFamily="2" charset="2"/>
              </a:rPr>
              <a:t>= 9/10</a:t>
            </a:r>
            <a:r>
              <a:rPr lang="en-US" b="1" i="1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for longer documents</a:t>
            </a:r>
            <a:endParaRPr lang="en-US" b="1" i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244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Compressing Long Shingles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Shingle</a:t>
            </a:r>
            <a:r>
              <a:rPr lang="en-US" dirty="0" smtClean="0">
                <a:sym typeface="Wingdings" panose="05000000000000000000" pitchFamily="2" charset="2"/>
              </a:rPr>
              <a:t> = set of characters – occupies more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anose="05000000000000000000" pitchFamily="2" charset="2"/>
              </a:rPr>
              <a:t>Instead we compress long shingles by hashing them to (say)</a:t>
            </a: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D600B7"/>
                </a:solidFill>
                <a:sym typeface="Wingdings" panose="05000000000000000000" pitchFamily="2" charset="2"/>
              </a:rPr>
              <a:t>4 bytes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anose="05000000000000000000" pitchFamily="2" charset="2"/>
              </a:rPr>
              <a:t>Thus, we represent each document by a set of hash values of its shingles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  <a:sym typeface="Wingdings" panose="05000000000000000000" pitchFamily="2" charset="2"/>
              </a:rPr>
              <a:t>IDEA</a:t>
            </a:r>
            <a:r>
              <a:rPr lang="en-US" dirty="0" smtClean="0">
                <a:sym typeface="Wingdings" panose="05000000000000000000" pitchFamily="2" charset="2"/>
              </a:rPr>
              <a:t>: 2 documents could (rarely) appear to have shingles in common, when only in-fact only the hash-values are shared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  <a:sym typeface="Wingdings" panose="05000000000000000000" pitchFamily="2" charset="2"/>
              </a:rPr>
              <a:t>Example: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207A00"/>
                </a:solidFill>
                <a:sym typeface="Wingdings" panose="05000000000000000000" pitchFamily="2" charset="2"/>
              </a:rPr>
              <a:t>k=2</a:t>
            </a:r>
            <a:r>
              <a:rPr lang="en-US" sz="2800" dirty="0">
                <a:sym typeface="Wingdings" panose="05000000000000000000" pitchFamily="2" charset="2"/>
              </a:rPr>
              <a:t>; document </a:t>
            </a:r>
            <a:r>
              <a:rPr lang="en-US" sz="2800" dirty="0">
                <a:solidFill>
                  <a:srgbClr val="207A00"/>
                </a:solidFill>
                <a:sym typeface="Wingdings" panose="05000000000000000000" pitchFamily="2" charset="2"/>
              </a:rPr>
              <a:t>D</a:t>
            </a:r>
            <a:r>
              <a:rPr lang="en-US" sz="2800" baseline="-25000" dirty="0">
                <a:solidFill>
                  <a:srgbClr val="207A00"/>
                </a:solidFill>
                <a:sym typeface="Wingdings" panose="05000000000000000000" pitchFamily="2" charset="2"/>
              </a:rPr>
              <a:t>1 </a:t>
            </a:r>
            <a:r>
              <a:rPr lang="en-US" sz="2800" dirty="0">
                <a:solidFill>
                  <a:srgbClr val="207A00"/>
                </a:solidFill>
                <a:sym typeface="Wingdings" panose="05000000000000000000" pitchFamily="2" charset="2"/>
              </a:rPr>
              <a:t>= </a:t>
            </a:r>
            <a:r>
              <a:rPr lang="en-US" sz="2800" dirty="0" err="1">
                <a:solidFill>
                  <a:srgbClr val="207A00"/>
                </a:solidFill>
                <a:sym typeface="Wingdings" panose="05000000000000000000" pitchFamily="2" charset="2"/>
              </a:rPr>
              <a:t>abcab</a:t>
            </a:r>
            <a:endParaRPr lang="en-US" sz="2800" dirty="0">
              <a:solidFill>
                <a:srgbClr val="207A00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sym typeface="Wingdings" panose="05000000000000000000" pitchFamily="2" charset="2"/>
              </a:rPr>
              <a:t>Set of 2-shingles:</a:t>
            </a:r>
            <a:r>
              <a:rPr lang="en-US" sz="2800" dirty="0">
                <a:solidFill>
                  <a:srgbClr val="D600B7"/>
                </a:solidFill>
                <a:sym typeface="Wingdings" panose="05000000000000000000" pitchFamily="2" charset="2"/>
              </a:rPr>
              <a:t> </a:t>
            </a:r>
            <a:r>
              <a:rPr lang="en-US" sz="2800" dirty="0">
                <a:solidFill>
                  <a:srgbClr val="207A00"/>
                </a:solidFill>
                <a:sym typeface="Wingdings" panose="05000000000000000000" pitchFamily="2" charset="2"/>
              </a:rPr>
              <a:t>S(D</a:t>
            </a:r>
            <a:r>
              <a:rPr lang="en-US" sz="2800" baseline="-25000" dirty="0">
                <a:solidFill>
                  <a:srgbClr val="207A00"/>
                </a:solidFill>
                <a:sym typeface="Wingdings" panose="05000000000000000000" pitchFamily="2" charset="2"/>
              </a:rPr>
              <a:t>1</a:t>
            </a:r>
            <a:r>
              <a:rPr lang="en-US" sz="2800" dirty="0">
                <a:solidFill>
                  <a:srgbClr val="207A00"/>
                </a:solidFill>
                <a:sym typeface="Wingdings" panose="05000000000000000000" pitchFamily="2" charset="2"/>
              </a:rPr>
              <a:t>) = {</a:t>
            </a:r>
            <a:r>
              <a:rPr lang="en-US" sz="2800" dirty="0" err="1">
                <a:solidFill>
                  <a:srgbClr val="207A00"/>
                </a:solidFill>
                <a:sym typeface="Wingdings" panose="05000000000000000000" pitchFamily="2" charset="2"/>
              </a:rPr>
              <a:t>ab,bc,ca</a:t>
            </a:r>
            <a:r>
              <a:rPr lang="en-US" sz="2800" dirty="0" smtClean="0">
                <a:solidFill>
                  <a:srgbClr val="207A00"/>
                </a:solidFill>
                <a:sym typeface="Wingdings" panose="05000000000000000000" pitchFamily="2" charset="2"/>
              </a:rPr>
              <a:t>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ym typeface="Wingdings" panose="05000000000000000000" pitchFamily="2" charset="2"/>
              </a:rPr>
              <a:t>Hash of shingles:</a:t>
            </a:r>
            <a:r>
              <a:rPr lang="en-US" sz="2800" dirty="0" smtClean="0">
                <a:solidFill>
                  <a:srgbClr val="207A00"/>
                </a:solidFill>
                <a:sym typeface="Wingdings" panose="05000000000000000000" pitchFamily="2" charset="2"/>
              </a:rPr>
              <a:t> h(D</a:t>
            </a:r>
            <a:r>
              <a:rPr lang="en-US" sz="2800" baseline="-25000" dirty="0" smtClean="0">
                <a:solidFill>
                  <a:srgbClr val="207A00"/>
                </a:solidFill>
                <a:sym typeface="Wingdings" panose="05000000000000000000" pitchFamily="2" charset="2"/>
              </a:rPr>
              <a:t>1</a:t>
            </a:r>
            <a:r>
              <a:rPr lang="en-US" sz="2800" dirty="0" smtClean="0">
                <a:solidFill>
                  <a:srgbClr val="207A00"/>
                </a:solidFill>
                <a:sym typeface="Wingdings" panose="05000000000000000000" pitchFamily="2" charset="2"/>
              </a:rPr>
              <a:t>) = {1,5,7}</a:t>
            </a:r>
            <a:endParaRPr lang="en-US" sz="3200" dirty="0">
              <a:solidFill>
                <a:srgbClr val="207A00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7902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Encoding Sets as Bit Vectors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D600B7"/>
                </a:solidFill>
                <a:sym typeface="Wingdings" panose="05000000000000000000" pitchFamily="2" charset="2"/>
              </a:rPr>
              <a:t>Even hashed 4 bytes shingles can occupy more memory!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D600B7"/>
                </a:solidFill>
                <a:sym typeface="Wingdings" panose="05000000000000000000" pitchFamily="2" charset="2"/>
              </a:rPr>
              <a:t>Equivalently, each document can be represented as 0/1 vector in the space of </a:t>
            </a:r>
            <a:r>
              <a:rPr lang="en-US" i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k-shingles</a:t>
            </a:r>
            <a:endParaRPr lang="en-US" dirty="0">
              <a:solidFill>
                <a:srgbClr val="207A00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Each unique shingle (in the universal set) is a dimension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anose="05000000000000000000" pitchFamily="2" charset="2"/>
              </a:rPr>
              <a:t>Encode hashed sets using 0/1 (bit/</a:t>
            </a:r>
            <a:r>
              <a:rPr lang="en-US" dirty="0" err="1" smtClean="0">
                <a:sym typeface="Wingdings" panose="05000000000000000000" pitchFamily="2" charset="2"/>
              </a:rPr>
              <a:t>boolean</a:t>
            </a:r>
            <a:r>
              <a:rPr lang="en-US" dirty="0" smtClean="0">
                <a:sym typeface="Wingdings" panose="05000000000000000000" pitchFamily="2" charset="2"/>
              </a:rPr>
              <a:t>) vectors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anose="05000000000000000000" pitchFamily="2" charset="2"/>
              </a:rPr>
              <a:t>Distance measure is usually done with </a:t>
            </a:r>
            <a:r>
              <a:rPr lang="en-US" dirty="0" smtClean="0">
                <a:solidFill>
                  <a:srgbClr val="D600B7"/>
                </a:solidFill>
                <a:sym typeface="Wingdings" panose="05000000000000000000" pitchFamily="2" charset="2"/>
              </a:rPr>
              <a:t>bitwise set union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en-US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OR</a:t>
            </a:r>
            <a:r>
              <a:rPr lang="en-US" dirty="0" smtClean="0">
                <a:sym typeface="Wingdings" panose="05000000000000000000" pitchFamily="2" charset="2"/>
              </a:rPr>
              <a:t>) and </a:t>
            </a:r>
            <a:r>
              <a:rPr lang="en-US" dirty="0" smtClean="0">
                <a:solidFill>
                  <a:srgbClr val="D600B7"/>
                </a:solidFill>
                <a:sym typeface="Wingdings" panose="05000000000000000000" pitchFamily="2" charset="2"/>
              </a:rPr>
              <a:t>bitwise set intersection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en-US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AND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  <a:sym typeface="Wingdings" panose="05000000000000000000" pitchFamily="2" charset="2"/>
              </a:rPr>
              <a:t>Example: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C</a:t>
            </a:r>
            <a:r>
              <a:rPr lang="en-US" baseline="-25000" dirty="0" smtClean="0">
                <a:solidFill>
                  <a:srgbClr val="207A00"/>
                </a:solidFill>
                <a:sym typeface="Wingdings" panose="05000000000000000000" pitchFamily="2" charset="2"/>
              </a:rPr>
              <a:t>1</a:t>
            </a: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 = 10111 ; C</a:t>
            </a:r>
            <a:r>
              <a:rPr lang="en-US" baseline="-25000" dirty="0" smtClean="0">
                <a:solidFill>
                  <a:srgbClr val="207A00"/>
                </a:solidFill>
                <a:sym typeface="Wingdings" panose="05000000000000000000" pitchFamily="2" charset="2"/>
              </a:rPr>
              <a:t>2</a:t>
            </a:r>
            <a:r>
              <a:rPr lang="en-US" dirty="0">
                <a:solidFill>
                  <a:srgbClr val="207A0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= 10011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anose="05000000000000000000" pitchFamily="2" charset="2"/>
              </a:rPr>
              <a:t>Size of intersection = 3 and size of union = 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207A00"/>
                </a:solidFill>
                <a:sym typeface="Wingdings" panose="05000000000000000000" pitchFamily="2" charset="2"/>
              </a:rPr>
              <a:t>Jaccard</a:t>
            </a: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 similarity = ¾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207A00"/>
                </a:solidFill>
                <a:sym typeface="Wingdings" panose="05000000000000000000" pitchFamily="2" charset="2"/>
              </a:rPr>
              <a:t>Jaccard</a:t>
            </a: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 distance = ¼</a:t>
            </a:r>
          </a:p>
        </p:txBody>
      </p:sp>
    </p:spTree>
    <p:extLst>
      <p:ext uri="{BB962C8B-B14F-4D97-AF65-F5344CB8AC3E}">
        <p14:creationId xmlns:p14="http://schemas.microsoft.com/office/powerpoint/2010/main" val="132082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Course Topics Until Now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31694" y="2285282"/>
            <a:ext cx="1100769" cy="980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Reduce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31694" y="4335855"/>
            <a:ext cx="1100769" cy="980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059537" y="3265783"/>
            <a:ext cx="1344976" cy="1070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Association Rules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423512" y="3265783"/>
            <a:ext cx="1344976" cy="1070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Locality Sensitive Hashing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96744" y="1762062"/>
            <a:ext cx="1970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Frameworks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865374" y="1703940"/>
            <a:ext cx="2461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High. Dim. Data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8745152" y="1690688"/>
            <a:ext cx="1973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Applications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620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From Sets to Boolean Matrices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72749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Rows</a:t>
            </a:r>
            <a:r>
              <a:rPr lang="en-US" dirty="0" smtClean="0">
                <a:solidFill>
                  <a:srgbClr val="D600B7"/>
                </a:solidFill>
                <a:sym typeface="Wingdings" panose="05000000000000000000" pitchFamily="2" charset="2"/>
              </a:rPr>
              <a:t> = </a:t>
            </a:r>
            <a:r>
              <a:rPr lang="en-US" dirty="0" smtClean="0">
                <a:sym typeface="Wingdings" panose="05000000000000000000" pitchFamily="2" charset="2"/>
              </a:rPr>
              <a:t>elements (shingles)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Columns </a:t>
            </a:r>
            <a:r>
              <a:rPr lang="en-US" dirty="0" smtClean="0">
                <a:solidFill>
                  <a:srgbClr val="D600B7"/>
                </a:solidFill>
                <a:sym typeface="Wingdings" panose="05000000000000000000" pitchFamily="2" charset="2"/>
              </a:rPr>
              <a:t>= </a:t>
            </a:r>
            <a:r>
              <a:rPr lang="en-US" dirty="0" smtClean="0">
                <a:sym typeface="Wingdings" panose="05000000000000000000" pitchFamily="2" charset="2"/>
              </a:rPr>
              <a:t>sets (documents)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anose="05000000000000000000" pitchFamily="2" charset="2"/>
              </a:rPr>
              <a:t>1 in row </a:t>
            </a:r>
            <a:r>
              <a:rPr lang="en-US" b="1" i="1" dirty="0" smtClean="0">
                <a:solidFill>
                  <a:srgbClr val="207A00"/>
                </a:solidFill>
                <a:sym typeface="Wingdings" panose="05000000000000000000" pitchFamily="2" charset="2"/>
              </a:rPr>
              <a:t>e</a:t>
            </a:r>
            <a:r>
              <a:rPr lang="en-US" b="1" i="1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and column </a:t>
            </a:r>
            <a:r>
              <a:rPr lang="en-US" b="1" i="1" dirty="0" smtClean="0">
                <a:solidFill>
                  <a:srgbClr val="207A00"/>
                </a:solidFill>
                <a:sym typeface="Wingdings" panose="05000000000000000000" pitchFamily="2" charset="2"/>
              </a:rPr>
              <a:t>s</a:t>
            </a:r>
            <a:r>
              <a:rPr lang="en-US" dirty="0" smtClean="0">
                <a:sym typeface="Wingdings" panose="05000000000000000000" pitchFamily="2" charset="2"/>
              </a:rPr>
              <a:t> if and only if </a:t>
            </a:r>
            <a:r>
              <a:rPr lang="en-US" b="1" i="1" dirty="0" smtClean="0">
                <a:solidFill>
                  <a:srgbClr val="207A00"/>
                </a:solidFill>
                <a:sym typeface="Wingdings" panose="05000000000000000000" pitchFamily="2" charset="2"/>
              </a:rPr>
              <a:t>e</a:t>
            </a:r>
            <a:r>
              <a:rPr lang="en-US" b="1" i="1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is a member of </a:t>
            </a:r>
            <a:r>
              <a:rPr lang="en-US" b="1" i="1" dirty="0" smtClean="0">
                <a:solidFill>
                  <a:srgbClr val="207A00"/>
                </a:solidFill>
                <a:sym typeface="Wingdings" panose="05000000000000000000" pitchFamily="2" charset="2"/>
              </a:rPr>
              <a:t>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anose="05000000000000000000" pitchFamily="2" charset="2"/>
              </a:rPr>
              <a:t>Document similarity is the </a:t>
            </a:r>
            <a:r>
              <a:rPr lang="en-US" dirty="0" err="1" smtClean="0">
                <a:sym typeface="Wingdings" panose="05000000000000000000" pitchFamily="2" charset="2"/>
              </a:rPr>
              <a:t>Jaccard</a:t>
            </a:r>
            <a:r>
              <a:rPr lang="en-US" dirty="0" smtClean="0">
                <a:sym typeface="Wingdings" panose="05000000000000000000" pitchFamily="2" charset="2"/>
              </a:rPr>
              <a:t> similarity of the corresponding columns (rows with value </a:t>
            </a:r>
            <a:r>
              <a:rPr lang="en-US" i="1" dirty="0" smtClean="0">
                <a:sym typeface="Wingdings" panose="05000000000000000000" pitchFamily="2" charset="2"/>
              </a:rPr>
              <a:t>1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Example:</a:t>
            </a:r>
            <a:r>
              <a:rPr lang="en-US" b="1" dirty="0" smtClean="0">
                <a:solidFill>
                  <a:srgbClr val="207A0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sim(C</a:t>
            </a:r>
            <a:r>
              <a:rPr lang="en-US" baseline="-25000" dirty="0" smtClean="0">
                <a:solidFill>
                  <a:srgbClr val="207A00"/>
                </a:solidFill>
                <a:sym typeface="Wingdings" panose="05000000000000000000" pitchFamily="2" charset="2"/>
              </a:rPr>
              <a:t>1</a:t>
            </a: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,C</a:t>
            </a:r>
            <a:r>
              <a:rPr lang="en-US" baseline="-25000" dirty="0" smtClean="0">
                <a:solidFill>
                  <a:srgbClr val="207A00"/>
                </a:solidFill>
                <a:sym typeface="Wingdings" panose="05000000000000000000" pitchFamily="2" charset="2"/>
              </a:rPr>
              <a:t>2</a:t>
            </a: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) = 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Size of intersection = 3 ; Size of union = 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207A00"/>
                </a:solidFill>
                <a:sym typeface="Wingdings" panose="05000000000000000000" pitchFamily="2" charset="2"/>
              </a:rPr>
              <a:t>Jaccard</a:t>
            </a: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 similarity = ½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207A00"/>
                </a:solidFill>
                <a:sym typeface="Wingdings" panose="05000000000000000000" pitchFamily="2" charset="2"/>
              </a:rPr>
              <a:t>Jaccard</a:t>
            </a: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 distance = ½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207A00"/>
              </a:solidFill>
              <a:sym typeface="Wingdings" panose="05000000000000000000" pitchFamily="2" charset="2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110949" y="1952740"/>
            <a:ext cx="2362200" cy="3895725"/>
            <a:chOff x="1776" y="2205"/>
            <a:chExt cx="1584" cy="259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964" y="4428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0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568" y="4428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1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172" y="4428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0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776" y="4428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1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964" y="4054"/>
              <a:ext cx="396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0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568" y="4054"/>
              <a:ext cx="396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1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172" y="4054"/>
              <a:ext cx="396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 dirty="0" smtClean="0"/>
                <a:t>1</a:t>
              </a:r>
              <a:endParaRPr lang="en-US" sz="2800" dirty="0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776" y="4054"/>
              <a:ext cx="396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1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964" y="3679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1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2568" y="3679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0</a:t>
              </a: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172" y="3679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 dirty="0" smtClean="0"/>
                <a:t>0</a:t>
              </a:r>
              <a:endParaRPr lang="en-US" sz="2800" dirty="0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776" y="3679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 dirty="0" smtClean="0"/>
                <a:t>1</a:t>
              </a:r>
              <a:endParaRPr lang="en-US" sz="2800" dirty="0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964" y="3303"/>
              <a:ext cx="396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1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2568" y="3303"/>
              <a:ext cx="396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0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2172" y="3303"/>
              <a:ext cx="396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 dirty="0"/>
                <a:t>0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776" y="3303"/>
              <a:ext cx="396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0</a:t>
              </a: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964" y="2928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1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568" y="2928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0</a:t>
              </a: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172" y="2928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1</a:t>
              </a: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1776" y="2928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 dirty="0"/>
                <a:t>0</a:t>
              </a: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2964" y="2583"/>
              <a:ext cx="396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1</a:t>
              </a: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2568" y="2583"/>
              <a:ext cx="396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0</a:t>
              </a: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2172" y="2583"/>
              <a:ext cx="396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 dirty="0" smtClean="0"/>
                <a:t>1</a:t>
              </a:r>
              <a:endParaRPr lang="en-US" sz="2800" dirty="0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776" y="2583"/>
              <a:ext cx="396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1</a:t>
              </a: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2964" y="2208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0</a:t>
              </a: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2568" y="2208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1</a:t>
              </a: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2172" y="2208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 dirty="0"/>
                <a:t>1</a:t>
              </a: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1776" y="2208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1 </a:t>
              </a: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1776" y="2208"/>
              <a:ext cx="15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1776" y="2583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1776" y="2928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1776" y="3303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1776" y="3679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1776" y="4054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1776" y="4428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1776" y="4803"/>
              <a:ext cx="15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1776" y="2208"/>
              <a:ext cx="0" cy="259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2172" y="2205"/>
              <a:ext cx="0" cy="2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2568" y="2208"/>
              <a:ext cx="0" cy="2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2964" y="2208"/>
              <a:ext cx="0" cy="2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3360" y="2208"/>
              <a:ext cx="0" cy="259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9701499" y="157174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Documents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8397769" y="371368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Shingles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615677" y="5991964"/>
            <a:ext cx="13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07A00"/>
                </a:solidFill>
              </a:rPr>
              <a:t>Input Matrix</a:t>
            </a:r>
            <a:endParaRPr lang="en-US" dirty="0">
              <a:solidFill>
                <a:srgbClr val="207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50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Outline: Finding Similar Columns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So far:</a:t>
            </a:r>
            <a:endParaRPr lang="en-US" sz="3200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207A00"/>
                </a:solidFill>
                <a:sym typeface="Wingdings" panose="05000000000000000000" pitchFamily="2" charset="2"/>
              </a:rPr>
              <a:t>Documents  Sets of shingles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ym typeface="Wingdings" panose="05000000000000000000" pitchFamily="2" charset="2"/>
              </a:rPr>
              <a:t>Represent hashed sets as </a:t>
            </a:r>
            <a:r>
              <a:rPr lang="en-US" sz="2800" dirty="0" err="1" smtClean="0">
                <a:sym typeface="Wingdings" panose="05000000000000000000" pitchFamily="2" charset="2"/>
              </a:rPr>
              <a:t>boolean</a:t>
            </a:r>
            <a:r>
              <a:rPr lang="en-US" sz="2800" dirty="0" smtClean="0">
                <a:sym typeface="Wingdings" panose="05000000000000000000" pitchFamily="2" charset="2"/>
              </a:rPr>
              <a:t> vectors in a matrix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207A00"/>
                </a:solidFill>
                <a:sym typeface="Wingdings" panose="05000000000000000000" pitchFamily="2" charset="2"/>
              </a:rPr>
              <a:t>But, this matrix will be sparse! </a:t>
            </a:r>
            <a:endParaRPr lang="en-US" sz="3200" b="1" dirty="0">
              <a:solidFill>
                <a:srgbClr val="207A00"/>
              </a:solidFill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rgbClr val="F0AD00"/>
                </a:solidFill>
                <a:sym typeface="Wingdings" panose="05000000000000000000" pitchFamily="2" charset="2"/>
              </a:rPr>
              <a:t>Occupies more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Next goal: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anose="05000000000000000000" pitchFamily="2" charset="2"/>
              </a:rPr>
              <a:t>Generate </a:t>
            </a:r>
            <a:r>
              <a:rPr lang="en-US" b="1" i="1" dirty="0" smtClean="0">
                <a:solidFill>
                  <a:srgbClr val="207A00"/>
                </a:solidFill>
                <a:sym typeface="Wingdings" panose="05000000000000000000" pitchFamily="2" charset="2"/>
              </a:rPr>
              <a:t>signatures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for large sets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anose="05000000000000000000" pitchFamily="2" charset="2"/>
              </a:rPr>
              <a:t>Find similar columns while computing small signatures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F0AD00"/>
                </a:solidFill>
                <a:sym typeface="Wingdings" panose="05000000000000000000" pitchFamily="2" charset="2"/>
              </a:rPr>
              <a:t>Similarity of columns == similarity of signatures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 rot="-5394873">
            <a:off x="9519951" y="1790413"/>
            <a:ext cx="1371600" cy="990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US" sz="1800"/>
              <a:t>Shingling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058571" y="2101047"/>
            <a:ext cx="11946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smtClean="0"/>
              <a:t>Document</a:t>
            </a:r>
            <a:endParaRPr lang="en-US" sz="1800" dirty="0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9253251" y="22857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10624852" y="2285713"/>
            <a:ext cx="1447801" cy="2578100"/>
            <a:chOff x="1488" y="1920"/>
            <a:chExt cx="912" cy="1624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536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488" y="2448"/>
              <a:ext cx="912" cy="1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800" dirty="0"/>
                <a:t>The set</a:t>
              </a:r>
            </a:p>
            <a:p>
              <a:r>
                <a:rPr lang="en-US" sz="1800" dirty="0"/>
                <a:t>of strings</a:t>
              </a:r>
            </a:p>
            <a:p>
              <a:r>
                <a:rPr lang="en-US" sz="1800" dirty="0"/>
                <a:t>of length </a:t>
              </a:r>
              <a:r>
                <a:rPr lang="en-US" sz="1800" b="1" i="1" dirty="0"/>
                <a:t>k</a:t>
              </a:r>
            </a:p>
            <a:p>
              <a:r>
                <a:rPr lang="en-US" sz="1800" dirty="0"/>
                <a:t>that appear</a:t>
              </a:r>
            </a:p>
            <a:p>
              <a:r>
                <a:rPr lang="en-US" sz="1800" dirty="0"/>
                <a:t>in the doc-</a:t>
              </a:r>
            </a:p>
            <a:p>
              <a:r>
                <a:rPr lang="en-US" sz="1800" dirty="0" err="1"/>
                <a:t>ument</a:t>
              </a:r>
              <a:endParaRPr lang="en-US" sz="1800" dirty="0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1872" y="19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145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Outline: Finding Similar Columns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Next goal: </a:t>
            </a:r>
            <a:r>
              <a:rPr lang="en-US" sz="3200" dirty="0" smtClean="0">
                <a:solidFill>
                  <a:srgbClr val="D600B7"/>
                </a:solidFill>
                <a:sym typeface="Wingdings" panose="05000000000000000000" pitchFamily="2" charset="2"/>
              </a:rPr>
              <a:t>Find similar columns, Small signatures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Naïve approach:</a:t>
            </a:r>
            <a:endParaRPr lang="en-US" sz="3200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207A00"/>
                </a:solidFill>
                <a:sym typeface="Wingdings" panose="05000000000000000000" pitchFamily="2" charset="2"/>
              </a:rPr>
              <a:t>Signatures of columns:</a:t>
            </a:r>
            <a:r>
              <a:rPr lang="en-US" sz="2800" dirty="0" smtClean="0">
                <a:sym typeface="Wingdings" panose="05000000000000000000" pitchFamily="2" charset="2"/>
              </a:rPr>
              <a:t> small summaries of columns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207A00"/>
                </a:solidFill>
                <a:sym typeface="Wingdings" panose="05000000000000000000" pitchFamily="2" charset="2"/>
              </a:rPr>
              <a:t>Examine pairs of signatures:</a:t>
            </a:r>
            <a:r>
              <a:rPr lang="en-US" sz="2800" b="1" i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to find similar columns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smtClean="0">
                <a:sym typeface="Wingdings" panose="05000000000000000000" pitchFamily="2" charset="2"/>
              </a:rPr>
              <a:t>Similarities of signatures and columns are related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207A00"/>
                </a:solidFill>
                <a:sym typeface="Wingdings" panose="05000000000000000000" pitchFamily="2" charset="2"/>
              </a:rPr>
              <a:t>Optional:</a:t>
            </a:r>
            <a:r>
              <a:rPr lang="en-US" sz="2800" dirty="0" smtClean="0">
                <a:sym typeface="Wingdings" panose="05000000000000000000" pitchFamily="2" charset="2"/>
              </a:rPr>
              <a:t> Check that columns with similar signatures are really similar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Warning:</a:t>
            </a: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 Checking all pairs take long time – </a:t>
            </a:r>
            <a:r>
              <a:rPr lang="en-US" b="1" dirty="0" smtClean="0">
                <a:solidFill>
                  <a:srgbClr val="F0AD00"/>
                </a:solidFill>
                <a:sym typeface="Wingdings" panose="05000000000000000000" pitchFamily="2" charset="2"/>
              </a:rPr>
              <a:t>Job for LSH</a:t>
            </a:r>
          </a:p>
        </p:txBody>
      </p:sp>
    </p:spTree>
    <p:extLst>
      <p:ext uri="{BB962C8B-B14F-4D97-AF65-F5344CB8AC3E}">
        <p14:creationId xmlns:p14="http://schemas.microsoft.com/office/powerpoint/2010/main" val="217182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Hashing Columns (Signatures)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5A6CB0-988F-473C-9897-F5DF79C1CE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3265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3200" b="1" dirty="0" smtClean="0">
                    <a:solidFill>
                      <a:srgbClr val="D600B7"/>
                    </a:solidFill>
                    <a:sym typeface="Wingdings" panose="05000000000000000000" pitchFamily="2" charset="2"/>
                  </a:rPr>
                  <a:t>Key Idea:</a:t>
                </a:r>
                <a:r>
                  <a:rPr lang="en-US" sz="3200" dirty="0" smtClean="0">
                    <a:sym typeface="Wingdings" panose="05000000000000000000" pitchFamily="2" charset="2"/>
                  </a:rPr>
                  <a:t> “Hash” each column </a:t>
                </a:r>
                <a:r>
                  <a:rPr lang="en-US" sz="3200" b="1" i="1" dirty="0" smtClean="0">
                    <a:sym typeface="Wingdings" panose="05000000000000000000" pitchFamily="2" charset="2"/>
                  </a:rPr>
                  <a:t>C </a:t>
                </a:r>
                <a:r>
                  <a:rPr lang="en-US" sz="3200" dirty="0" smtClean="0">
                    <a:sym typeface="Wingdings" panose="05000000000000000000" pitchFamily="2" charset="2"/>
                  </a:rPr>
                  <a:t>to a small </a:t>
                </a:r>
                <a:r>
                  <a:rPr lang="en-US" sz="3200" b="1" i="1" dirty="0" smtClean="0">
                    <a:sym typeface="Wingdings" panose="05000000000000000000" pitchFamily="2" charset="2"/>
                  </a:rPr>
                  <a:t>signature h(C)</a:t>
                </a:r>
                <a:r>
                  <a:rPr lang="en-US" sz="3200" dirty="0" smtClean="0">
                    <a:sym typeface="Wingdings" panose="05000000000000000000" pitchFamily="2" charset="2"/>
                  </a:rPr>
                  <a:t>,</a:t>
                </a:r>
                <a:r>
                  <a:rPr lang="en-US" sz="3200" b="1" i="1" dirty="0" smtClean="0">
                    <a:sym typeface="Wingdings" panose="05000000000000000000" pitchFamily="2" charset="2"/>
                  </a:rPr>
                  <a:t> </a:t>
                </a:r>
                <a:r>
                  <a:rPr lang="en-US" sz="3200" dirty="0" smtClean="0">
                    <a:sym typeface="Wingdings" panose="05000000000000000000" pitchFamily="2" charset="2"/>
                  </a:rPr>
                  <a:t>such that: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b="1" dirty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h</a:t>
                </a:r>
                <a:r>
                  <a:rPr lang="en-US" sz="2000" b="1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(C)</a:t>
                </a:r>
                <a:r>
                  <a:rPr lang="en-US" sz="2000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 is small enough that the signature fits in RAM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b="1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Sim(C</a:t>
                </a:r>
                <a:r>
                  <a:rPr lang="en-US" sz="2000" b="1" baseline="-25000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1</a:t>
                </a:r>
                <a:r>
                  <a:rPr lang="en-US" sz="2000" b="1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,C</a:t>
                </a:r>
                <a:r>
                  <a:rPr lang="en-US" sz="2000" b="1" baseline="-25000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2</a:t>
                </a:r>
                <a:r>
                  <a:rPr lang="en-US" sz="2000" b="1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)</a:t>
                </a:r>
                <a:r>
                  <a:rPr lang="en-US" sz="2000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 is the same as the “</a:t>
                </a:r>
                <a:r>
                  <a:rPr lang="en-US" sz="2000" b="1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similarity</a:t>
                </a:r>
                <a:r>
                  <a:rPr lang="en-US" sz="2000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” of signatures h(C</a:t>
                </a:r>
                <a:r>
                  <a:rPr lang="en-US" sz="2000" baseline="-25000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1</a:t>
                </a:r>
                <a:r>
                  <a:rPr lang="en-US" sz="2000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) and h(C</a:t>
                </a:r>
                <a:r>
                  <a:rPr lang="en-US" sz="2000" baseline="-25000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2</a:t>
                </a:r>
                <a:r>
                  <a:rPr lang="en-US" sz="2000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b="1" dirty="0" smtClean="0">
                    <a:solidFill>
                      <a:srgbClr val="D600B7"/>
                    </a:solidFill>
                    <a:sym typeface="Wingdings" panose="05000000000000000000" pitchFamily="2" charset="2"/>
                  </a:rPr>
                  <a:t>Goal: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 Find a hash function </a:t>
                </a:r>
                <a:r>
                  <a:rPr lang="en-US" sz="2400" b="1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h(.)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,</a:t>
                </a:r>
                <a:r>
                  <a:rPr lang="en-US" sz="2400" b="1" i="1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such that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:	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If </a:t>
                </a:r>
                <a:r>
                  <a:rPr lang="en-US" sz="2000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sim(C</a:t>
                </a:r>
                <a:r>
                  <a:rPr lang="en-US" sz="2000" baseline="-25000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1</a:t>
                </a:r>
                <a:r>
                  <a:rPr lang="en-US" sz="2000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,C</a:t>
                </a:r>
                <a:r>
                  <a:rPr lang="en-US" sz="2000" baseline="-25000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2</a:t>
                </a:r>
                <a:r>
                  <a:rPr lang="en-US" sz="2000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) is high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, then with high probability </a:t>
                </a:r>
                <a:r>
                  <a:rPr lang="en-US" sz="2000" b="1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h(C</a:t>
                </a:r>
                <a:r>
                  <a:rPr lang="en-US" sz="2000" b="1" baseline="-25000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1</a:t>
                </a:r>
                <a:r>
                  <a:rPr lang="en-US" sz="2000" b="1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) = h(C</a:t>
                </a:r>
                <a:r>
                  <a:rPr lang="en-US" sz="2000" b="1" baseline="-25000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2</a:t>
                </a:r>
                <a:r>
                  <a:rPr lang="en-US" sz="2000" b="1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ym typeface="Wingdings" panose="05000000000000000000" pitchFamily="2" charset="2"/>
                  </a:rPr>
                  <a:t>If </a:t>
                </a:r>
                <a:r>
                  <a:rPr lang="en-US" sz="2000" dirty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sim(C</a:t>
                </a:r>
                <a:r>
                  <a:rPr lang="en-US" sz="2000" baseline="-25000" dirty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1</a:t>
                </a:r>
                <a:r>
                  <a:rPr lang="en-US" sz="2000" dirty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,C</a:t>
                </a:r>
                <a:r>
                  <a:rPr lang="en-US" sz="2000" baseline="-25000" dirty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2</a:t>
                </a:r>
                <a:r>
                  <a:rPr lang="en-US" sz="2000" dirty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) is </a:t>
                </a:r>
                <a:r>
                  <a:rPr lang="en-US" sz="2000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low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, </a:t>
                </a:r>
                <a:r>
                  <a:rPr lang="en-US" sz="2000" dirty="0">
                    <a:sym typeface="Wingdings" panose="05000000000000000000" pitchFamily="2" charset="2"/>
                  </a:rPr>
                  <a:t>then with high probability </a:t>
                </a:r>
                <a:r>
                  <a:rPr lang="en-US" sz="2000" b="1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h(C</a:t>
                </a:r>
                <a:r>
                  <a:rPr lang="en-US" sz="2000" b="1" baseline="-25000" dirty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1</a:t>
                </a:r>
                <a:r>
                  <a:rPr lang="en-US" sz="2000" b="1" dirty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1" smtClean="0">
                        <a:solidFill>
                          <a:srgbClr val="207A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</m:oMath>
                </a14:m>
                <a:r>
                  <a:rPr lang="en-US" sz="2000" b="1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000" b="1" dirty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h(C</a:t>
                </a:r>
                <a:r>
                  <a:rPr lang="en-US" sz="2000" b="1" baseline="-25000" dirty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2</a:t>
                </a:r>
                <a:r>
                  <a:rPr lang="en-US" sz="2000" b="1" dirty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)</a:t>
                </a:r>
                <a:endParaRPr lang="en-US" sz="2000" b="1" dirty="0"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400" dirty="0" smtClean="0">
                  <a:solidFill>
                    <a:srgbClr val="207A00"/>
                  </a:solidFill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sym typeface="Wingdings" panose="05000000000000000000" pitchFamily="2" charset="2"/>
                  </a:rPr>
                  <a:t>Hash docs </a:t>
                </a:r>
                <a:r>
                  <a:rPr lang="en-US" dirty="0">
                    <a:sym typeface="Wingdings" panose="05000000000000000000" pitchFamily="2" charset="2"/>
                  </a:rPr>
                  <a:t>i</a:t>
                </a:r>
                <a:r>
                  <a:rPr lang="en-US" dirty="0" smtClean="0">
                    <a:sym typeface="Wingdings" panose="05000000000000000000" pitchFamily="2" charset="2"/>
                  </a:rPr>
                  <a:t>nto buckets.</a:t>
                </a:r>
                <a:r>
                  <a:rPr lang="en-US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 Expect that “most” pairs of near duplicate docs hash into the same bucket!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5A6CB0-988F-473C-9897-F5DF79C1CE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32652"/>
              </a:xfrm>
              <a:blipFill>
                <a:blip r:embed="rId3"/>
                <a:stretch>
                  <a:fillRect l="-1333" t="-2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82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Min-Hashing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5A6CB0-988F-473C-9897-F5DF79C1CE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3265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b="1" dirty="0" smtClean="0">
                    <a:solidFill>
                      <a:srgbClr val="D600B7"/>
                    </a:solidFill>
                    <a:sym typeface="Wingdings" panose="05000000000000000000" pitchFamily="2" charset="2"/>
                  </a:rPr>
                  <a:t>Imagine: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the rows of the Boolean matrix permuted under a </a:t>
                </a:r>
                <a:r>
                  <a:rPr lang="en-US" sz="2400" b="1" dirty="0" smtClean="0">
                    <a:solidFill>
                      <a:srgbClr val="D600B7"/>
                    </a:solidFill>
                    <a:sym typeface="Wingdings" panose="05000000000000000000" pitchFamily="2" charset="2"/>
                  </a:rPr>
                  <a:t>random permutation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D600B7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𝝅</m:t>
                    </m:r>
                  </m:oMath>
                </a14:m>
                <a:endParaRPr lang="en-US" b="1" i="1" dirty="0" smtClean="0">
                  <a:solidFill>
                    <a:srgbClr val="207A00"/>
                  </a:solidFill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 smtClean="0">
                  <a:solidFill>
                    <a:srgbClr val="207A00"/>
                  </a:solidFill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Define a </a:t>
                </a:r>
                <a:r>
                  <a:rPr lang="en-US" b="1" dirty="0" smtClean="0">
                    <a:solidFill>
                      <a:srgbClr val="D600B7"/>
                    </a:solidFill>
                    <a:sym typeface="Wingdings" panose="05000000000000000000" pitchFamily="2" charset="2"/>
                  </a:rPr>
                  <a:t>hash function h</a:t>
                </a:r>
                <a14:m>
                  <m:oMath xmlns:m="http://schemas.openxmlformats.org/officeDocument/2006/math">
                    <m:r>
                      <a:rPr lang="en-US" b="1" i="1" baseline="-25000" dirty="0">
                        <a:solidFill>
                          <a:srgbClr val="D600B7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𝝅</m:t>
                    </m:r>
                  </m:oMath>
                </a14:m>
                <a:r>
                  <a:rPr lang="en-US" b="1" dirty="0" smtClean="0">
                    <a:solidFill>
                      <a:srgbClr val="D600B7"/>
                    </a:solidFill>
                    <a:sym typeface="Wingdings" panose="05000000000000000000" pitchFamily="2" charset="2"/>
                  </a:rPr>
                  <a:t>(C)</a:t>
                </a:r>
                <a:r>
                  <a:rPr lang="en-US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= the index of the first (</a:t>
                </a:r>
                <a:r>
                  <a:rPr lang="en-US" dirty="0" smtClean="0">
                    <a:solidFill>
                      <a:srgbClr val="D600B7"/>
                    </a:solidFill>
                    <a:sym typeface="Wingdings" panose="05000000000000000000" pitchFamily="2" charset="2"/>
                  </a:rPr>
                  <a:t>in the permuted order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D600B7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𝝅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) row in which the column </a:t>
                </a:r>
                <a:r>
                  <a:rPr lang="en-US" b="1" dirty="0" smtClean="0">
                    <a:solidFill>
                      <a:srgbClr val="D600B7"/>
                    </a:solidFill>
                    <a:sym typeface="Wingdings" panose="05000000000000000000" pitchFamily="2" charset="2"/>
                  </a:rPr>
                  <a:t>C</a:t>
                </a:r>
                <a:r>
                  <a:rPr lang="en-US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has value </a:t>
                </a:r>
                <a:r>
                  <a:rPr lang="en-US" b="1" dirty="0" smtClean="0">
                    <a:solidFill>
                      <a:srgbClr val="D600B7"/>
                    </a:solidFill>
                    <a:sym typeface="Wingdings" panose="05000000000000000000" pitchFamily="2" charset="2"/>
                  </a:rPr>
                  <a:t>1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h</a:t>
                </a:r>
                <a14:m>
                  <m:oMath xmlns:m="http://schemas.openxmlformats.org/officeDocument/2006/math">
                    <m:r>
                      <a:rPr lang="en-US" b="1" i="1" baseline="-25000" dirty="0">
                        <a:solidFill>
                          <a:srgbClr val="207A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𝝅</m:t>
                    </m:r>
                  </m:oMath>
                </a14:m>
                <a:r>
                  <a:rPr lang="en-US" b="1" dirty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(C</a:t>
                </a:r>
                <a:r>
                  <a:rPr lang="en-US" b="1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) = min</a:t>
                </a:r>
                <a14:m>
                  <m:oMath xmlns:m="http://schemas.openxmlformats.org/officeDocument/2006/math">
                    <m:r>
                      <a:rPr lang="en-US" b="1" i="1" baseline="-25000" dirty="0">
                        <a:solidFill>
                          <a:srgbClr val="207A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𝝅</m:t>
                    </m:r>
                  </m:oMath>
                </a14:m>
                <a:r>
                  <a:rPr lang="en-US" b="1" dirty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207A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𝝅</m:t>
                    </m:r>
                  </m:oMath>
                </a14:m>
                <a:r>
                  <a:rPr lang="en-US" b="1" dirty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(C</a:t>
                </a:r>
                <a:r>
                  <a:rPr lang="en-US" b="1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b="1" dirty="0">
                  <a:solidFill>
                    <a:srgbClr val="207A00"/>
                  </a:solidFill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sym typeface="Wingdings" panose="05000000000000000000" pitchFamily="2" charset="2"/>
                  </a:rPr>
                  <a:t>We use several </a:t>
                </a:r>
                <a:r>
                  <a:rPr lang="en-US" dirty="0" smtClean="0">
                    <a:solidFill>
                      <a:srgbClr val="D600B7"/>
                    </a:solidFill>
                    <a:sym typeface="Wingdings" panose="05000000000000000000" pitchFamily="2" charset="2"/>
                  </a:rPr>
                  <a:t>(e.g. 100)</a:t>
                </a:r>
                <a:r>
                  <a:rPr lang="en-US" dirty="0" smtClean="0">
                    <a:sym typeface="Wingdings" panose="05000000000000000000" pitchFamily="2" charset="2"/>
                  </a:rPr>
                  <a:t> independent hash functions </a:t>
                </a:r>
                <a:r>
                  <a:rPr lang="en-US" dirty="0" smtClean="0">
                    <a:solidFill>
                      <a:srgbClr val="D600B7"/>
                    </a:solidFill>
                    <a:sym typeface="Wingdings" panose="05000000000000000000" pitchFamily="2" charset="2"/>
                  </a:rPr>
                  <a:t>(that is permutations)</a:t>
                </a:r>
                <a:r>
                  <a:rPr lang="en-US" dirty="0" smtClean="0">
                    <a:sym typeface="Wingdings" panose="05000000000000000000" pitchFamily="2" charset="2"/>
                  </a:rPr>
                  <a:t> to create a signature of a columns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5A6CB0-988F-473C-9897-F5DF79C1CE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32652"/>
              </a:xfrm>
              <a:blipFill>
                <a:blip r:embed="rId3"/>
                <a:stretch>
                  <a:fillRect l="-1043" t="-1842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77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Min-Hashing Example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37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15322"/>
              </p:ext>
            </p:extLst>
          </p:nvPr>
        </p:nvGraphicFramePr>
        <p:xfrm>
          <a:off x="3343620" y="2641121"/>
          <a:ext cx="381000" cy="4089401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8" name="Group 66"/>
          <p:cNvGrpSpPr>
            <a:grpSpLocks/>
          </p:cNvGrpSpPr>
          <p:nvPr/>
        </p:nvGrpSpPr>
        <p:grpSpPr bwMode="auto">
          <a:xfrm>
            <a:off x="6772620" y="2260121"/>
            <a:ext cx="3505200" cy="2667000"/>
            <a:chOff x="3024" y="1296"/>
            <a:chExt cx="2208" cy="1680"/>
          </a:xfrm>
        </p:grpSpPr>
        <p:sp>
          <p:nvSpPr>
            <p:cNvPr id="139" name="Text Box 67"/>
            <p:cNvSpPr txBox="1">
              <a:spLocks noChangeArrowheads="1"/>
            </p:cNvSpPr>
            <p:nvPr/>
          </p:nvSpPr>
          <p:spPr bwMode="auto">
            <a:xfrm>
              <a:off x="3796" y="1296"/>
              <a:ext cx="132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 dirty="0">
                  <a:solidFill>
                    <a:srgbClr val="008000"/>
                  </a:solidFill>
                </a:rPr>
                <a:t>Signature matrix </a:t>
              </a:r>
              <a:r>
                <a:rPr lang="en-US" b="1" i="1" dirty="0">
                  <a:solidFill>
                    <a:srgbClr val="008000"/>
                  </a:solidFill>
                </a:rPr>
                <a:t>M</a:t>
              </a:r>
            </a:p>
          </p:txBody>
        </p:sp>
        <p:sp>
          <p:nvSpPr>
            <p:cNvPr id="140" name="AutoShape 68"/>
            <p:cNvSpPr>
              <a:spLocks noChangeArrowheads="1"/>
            </p:cNvSpPr>
            <p:nvPr/>
          </p:nvSpPr>
          <p:spPr bwMode="auto">
            <a:xfrm>
              <a:off x="3024" y="2640"/>
              <a:ext cx="480" cy="336"/>
            </a:xfrm>
            <a:prstGeom prst="rightArrow">
              <a:avLst>
                <a:gd name="adj1" fmla="val 50000"/>
                <a:gd name="adj2" fmla="val 35714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69"/>
            <p:cNvSpPr>
              <a:spLocks noChangeArrowheads="1"/>
            </p:cNvSpPr>
            <p:nvPr/>
          </p:nvSpPr>
          <p:spPr bwMode="auto">
            <a:xfrm>
              <a:off x="4872" y="1632"/>
              <a:ext cx="360" cy="368"/>
            </a:xfrm>
            <a:prstGeom prst="rect">
              <a:avLst/>
            </a:prstGeom>
            <a:solidFill>
              <a:srgbClr val="680000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142" name="Rectangle 70"/>
            <p:cNvSpPr>
              <a:spLocks noChangeArrowheads="1"/>
            </p:cNvSpPr>
            <p:nvPr/>
          </p:nvSpPr>
          <p:spPr bwMode="auto">
            <a:xfrm>
              <a:off x="4512" y="1632"/>
              <a:ext cx="360" cy="368"/>
            </a:xfrm>
            <a:prstGeom prst="rect">
              <a:avLst/>
            </a:prstGeom>
            <a:solidFill>
              <a:srgbClr val="680000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2</a:t>
              </a:r>
            </a:p>
          </p:txBody>
        </p:sp>
        <p:sp>
          <p:nvSpPr>
            <p:cNvPr id="143" name="Rectangle 71"/>
            <p:cNvSpPr>
              <a:spLocks noChangeArrowheads="1"/>
            </p:cNvSpPr>
            <p:nvPr/>
          </p:nvSpPr>
          <p:spPr bwMode="auto">
            <a:xfrm>
              <a:off x="4152" y="1632"/>
              <a:ext cx="360" cy="368"/>
            </a:xfrm>
            <a:prstGeom prst="rect">
              <a:avLst/>
            </a:prstGeom>
            <a:solidFill>
              <a:srgbClr val="680000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144" name="Rectangle 72"/>
            <p:cNvSpPr>
              <a:spLocks noChangeArrowheads="1"/>
            </p:cNvSpPr>
            <p:nvPr/>
          </p:nvSpPr>
          <p:spPr bwMode="auto">
            <a:xfrm>
              <a:off x="3792" y="1632"/>
              <a:ext cx="360" cy="368"/>
            </a:xfrm>
            <a:prstGeom prst="rect">
              <a:avLst/>
            </a:prstGeom>
            <a:solidFill>
              <a:srgbClr val="680000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 dirty="0"/>
                <a:t>2</a:t>
              </a:r>
            </a:p>
          </p:txBody>
        </p:sp>
        <p:sp>
          <p:nvSpPr>
            <p:cNvPr id="145" name="Line 73"/>
            <p:cNvSpPr>
              <a:spLocks noChangeShapeType="1"/>
            </p:cNvSpPr>
            <p:nvPr/>
          </p:nvSpPr>
          <p:spPr bwMode="auto">
            <a:xfrm>
              <a:off x="3792" y="1632"/>
              <a:ext cx="14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6" name="Line 74"/>
            <p:cNvSpPr>
              <a:spLocks noChangeShapeType="1"/>
            </p:cNvSpPr>
            <p:nvPr/>
          </p:nvSpPr>
          <p:spPr bwMode="auto">
            <a:xfrm>
              <a:off x="3792" y="2000"/>
              <a:ext cx="14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7" name="Line 75"/>
            <p:cNvSpPr>
              <a:spLocks noChangeShapeType="1"/>
            </p:cNvSpPr>
            <p:nvPr/>
          </p:nvSpPr>
          <p:spPr bwMode="auto">
            <a:xfrm>
              <a:off x="3792" y="1632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8" name="Line 76"/>
            <p:cNvSpPr>
              <a:spLocks noChangeShapeType="1"/>
            </p:cNvSpPr>
            <p:nvPr/>
          </p:nvSpPr>
          <p:spPr bwMode="auto">
            <a:xfrm>
              <a:off x="4152" y="163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9" name="Line 77"/>
            <p:cNvSpPr>
              <a:spLocks noChangeShapeType="1"/>
            </p:cNvSpPr>
            <p:nvPr/>
          </p:nvSpPr>
          <p:spPr bwMode="auto">
            <a:xfrm>
              <a:off x="4512" y="163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0" name="Line 78"/>
            <p:cNvSpPr>
              <a:spLocks noChangeShapeType="1"/>
            </p:cNvSpPr>
            <p:nvPr/>
          </p:nvSpPr>
          <p:spPr bwMode="auto">
            <a:xfrm>
              <a:off x="4872" y="163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1" name="Line 79"/>
            <p:cNvSpPr>
              <a:spLocks noChangeShapeType="1"/>
            </p:cNvSpPr>
            <p:nvPr/>
          </p:nvSpPr>
          <p:spPr bwMode="auto">
            <a:xfrm>
              <a:off x="5232" y="1632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2" name="Group 80"/>
          <p:cNvGrpSpPr>
            <a:grpSpLocks/>
          </p:cNvGrpSpPr>
          <p:nvPr/>
        </p:nvGrpSpPr>
        <p:grpSpPr bwMode="auto">
          <a:xfrm>
            <a:off x="2886420" y="2641121"/>
            <a:ext cx="7391400" cy="4089400"/>
            <a:chOff x="576" y="1536"/>
            <a:chExt cx="4656" cy="2576"/>
          </a:xfrm>
        </p:grpSpPr>
        <p:sp>
          <p:nvSpPr>
            <p:cNvPr id="153" name="Rectangle 81"/>
            <p:cNvSpPr>
              <a:spLocks noChangeArrowheads="1"/>
            </p:cNvSpPr>
            <p:nvPr/>
          </p:nvSpPr>
          <p:spPr bwMode="auto">
            <a:xfrm>
              <a:off x="576" y="3746"/>
              <a:ext cx="240" cy="36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5</a:t>
              </a:r>
            </a:p>
          </p:txBody>
        </p:sp>
        <p:sp>
          <p:nvSpPr>
            <p:cNvPr id="154" name="Rectangle 82"/>
            <p:cNvSpPr>
              <a:spLocks noChangeArrowheads="1"/>
            </p:cNvSpPr>
            <p:nvPr/>
          </p:nvSpPr>
          <p:spPr bwMode="auto">
            <a:xfrm>
              <a:off x="576" y="3381"/>
              <a:ext cx="240" cy="36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7</a:t>
              </a:r>
            </a:p>
          </p:txBody>
        </p:sp>
        <p:sp>
          <p:nvSpPr>
            <p:cNvPr id="155" name="Rectangle 83"/>
            <p:cNvSpPr>
              <a:spLocks noChangeArrowheads="1"/>
            </p:cNvSpPr>
            <p:nvPr/>
          </p:nvSpPr>
          <p:spPr bwMode="auto">
            <a:xfrm>
              <a:off x="576" y="3015"/>
              <a:ext cx="240" cy="36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 dirty="0"/>
                <a:t>6</a:t>
              </a:r>
            </a:p>
          </p:txBody>
        </p:sp>
        <p:sp>
          <p:nvSpPr>
            <p:cNvPr id="156" name="Rectangle 84"/>
            <p:cNvSpPr>
              <a:spLocks noChangeArrowheads="1"/>
            </p:cNvSpPr>
            <p:nvPr/>
          </p:nvSpPr>
          <p:spPr bwMode="auto">
            <a:xfrm>
              <a:off x="576" y="2649"/>
              <a:ext cx="240" cy="36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3</a:t>
              </a:r>
            </a:p>
          </p:txBody>
        </p:sp>
        <p:sp>
          <p:nvSpPr>
            <p:cNvPr id="157" name="Rectangle 85"/>
            <p:cNvSpPr>
              <a:spLocks noChangeArrowheads="1"/>
            </p:cNvSpPr>
            <p:nvPr/>
          </p:nvSpPr>
          <p:spPr bwMode="auto">
            <a:xfrm>
              <a:off x="576" y="2283"/>
              <a:ext cx="240" cy="36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 dirty="0"/>
                <a:t>1</a:t>
              </a:r>
            </a:p>
          </p:txBody>
        </p:sp>
        <p:sp>
          <p:nvSpPr>
            <p:cNvPr id="158" name="Rectangle 86"/>
            <p:cNvSpPr>
              <a:spLocks noChangeArrowheads="1"/>
            </p:cNvSpPr>
            <p:nvPr/>
          </p:nvSpPr>
          <p:spPr bwMode="auto">
            <a:xfrm>
              <a:off x="576" y="1918"/>
              <a:ext cx="240" cy="36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2</a:t>
              </a:r>
            </a:p>
          </p:txBody>
        </p:sp>
        <p:sp>
          <p:nvSpPr>
            <p:cNvPr id="159" name="Rectangle 87"/>
            <p:cNvSpPr>
              <a:spLocks noChangeArrowheads="1"/>
            </p:cNvSpPr>
            <p:nvPr/>
          </p:nvSpPr>
          <p:spPr bwMode="auto">
            <a:xfrm>
              <a:off x="576" y="1536"/>
              <a:ext cx="240" cy="38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4</a:t>
              </a:r>
            </a:p>
          </p:txBody>
        </p:sp>
        <p:sp>
          <p:nvSpPr>
            <p:cNvPr id="160" name="Line 88"/>
            <p:cNvSpPr>
              <a:spLocks noChangeShapeType="1"/>
            </p:cNvSpPr>
            <p:nvPr/>
          </p:nvSpPr>
          <p:spPr bwMode="auto">
            <a:xfrm>
              <a:off x="576" y="1536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1" name="Line 89"/>
            <p:cNvSpPr>
              <a:spLocks noChangeShapeType="1"/>
            </p:cNvSpPr>
            <p:nvPr/>
          </p:nvSpPr>
          <p:spPr bwMode="auto">
            <a:xfrm>
              <a:off x="576" y="191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2" name="Line 90"/>
            <p:cNvSpPr>
              <a:spLocks noChangeShapeType="1"/>
            </p:cNvSpPr>
            <p:nvPr/>
          </p:nvSpPr>
          <p:spPr bwMode="auto">
            <a:xfrm>
              <a:off x="576" y="2283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" name="Line 91"/>
            <p:cNvSpPr>
              <a:spLocks noChangeShapeType="1"/>
            </p:cNvSpPr>
            <p:nvPr/>
          </p:nvSpPr>
          <p:spPr bwMode="auto">
            <a:xfrm>
              <a:off x="576" y="2649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" name="Line 92"/>
            <p:cNvSpPr>
              <a:spLocks noChangeShapeType="1"/>
            </p:cNvSpPr>
            <p:nvPr/>
          </p:nvSpPr>
          <p:spPr bwMode="auto">
            <a:xfrm>
              <a:off x="576" y="3015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5" name="Line 93"/>
            <p:cNvSpPr>
              <a:spLocks noChangeShapeType="1"/>
            </p:cNvSpPr>
            <p:nvPr/>
          </p:nvSpPr>
          <p:spPr bwMode="auto">
            <a:xfrm>
              <a:off x="576" y="3381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6" name="Line 94"/>
            <p:cNvSpPr>
              <a:spLocks noChangeShapeType="1"/>
            </p:cNvSpPr>
            <p:nvPr/>
          </p:nvSpPr>
          <p:spPr bwMode="auto">
            <a:xfrm>
              <a:off x="576" y="374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" name="Line 95"/>
            <p:cNvSpPr>
              <a:spLocks noChangeShapeType="1"/>
            </p:cNvSpPr>
            <p:nvPr/>
          </p:nvSpPr>
          <p:spPr bwMode="auto">
            <a:xfrm>
              <a:off x="576" y="4112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8" name="Line 96"/>
            <p:cNvSpPr>
              <a:spLocks noChangeShapeType="1"/>
            </p:cNvSpPr>
            <p:nvPr/>
          </p:nvSpPr>
          <p:spPr bwMode="auto">
            <a:xfrm>
              <a:off x="576" y="1536"/>
              <a:ext cx="0" cy="25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9" name="Line 97"/>
            <p:cNvSpPr>
              <a:spLocks noChangeShapeType="1"/>
            </p:cNvSpPr>
            <p:nvPr/>
          </p:nvSpPr>
          <p:spPr bwMode="auto">
            <a:xfrm>
              <a:off x="816" y="2649"/>
              <a:ext cx="0" cy="3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0" name="Line 98"/>
            <p:cNvSpPr>
              <a:spLocks noChangeShapeType="1"/>
            </p:cNvSpPr>
            <p:nvPr/>
          </p:nvSpPr>
          <p:spPr bwMode="auto">
            <a:xfrm>
              <a:off x="816" y="1536"/>
              <a:ext cx="0" cy="111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1" name="Line 99"/>
            <p:cNvSpPr>
              <a:spLocks noChangeShapeType="1"/>
            </p:cNvSpPr>
            <p:nvPr/>
          </p:nvSpPr>
          <p:spPr bwMode="auto">
            <a:xfrm>
              <a:off x="816" y="2631"/>
              <a:ext cx="0" cy="148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2" name="Rectangle 100"/>
            <p:cNvSpPr>
              <a:spLocks noChangeArrowheads="1"/>
            </p:cNvSpPr>
            <p:nvPr/>
          </p:nvSpPr>
          <p:spPr bwMode="auto">
            <a:xfrm>
              <a:off x="4872" y="2016"/>
              <a:ext cx="360" cy="36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173" name="Rectangle 101"/>
            <p:cNvSpPr>
              <a:spLocks noChangeArrowheads="1"/>
            </p:cNvSpPr>
            <p:nvPr/>
          </p:nvSpPr>
          <p:spPr bwMode="auto">
            <a:xfrm>
              <a:off x="4512" y="2016"/>
              <a:ext cx="360" cy="36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4</a:t>
              </a:r>
            </a:p>
          </p:txBody>
        </p:sp>
        <p:sp>
          <p:nvSpPr>
            <p:cNvPr id="174" name="Rectangle 102"/>
            <p:cNvSpPr>
              <a:spLocks noChangeArrowheads="1"/>
            </p:cNvSpPr>
            <p:nvPr/>
          </p:nvSpPr>
          <p:spPr bwMode="auto">
            <a:xfrm>
              <a:off x="4152" y="2016"/>
              <a:ext cx="360" cy="36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175" name="Rectangle 103"/>
            <p:cNvSpPr>
              <a:spLocks noChangeArrowheads="1"/>
            </p:cNvSpPr>
            <p:nvPr/>
          </p:nvSpPr>
          <p:spPr bwMode="auto">
            <a:xfrm>
              <a:off x="3792" y="2016"/>
              <a:ext cx="360" cy="36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2</a:t>
              </a:r>
            </a:p>
          </p:txBody>
        </p:sp>
        <p:sp>
          <p:nvSpPr>
            <p:cNvPr id="176" name="Line 104"/>
            <p:cNvSpPr>
              <a:spLocks noChangeShapeType="1"/>
            </p:cNvSpPr>
            <p:nvPr/>
          </p:nvSpPr>
          <p:spPr bwMode="auto">
            <a:xfrm>
              <a:off x="3792" y="2016"/>
              <a:ext cx="14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" name="Line 105"/>
            <p:cNvSpPr>
              <a:spLocks noChangeShapeType="1"/>
            </p:cNvSpPr>
            <p:nvPr/>
          </p:nvSpPr>
          <p:spPr bwMode="auto">
            <a:xfrm>
              <a:off x="3792" y="2384"/>
              <a:ext cx="14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8" name="Line 106"/>
            <p:cNvSpPr>
              <a:spLocks noChangeShapeType="1"/>
            </p:cNvSpPr>
            <p:nvPr/>
          </p:nvSpPr>
          <p:spPr bwMode="auto">
            <a:xfrm>
              <a:off x="3792" y="2016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9" name="Line 107"/>
            <p:cNvSpPr>
              <a:spLocks noChangeShapeType="1"/>
            </p:cNvSpPr>
            <p:nvPr/>
          </p:nvSpPr>
          <p:spPr bwMode="auto">
            <a:xfrm>
              <a:off x="4152" y="2016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0" name="Line 108"/>
            <p:cNvSpPr>
              <a:spLocks noChangeShapeType="1"/>
            </p:cNvSpPr>
            <p:nvPr/>
          </p:nvSpPr>
          <p:spPr bwMode="auto">
            <a:xfrm>
              <a:off x="4512" y="2016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1" name="Line 109"/>
            <p:cNvSpPr>
              <a:spLocks noChangeShapeType="1"/>
            </p:cNvSpPr>
            <p:nvPr/>
          </p:nvSpPr>
          <p:spPr bwMode="auto">
            <a:xfrm>
              <a:off x="4872" y="2016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2" name="Line 110"/>
            <p:cNvSpPr>
              <a:spLocks noChangeShapeType="1"/>
            </p:cNvSpPr>
            <p:nvPr/>
          </p:nvSpPr>
          <p:spPr bwMode="auto">
            <a:xfrm>
              <a:off x="5232" y="2016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2353020" y="2641121"/>
            <a:ext cx="381000" cy="4089401"/>
            <a:chOff x="381000" y="2586037"/>
            <a:chExt cx="381000" cy="4089401"/>
          </a:xfrm>
        </p:grpSpPr>
        <p:sp>
          <p:nvSpPr>
            <p:cNvPr id="184" name="Rectangle 112"/>
            <p:cNvSpPr>
              <a:spLocks noChangeArrowheads="1"/>
            </p:cNvSpPr>
            <p:nvPr/>
          </p:nvSpPr>
          <p:spPr bwMode="auto">
            <a:xfrm>
              <a:off x="381000" y="6094412"/>
              <a:ext cx="381000" cy="581025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>
                  <a:latin typeface="+mj-lt"/>
                </a:rPr>
                <a:t>4</a:t>
              </a:r>
            </a:p>
          </p:txBody>
        </p:sp>
        <p:sp>
          <p:nvSpPr>
            <p:cNvPr id="185" name="Rectangle 113"/>
            <p:cNvSpPr>
              <a:spLocks noChangeArrowheads="1"/>
            </p:cNvSpPr>
            <p:nvPr/>
          </p:nvSpPr>
          <p:spPr bwMode="auto">
            <a:xfrm>
              <a:off x="381000" y="5514975"/>
              <a:ext cx="381000" cy="579438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>
                  <a:latin typeface="+mj-lt"/>
                </a:rPr>
                <a:t>5</a:t>
              </a:r>
            </a:p>
          </p:txBody>
        </p:sp>
        <p:sp>
          <p:nvSpPr>
            <p:cNvPr id="186" name="Rectangle 114"/>
            <p:cNvSpPr>
              <a:spLocks noChangeArrowheads="1"/>
            </p:cNvSpPr>
            <p:nvPr/>
          </p:nvSpPr>
          <p:spPr bwMode="auto">
            <a:xfrm>
              <a:off x="381000" y="4933950"/>
              <a:ext cx="381000" cy="581025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 dirty="0" smtClean="0">
                  <a:latin typeface="+mj-lt"/>
                </a:rPr>
                <a:t>1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87" name="Rectangle 115"/>
            <p:cNvSpPr>
              <a:spLocks noChangeArrowheads="1"/>
            </p:cNvSpPr>
            <p:nvPr/>
          </p:nvSpPr>
          <p:spPr bwMode="auto">
            <a:xfrm>
              <a:off x="381000" y="4352925"/>
              <a:ext cx="381000" cy="581025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>
                  <a:latin typeface="+mj-lt"/>
                </a:rPr>
                <a:t>6</a:t>
              </a:r>
            </a:p>
          </p:txBody>
        </p:sp>
        <p:sp>
          <p:nvSpPr>
            <p:cNvPr id="188" name="Rectangle 116"/>
            <p:cNvSpPr>
              <a:spLocks noChangeArrowheads="1"/>
            </p:cNvSpPr>
            <p:nvPr/>
          </p:nvSpPr>
          <p:spPr bwMode="auto">
            <a:xfrm>
              <a:off x="381000" y="3771900"/>
              <a:ext cx="381000" cy="581025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>
                  <a:latin typeface="+mj-lt"/>
                </a:rPr>
                <a:t>7</a:t>
              </a:r>
            </a:p>
          </p:txBody>
        </p:sp>
        <p:sp>
          <p:nvSpPr>
            <p:cNvPr id="189" name="Rectangle 117"/>
            <p:cNvSpPr>
              <a:spLocks noChangeArrowheads="1"/>
            </p:cNvSpPr>
            <p:nvPr/>
          </p:nvSpPr>
          <p:spPr bwMode="auto">
            <a:xfrm>
              <a:off x="381000" y="3192462"/>
              <a:ext cx="381000" cy="579438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>
                  <a:latin typeface="+mj-lt"/>
                </a:rPr>
                <a:t>3</a:t>
              </a:r>
            </a:p>
          </p:txBody>
        </p:sp>
        <p:sp>
          <p:nvSpPr>
            <p:cNvPr id="190" name="Rectangle 118"/>
            <p:cNvSpPr>
              <a:spLocks noChangeArrowheads="1"/>
            </p:cNvSpPr>
            <p:nvPr/>
          </p:nvSpPr>
          <p:spPr bwMode="auto">
            <a:xfrm>
              <a:off x="381000" y="2586037"/>
              <a:ext cx="381000" cy="606425"/>
            </a:xfrm>
            <a:prstGeom prst="rect">
              <a:avLst/>
            </a:prstGeom>
            <a:solidFill>
              <a:srgbClr val="680000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 dirty="0">
                  <a:latin typeface="+mj-lt"/>
                </a:rPr>
                <a:t>2</a:t>
              </a:r>
            </a:p>
          </p:txBody>
        </p:sp>
        <p:sp>
          <p:nvSpPr>
            <p:cNvPr id="191" name="Line 119"/>
            <p:cNvSpPr>
              <a:spLocks noChangeShapeType="1"/>
            </p:cNvSpPr>
            <p:nvPr/>
          </p:nvSpPr>
          <p:spPr bwMode="auto">
            <a:xfrm>
              <a:off x="381000" y="2586037"/>
              <a:ext cx="381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2" name="Line 120"/>
            <p:cNvSpPr>
              <a:spLocks noChangeShapeType="1"/>
            </p:cNvSpPr>
            <p:nvPr/>
          </p:nvSpPr>
          <p:spPr bwMode="auto">
            <a:xfrm>
              <a:off x="381000" y="3192462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3" name="Line 121"/>
            <p:cNvSpPr>
              <a:spLocks noChangeShapeType="1"/>
            </p:cNvSpPr>
            <p:nvPr/>
          </p:nvSpPr>
          <p:spPr bwMode="auto">
            <a:xfrm>
              <a:off x="381000" y="3771900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4" name="Line 122"/>
            <p:cNvSpPr>
              <a:spLocks noChangeShapeType="1"/>
            </p:cNvSpPr>
            <p:nvPr/>
          </p:nvSpPr>
          <p:spPr bwMode="auto">
            <a:xfrm>
              <a:off x="381000" y="4352925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5" name="Line 123"/>
            <p:cNvSpPr>
              <a:spLocks noChangeShapeType="1"/>
            </p:cNvSpPr>
            <p:nvPr/>
          </p:nvSpPr>
          <p:spPr bwMode="auto">
            <a:xfrm>
              <a:off x="381000" y="4933950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6" name="Line 124"/>
            <p:cNvSpPr>
              <a:spLocks noChangeShapeType="1"/>
            </p:cNvSpPr>
            <p:nvPr/>
          </p:nvSpPr>
          <p:spPr bwMode="auto">
            <a:xfrm>
              <a:off x="381000" y="5514975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7" name="Line 125"/>
            <p:cNvSpPr>
              <a:spLocks noChangeShapeType="1"/>
            </p:cNvSpPr>
            <p:nvPr/>
          </p:nvSpPr>
          <p:spPr bwMode="auto">
            <a:xfrm>
              <a:off x="381000" y="6094412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8" name="Line 126"/>
            <p:cNvSpPr>
              <a:spLocks noChangeShapeType="1"/>
            </p:cNvSpPr>
            <p:nvPr/>
          </p:nvSpPr>
          <p:spPr bwMode="auto">
            <a:xfrm>
              <a:off x="381000" y="6675437"/>
              <a:ext cx="381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9" name="Line 127"/>
            <p:cNvSpPr>
              <a:spLocks noChangeShapeType="1"/>
            </p:cNvSpPr>
            <p:nvPr/>
          </p:nvSpPr>
          <p:spPr bwMode="auto">
            <a:xfrm>
              <a:off x="381000" y="2586037"/>
              <a:ext cx="0" cy="40894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0" name="Line 128"/>
            <p:cNvSpPr>
              <a:spLocks noChangeShapeType="1"/>
            </p:cNvSpPr>
            <p:nvPr/>
          </p:nvSpPr>
          <p:spPr bwMode="auto">
            <a:xfrm>
              <a:off x="762000" y="4352925"/>
              <a:ext cx="0" cy="5810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1" name="Line 129"/>
            <p:cNvSpPr>
              <a:spLocks noChangeShapeType="1"/>
            </p:cNvSpPr>
            <p:nvPr/>
          </p:nvSpPr>
          <p:spPr bwMode="auto">
            <a:xfrm>
              <a:off x="762000" y="2586037"/>
              <a:ext cx="0" cy="17668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2" name="Line 130"/>
            <p:cNvSpPr>
              <a:spLocks noChangeShapeType="1"/>
            </p:cNvSpPr>
            <p:nvPr/>
          </p:nvSpPr>
          <p:spPr bwMode="auto">
            <a:xfrm>
              <a:off x="762000" y="4324350"/>
              <a:ext cx="0" cy="23510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7991820" y="4012721"/>
            <a:ext cx="2286000" cy="584200"/>
            <a:chOff x="6019800" y="3957637"/>
            <a:chExt cx="2286000" cy="584200"/>
          </a:xfrm>
        </p:grpSpPr>
        <p:sp>
          <p:nvSpPr>
            <p:cNvPr id="204" name="Rectangle 131"/>
            <p:cNvSpPr>
              <a:spLocks noChangeArrowheads="1"/>
            </p:cNvSpPr>
            <p:nvPr/>
          </p:nvSpPr>
          <p:spPr bwMode="auto">
            <a:xfrm>
              <a:off x="7734300" y="3957637"/>
              <a:ext cx="571500" cy="5842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2</a:t>
              </a:r>
            </a:p>
          </p:txBody>
        </p:sp>
        <p:sp>
          <p:nvSpPr>
            <p:cNvPr id="205" name="Rectangle 132"/>
            <p:cNvSpPr>
              <a:spLocks noChangeArrowheads="1"/>
            </p:cNvSpPr>
            <p:nvPr/>
          </p:nvSpPr>
          <p:spPr bwMode="auto">
            <a:xfrm>
              <a:off x="7162800" y="3957637"/>
              <a:ext cx="571500" cy="5842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206" name="Rectangle 133"/>
            <p:cNvSpPr>
              <a:spLocks noChangeArrowheads="1"/>
            </p:cNvSpPr>
            <p:nvPr/>
          </p:nvSpPr>
          <p:spPr bwMode="auto">
            <a:xfrm>
              <a:off x="6591300" y="3957637"/>
              <a:ext cx="571500" cy="5842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 dirty="0"/>
                <a:t>2</a:t>
              </a:r>
            </a:p>
          </p:txBody>
        </p:sp>
        <p:sp>
          <p:nvSpPr>
            <p:cNvPr id="207" name="Rectangle 134"/>
            <p:cNvSpPr>
              <a:spLocks noChangeArrowheads="1"/>
            </p:cNvSpPr>
            <p:nvPr/>
          </p:nvSpPr>
          <p:spPr bwMode="auto">
            <a:xfrm>
              <a:off x="6019800" y="3957637"/>
              <a:ext cx="571500" cy="5842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 dirty="0"/>
                <a:t>1</a:t>
              </a:r>
            </a:p>
          </p:txBody>
        </p:sp>
        <p:sp>
          <p:nvSpPr>
            <p:cNvPr id="208" name="Line 135"/>
            <p:cNvSpPr>
              <a:spLocks noChangeShapeType="1"/>
            </p:cNvSpPr>
            <p:nvPr/>
          </p:nvSpPr>
          <p:spPr bwMode="auto">
            <a:xfrm>
              <a:off x="6019800" y="3957637"/>
              <a:ext cx="2286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9" name="Line 136"/>
            <p:cNvSpPr>
              <a:spLocks noChangeShapeType="1"/>
            </p:cNvSpPr>
            <p:nvPr/>
          </p:nvSpPr>
          <p:spPr bwMode="auto">
            <a:xfrm>
              <a:off x="6019800" y="4541837"/>
              <a:ext cx="2286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0" name="Line 137"/>
            <p:cNvSpPr>
              <a:spLocks noChangeShapeType="1"/>
            </p:cNvSpPr>
            <p:nvPr/>
          </p:nvSpPr>
          <p:spPr bwMode="auto">
            <a:xfrm>
              <a:off x="6019800" y="3957637"/>
              <a:ext cx="0" cy="584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1" name="Line 138"/>
            <p:cNvSpPr>
              <a:spLocks noChangeShapeType="1"/>
            </p:cNvSpPr>
            <p:nvPr/>
          </p:nvSpPr>
          <p:spPr bwMode="auto">
            <a:xfrm>
              <a:off x="6591300" y="3957637"/>
              <a:ext cx="0" cy="584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2" name="Line 139"/>
            <p:cNvSpPr>
              <a:spLocks noChangeShapeType="1"/>
            </p:cNvSpPr>
            <p:nvPr/>
          </p:nvSpPr>
          <p:spPr bwMode="auto">
            <a:xfrm>
              <a:off x="7162800" y="3957637"/>
              <a:ext cx="0" cy="584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3" name="Line 140"/>
            <p:cNvSpPr>
              <a:spLocks noChangeShapeType="1"/>
            </p:cNvSpPr>
            <p:nvPr/>
          </p:nvSpPr>
          <p:spPr bwMode="auto">
            <a:xfrm>
              <a:off x="7734300" y="3957637"/>
              <a:ext cx="0" cy="584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4" name="Line 141"/>
            <p:cNvSpPr>
              <a:spLocks noChangeShapeType="1"/>
            </p:cNvSpPr>
            <p:nvPr/>
          </p:nvSpPr>
          <p:spPr bwMode="auto">
            <a:xfrm>
              <a:off x="8305800" y="3957637"/>
              <a:ext cx="0" cy="584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2657820" y="1375308"/>
            <a:ext cx="5410200" cy="1569025"/>
            <a:chOff x="685800" y="1320224"/>
            <a:chExt cx="5410200" cy="1569025"/>
          </a:xfrm>
        </p:grpSpPr>
        <p:sp>
          <p:nvSpPr>
            <p:cNvPr id="216" name="TextBox 215"/>
            <p:cNvSpPr txBox="1"/>
            <p:nvPr/>
          </p:nvSpPr>
          <p:spPr>
            <a:xfrm>
              <a:off x="2560691" y="1320224"/>
              <a:ext cx="29257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600" baseline="300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nd</a:t>
              </a:r>
              <a:r>
                <a:rPr lang="en-US" sz="16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 element of the permutation is the first to map to a 1</a:t>
              </a:r>
            </a:p>
          </p:txBody>
        </p:sp>
        <p:cxnSp>
          <p:nvCxnSpPr>
            <p:cNvPr id="217" name="Straight Arrow Connector 216"/>
            <p:cNvCxnSpPr/>
            <p:nvPr/>
          </p:nvCxnSpPr>
          <p:spPr>
            <a:xfrm flipH="1">
              <a:off x="685800" y="1828800"/>
              <a:ext cx="1981200" cy="90963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/>
            <p:nvPr/>
          </p:nvCxnSpPr>
          <p:spPr>
            <a:xfrm flipH="1">
              <a:off x="2438400" y="1904999"/>
              <a:ext cx="457200" cy="978694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>
              <a:off x="3246461" y="1904999"/>
              <a:ext cx="2849539" cy="98425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0" name="Group 219"/>
          <p:cNvGrpSpPr/>
          <p:nvPr/>
        </p:nvGrpSpPr>
        <p:grpSpPr>
          <a:xfrm>
            <a:off x="3191221" y="3085621"/>
            <a:ext cx="7010399" cy="2608263"/>
            <a:chOff x="1219201" y="3030537"/>
            <a:chExt cx="7010399" cy="2608263"/>
          </a:xfrm>
        </p:grpSpPr>
        <p:sp>
          <p:nvSpPr>
            <p:cNvPr id="221" name="TextBox 220"/>
            <p:cNvSpPr txBox="1"/>
            <p:nvPr/>
          </p:nvSpPr>
          <p:spPr>
            <a:xfrm>
              <a:off x="5273723" y="5054025"/>
              <a:ext cx="29558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600" baseline="300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th</a:t>
              </a:r>
              <a:r>
                <a:rPr lang="en-US" sz="16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 element of the permutation is the first to map to a 1</a:t>
              </a:r>
            </a:p>
          </p:txBody>
        </p:sp>
        <p:cxnSp>
          <p:nvCxnSpPr>
            <p:cNvPr id="222" name="Straight Arrow Connector 221"/>
            <p:cNvCxnSpPr>
              <a:stCxn id="221" idx="1"/>
            </p:cNvCxnSpPr>
            <p:nvPr/>
          </p:nvCxnSpPr>
          <p:spPr>
            <a:xfrm flipH="1" flipV="1">
              <a:off x="1219201" y="3124201"/>
              <a:ext cx="4054522" cy="222221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 flipH="1" flipV="1">
              <a:off x="3657600" y="3030537"/>
              <a:ext cx="1905000" cy="202348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>
              <a:stCxn id="221" idx="0"/>
            </p:cNvCxnSpPr>
            <p:nvPr/>
          </p:nvCxnSpPr>
          <p:spPr>
            <a:xfrm flipV="1">
              <a:off x="6751662" y="3810001"/>
              <a:ext cx="563538" cy="1244024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5" name="Group 3"/>
          <p:cNvGrpSpPr>
            <a:grpSpLocks/>
          </p:cNvGrpSpPr>
          <p:nvPr/>
        </p:nvGrpSpPr>
        <p:grpSpPr bwMode="auto">
          <a:xfrm>
            <a:off x="3923058" y="2107721"/>
            <a:ext cx="3870329" cy="4652963"/>
            <a:chOff x="1229" y="1200"/>
            <a:chExt cx="2438" cy="2931"/>
          </a:xfrm>
        </p:grpSpPr>
        <p:sp>
          <p:nvSpPr>
            <p:cNvPr id="226" name="Rectangle 5"/>
            <p:cNvSpPr>
              <a:spLocks noChangeArrowheads="1"/>
            </p:cNvSpPr>
            <p:nvPr/>
          </p:nvSpPr>
          <p:spPr bwMode="auto">
            <a:xfrm>
              <a:off x="2484" y="3756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227" name="Rectangle 6"/>
            <p:cNvSpPr>
              <a:spLocks noChangeArrowheads="1"/>
            </p:cNvSpPr>
            <p:nvPr/>
          </p:nvSpPr>
          <p:spPr bwMode="auto">
            <a:xfrm>
              <a:off x="2088" y="3756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 dirty="0"/>
                <a:t>1</a:t>
              </a:r>
            </a:p>
          </p:txBody>
        </p:sp>
        <p:sp>
          <p:nvSpPr>
            <p:cNvPr id="228" name="Rectangle 7"/>
            <p:cNvSpPr>
              <a:spLocks noChangeArrowheads="1"/>
            </p:cNvSpPr>
            <p:nvPr/>
          </p:nvSpPr>
          <p:spPr bwMode="auto">
            <a:xfrm>
              <a:off x="1692" y="3756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229" name="Rectangle 8"/>
            <p:cNvSpPr>
              <a:spLocks noChangeArrowheads="1"/>
            </p:cNvSpPr>
            <p:nvPr/>
          </p:nvSpPr>
          <p:spPr bwMode="auto">
            <a:xfrm>
              <a:off x="1296" y="3756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230" name="Rectangle 9"/>
            <p:cNvSpPr>
              <a:spLocks noChangeArrowheads="1"/>
            </p:cNvSpPr>
            <p:nvPr/>
          </p:nvSpPr>
          <p:spPr bwMode="auto">
            <a:xfrm>
              <a:off x="2484" y="3382"/>
              <a:ext cx="396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 dirty="0"/>
                <a:t>0</a:t>
              </a:r>
            </a:p>
          </p:txBody>
        </p:sp>
        <p:sp>
          <p:nvSpPr>
            <p:cNvPr id="231" name="Rectangle 10"/>
            <p:cNvSpPr>
              <a:spLocks noChangeArrowheads="1"/>
            </p:cNvSpPr>
            <p:nvPr/>
          </p:nvSpPr>
          <p:spPr bwMode="auto">
            <a:xfrm>
              <a:off x="2088" y="3382"/>
              <a:ext cx="396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232" name="Rectangle 11"/>
            <p:cNvSpPr>
              <a:spLocks noChangeArrowheads="1"/>
            </p:cNvSpPr>
            <p:nvPr/>
          </p:nvSpPr>
          <p:spPr bwMode="auto">
            <a:xfrm>
              <a:off x="1692" y="3382"/>
              <a:ext cx="396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233" name="Rectangle 12"/>
            <p:cNvSpPr>
              <a:spLocks noChangeArrowheads="1"/>
            </p:cNvSpPr>
            <p:nvPr/>
          </p:nvSpPr>
          <p:spPr bwMode="auto">
            <a:xfrm>
              <a:off x="1296" y="3382"/>
              <a:ext cx="396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234" name="Rectangle 13"/>
            <p:cNvSpPr>
              <a:spLocks noChangeArrowheads="1"/>
            </p:cNvSpPr>
            <p:nvPr/>
          </p:nvSpPr>
          <p:spPr bwMode="auto">
            <a:xfrm>
              <a:off x="2484" y="3007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235" name="Rectangle 14"/>
            <p:cNvSpPr>
              <a:spLocks noChangeArrowheads="1"/>
            </p:cNvSpPr>
            <p:nvPr/>
          </p:nvSpPr>
          <p:spPr bwMode="auto">
            <a:xfrm>
              <a:off x="2088" y="3007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236" name="Rectangle 15"/>
            <p:cNvSpPr>
              <a:spLocks noChangeArrowheads="1"/>
            </p:cNvSpPr>
            <p:nvPr/>
          </p:nvSpPr>
          <p:spPr bwMode="auto">
            <a:xfrm>
              <a:off x="1692" y="3007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237" name="Rectangle 16"/>
            <p:cNvSpPr>
              <a:spLocks noChangeArrowheads="1"/>
            </p:cNvSpPr>
            <p:nvPr/>
          </p:nvSpPr>
          <p:spPr bwMode="auto">
            <a:xfrm>
              <a:off x="1296" y="3007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238" name="Rectangle 17"/>
            <p:cNvSpPr>
              <a:spLocks noChangeArrowheads="1"/>
            </p:cNvSpPr>
            <p:nvPr/>
          </p:nvSpPr>
          <p:spPr bwMode="auto">
            <a:xfrm>
              <a:off x="2484" y="2631"/>
              <a:ext cx="396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239" name="Rectangle 18"/>
            <p:cNvSpPr>
              <a:spLocks noChangeArrowheads="1"/>
            </p:cNvSpPr>
            <p:nvPr/>
          </p:nvSpPr>
          <p:spPr bwMode="auto">
            <a:xfrm>
              <a:off x="2088" y="2631"/>
              <a:ext cx="396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240" name="Rectangle 19"/>
            <p:cNvSpPr>
              <a:spLocks noChangeArrowheads="1"/>
            </p:cNvSpPr>
            <p:nvPr/>
          </p:nvSpPr>
          <p:spPr bwMode="auto">
            <a:xfrm>
              <a:off x="1692" y="2631"/>
              <a:ext cx="396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241" name="Rectangle 20"/>
            <p:cNvSpPr>
              <a:spLocks noChangeArrowheads="1"/>
            </p:cNvSpPr>
            <p:nvPr/>
          </p:nvSpPr>
          <p:spPr bwMode="auto">
            <a:xfrm>
              <a:off x="1296" y="2631"/>
              <a:ext cx="396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242" name="Rectangle 21"/>
            <p:cNvSpPr>
              <a:spLocks noChangeArrowheads="1"/>
            </p:cNvSpPr>
            <p:nvPr/>
          </p:nvSpPr>
          <p:spPr bwMode="auto">
            <a:xfrm>
              <a:off x="2484" y="2256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243" name="Rectangle 22"/>
            <p:cNvSpPr>
              <a:spLocks noChangeArrowheads="1"/>
            </p:cNvSpPr>
            <p:nvPr/>
          </p:nvSpPr>
          <p:spPr bwMode="auto">
            <a:xfrm>
              <a:off x="2088" y="2256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244" name="Rectangle 23"/>
            <p:cNvSpPr>
              <a:spLocks noChangeArrowheads="1"/>
            </p:cNvSpPr>
            <p:nvPr/>
          </p:nvSpPr>
          <p:spPr bwMode="auto">
            <a:xfrm>
              <a:off x="1692" y="2256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245" name="Rectangle 24"/>
            <p:cNvSpPr>
              <a:spLocks noChangeArrowheads="1"/>
            </p:cNvSpPr>
            <p:nvPr/>
          </p:nvSpPr>
          <p:spPr bwMode="auto">
            <a:xfrm>
              <a:off x="1296" y="2256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246" name="Rectangle 25"/>
            <p:cNvSpPr>
              <a:spLocks noChangeArrowheads="1"/>
            </p:cNvSpPr>
            <p:nvPr/>
          </p:nvSpPr>
          <p:spPr bwMode="auto">
            <a:xfrm>
              <a:off x="2484" y="1911"/>
              <a:ext cx="396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247" name="Rectangle 26"/>
            <p:cNvSpPr>
              <a:spLocks noChangeArrowheads="1"/>
            </p:cNvSpPr>
            <p:nvPr/>
          </p:nvSpPr>
          <p:spPr bwMode="auto">
            <a:xfrm>
              <a:off x="2088" y="1911"/>
              <a:ext cx="396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248" name="Rectangle 27"/>
            <p:cNvSpPr>
              <a:spLocks noChangeArrowheads="1"/>
            </p:cNvSpPr>
            <p:nvPr/>
          </p:nvSpPr>
          <p:spPr bwMode="auto">
            <a:xfrm>
              <a:off x="1692" y="1911"/>
              <a:ext cx="396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249" name="Rectangle 28"/>
            <p:cNvSpPr>
              <a:spLocks noChangeArrowheads="1"/>
            </p:cNvSpPr>
            <p:nvPr/>
          </p:nvSpPr>
          <p:spPr bwMode="auto">
            <a:xfrm>
              <a:off x="1296" y="1911"/>
              <a:ext cx="396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250" name="Rectangle 29"/>
            <p:cNvSpPr>
              <a:spLocks noChangeArrowheads="1"/>
            </p:cNvSpPr>
            <p:nvPr/>
          </p:nvSpPr>
          <p:spPr bwMode="auto">
            <a:xfrm>
              <a:off x="2484" y="1536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 dirty="0"/>
                <a:t>0</a:t>
              </a:r>
            </a:p>
          </p:txBody>
        </p:sp>
        <p:sp>
          <p:nvSpPr>
            <p:cNvPr id="251" name="Rectangle 30"/>
            <p:cNvSpPr>
              <a:spLocks noChangeArrowheads="1"/>
            </p:cNvSpPr>
            <p:nvPr/>
          </p:nvSpPr>
          <p:spPr bwMode="auto">
            <a:xfrm>
              <a:off x="2088" y="1536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 dirty="0"/>
                <a:t>1</a:t>
              </a:r>
            </a:p>
          </p:txBody>
        </p:sp>
        <p:sp>
          <p:nvSpPr>
            <p:cNvPr id="252" name="Rectangle 31"/>
            <p:cNvSpPr>
              <a:spLocks noChangeArrowheads="1"/>
            </p:cNvSpPr>
            <p:nvPr/>
          </p:nvSpPr>
          <p:spPr bwMode="auto">
            <a:xfrm>
              <a:off x="1692" y="1536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 dirty="0"/>
                <a:t>0</a:t>
              </a:r>
            </a:p>
          </p:txBody>
        </p:sp>
        <p:sp>
          <p:nvSpPr>
            <p:cNvPr id="253" name="Rectangle 32"/>
            <p:cNvSpPr>
              <a:spLocks noChangeArrowheads="1"/>
            </p:cNvSpPr>
            <p:nvPr/>
          </p:nvSpPr>
          <p:spPr bwMode="auto">
            <a:xfrm>
              <a:off x="1296" y="1536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 dirty="0"/>
                <a:t>1 </a:t>
              </a:r>
            </a:p>
          </p:txBody>
        </p:sp>
        <p:sp>
          <p:nvSpPr>
            <p:cNvPr id="254" name="Line 33"/>
            <p:cNvSpPr>
              <a:spLocks noChangeShapeType="1"/>
            </p:cNvSpPr>
            <p:nvPr/>
          </p:nvSpPr>
          <p:spPr bwMode="auto">
            <a:xfrm>
              <a:off x="1296" y="1536"/>
              <a:ext cx="15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" name="Line 34"/>
            <p:cNvSpPr>
              <a:spLocks noChangeShapeType="1"/>
            </p:cNvSpPr>
            <p:nvPr/>
          </p:nvSpPr>
          <p:spPr bwMode="auto">
            <a:xfrm>
              <a:off x="1296" y="1911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" name="Line 35"/>
            <p:cNvSpPr>
              <a:spLocks noChangeShapeType="1"/>
            </p:cNvSpPr>
            <p:nvPr/>
          </p:nvSpPr>
          <p:spPr bwMode="auto">
            <a:xfrm>
              <a:off x="1296" y="2256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7" name="Line 36"/>
            <p:cNvSpPr>
              <a:spLocks noChangeShapeType="1"/>
            </p:cNvSpPr>
            <p:nvPr/>
          </p:nvSpPr>
          <p:spPr bwMode="auto">
            <a:xfrm>
              <a:off x="1296" y="2631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8" name="Line 37"/>
            <p:cNvSpPr>
              <a:spLocks noChangeShapeType="1"/>
            </p:cNvSpPr>
            <p:nvPr/>
          </p:nvSpPr>
          <p:spPr bwMode="auto">
            <a:xfrm>
              <a:off x="1296" y="3007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" name="Line 38"/>
            <p:cNvSpPr>
              <a:spLocks noChangeShapeType="1"/>
            </p:cNvSpPr>
            <p:nvPr/>
          </p:nvSpPr>
          <p:spPr bwMode="auto">
            <a:xfrm>
              <a:off x="1296" y="3382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" name="Line 39"/>
            <p:cNvSpPr>
              <a:spLocks noChangeShapeType="1"/>
            </p:cNvSpPr>
            <p:nvPr/>
          </p:nvSpPr>
          <p:spPr bwMode="auto">
            <a:xfrm>
              <a:off x="1296" y="3756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1" name="Line 40"/>
            <p:cNvSpPr>
              <a:spLocks noChangeShapeType="1"/>
            </p:cNvSpPr>
            <p:nvPr/>
          </p:nvSpPr>
          <p:spPr bwMode="auto">
            <a:xfrm>
              <a:off x="1296" y="4131"/>
              <a:ext cx="15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2" name="Line 41"/>
            <p:cNvSpPr>
              <a:spLocks noChangeShapeType="1"/>
            </p:cNvSpPr>
            <p:nvPr/>
          </p:nvSpPr>
          <p:spPr bwMode="auto">
            <a:xfrm>
              <a:off x="1296" y="1536"/>
              <a:ext cx="0" cy="259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3" name="Line 42"/>
            <p:cNvSpPr>
              <a:spLocks noChangeShapeType="1"/>
            </p:cNvSpPr>
            <p:nvPr/>
          </p:nvSpPr>
          <p:spPr bwMode="auto">
            <a:xfrm>
              <a:off x="1692" y="1536"/>
              <a:ext cx="0" cy="2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4" name="Line 43"/>
            <p:cNvSpPr>
              <a:spLocks noChangeShapeType="1"/>
            </p:cNvSpPr>
            <p:nvPr/>
          </p:nvSpPr>
          <p:spPr bwMode="auto">
            <a:xfrm>
              <a:off x="2088" y="1536"/>
              <a:ext cx="0" cy="2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5" name="Line 44"/>
            <p:cNvSpPr>
              <a:spLocks noChangeShapeType="1"/>
            </p:cNvSpPr>
            <p:nvPr/>
          </p:nvSpPr>
          <p:spPr bwMode="auto">
            <a:xfrm>
              <a:off x="2484" y="1536"/>
              <a:ext cx="0" cy="2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" name="Line 45"/>
            <p:cNvSpPr>
              <a:spLocks noChangeShapeType="1"/>
            </p:cNvSpPr>
            <p:nvPr/>
          </p:nvSpPr>
          <p:spPr bwMode="auto">
            <a:xfrm>
              <a:off x="2880" y="1536"/>
              <a:ext cx="0" cy="259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" name="Text Box 4"/>
            <p:cNvSpPr txBox="1">
              <a:spLocks noChangeArrowheads="1"/>
            </p:cNvSpPr>
            <p:nvPr/>
          </p:nvSpPr>
          <p:spPr bwMode="auto">
            <a:xfrm>
              <a:off x="1229" y="1200"/>
              <a:ext cx="24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 dirty="0">
                  <a:solidFill>
                    <a:srgbClr val="008000"/>
                  </a:solidFill>
                </a:rPr>
                <a:t>Input </a:t>
              </a:r>
              <a:r>
                <a:rPr lang="en-US" b="1" dirty="0" smtClean="0">
                  <a:solidFill>
                    <a:srgbClr val="008000"/>
                  </a:solidFill>
                </a:rPr>
                <a:t>matrix (Shingles x Documents) 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</p:grpSp>
      <p:sp>
        <p:nvSpPr>
          <p:cNvPr id="268" name="Text Box 4"/>
          <p:cNvSpPr txBox="1">
            <a:spLocks noChangeArrowheads="1"/>
          </p:cNvSpPr>
          <p:nvPr/>
        </p:nvSpPr>
        <p:spPr bwMode="auto">
          <a:xfrm>
            <a:off x="2246099" y="2112484"/>
            <a:ext cx="16172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Permutation </a:t>
            </a:r>
            <a:r>
              <a:rPr lang="en-US" b="1" dirty="0" smtClean="0">
                <a:solidFill>
                  <a:srgbClr val="008000"/>
                </a:solidFill>
                <a:sym typeface="Symbol"/>
              </a:rPr>
              <a:t>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4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The Min-Hash Property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5A6CB0-988F-473C-9897-F5DF79C1CE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63265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 smtClean="0">
                    <a:solidFill>
                      <a:srgbClr val="D600B7"/>
                    </a:solidFill>
                    <a:sym typeface="Wingdings" panose="05000000000000000000" pitchFamily="2" charset="2"/>
                  </a:rPr>
                  <a:t>Choose a random permutation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D600B7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𝝅</m:t>
                    </m:r>
                  </m:oMath>
                </a14:m>
                <a:endParaRPr lang="en-US" b="1" dirty="0" smtClean="0">
                  <a:solidFill>
                    <a:srgbClr val="D600B7"/>
                  </a:solidFill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 smtClean="0">
                    <a:solidFill>
                      <a:srgbClr val="D600B7"/>
                    </a:solidFill>
                    <a:sym typeface="Wingdings" panose="05000000000000000000" pitchFamily="2" charset="2"/>
                  </a:rPr>
                  <a:t>Claim: </a:t>
                </a:r>
                <a:r>
                  <a:rPr lang="en-US" b="1" dirty="0" err="1">
                    <a:solidFill>
                      <a:srgbClr val="207A00"/>
                    </a:solidFill>
                  </a:rPr>
                  <a:t>Pr</a:t>
                </a:r>
                <a:r>
                  <a:rPr lang="en-US" b="1" dirty="0">
                    <a:solidFill>
                      <a:srgbClr val="207A00"/>
                    </a:solidFill>
                  </a:rPr>
                  <a:t>[</a:t>
                </a:r>
                <a:r>
                  <a:rPr lang="en-US" b="1" i="1" dirty="0">
                    <a:solidFill>
                      <a:srgbClr val="207A00"/>
                    </a:solidFill>
                  </a:rPr>
                  <a:t>h</a:t>
                </a:r>
                <a:r>
                  <a:rPr lang="en-US" b="1" baseline="-25000" dirty="0">
                    <a:solidFill>
                      <a:srgbClr val="207A00"/>
                    </a:solidFill>
                    <a:sym typeface="Symbol"/>
                  </a:rPr>
                  <a:t></a:t>
                </a:r>
                <a:r>
                  <a:rPr lang="en-US" b="1" dirty="0">
                    <a:solidFill>
                      <a:srgbClr val="207A00"/>
                    </a:solidFill>
                  </a:rPr>
                  <a:t>(C</a:t>
                </a:r>
                <a:r>
                  <a:rPr lang="en-US" b="1" baseline="-25000" dirty="0">
                    <a:solidFill>
                      <a:srgbClr val="207A00"/>
                    </a:solidFill>
                  </a:rPr>
                  <a:t>1</a:t>
                </a:r>
                <a:r>
                  <a:rPr lang="en-US" b="1" dirty="0">
                    <a:solidFill>
                      <a:srgbClr val="207A00"/>
                    </a:solidFill>
                  </a:rPr>
                  <a:t>) = </a:t>
                </a:r>
                <a:r>
                  <a:rPr lang="en-US" b="1" i="1" dirty="0">
                    <a:solidFill>
                      <a:srgbClr val="207A00"/>
                    </a:solidFill>
                  </a:rPr>
                  <a:t>h</a:t>
                </a:r>
                <a:r>
                  <a:rPr lang="en-US" b="1" baseline="-25000" dirty="0">
                    <a:solidFill>
                      <a:srgbClr val="207A00"/>
                    </a:solidFill>
                    <a:sym typeface="Symbol"/>
                  </a:rPr>
                  <a:t></a:t>
                </a:r>
                <a:r>
                  <a:rPr lang="en-US" b="1" dirty="0">
                    <a:solidFill>
                      <a:srgbClr val="207A00"/>
                    </a:solidFill>
                  </a:rPr>
                  <a:t>(C</a:t>
                </a:r>
                <a:r>
                  <a:rPr lang="en-US" b="1" baseline="-25000" dirty="0">
                    <a:solidFill>
                      <a:srgbClr val="207A00"/>
                    </a:solidFill>
                  </a:rPr>
                  <a:t>2</a:t>
                </a:r>
                <a:r>
                  <a:rPr lang="en-US" b="1" dirty="0">
                    <a:solidFill>
                      <a:srgbClr val="207A00"/>
                    </a:solidFill>
                  </a:rPr>
                  <a:t>)] = </a:t>
                </a:r>
                <a:r>
                  <a:rPr lang="en-US" b="1" i="1" dirty="0">
                    <a:solidFill>
                      <a:srgbClr val="207A00"/>
                    </a:solidFill>
                  </a:rPr>
                  <a:t>sim</a:t>
                </a:r>
                <a:r>
                  <a:rPr lang="en-US" b="1" dirty="0">
                    <a:solidFill>
                      <a:srgbClr val="207A00"/>
                    </a:solidFill>
                  </a:rPr>
                  <a:t>(C</a:t>
                </a:r>
                <a:r>
                  <a:rPr lang="en-US" b="1" baseline="-25000" dirty="0">
                    <a:solidFill>
                      <a:srgbClr val="207A00"/>
                    </a:solidFill>
                  </a:rPr>
                  <a:t>1</a:t>
                </a:r>
                <a:r>
                  <a:rPr lang="en-US" b="1" dirty="0">
                    <a:solidFill>
                      <a:srgbClr val="207A00"/>
                    </a:solidFill>
                  </a:rPr>
                  <a:t>, C</a:t>
                </a:r>
                <a:r>
                  <a:rPr lang="en-US" b="1" baseline="-25000" dirty="0">
                    <a:solidFill>
                      <a:srgbClr val="207A00"/>
                    </a:solidFill>
                  </a:rPr>
                  <a:t>2</a:t>
                </a:r>
                <a:r>
                  <a:rPr lang="en-US" b="1" dirty="0">
                    <a:solidFill>
                      <a:srgbClr val="207A00"/>
                    </a:solidFill>
                  </a:rPr>
                  <a:t>)</a:t>
                </a:r>
                <a:r>
                  <a:rPr lang="en-US" b="1" dirty="0" smtClean="0">
                    <a:solidFill>
                      <a:srgbClr val="D600B7"/>
                    </a:solidFill>
                    <a:sym typeface="Wingdings" panose="05000000000000000000" pitchFamily="2" charset="2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 smtClean="0">
                    <a:solidFill>
                      <a:srgbClr val="D600B7"/>
                    </a:solidFill>
                    <a:sym typeface="Wingdings" panose="05000000000000000000" pitchFamily="2" charset="2"/>
                  </a:rPr>
                  <a:t>WHY?</a:t>
                </a:r>
                <a:endParaRPr lang="en-US" sz="1800" b="1" dirty="0" smtClean="0">
                  <a:solidFill>
                    <a:srgbClr val="F0AD00"/>
                  </a:solidFill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Column pair C</a:t>
                </a:r>
                <a:r>
                  <a:rPr lang="en-US" baseline="-25000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1</a:t>
                </a:r>
                <a:r>
                  <a:rPr lang="en-US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 and C</a:t>
                </a:r>
                <a:r>
                  <a:rPr lang="en-US" baseline="-25000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2</a:t>
                </a:r>
                <a:r>
                  <a:rPr lang="en-US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 has three possible rows types: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b="1" dirty="0" smtClean="0">
                    <a:solidFill>
                      <a:srgbClr val="F0AD00"/>
                    </a:solidFill>
                    <a:sym typeface="Wingdings" panose="05000000000000000000" pitchFamily="2" charset="2"/>
                  </a:rPr>
                  <a:t>Type X</a:t>
                </a:r>
                <a:r>
                  <a:rPr lang="en-US" dirty="0" smtClean="0">
                    <a:sym typeface="Wingdings" panose="05000000000000000000" pitchFamily="2" charset="2"/>
                  </a:rPr>
                  <a:t>: 1 in both columns (</a:t>
                </a:r>
                <a:r>
                  <a:rPr lang="en-US" b="1" dirty="0" smtClean="0">
                    <a:sym typeface="Wingdings" panose="05000000000000000000" pitchFamily="2" charset="2"/>
                  </a:rPr>
                  <a:t>let’s consider x rows of type X</a:t>
                </a:r>
                <a:r>
                  <a:rPr lang="en-US" dirty="0" smtClean="0">
                    <a:sym typeface="Wingdings" panose="05000000000000000000" pitchFamily="2" charset="2"/>
                  </a:rPr>
                  <a:t>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b="1" dirty="0" smtClean="0">
                    <a:solidFill>
                      <a:srgbClr val="F0AD00"/>
                    </a:solidFill>
                    <a:sym typeface="Wingdings" panose="05000000000000000000" pitchFamily="2" charset="2"/>
                  </a:rPr>
                  <a:t>Type Y</a:t>
                </a:r>
                <a:r>
                  <a:rPr lang="en-US" dirty="0" smtClean="0">
                    <a:sym typeface="Wingdings" panose="05000000000000000000" pitchFamily="2" charset="2"/>
                  </a:rPr>
                  <a:t>: 1 in either 1 of the columns (</a:t>
                </a:r>
                <a:r>
                  <a:rPr lang="en-US" b="1" dirty="0" smtClean="0">
                    <a:sym typeface="Wingdings" panose="05000000000000000000" pitchFamily="2" charset="2"/>
                  </a:rPr>
                  <a:t>let’s consider y rows of type Y</a:t>
                </a:r>
                <a:r>
                  <a:rPr lang="en-US" dirty="0" smtClean="0">
                    <a:sym typeface="Wingdings" panose="05000000000000000000" pitchFamily="2" charset="2"/>
                  </a:rPr>
                  <a:t>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b="1" dirty="0" smtClean="0">
                    <a:solidFill>
                      <a:srgbClr val="F0AD00"/>
                    </a:solidFill>
                    <a:sym typeface="Wingdings" panose="05000000000000000000" pitchFamily="2" charset="2"/>
                  </a:rPr>
                  <a:t>Type Z</a:t>
                </a:r>
                <a:r>
                  <a:rPr lang="en-US" dirty="0" smtClean="0">
                    <a:sym typeface="Wingdings" panose="05000000000000000000" pitchFamily="2" charset="2"/>
                  </a:rPr>
                  <a:t>: 0 in both columns</a:t>
                </a:r>
                <a:r>
                  <a:rPr lang="en-US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 (</a:t>
                </a:r>
                <a:r>
                  <a:rPr lang="en-US" b="1" dirty="0" smtClean="0">
                    <a:solidFill>
                      <a:srgbClr val="FFC000"/>
                    </a:solidFill>
                    <a:sym typeface="Wingdings" panose="05000000000000000000" pitchFamily="2" charset="2"/>
                  </a:rPr>
                  <a:t>most of the rows</a:t>
                </a:r>
                <a:r>
                  <a:rPr lang="en-US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 – </a:t>
                </a:r>
                <a:r>
                  <a:rPr lang="en-US" b="1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we are not interested though</a:t>
                </a:r>
                <a:r>
                  <a:rPr lang="en-US" b="1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!</a:t>
                </a:r>
                <a:r>
                  <a:rPr lang="en-US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b="1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What is the probability that both columns have 1?</a:t>
                </a:r>
                <a:endParaRPr lang="en-US" b="1" dirty="0" smtClean="0">
                  <a:solidFill>
                    <a:srgbClr val="207A00"/>
                  </a:solidFill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 smtClean="0">
                    <a:solidFill>
                      <a:srgbClr val="D600B7"/>
                    </a:solidFill>
                    <a:sym typeface="Wingdings" panose="05000000000000000000" pitchFamily="2" charset="2"/>
                  </a:rPr>
                  <a:t>Note:</a:t>
                </a:r>
                <a:r>
                  <a:rPr lang="en-US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b="1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sim(C</a:t>
                </a:r>
                <a:r>
                  <a:rPr lang="en-US" b="1" baseline="-25000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1</a:t>
                </a:r>
                <a:r>
                  <a:rPr lang="en-US" b="1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,C</a:t>
                </a:r>
                <a:r>
                  <a:rPr lang="en-US" b="1" baseline="-25000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2</a:t>
                </a:r>
                <a:r>
                  <a:rPr lang="en-US" b="1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) = x/(</a:t>
                </a:r>
                <a:r>
                  <a:rPr lang="en-US" b="1" dirty="0" err="1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x+y</a:t>
                </a:r>
                <a:r>
                  <a:rPr lang="en-US" b="1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 err="1" smtClean="0">
                    <a:solidFill>
                      <a:srgbClr val="D600B7"/>
                    </a:solidFill>
                  </a:rPr>
                  <a:t>Pr</a:t>
                </a:r>
                <a:r>
                  <a:rPr lang="en-US" b="1" dirty="0" smtClean="0">
                    <a:solidFill>
                      <a:srgbClr val="D600B7"/>
                    </a:solidFill>
                  </a:rPr>
                  <a:t>[</a:t>
                </a:r>
                <a:r>
                  <a:rPr lang="en-US" b="1" i="1" dirty="0" smtClean="0">
                    <a:solidFill>
                      <a:srgbClr val="D600B7"/>
                    </a:solidFill>
                  </a:rPr>
                  <a:t>h</a:t>
                </a:r>
                <a:r>
                  <a:rPr lang="en-US" b="1" baseline="-25000" dirty="0" smtClean="0">
                    <a:solidFill>
                      <a:srgbClr val="D600B7"/>
                    </a:solidFill>
                    <a:sym typeface="Symbol"/>
                  </a:rPr>
                  <a:t></a:t>
                </a:r>
                <a:r>
                  <a:rPr lang="en-US" b="1" dirty="0" smtClean="0">
                    <a:solidFill>
                      <a:srgbClr val="D600B7"/>
                    </a:solidFill>
                  </a:rPr>
                  <a:t>(C</a:t>
                </a:r>
                <a:r>
                  <a:rPr lang="en-US" b="1" baseline="-25000" dirty="0" smtClean="0">
                    <a:solidFill>
                      <a:srgbClr val="D600B7"/>
                    </a:solidFill>
                  </a:rPr>
                  <a:t>1</a:t>
                </a:r>
                <a:r>
                  <a:rPr lang="en-US" b="1" dirty="0">
                    <a:solidFill>
                      <a:srgbClr val="D600B7"/>
                    </a:solidFill>
                  </a:rPr>
                  <a:t>) = </a:t>
                </a:r>
                <a:r>
                  <a:rPr lang="en-US" b="1" i="1" dirty="0" smtClean="0">
                    <a:solidFill>
                      <a:srgbClr val="D600B7"/>
                    </a:solidFill>
                  </a:rPr>
                  <a:t>h</a:t>
                </a:r>
                <a:r>
                  <a:rPr lang="en-US" b="1" baseline="-25000" dirty="0" smtClean="0">
                    <a:solidFill>
                      <a:srgbClr val="D600B7"/>
                    </a:solidFill>
                    <a:sym typeface="Symbol"/>
                  </a:rPr>
                  <a:t></a:t>
                </a:r>
                <a:r>
                  <a:rPr lang="en-US" b="1" dirty="0" smtClean="0">
                    <a:solidFill>
                      <a:srgbClr val="D600B7"/>
                    </a:solidFill>
                  </a:rPr>
                  <a:t>(C</a:t>
                </a:r>
                <a:r>
                  <a:rPr lang="en-US" b="1" baseline="-25000" dirty="0" smtClean="0">
                    <a:solidFill>
                      <a:srgbClr val="D600B7"/>
                    </a:solidFill>
                  </a:rPr>
                  <a:t>2</a:t>
                </a:r>
                <a:r>
                  <a:rPr lang="en-US" b="1" dirty="0">
                    <a:solidFill>
                      <a:srgbClr val="D600B7"/>
                    </a:solidFill>
                  </a:rPr>
                  <a:t>)] = </a:t>
                </a:r>
                <a:r>
                  <a:rPr lang="en-US" b="1" dirty="0">
                    <a:solidFill>
                      <a:srgbClr val="D600B7"/>
                    </a:solidFill>
                    <a:sym typeface="Wingdings" panose="05000000000000000000" pitchFamily="2" charset="2"/>
                  </a:rPr>
                  <a:t>x/(</a:t>
                </a:r>
                <a:r>
                  <a:rPr lang="en-US" b="1" dirty="0" err="1">
                    <a:solidFill>
                      <a:srgbClr val="D600B7"/>
                    </a:solidFill>
                    <a:sym typeface="Wingdings" panose="05000000000000000000" pitchFamily="2" charset="2"/>
                  </a:rPr>
                  <a:t>x+y</a:t>
                </a:r>
                <a:r>
                  <a:rPr lang="en-US" b="1" dirty="0" smtClean="0">
                    <a:solidFill>
                      <a:srgbClr val="D600B7"/>
                    </a:solidFill>
                    <a:sym typeface="Wingdings" panose="05000000000000000000" pitchFamily="2" charset="2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Look down columns C</a:t>
                </a:r>
                <a:r>
                  <a:rPr lang="en-US" baseline="-25000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1</a:t>
                </a:r>
                <a:r>
                  <a:rPr lang="en-US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 and C</a:t>
                </a:r>
                <a:r>
                  <a:rPr lang="en-US" baseline="-25000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2 </a:t>
                </a:r>
                <a:r>
                  <a:rPr lang="en-US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until we see 1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If it is type X, then h(C</a:t>
                </a:r>
                <a:r>
                  <a:rPr lang="en-US" baseline="-25000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1</a:t>
                </a:r>
                <a:r>
                  <a:rPr lang="en-US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) = h(C</a:t>
                </a:r>
                <a:r>
                  <a:rPr lang="en-US" baseline="-25000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2</a:t>
                </a:r>
                <a:r>
                  <a:rPr lang="en-US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) – </a:t>
                </a:r>
                <a:r>
                  <a:rPr lang="en-US" b="1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else </a:t>
                </a:r>
                <a:r>
                  <a:rPr lang="en-US" b="1" i="1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not equal</a:t>
                </a:r>
                <a:r>
                  <a:rPr lang="en-US" b="1" dirty="0" smtClean="0">
                    <a:solidFill>
                      <a:srgbClr val="D600B7"/>
                    </a:solidFill>
                    <a:sym typeface="Wingdings" panose="05000000000000000000" pitchFamily="2" charset="2"/>
                  </a:rPr>
                  <a:t> </a:t>
                </a:r>
                <a:endParaRPr lang="en-US" b="1" dirty="0">
                  <a:solidFill>
                    <a:srgbClr val="D600B7"/>
                  </a:solidFill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b="1" dirty="0" smtClean="0">
                  <a:solidFill>
                    <a:srgbClr val="207A00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5A6CB0-988F-473C-9897-F5DF79C1CE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632652"/>
              </a:xfrm>
              <a:blipFill>
                <a:blip r:embed="rId3"/>
                <a:stretch>
                  <a:fillRect l="-1043" t="-2105" b="-1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0491729" y="650751"/>
            <a:ext cx="1527674" cy="3678878"/>
            <a:chOff x="2057401" y="2133600"/>
            <a:chExt cx="1257301" cy="3524251"/>
          </a:xfrm>
          <a:solidFill>
            <a:schemeClr val="bg1"/>
          </a:solidFill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686051" y="5064125"/>
              <a:ext cx="628651" cy="5937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057401" y="5064125"/>
              <a:ext cx="628651" cy="5937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686051" y="4468813"/>
              <a:ext cx="628651" cy="5953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57401" y="4468813"/>
              <a:ext cx="628651" cy="5953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686051" y="3871913"/>
              <a:ext cx="628651" cy="5969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 dirty="0" smtClean="0"/>
                <a:t>0</a:t>
              </a:r>
              <a:endParaRPr lang="en-US" sz="2800" dirty="0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057401" y="3871913"/>
              <a:ext cx="628651" cy="5969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686051" y="3276600"/>
              <a:ext cx="628651" cy="5953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 b="1" dirty="0"/>
                <a:t>1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057401" y="3276600"/>
              <a:ext cx="628651" cy="5953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 b="1" dirty="0"/>
                <a:t>1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686051" y="2728913"/>
              <a:ext cx="628651" cy="547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057401" y="2728913"/>
              <a:ext cx="628651" cy="547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 dirty="0" smtClean="0"/>
                <a:t>0</a:t>
              </a:r>
              <a:endParaRPr lang="en-US" sz="2800" dirty="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686051" y="2133600"/>
              <a:ext cx="628651" cy="5953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 dirty="0"/>
                <a:t>0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057401" y="2133600"/>
              <a:ext cx="628651" cy="5953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 dirty="0" smtClean="0"/>
                <a:t>0 </a:t>
              </a:r>
              <a:endParaRPr lang="en-US" sz="2800" dirty="0"/>
            </a:p>
          </p:txBody>
        </p:sp>
        <p:sp>
          <p:nvSpPr>
            <p:cNvPr id="17" name="Line 33"/>
            <p:cNvSpPr>
              <a:spLocks noChangeShapeType="1"/>
            </p:cNvSpPr>
            <p:nvPr/>
          </p:nvSpPr>
          <p:spPr bwMode="auto">
            <a:xfrm>
              <a:off x="2057401" y="2133600"/>
              <a:ext cx="1097280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34"/>
            <p:cNvSpPr>
              <a:spLocks noChangeShapeType="1"/>
            </p:cNvSpPr>
            <p:nvPr/>
          </p:nvSpPr>
          <p:spPr bwMode="auto">
            <a:xfrm>
              <a:off x="2057401" y="2728913"/>
              <a:ext cx="109728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35"/>
            <p:cNvSpPr>
              <a:spLocks noChangeShapeType="1"/>
            </p:cNvSpPr>
            <p:nvPr/>
          </p:nvSpPr>
          <p:spPr bwMode="auto">
            <a:xfrm>
              <a:off x="2057401" y="3276600"/>
              <a:ext cx="109728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36"/>
            <p:cNvSpPr>
              <a:spLocks noChangeShapeType="1"/>
            </p:cNvSpPr>
            <p:nvPr/>
          </p:nvSpPr>
          <p:spPr bwMode="auto">
            <a:xfrm>
              <a:off x="2057401" y="3871913"/>
              <a:ext cx="109728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37"/>
            <p:cNvSpPr>
              <a:spLocks noChangeShapeType="1"/>
            </p:cNvSpPr>
            <p:nvPr/>
          </p:nvSpPr>
          <p:spPr bwMode="auto">
            <a:xfrm>
              <a:off x="2057401" y="4468813"/>
              <a:ext cx="109728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auto">
            <a:xfrm>
              <a:off x="2057401" y="5064125"/>
              <a:ext cx="109728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39"/>
            <p:cNvSpPr>
              <a:spLocks noChangeShapeType="1"/>
            </p:cNvSpPr>
            <p:nvPr/>
          </p:nvSpPr>
          <p:spPr bwMode="auto">
            <a:xfrm>
              <a:off x="2057401" y="5657850"/>
              <a:ext cx="109728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40"/>
            <p:cNvSpPr>
              <a:spLocks noChangeShapeType="1"/>
            </p:cNvSpPr>
            <p:nvPr/>
          </p:nvSpPr>
          <p:spPr bwMode="auto">
            <a:xfrm>
              <a:off x="2057401" y="5638800"/>
              <a:ext cx="1097280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41"/>
            <p:cNvSpPr>
              <a:spLocks noChangeShapeType="1"/>
            </p:cNvSpPr>
            <p:nvPr/>
          </p:nvSpPr>
          <p:spPr bwMode="auto">
            <a:xfrm>
              <a:off x="2057401" y="2133601"/>
              <a:ext cx="0" cy="352425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42"/>
            <p:cNvSpPr>
              <a:spLocks noChangeShapeType="1"/>
            </p:cNvSpPr>
            <p:nvPr/>
          </p:nvSpPr>
          <p:spPr bwMode="auto">
            <a:xfrm>
              <a:off x="2581275" y="2133601"/>
              <a:ext cx="24766" cy="35242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41"/>
            <p:cNvSpPr>
              <a:spLocks noChangeShapeType="1"/>
            </p:cNvSpPr>
            <p:nvPr/>
          </p:nvSpPr>
          <p:spPr bwMode="auto">
            <a:xfrm>
              <a:off x="3171825" y="2133601"/>
              <a:ext cx="0" cy="350520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555384" y="4340906"/>
            <a:ext cx="636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r>
              <a:rPr lang="en-US" sz="2400" b="1" baseline="-25000" dirty="0" smtClean="0"/>
              <a:t>1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1255565" y="4344382"/>
            <a:ext cx="636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r>
              <a:rPr lang="en-US" sz="2400" b="1" baseline="-25000" dirty="0"/>
              <a:t>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4373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Similarity of Signatures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rgbClr val="D600B7"/>
                </a:solidFill>
                <a:sym typeface="Wingdings" panose="05000000000000000000" pitchFamily="2" charset="2"/>
              </a:rPr>
              <a:t>We know </a:t>
            </a:r>
            <a:r>
              <a:rPr lang="en-US" sz="3600" b="1" dirty="0" err="1">
                <a:solidFill>
                  <a:srgbClr val="207A00"/>
                </a:solidFill>
              </a:rPr>
              <a:t>Pr</a:t>
            </a:r>
            <a:r>
              <a:rPr lang="en-US" sz="3600" b="1" dirty="0">
                <a:solidFill>
                  <a:srgbClr val="207A00"/>
                </a:solidFill>
              </a:rPr>
              <a:t>[</a:t>
            </a:r>
            <a:r>
              <a:rPr lang="en-US" sz="3600" b="1" i="1" dirty="0">
                <a:solidFill>
                  <a:srgbClr val="207A00"/>
                </a:solidFill>
              </a:rPr>
              <a:t>h</a:t>
            </a:r>
            <a:r>
              <a:rPr lang="en-US" sz="3600" b="1" baseline="-25000" dirty="0">
                <a:solidFill>
                  <a:srgbClr val="207A00"/>
                </a:solidFill>
                <a:sym typeface="Symbol"/>
              </a:rPr>
              <a:t></a:t>
            </a:r>
            <a:r>
              <a:rPr lang="en-US" sz="3600" b="1" dirty="0">
                <a:solidFill>
                  <a:srgbClr val="207A00"/>
                </a:solidFill>
              </a:rPr>
              <a:t>(C</a:t>
            </a:r>
            <a:r>
              <a:rPr lang="en-US" sz="3600" b="1" baseline="-25000" dirty="0">
                <a:solidFill>
                  <a:srgbClr val="207A00"/>
                </a:solidFill>
              </a:rPr>
              <a:t>1</a:t>
            </a:r>
            <a:r>
              <a:rPr lang="en-US" sz="3600" b="1" dirty="0">
                <a:solidFill>
                  <a:srgbClr val="207A00"/>
                </a:solidFill>
              </a:rPr>
              <a:t>) = </a:t>
            </a:r>
            <a:r>
              <a:rPr lang="en-US" sz="3600" b="1" i="1" dirty="0">
                <a:solidFill>
                  <a:srgbClr val="207A00"/>
                </a:solidFill>
              </a:rPr>
              <a:t>h</a:t>
            </a:r>
            <a:r>
              <a:rPr lang="en-US" sz="3600" b="1" baseline="-25000" dirty="0">
                <a:solidFill>
                  <a:srgbClr val="207A00"/>
                </a:solidFill>
                <a:sym typeface="Symbol"/>
              </a:rPr>
              <a:t></a:t>
            </a:r>
            <a:r>
              <a:rPr lang="en-US" sz="3600" b="1" dirty="0">
                <a:solidFill>
                  <a:srgbClr val="207A00"/>
                </a:solidFill>
              </a:rPr>
              <a:t>(C</a:t>
            </a:r>
            <a:r>
              <a:rPr lang="en-US" sz="3600" b="1" baseline="-25000" dirty="0">
                <a:solidFill>
                  <a:srgbClr val="207A00"/>
                </a:solidFill>
              </a:rPr>
              <a:t>2</a:t>
            </a:r>
            <a:r>
              <a:rPr lang="en-US" sz="3600" b="1" dirty="0">
                <a:solidFill>
                  <a:srgbClr val="207A00"/>
                </a:solidFill>
              </a:rPr>
              <a:t>)] = </a:t>
            </a:r>
            <a:r>
              <a:rPr lang="en-US" sz="3600" b="1" i="1" dirty="0">
                <a:solidFill>
                  <a:srgbClr val="207A00"/>
                </a:solidFill>
              </a:rPr>
              <a:t>sim</a:t>
            </a:r>
            <a:r>
              <a:rPr lang="en-US" sz="3600" b="1" dirty="0">
                <a:solidFill>
                  <a:srgbClr val="207A00"/>
                </a:solidFill>
              </a:rPr>
              <a:t>(C</a:t>
            </a:r>
            <a:r>
              <a:rPr lang="en-US" sz="3600" b="1" baseline="-25000" dirty="0">
                <a:solidFill>
                  <a:srgbClr val="207A00"/>
                </a:solidFill>
              </a:rPr>
              <a:t>1</a:t>
            </a:r>
            <a:r>
              <a:rPr lang="en-US" sz="3600" b="1" dirty="0">
                <a:solidFill>
                  <a:srgbClr val="207A00"/>
                </a:solidFill>
              </a:rPr>
              <a:t>, C</a:t>
            </a:r>
            <a:r>
              <a:rPr lang="en-US" sz="3600" b="1" baseline="-25000" dirty="0">
                <a:solidFill>
                  <a:srgbClr val="207A00"/>
                </a:solidFill>
              </a:rPr>
              <a:t>2</a:t>
            </a:r>
            <a:r>
              <a:rPr lang="en-US" sz="3600" b="1" dirty="0">
                <a:solidFill>
                  <a:srgbClr val="207A00"/>
                </a:solidFill>
              </a:rPr>
              <a:t>)</a:t>
            </a:r>
            <a:endParaRPr lang="en-US" sz="3600" dirty="0" smtClean="0">
              <a:solidFill>
                <a:srgbClr val="D600B7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dirty="0" smtClean="0">
                <a:sym typeface="Wingdings" panose="05000000000000000000" pitchFamily="2" charset="2"/>
              </a:rPr>
              <a:t>Let’s generalize to multiple hash functions!</a:t>
            </a:r>
            <a:endParaRPr lang="en-US" sz="36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 smtClean="0">
                <a:sym typeface="Wingdings" panose="05000000000000000000" pitchFamily="2" charset="2"/>
              </a:rPr>
              <a:t>The similarity of two signatures is the </a:t>
            </a:r>
            <a:r>
              <a:rPr lang="en-US" sz="4000" dirty="0" smtClean="0">
                <a:solidFill>
                  <a:srgbClr val="D600B7"/>
                </a:solidFill>
                <a:sym typeface="Wingdings" panose="05000000000000000000" pitchFamily="2" charset="2"/>
              </a:rPr>
              <a:t>fraction of the hash functions in which they agree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>
                <a:sym typeface="Wingdings" panose="05000000000000000000" pitchFamily="2" charset="2"/>
              </a:rPr>
              <a:t>Thus, the expected similarity of two signatures equals the </a:t>
            </a:r>
            <a:r>
              <a:rPr lang="en-US" sz="3600" dirty="0" err="1" smtClean="0">
                <a:sym typeface="Wingdings" panose="05000000000000000000" pitchFamily="2" charset="2"/>
              </a:rPr>
              <a:t>Jaccard</a:t>
            </a:r>
            <a:r>
              <a:rPr lang="en-US" sz="3600" dirty="0" smtClean="0">
                <a:sym typeface="Wingdings" panose="05000000000000000000" pitchFamily="2" charset="2"/>
              </a:rPr>
              <a:t> similarity of columns/docs that the signatures represent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207A00"/>
                </a:solidFill>
                <a:sym typeface="Wingdings" panose="05000000000000000000" pitchFamily="2" charset="2"/>
              </a:rPr>
              <a:t>Longer the signatures, smaller will be the expected error</a:t>
            </a:r>
          </a:p>
        </p:txBody>
      </p:sp>
    </p:spTree>
    <p:extLst>
      <p:ext uri="{BB962C8B-B14F-4D97-AF65-F5344CB8AC3E}">
        <p14:creationId xmlns:p14="http://schemas.microsoft.com/office/powerpoint/2010/main" val="47507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Min-Hashing Example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 Box 142"/>
          <p:cNvSpPr txBox="1">
            <a:spLocks noChangeArrowheads="1"/>
          </p:cNvSpPr>
          <p:nvPr/>
        </p:nvSpPr>
        <p:spPr bwMode="auto">
          <a:xfrm>
            <a:off x="6574315" y="4583114"/>
            <a:ext cx="387477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D600B7"/>
                </a:solidFill>
              </a:rPr>
              <a:t>Similarities:</a:t>
            </a:r>
          </a:p>
          <a:p>
            <a:r>
              <a:rPr lang="en-US" sz="2400" dirty="0"/>
              <a:t>         </a:t>
            </a:r>
            <a:r>
              <a:rPr lang="en-US" sz="2400" dirty="0" smtClean="0"/>
              <a:t>        1-3      </a:t>
            </a:r>
            <a:r>
              <a:rPr lang="en-US" sz="2400" dirty="0"/>
              <a:t>2-4    1-2   3-4</a:t>
            </a:r>
          </a:p>
          <a:p>
            <a:r>
              <a:rPr lang="en-US" sz="2400" b="1" dirty="0" smtClean="0"/>
              <a:t>Col/Col </a:t>
            </a:r>
            <a:r>
              <a:rPr lang="en-US" sz="2400" dirty="0" smtClean="0"/>
              <a:t> 0.75     0.75    </a:t>
            </a:r>
            <a:r>
              <a:rPr lang="en-US" sz="2400" dirty="0"/>
              <a:t>0       0</a:t>
            </a:r>
          </a:p>
          <a:p>
            <a:r>
              <a:rPr lang="en-US" sz="2400" b="1" dirty="0" smtClean="0"/>
              <a:t>Sig/Sig </a:t>
            </a:r>
            <a:r>
              <a:rPr lang="en-US" sz="2400" dirty="0" smtClean="0"/>
              <a:t>  0.67     1.00    </a:t>
            </a:r>
            <a:r>
              <a:rPr lang="en-US" sz="2400" dirty="0"/>
              <a:t>0       0</a:t>
            </a:r>
          </a:p>
        </p:txBody>
      </p:sp>
      <p:sp>
        <p:nvSpPr>
          <p:cNvPr id="6" name="Rectangle 143"/>
          <p:cNvSpPr>
            <a:spLocks noChangeArrowheads="1"/>
          </p:cNvSpPr>
          <p:nvPr/>
        </p:nvSpPr>
        <p:spPr bwMode="auto">
          <a:xfrm>
            <a:off x="7649582" y="5029682"/>
            <a:ext cx="2883837" cy="11230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44"/>
          <p:cNvSpPr>
            <a:spLocks noChangeShapeType="1"/>
          </p:cNvSpPr>
          <p:nvPr/>
        </p:nvSpPr>
        <p:spPr bwMode="auto">
          <a:xfrm>
            <a:off x="7649582" y="5393747"/>
            <a:ext cx="2883837" cy="45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154715" y="1690688"/>
            <a:ext cx="7924800" cy="4652963"/>
            <a:chOff x="381000" y="2052637"/>
            <a:chExt cx="7924800" cy="4652963"/>
          </a:xfrm>
        </p:grpSpPr>
        <p:sp>
          <p:nvSpPr>
            <p:cNvPr id="9" name="Text Box 67"/>
            <p:cNvSpPr txBox="1">
              <a:spLocks noChangeArrowheads="1"/>
            </p:cNvSpPr>
            <p:nvPr/>
          </p:nvSpPr>
          <p:spPr bwMode="auto">
            <a:xfrm>
              <a:off x="6026150" y="2205037"/>
              <a:ext cx="21034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 dirty="0">
                  <a:solidFill>
                    <a:srgbClr val="008000"/>
                  </a:solidFill>
                </a:rPr>
                <a:t>Signature matrix </a:t>
              </a:r>
              <a:r>
                <a:rPr lang="en-US" b="1" i="1" dirty="0">
                  <a:solidFill>
                    <a:srgbClr val="008000"/>
                  </a:solidFill>
                </a:rPr>
                <a:t>M</a:t>
              </a:r>
            </a:p>
          </p:txBody>
        </p:sp>
        <p:sp>
          <p:nvSpPr>
            <p:cNvPr id="10" name="AutoShape 68"/>
            <p:cNvSpPr>
              <a:spLocks noChangeArrowheads="1"/>
            </p:cNvSpPr>
            <p:nvPr/>
          </p:nvSpPr>
          <p:spPr bwMode="auto">
            <a:xfrm>
              <a:off x="4800600" y="4338637"/>
              <a:ext cx="762000" cy="533400"/>
            </a:xfrm>
            <a:prstGeom prst="rightArrow">
              <a:avLst>
                <a:gd name="adj1" fmla="val 50000"/>
                <a:gd name="adj2" fmla="val 35714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69"/>
            <p:cNvSpPr>
              <a:spLocks noChangeArrowheads="1"/>
            </p:cNvSpPr>
            <p:nvPr/>
          </p:nvSpPr>
          <p:spPr bwMode="auto">
            <a:xfrm>
              <a:off x="7734300" y="2738437"/>
              <a:ext cx="571500" cy="584200"/>
            </a:xfrm>
            <a:prstGeom prst="rect">
              <a:avLst/>
            </a:prstGeom>
            <a:solidFill>
              <a:srgbClr val="680000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12" name="Rectangle 70"/>
            <p:cNvSpPr>
              <a:spLocks noChangeArrowheads="1"/>
            </p:cNvSpPr>
            <p:nvPr/>
          </p:nvSpPr>
          <p:spPr bwMode="auto">
            <a:xfrm>
              <a:off x="7162800" y="2738437"/>
              <a:ext cx="571500" cy="584200"/>
            </a:xfrm>
            <a:prstGeom prst="rect">
              <a:avLst/>
            </a:prstGeom>
            <a:solidFill>
              <a:srgbClr val="680000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2</a:t>
              </a:r>
            </a:p>
          </p:txBody>
        </p:sp>
        <p:sp>
          <p:nvSpPr>
            <p:cNvPr id="13" name="Rectangle 71"/>
            <p:cNvSpPr>
              <a:spLocks noChangeArrowheads="1"/>
            </p:cNvSpPr>
            <p:nvPr/>
          </p:nvSpPr>
          <p:spPr bwMode="auto">
            <a:xfrm>
              <a:off x="6591300" y="2738437"/>
              <a:ext cx="571500" cy="584200"/>
            </a:xfrm>
            <a:prstGeom prst="rect">
              <a:avLst/>
            </a:prstGeom>
            <a:solidFill>
              <a:srgbClr val="680000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14" name="Rectangle 72"/>
            <p:cNvSpPr>
              <a:spLocks noChangeArrowheads="1"/>
            </p:cNvSpPr>
            <p:nvPr/>
          </p:nvSpPr>
          <p:spPr bwMode="auto">
            <a:xfrm>
              <a:off x="6019800" y="2738437"/>
              <a:ext cx="571500" cy="584200"/>
            </a:xfrm>
            <a:prstGeom prst="rect">
              <a:avLst/>
            </a:prstGeom>
            <a:solidFill>
              <a:srgbClr val="680000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 dirty="0"/>
                <a:t>2</a:t>
              </a:r>
            </a:p>
          </p:txBody>
        </p:sp>
        <p:sp>
          <p:nvSpPr>
            <p:cNvPr id="15" name="Line 73"/>
            <p:cNvSpPr>
              <a:spLocks noChangeShapeType="1"/>
            </p:cNvSpPr>
            <p:nvPr/>
          </p:nvSpPr>
          <p:spPr bwMode="auto">
            <a:xfrm>
              <a:off x="6019800" y="2738437"/>
              <a:ext cx="2286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74"/>
            <p:cNvSpPr>
              <a:spLocks noChangeShapeType="1"/>
            </p:cNvSpPr>
            <p:nvPr/>
          </p:nvSpPr>
          <p:spPr bwMode="auto">
            <a:xfrm>
              <a:off x="6019800" y="3322637"/>
              <a:ext cx="2286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75"/>
            <p:cNvSpPr>
              <a:spLocks noChangeShapeType="1"/>
            </p:cNvSpPr>
            <p:nvPr/>
          </p:nvSpPr>
          <p:spPr bwMode="auto">
            <a:xfrm>
              <a:off x="6019800" y="2738437"/>
              <a:ext cx="0" cy="584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76"/>
            <p:cNvSpPr>
              <a:spLocks noChangeShapeType="1"/>
            </p:cNvSpPr>
            <p:nvPr/>
          </p:nvSpPr>
          <p:spPr bwMode="auto">
            <a:xfrm>
              <a:off x="6591300" y="2738437"/>
              <a:ext cx="0" cy="584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77"/>
            <p:cNvSpPr>
              <a:spLocks noChangeShapeType="1"/>
            </p:cNvSpPr>
            <p:nvPr/>
          </p:nvSpPr>
          <p:spPr bwMode="auto">
            <a:xfrm>
              <a:off x="7162800" y="2738437"/>
              <a:ext cx="0" cy="584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78"/>
            <p:cNvSpPr>
              <a:spLocks noChangeShapeType="1"/>
            </p:cNvSpPr>
            <p:nvPr/>
          </p:nvSpPr>
          <p:spPr bwMode="auto">
            <a:xfrm>
              <a:off x="7734300" y="2738437"/>
              <a:ext cx="0" cy="584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79"/>
            <p:cNvSpPr>
              <a:spLocks noChangeShapeType="1"/>
            </p:cNvSpPr>
            <p:nvPr/>
          </p:nvSpPr>
          <p:spPr bwMode="auto">
            <a:xfrm>
              <a:off x="8305800" y="2738437"/>
              <a:ext cx="0" cy="584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Rectangle 81"/>
            <p:cNvSpPr>
              <a:spLocks noChangeArrowheads="1"/>
            </p:cNvSpPr>
            <p:nvPr/>
          </p:nvSpPr>
          <p:spPr bwMode="auto">
            <a:xfrm>
              <a:off x="914400" y="6094412"/>
              <a:ext cx="381000" cy="58102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5</a:t>
              </a:r>
            </a:p>
          </p:txBody>
        </p:sp>
        <p:sp>
          <p:nvSpPr>
            <p:cNvPr id="23" name="Rectangle 82"/>
            <p:cNvSpPr>
              <a:spLocks noChangeArrowheads="1"/>
            </p:cNvSpPr>
            <p:nvPr/>
          </p:nvSpPr>
          <p:spPr bwMode="auto">
            <a:xfrm>
              <a:off x="914400" y="5514975"/>
              <a:ext cx="381000" cy="57943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7</a:t>
              </a:r>
            </a:p>
          </p:txBody>
        </p:sp>
        <p:sp>
          <p:nvSpPr>
            <p:cNvPr id="24" name="Rectangle 83"/>
            <p:cNvSpPr>
              <a:spLocks noChangeArrowheads="1"/>
            </p:cNvSpPr>
            <p:nvPr/>
          </p:nvSpPr>
          <p:spPr bwMode="auto">
            <a:xfrm>
              <a:off x="914400" y="4933950"/>
              <a:ext cx="381000" cy="58102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 dirty="0"/>
                <a:t>6</a:t>
              </a:r>
            </a:p>
          </p:txBody>
        </p:sp>
        <p:sp>
          <p:nvSpPr>
            <p:cNvPr id="25" name="Rectangle 84"/>
            <p:cNvSpPr>
              <a:spLocks noChangeArrowheads="1"/>
            </p:cNvSpPr>
            <p:nvPr/>
          </p:nvSpPr>
          <p:spPr bwMode="auto">
            <a:xfrm>
              <a:off x="914400" y="4352925"/>
              <a:ext cx="381000" cy="58102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3</a:t>
              </a:r>
            </a:p>
          </p:txBody>
        </p:sp>
        <p:sp>
          <p:nvSpPr>
            <p:cNvPr id="26" name="Rectangle 85"/>
            <p:cNvSpPr>
              <a:spLocks noChangeArrowheads="1"/>
            </p:cNvSpPr>
            <p:nvPr/>
          </p:nvSpPr>
          <p:spPr bwMode="auto">
            <a:xfrm>
              <a:off x="914400" y="3771900"/>
              <a:ext cx="381000" cy="58102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 dirty="0"/>
                <a:t>1</a:t>
              </a:r>
            </a:p>
          </p:txBody>
        </p:sp>
        <p:sp>
          <p:nvSpPr>
            <p:cNvPr id="27" name="Rectangle 86"/>
            <p:cNvSpPr>
              <a:spLocks noChangeArrowheads="1"/>
            </p:cNvSpPr>
            <p:nvPr/>
          </p:nvSpPr>
          <p:spPr bwMode="auto">
            <a:xfrm>
              <a:off x="914400" y="3192462"/>
              <a:ext cx="381000" cy="57943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2</a:t>
              </a:r>
            </a:p>
          </p:txBody>
        </p:sp>
        <p:sp>
          <p:nvSpPr>
            <p:cNvPr id="28" name="Rectangle 87"/>
            <p:cNvSpPr>
              <a:spLocks noChangeArrowheads="1"/>
            </p:cNvSpPr>
            <p:nvPr/>
          </p:nvSpPr>
          <p:spPr bwMode="auto">
            <a:xfrm>
              <a:off x="914400" y="2586037"/>
              <a:ext cx="381000" cy="60642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4</a:t>
              </a:r>
            </a:p>
          </p:txBody>
        </p:sp>
        <p:sp>
          <p:nvSpPr>
            <p:cNvPr id="29" name="Line 88"/>
            <p:cNvSpPr>
              <a:spLocks noChangeShapeType="1"/>
            </p:cNvSpPr>
            <p:nvPr/>
          </p:nvSpPr>
          <p:spPr bwMode="auto">
            <a:xfrm>
              <a:off x="914400" y="2586037"/>
              <a:ext cx="381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89"/>
            <p:cNvSpPr>
              <a:spLocks noChangeShapeType="1"/>
            </p:cNvSpPr>
            <p:nvPr/>
          </p:nvSpPr>
          <p:spPr bwMode="auto">
            <a:xfrm>
              <a:off x="914400" y="3192462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Line 90"/>
            <p:cNvSpPr>
              <a:spLocks noChangeShapeType="1"/>
            </p:cNvSpPr>
            <p:nvPr/>
          </p:nvSpPr>
          <p:spPr bwMode="auto">
            <a:xfrm>
              <a:off x="914400" y="3771900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91"/>
            <p:cNvSpPr>
              <a:spLocks noChangeShapeType="1"/>
            </p:cNvSpPr>
            <p:nvPr/>
          </p:nvSpPr>
          <p:spPr bwMode="auto">
            <a:xfrm>
              <a:off x="914400" y="4352925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92"/>
            <p:cNvSpPr>
              <a:spLocks noChangeShapeType="1"/>
            </p:cNvSpPr>
            <p:nvPr/>
          </p:nvSpPr>
          <p:spPr bwMode="auto">
            <a:xfrm>
              <a:off x="914400" y="4933950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93"/>
            <p:cNvSpPr>
              <a:spLocks noChangeShapeType="1"/>
            </p:cNvSpPr>
            <p:nvPr/>
          </p:nvSpPr>
          <p:spPr bwMode="auto">
            <a:xfrm>
              <a:off x="914400" y="5514975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94"/>
            <p:cNvSpPr>
              <a:spLocks noChangeShapeType="1"/>
            </p:cNvSpPr>
            <p:nvPr/>
          </p:nvSpPr>
          <p:spPr bwMode="auto">
            <a:xfrm>
              <a:off x="914400" y="6094412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Line 95"/>
            <p:cNvSpPr>
              <a:spLocks noChangeShapeType="1"/>
            </p:cNvSpPr>
            <p:nvPr/>
          </p:nvSpPr>
          <p:spPr bwMode="auto">
            <a:xfrm>
              <a:off x="914400" y="6675437"/>
              <a:ext cx="381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Line 96"/>
            <p:cNvSpPr>
              <a:spLocks noChangeShapeType="1"/>
            </p:cNvSpPr>
            <p:nvPr/>
          </p:nvSpPr>
          <p:spPr bwMode="auto">
            <a:xfrm>
              <a:off x="914400" y="2586037"/>
              <a:ext cx="0" cy="40894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97"/>
            <p:cNvSpPr>
              <a:spLocks noChangeShapeType="1"/>
            </p:cNvSpPr>
            <p:nvPr/>
          </p:nvSpPr>
          <p:spPr bwMode="auto">
            <a:xfrm>
              <a:off x="1295400" y="4352925"/>
              <a:ext cx="0" cy="5810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98"/>
            <p:cNvSpPr>
              <a:spLocks noChangeShapeType="1"/>
            </p:cNvSpPr>
            <p:nvPr/>
          </p:nvSpPr>
          <p:spPr bwMode="auto">
            <a:xfrm>
              <a:off x="1295400" y="2586037"/>
              <a:ext cx="0" cy="17668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99"/>
            <p:cNvSpPr>
              <a:spLocks noChangeShapeType="1"/>
            </p:cNvSpPr>
            <p:nvPr/>
          </p:nvSpPr>
          <p:spPr bwMode="auto">
            <a:xfrm>
              <a:off x="1295400" y="4324350"/>
              <a:ext cx="0" cy="23510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Rectangle 100"/>
            <p:cNvSpPr>
              <a:spLocks noChangeArrowheads="1"/>
            </p:cNvSpPr>
            <p:nvPr/>
          </p:nvSpPr>
          <p:spPr bwMode="auto">
            <a:xfrm>
              <a:off x="7734300" y="3348037"/>
              <a:ext cx="571500" cy="584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42" name="Rectangle 101"/>
            <p:cNvSpPr>
              <a:spLocks noChangeArrowheads="1"/>
            </p:cNvSpPr>
            <p:nvPr/>
          </p:nvSpPr>
          <p:spPr bwMode="auto">
            <a:xfrm>
              <a:off x="7162800" y="3348037"/>
              <a:ext cx="571500" cy="584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4</a:t>
              </a:r>
            </a:p>
          </p:txBody>
        </p:sp>
        <p:sp>
          <p:nvSpPr>
            <p:cNvPr id="43" name="Rectangle 102"/>
            <p:cNvSpPr>
              <a:spLocks noChangeArrowheads="1"/>
            </p:cNvSpPr>
            <p:nvPr/>
          </p:nvSpPr>
          <p:spPr bwMode="auto">
            <a:xfrm>
              <a:off x="6591300" y="3348037"/>
              <a:ext cx="571500" cy="584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44" name="Rectangle 103"/>
            <p:cNvSpPr>
              <a:spLocks noChangeArrowheads="1"/>
            </p:cNvSpPr>
            <p:nvPr/>
          </p:nvSpPr>
          <p:spPr bwMode="auto">
            <a:xfrm>
              <a:off x="6019800" y="3348037"/>
              <a:ext cx="571500" cy="584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2</a:t>
              </a:r>
            </a:p>
          </p:txBody>
        </p:sp>
        <p:sp>
          <p:nvSpPr>
            <p:cNvPr id="45" name="Line 104"/>
            <p:cNvSpPr>
              <a:spLocks noChangeShapeType="1"/>
            </p:cNvSpPr>
            <p:nvPr/>
          </p:nvSpPr>
          <p:spPr bwMode="auto">
            <a:xfrm>
              <a:off x="6019800" y="3348037"/>
              <a:ext cx="2286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" name="Line 105"/>
            <p:cNvSpPr>
              <a:spLocks noChangeShapeType="1"/>
            </p:cNvSpPr>
            <p:nvPr/>
          </p:nvSpPr>
          <p:spPr bwMode="auto">
            <a:xfrm>
              <a:off x="6019800" y="3932237"/>
              <a:ext cx="2286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" name="Line 106"/>
            <p:cNvSpPr>
              <a:spLocks noChangeShapeType="1"/>
            </p:cNvSpPr>
            <p:nvPr/>
          </p:nvSpPr>
          <p:spPr bwMode="auto">
            <a:xfrm>
              <a:off x="6019800" y="3348037"/>
              <a:ext cx="0" cy="584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Line 107"/>
            <p:cNvSpPr>
              <a:spLocks noChangeShapeType="1"/>
            </p:cNvSpPr>
            <p:nvPr/>
          </p:nvSpPr>
          <p:spPr bwMode="auto">
            <a:xfrm>
              <a:off x="6591300" y="3348037"/>
              <a:ext cx="0" cy="584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" name="Line 108"/>
            <p:cNvSpPr>
              <a:spLocks noChangeShapeType="1"/>
            </p:cNvSpPr>
            <p:nvPr/>
          </p:nvSpPr>
          <p:spPr bwMode="auto">
            <a:xfrm>
              <a:off x="7162800" y="3348037"/>
              <a:ext cx="0" cy="584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109"/>
            <p:cNvSpPr>
              <a:spLocks noChangeShapeType="1"/>
            </p:cNvSpPr>
            <p:nvPr/>
          </p:nvSpPr>
          <p:spPr bwMode="auto">
            <a:xfrm>
              <a:off x="7734300" y="3348037"/>
              <a:ext cx="0" cy="584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Line 110"/>
            <p:cNvSpPr>
              <a:spLocks noChangeShapeType="1"/>
            </p:cNvSpPr>
            <p:nvPr/>
          </p:nvSpPr>
          <p:spPr bwMode="auto">
            <a:xfrm>
              <a:off x="8305800" y="3348037"/>
              <a:ext cx="0" cy="584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" name="Rectangle 112"/>
            <p:cNvSpPr>
              <a:spLocks noChangeArrowheads="1"/>
            </p:cNvSpPr>
            <p:nvPr/>
          </p:nvSpPr>
          <p:spPr bwMode="auto">
            <a:xfrm>
              <a:off x="381000" y="6094412"/>
              <a:ext cx="381000" cy="581025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>
                  <a:latin typeface="+mj-lt"/>
                </a:rPr>
                <a:t>4</a:t>
              </a:r>
            </a:p>
          </p:txBody>
        </p:sp>
        <p:sp>
          <p:nvSpPr>
            <p:cNvPr id="53" name="Rectangle 113"/>
            <p:cNvSpPr>
              <a:spLocks noChangeArrowheads="1"/>
            </p:cNvSpPr>
            <p:nvPr/>
          </p:nvSpPr>
          <p:spPr bwMode="auto">
            <a:xfrm>
              <a:off x="381000" y="5514975"/>
              <a:ext cx="381000" cy="579438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>
                  <a:latin typeface="+mj-lt"/>
                </a:rPr>
                <a:t>5</a:t>
              </a:r>
            </a:p>
          </p:txBody>
        </p:sp>
        <p:sp>
          <p:nvSpPr>
            <p:cNvPr id="54" name="Rectangle 114"/>
            <p:cNvSpPr>
              <a:spLocks noChangeArrowheads="1"/>
            </p:cNvSpPr>
            <p:nvPr/>
          </p:nvSpPr>
          <p:spPr bwMode="auto">
            <a:xfrm>
              <a:off x="381000" y="4933950"/>
              <a:ext cx="381000" cy="581025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 dirty="0" smtClean="0">
                  <a:latin typeface="+mj-lt"/>
                </a:rPr>
                <a:t>1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55" name="Rectangle 115"/>
            <p:cNvSpPr>
              <a:spLocks noChangeArrowheads="1"/>
            </p:cNvSpPr>
            <p:nvPr/>
          </p:nvSpPr>
          <p:spPr bwMode="auto">
            <a:xfrm>
              <a:off x="381000" y="4352925"/>
              <a:ext cx="381000" cy="581025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>
                  <a:latin typeface="+mj-lt"/>
                </a:rPr>
                <a:t>6</a:t>
              </a:r>
            </a:p>
          </p:txBody>
        </p:sp>
        <p:sp>
          <p:nvSpPr>
            <p:cNvPr id="56" name="Rectangle 116"/>
            <p:cNvSpPr>
              <a:spLocks noChangeArrowheads="1"/>
            </p:cNvSpPr>
            <p:nvPr/>
          </p:nvSpPr>
          <p:spPr bwMode="auto">
            <a:xfrm>
              <a:off x="381000" y="3771900"/>
              <a:ext cx="381000" cy="581025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>
                  <a:latin typeface="+mj-lt"/>
                </a:rPr>
                <a:t>7</a:t>
              </a:r>
            </a:p>
          </p:txBody>
        </p:sp>
        <p:sp>
          <p:nvSpPr>
            <p:cNvPr id="57" name="Rectangle 117"/>
            <p:cNvSpPr>
              <a:spLocks noChangeArrowheads="1"/>
            </p:cNvSpPr>
            <p:nvPr/>
          </p:nvSpPr>
          <p:spPr bwMode="auto">
            <a:xfrm>
              <a:off x="381000" y="3192462"/>
              <a:ext cx="381000" cy="579438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>
                  <a:latin typeface="+mj-lt"/>
                </a:rPr>
                <a:t>3</a:t>
              </a:r>
            </a:p>
          </p:txBody>
        </p:sp>
        <p:sp>
          <p:nvSpPr>
            <p:cNvPr id="58" name="Rectangle 118"/>
            <p:cNvSpPr>
              <a:spLocks noChangeArrowheads="1"/>
            </p:cNvSpPr>
            <p:nvPr/>
          </p:nvSpPr>
          <p:spPr bwMode="auto">
            <a:xfrm>
              <a:off x="381000" y="2586037"/>
              <a:ext cx="381000" cy="606425"/>
            </a:xfrm>
            <a:prstGeom prst="rect">
              <a:avLst/>
            </a:prstGeom>
            <a:solidFill>
              <a:srgbClr val="680000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 dirty="0">
                  <a:latin typeface="+mj-lt"/>
                </a:rPr>
                <a:t>2</a:t>
              </a:r>
            </a:p>
          </p:txBody>
        </p:sp>
        <p:sp>
          <p:nvSpPr>
            <p:cNvPr id="59" name="Line 119"/>
            <p:cNvSpPr>
              <a:spLocks noChangeShapeType="1"/>
            </p:cNvSpPr>
            <p:nvPr/>
          </p:nvSpPr>
          <p:spPr bwMode="auto">
            <a:xfrm>
              <a:off x="381000" y="2586037"/>
              <a:ext cx="381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Line 120"/>
            <p:cNvSpPr>
              <a:spLocks noChangeShapeType="1"/>
            </p:cNvSpPr>
            <p:nvPr/>
          </p:nvSpPr>
          <p:spPr bwMode="auto">
            <a:xfrm>
              <a:off x="381000" y="3192462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Line 121"/>
            <p:cNvSpPr>
              <a:spLocks noChangeShapeType="1"/>
            </p:cNvSpPr>
            <p:nvPr/>
          </p:nvSpPr>
          <p:spPr bwMode="auto">
            <a:xfrm>
              <a:off x="381000" y="3771900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Line 122"/>
            <p:cNvSpPr>
              <a:spLocks noChangeShapeType="1"/>
            </p:cNvSpPr>
            <p:nvPr/>
          </p:nvSpPr>
          <p:spPr bwMode="auto">
            <a:xfrm>
              <a:off x="381000" y="4352925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Line 123"/>
            <p:cNvSpPr>
              <a:spLocks noChangeShapeType="1"/>
            </p:cNvSpPr>
            <p:nvPr/>
          </p:nvSpPr>
          <p:spPr bwMode="auto">
            <a:xfrm>
              <a:off x="381000" y="4933950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Line 124"/>
            <p:cNvSpPr>
              <a:spLocks noChangeShapeType="1"/>
            </p:cNvSpPr>
            <p:nvPr/>
          </p:nvSpPr>
          <p:spPr bwMode="auto">
            <a:xfrm>
              <a:off x="381000" y="5514975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Line 125"/>
            <p:cNvSpPr>
              <a:spLocks noChangeShapeType="1"/>
            </p:cNvSpPr>
            <p:nvPr/>
          </p:nvSpPr>
          <p:spPr bwMode="auto">
            <a:xfrm>
              <a:off x="381000" y="6094412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Line 126"/>
            <p:cNvSpPr>
              <a:spLocks noChangeShapeType="1"/>
            </p:cNvSpPr>
            <p:nvPr/>
          </p:nvSpPr>
          <p:spPr bwMode="auto">
            <a:xfrm>
              <a:off x="381000" y="6675437"/>
              <a:ext cx="381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Line 127"/>
            <p:cNvSpPr>
              <a:spLocks noChangeShapeType="1"/>
            </p:cNvSpPr>
            <p:nvPr/>
          </p:nvSpPr>
          <p:spPr bwMode="auto">
            <a:xfrm>
              <a:off x="381000" y="2586037"/>
              <a:ext cx="0" cy="40894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Line 128"/>
            <p:cNvSpPr>
              <a:spLocks noChangeShapeType="1"/>
            </p:cNvSpPr>
            <p:nvPr/>
          </p:nvSpPr>
          <p:spPr bwMode="auto">
            <a:xfrm>
              <a:off x="762000" y="4352925"/>
              <a:ext cx="0" cy="5810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Line 129"/>
            <p:cNvSpPr>
              <a:spLocks noChangeShapeType="1"/>
            </p:cNvSpPr>
            <p:nvPr/>
          </p:nvSpPr>
          <p:spPr bwMode="auto">
            <a:xfrm>
              <a:off x="762000" y="2586037"/>
              <a:ext cx="0" cy="17668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Line 130"/>
            <p:cNvSpPr>
              <a:spLocks noChangeShapeType="1"/>
            </p:cNvSpPr>
            <p:nvPr/>
          </p:nvSpPr>
          <p:spPr bwMode="auto">
            <a:xfrm>
              <a:off x="762000" y="4324350"/>
              <a:ext cx="0" cy="23510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Rectangle 131"/>
            <p:cNvSpPr>
              <a:spLocks noChangeArrowheads="1"/>
            </p:cNvSpPr>
            <p:nvPr/>
          </p:nvSpPr>
          <p:spPr bwMode="auto">
            <a:xfrm>
              <a:off x="7734300" y="3957637"/>
              <a:ext cx="571500" cy="5842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2</a:t>
              </a:r>
            </a:p>
          </p:txBody>
        </p:sp>
        <p:sp>
          <p:nvSpPr>
            <p:cNvPr id="72" name="Rectangle 132"/>
            <p:cNvSpPr>
              <a:spLocks noChangeArrowheads="1"/>
            </p:cNvSpPr>
            <p:nvPr/>
          </p:nvSpPr>
          <p:spPr bwMode="auto">
            <a:xfrm>
              <a:off x="7162800" y="3957637"/>
              <a:ext cx="571500" cy="5842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73" name="Rectangle 133"/>
            <p:cNvSpPr>
              <a:spLocks noChangeArrowheads="1"/>
            </p:cNvSpPr>
            <p:nvPr/>
          </p:nvSpPr>
          <p:spPr bwMode="auto">
            <a:xfrm>
              <a:off x="6591300" y="3957637"/>
              <a:ext cx="571500" cy="5842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 dirty="0"/>
                <a:t>2</a:t>
              </a:r>
            </a:p>
          </p:txBody>
        </p:sp>
        <p:sp>
          <p:nvSpPr>
            <p:cNvPr id="74" name="Rectangle 134"/>
            <p:cNvSpPr>
              <a:spLocks noChangeArrowheads="1"/>
            </p:cNvSpPr>
            <p:nvPr/>
          </p:nvSpPr>
          <p:spPr bwMode="auto">
            <a:xfrm>
              <a:off x="6019800" y="3957637"/>
              <a:ext cx="571500" cy="5842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 dirty="0"/>
                <a:t>1</a:t>
              </a:r>
            </a:p>
          </p:txBody>
        </p:sp>
        <p:sp>
          <p:nvSpPr>
            <p:cNvPr id="75" name="Line 135"/>
            <p:cNvSpPr>
              <a:spLocks noChangeShapeType="1"/>
            </p:cNvSpPr>
            <p:nvPr/>
          </p:nvSpPr>
          <p:spPr bwMode="auto">
            <a:xfrm>
              <a:off x="6019800" y="3957637"/>
              <a:ext cx="2286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" name="Line 136"/>
            <p:cNvSpPr>
              <a:spLocks noChangeShapeType="1"/>
            </p:cNvSpPr>
            <p:nvPr/>
          </p:nvSpPr>
          <p:spPr bwMode="auto">
            <a:xfrm>
              <a:off x="6019800" y="4541837"/>
              <a:ext cx="2286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" name="Line 137"/>
            <p:cNvSpPr>
              <a:spLocks noChangeShapeType="1"/>
            </p:cNvSpPr>
            <p:nvPr/>
          </p:nvSpPr>
          <p:spPr bwMode="auto">
            <a:xfrm>
              <a:off x="6019800" y="3957637"/>
              <a:ext cx="0" cy="584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" name="Line 138"/>
            <p:cNvSpPr>
              <a:spLocks noChangeShapeType="1"/>
            </p:cNvSpPr>
            <p:nvPr/>
          </p:nvSpPr>
          <p:spPr bwMode="auto">
            <a:xfrm>
              <a:off x="6591300" y="3957637"/>
              <a:ext cx="0" cy="584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139"/>
            <p:cNvSpPr>
              <a:spLocks noChangeShapeType="1"/>
            </p:cNvSpPr>
            <p:nvPr/>
          </p:nvSpPr>
          <p:spPr bwMode="auto">
            <a:xfrm>
              <a:off x="7162800" y="3957637"/>
              <a:ext cx="0" cy="584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140"/>
            <p:cNvSpPr>
              <a:spLocks noChangeShapeType="1"/>
            </p:cNvSpPr>
            <p:nvPr/>
          </p:nvSpPr>
          <p:spPr bwMode="auto">
            <a:xfrm>
              <a:off x="7734300" y="3957637"/>
              <a:ext cx="0" cy="584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Line 141"/>
            <p:cNvSpPr>
              <a:spLocks noChangeShapeType="1"/>
            </p:cNvSpPr>
            <p:nvPr/>
          </p:nvSpPr>
          <p:spPr bwMode="auto">
            <a:xfrm>
              <a:off x="8305800" y="3957637"/>
              <a:ext cx="0" cy="584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" name="Rectangle 5"/>
            <p:cNvSpPr>
              <a:spLocks noChangeArrowheads="1"/>
            </p:cNvSpPr>
            <p:nvPr/>
          </p:nvSpPr>
          <p:spPr bwMode="auto">
            <a:xfrm>
              <a:off x="3943353" y="6110287"/>
              <a:ext cx="628651" cy="595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83" name="Rectangle 6"/>
            <p:cNvSpPr>
              <a:spLocks noChangeArrowheads="1"/>
            </p:cNvSpPr>
            <p:nvPr/>
          </p:nvSpPr>
          <p:spPr bwMode="auto">
            <a:xfrm>
              <a:off x="3314702" y="6110287"/>
              <a:ext cx="628651" cy="595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 dirty="0"/>
                <a:t>1</a:t>
              </a:r>
            </a:p>
          </p:txBody>
        </p:sp>
        <p:sp>
          <p:nvSpPr>
            <p:cNvPr id="84" name="Rectangle 7"/>
            <p:cNvSpPr>
              <a:spLocks noChangeArrowheads="1"/>
            </p:cNvSpPr>
            <p:nvPr/>
          </p:nvSpPr>
          <p:spPr bwMode="auto">
            <a:xfrm>
              <a:off x="2686051" y="6110287"/>
              <a:ext cx="628651" cy="595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85" name="Rectangle 8"/>
            <p:cNvSpPr>
              <a:spLocks noChangeArrowheads="1"/>
            </p:cNvSpPr>
            <p:nvPr/>
          </p:nvSpPr>
          <p:spPr bwMode="auto">
            <a:xfrm>
              <a:off x="2057401" y="6110287"/>
              <a:ext cx="628651" cy="595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86" name="Rectangle 9"/>
            <p:cNvSpPr>
              <a:spLocks noChangeArrowheads="1"/>
            </p:cNvSpPr>
            <p:nvPr/>
          </p:nvSpPr>
          <p:spPr bwMode="auto">
            <a:xfrm>
              <a:off x="3943353" y="5516562"/>
              <a:ext cx="628651" cy="59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 dirty="0"/>
                <a:t>0</a:t>
              </a:r>
            </a:p>
          </p:txBody>
        </p:sp>
        <p:sp>
          <p:nvSpPr>
            <p:cNvPr id="87" name="Rectangle 10"/>
            <p:cNvSpPr>
              <a:spLocks noChangeArrowheads="1"/>
            </p:cNvSpPr>
            <p:nvPr/>
          </p:nvSpPr>
          <p:spPr bwMode="auto">
            <a:xfrm>
              <a:off x="3314702" y="5516562"/>
              <a:ext cx="628651" cy="59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88" name="Rectangle 11"/>
            <p:cNvSpPr>
              <a:spLocks noChangeArrowheads="1"/>
            </p:cNvSpPr>
            <p:nvPr/>
          </p:nvSpPr>
          <p:spPr bwMode="auto">
            <a:xfrm>
              <a:off x="2686051" y="5516562"/>
              <a:ext cx="628651" cy="59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89" name="Rectangle 12"/>
            <p:cNvSpPr>
              <a:spLocks noChangeArrowheads="1"/>
            </p:cNvSpPr>
            <p:nvPr/>
          </p:nvSpPr>
          <p:spPr bwMode="auto">
            <a:xfrm>
              <a:off x="2057401" y="5516562"/>
              <a:ext cx="628651" cy="59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90" name="Rectangle 13"/>
            <p:cNvSpPr>
              <a:spLocks noChangeArrowheads="1"/>
            </p:cNvSpPr>
            <p:nvPr/>
          </p:nvSpPr>
          <p:spPr bwMode="auto">
            <a:xfrm>
              <a:off x="3943353" y="4921250"/>
              <a:ext cx="628651" cy="595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91" name="Rectangle 14"/>
            <p:cNvSpPr>
              <a:spLocks noChangeArrowheads="1"/>
            </p:cNvSpPr>
            <p:nvPr/>
          </p:nvSpPr>
          <p:spPr bwMode="auto">
            <a:xfrm>
              <a:off x="3314702" y="4921250"/>
              <a:ext cx="628651" cy="595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92" name="Rectangle 15"/>
            <p:cNvSpPr>
              <a:spLocks noChangeArrowheads="1"/>
            </p:cNvSpPr>
            <p:nvPr/>
          </p:nvSpPr>
          <p:spPr bwMode="auto">
            <a:xfrm>
              <a:off x="2686051" y="4921250"/>
              <a:ext cx="628651" cy="595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93" name="Rectangle 16"/>
            <p:cNvSpPr>
              <a:spLocks noChangeArrowheads="1"/>
            </p:cNvSpPr>
            <p:nvPr/>
          </p:nvSpPr>
          <p:spPr bwMode="auto">
            <a:xfrm>
              <a:off x="2057401" y="4921250"/>
              <a:ext cx="628651" cy="595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94" name="Rectangle 17"/>
            <p:cNvSpPr>
              <a:spLocks noChangeArrowheads="1"/>
            </p:cNvSpPr>
            <p:nvPr/>
          </p:nvSpPr>
          <p:spPr bwMode="auto">
            <a:xfrm>
              <a:off x="3943353" y="4324350"/>
              <a:ext cx="628651" cy="596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95" name="Rectangle 18"/>
            <p:cNvSpPr>
              <a:spLocks noChangeArrowheads="1"/>
            </p:cNvSpPr>
            <p:nvPr/>
          </p:nvSpPr>
          <p:spPr bwMode="auto">
            <a:xfrm>
              <a:off x="3314702" y="4324350"/>
              <a:ext cx="628651" cy="596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96" name="Rectangle 19"/>
            <p:cNvSpPr>
              <a:spLocks noChangeArrowheads="1"/>
            </p:cNvSpPr>
            <p:nvPr/>
          </p:nvSpPr>
          <p:spPr bwMode="auto">
            <a:xfrm>
              <a:off x="2686051" y="4324350"/>
              <a:ext cx="628651" cy="596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97" name="Rectangle 20"/>
            <p:cNvSpPr>
              <a:spLocks noChangeArrowheads="1"/>
            </p:cNvSpPr>
            <p:nvPr/>
          </p:nvSpPr>
          <p:spPr bwMode="auto">
            <a:xfrm>
              <a:off x="2057401" y="4324350"/>
              <a:ext cx="628651" cy="596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98" name="Rectangle 21"/>
            <p:cNvSpPr>
              <a:spLocks noChangeArrowheads="1"/>
            </p:cNvSpPr>
            <p:nvPr/>
          </p:nvSpPr>
          <p:spPr bwMode="auto">
            <a:xfrm>
              <a:off x="3943353" y="3729037"/>
              <a:ext cx="628651" cy="595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99" name="Rectangle 22"/>
            <p:cNvSpPr>
              <a:spLocks noChangeArrowheads="1"/>
            </p:cNvSpPr>
            <p:nvPr/>
          </p:nvSpPr>
          <p:spPr bwMode="auto">
            <a:xfrm>
              <a:off x="3314702" y="3729037"/>
              <a:ext cx="628651" cy="595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100" name="Rectangle 23"/>
            <p:cNvSpPr>
              <a:spLocks noChangeArrowheads="1"/>
            </p:cNvSpPr>
            <p:nvPr/>
          </p:nvSpPr>
          <p:spPr bwMode="auto">
            <a:xfrm>
              <a:off x="2686051" y="3729037"/>
              <a:ext cx="628651" cy="595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101" name="Rectangle 24"/>
            <p:cNvSpPr>
              <a:spLocks noChangeArrowheads="1"/>
            </p:cNvSpPr>
            <p:nvPr/>
          </p:nvSpPr>
          <p:spPr bwMode="auto">
            <a:xfrm>
              <a:off x="2057401" y="3729037"/>
              <a:ext cx="628651" cy="595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102" name="Rectangle 25"/>
            <p:cNvSpPr>
              <a:spLocks noChangeArrowheads="1"/>
            </p:cNvSpPr>
            <p:nvPr/>
          </p:nvSpPr>
          <p:spPr bwMode="auto">
            <a:xfrm>
              <a:off x="3943353" y="3181350"/>
              <a:ext cx="628651" cy="54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103" name="Rectangle 26"/>
            <p:cNvSpPr>
              <a:spLocks noChangeArrowheads="1"/>
            </p:cNvSpPr>
            <p:nvPr/>
          </p:nvSpPr>
          <p:spPr bwMode="auto">
            <a:xfrm>
              <a:off x="3314702" y="3181350"/>
              <a:ext cx="628651" cy="54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104" name="Rectangle 27"/>
            <p:cNvSpPr>
              <a:spLocks noChangeArrowheads="1"/>
            </p:cNvSpPr>
            <p:nvPr/>
          </p:nvSpPr>
          <p:spPr bwMode="auto">
            <a:xfrm>
              <a:off x="2686051" y="3181350"/>
              <a:ext cx="628651" cy="54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105" name="Rectangle 28"/>
            <p:cNvSpPr>
              <a:spLocks noChangeArrowheads="1"/>
            </p:cNvSpPr>
            <p:nvPr/>
          </p:nvSpPr>
          <p:spPr bwMode="auto">
            <a:xfrm>
              <a:off x="2057401" y="3181350"/>
              <a:ext cx="628651" cy="54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106" name="Rectangle 29"/>
            <p:cNvSpPr>
              <a:spLocks noChangeArrowheads="1"/>
            </p:cNvSpPr>
            <p:nvPr/>
          </p:nvSpPr>
          <p:spPr bwMode="auto">
            <a:xfrm>
              <a:off x="3943353" y="2586037"/>
              <a:ext cx="628651" cy="595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 dirty="0"/>
                <a:t>0</a:t>
              </a:r>
            </a:p>
          </p:txBody>
        </p:sp>
        <p:sp>
          <p:nvSpPr>
            <p:cNvPr id="107" name="Rectangle 30"/>
            <p:cNvSpPr>
              <a:spLocks noChangeArrowheads="1"/>
            </p:cNvSpPr>
            <p:nvPr/>
          </p:nvSpPr>
          <p:spPr bwMode="auto">
            <a:xfrm>
              <a:off x="3314702" y="2586037"/>
              <a:ext cx="628651" cy="595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 dirty="0"/>
                <a:t>1</a:t>
              </a:r>
            </a:p>
          </p:txBody>
        </p:sp>
        <p:sp>
          <p:nvSpPr>
            <p:cNvPr id="108" name="Rectangle 31"/>
            <p:cNvSpPr>
              <a:spLocks noChangeArrowheads="1"/>
            </p:cNvSpPr>
            <p:nvPr/>
          </p:nvSpPr>
          <p:spPr bwMode="auto">
            <a:xfrm>
              <a:off x="2686051" y="2586037"/>
              <a:ext cx="628651" cy="595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 dirty="0"/>
                <a:t>0</a:t>
              </a:r>
            </a:p>
          </p:txBody>
        </p:sp>
        <p:sp>
          <p:nvSpPr>
            <p:cNvPr id="109" name="Rectangle 32"/>
            <p:cNvSpPr>
              <a:spLocks noChangeArrowheads="1"/>
            </p:cNvSpPr>
            <p:nvPr/>
          </p:nvSpPr>
          <p:spPr bwMode="auto">
            <a:xfrm>
              <a:off x="2057401" y="2586037"/>
              <a:ext cx="628651" cy="595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None/>
              </a:pPr>
              <a:r>
                <a:rPr lang="en-US" sz="2800" dirty="0"/>
                <a:t>1 </a:t>
              </a:r>
            </a:p>
          </p:txBody>
        </p:sp>
        <p:sp>
          <p:nvSpPr>
            <p:cNvPr id="110" name="Line 33"/>
            <p:cNvSpPr>
              <a:spLocks noChangeShapeType="1"/>
            </p:cNvSpPr>
            <p:nvPr/>
          </p:nvSpPr>
          <p:spPr bwMode="auto">
            <a:xfrm>
              <a:off x="2057401" y="2586037"/>
              <a:ext cx="251460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" name="Line 34"/>
            <p:cNvSpPr>
              <a:spLocks noChangeShapeType="1"/>
            </p:cNvSpPr>
            <p:nvPr/>
          </p:nvSpPr>
          <p:spPr bwMode="auto">
            <a:xfrm>
              <a:off x="2057401" y="3181350"/>
              <a:ext cx="25146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" name="Line 35"/>
            <p:cNvSpPr>
              <a:spLocks noChangeShapeType="1"/>
            </p:cNvSpPr>
            <p:nvPr/>
          </p:nvSpPr>
          <p:spPr bwMode="auto">
            <a:xfrm>
              <a:off x="2057401" y="3729037"/>
              <a:ext cx="25146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Line 36"/>
            <p:cNvSpPr>
              <a:spLocks noChangeShapeType="1"/>
            </p:cNvSpPr>
            <p:nvPr/>
          </p:nvSpPr>
          <p:spPr bwMode="auto">
            <a:xfrm>
              <a:off x="2057401" y="4324350"/>
              <a:ext cx="25146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Line 37"/>
            <p:cNvSpPr>
              <a:spLocks noChangeShapeType="1"/>
            </p:cNvSpPr>
            <p:nvPr/>
          </p:nvSpPr>
          <p:spPr bwMode="auto">
            <a:xfrm>
              <a:off x="2057401" y="4921250"/>
              <a:ext cx="25146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" name="Line 38"/>
            <p:cNvSpPr>
              <a:spLocks noChangeShapeType="1"/>
            </p:cNvSpPr>
            <p:nvPr/>
          </p:nvSpPr>
          <p:spPr bwMode="auto">
            <a:xfrm>
              <a:off x="2057401" y="5516562"/>
              <a:ext cx="25146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" name="Line 39"/>
            <p:cNvSpPr>
              <a:spLocks noChangeShapeType="1"/>
            </p:cNvSpPr>
            <p:nvPr/>
          </p:nvSpPr>
          <p:spPr bwMode="auto">
            <a:xfrm>
              <a:off x="2057401" y="6110287"/>
              <a:ext cx="25146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7" name="Line 40"/>
            <p:cNvSpPr>
              <a:spLocks noChangeShapeType="1"/>
            </p:cNvSpPr>
            <p:nvPr/>
          </p:nvSpPr>
          <p:spPr bwMode="auto">
            <a:xfrm>
              <a:off x="2057401" y="6705600"/>
              <a:ext cx="251460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8" name="Line 41"/>
            <p:cNvSpPr>
              <a:spLocks noChangeShapeType="1"/>
            </p:cNvSpPr>
            <p:nvPr/>
          </p:nvSpPr>
          <p:spPr bwMode="auto">
            <a:xfrm>
              <a:off x="2057401" y="2586037"/>
              <a:ext cx="0" cy="411956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9" name="Line 42"/>
            <p:cNvSpPr>
              <a:spLocks noChangeShapeType="1"/>
            </p:cNvSpPr>
            <p:nvPr/>
          </p:nvSpPr>
          <p:spPr bwMode="auto">
            <a:xfrm>
              <a:off x="2686051" y="2586037"/>
              <a:ext cx="0" cy="41195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" name="Line 43"/>
            <p:cNvSpPr>
              <a:spLocks noChangeShapeType="1"/>
            </p:cNvSpPr>
            <p:nvPr/>
          </p:nvSpPr>
          <p:spPr bwMode="auto">
            <a:xfrm>
              <a:off x="3314702" y="2586037"/>
              <a:ext cx="0" cy="41195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Line 44"/>
            <p:cNvSpPr>
              <a:spLocks noChangeShapeType="1"/>
            </p:cNvSpPr>
            <p:nvPr/>
          </p:nvSpPr>
          <p:spPr bwMode="auto">
            <a:xfrm>
              <a:off x="3943353" y="2586037"/>
              <a:ext cx="0" cy="41195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Line 45"/>
            <p:cNvSpPr>
              <a:spLocks noChangeShapeType="1"/>
            </p:cNvSpPr>
            <p:nvPr/>
          </p:nvSpPr>
          <p:spPr bwMode="auto">
            <a:xfrm>
              <a:off x="4572003" y="2586037"/>
              <a:ext cx="0" cy="411956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" name="Text Box 4"/>
            <p:cNvSpPr txBox="1">
              <a:spLocks noChangeArrowheads="1"/>
            </p:cNvSpPr>
            <p:nvPr/>
          </p:nvSpPr>
          <p:spPr bwMode="auto">
            <a:xfrm>
              <a:off x="1951038" y="2052637"/>
              <a:ext cx="3870329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 dirty="0">
                  <a:solidFill>
                    <a:srgbClr val="008000"/>
                  </a:solidFill>
                </a:rPr>
                <a:t>Input </a:t>
              </a:r>
              <a:r>
                <a:rPr lang="en-US" b="1" dirty="0" smtClean="0">
                  <a:solidFill>
                    <a:srgbClr val="008000"/>
                  </a:solidFill>
                </a:rPr>
                <a:t>matrix (Shingles x Documents) 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</p:grpSp>
      <p:graphicFrame>
        <p:nvGraphicFramePr>
          <p:cNvPr id="124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667864"/>
              </p:ext>
            </p:extLst>
          </p:nvPr>
        </p:nvGraphicFramePr>
        <p:xfrm>
          <a:off x="3145315" y="2228851"/>
          <a:ext cx="381000" cy="4089401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5" name="Text Box 4"/>
          <p:cNvSpPr txBox="1">
            <a:spLocks noChangeArrowheads="1"/>
          </p:cNvSpPr>
          <p:nvPr/>
        </p:nvSpPr>
        <p:spPr bwMode="auto">
          <a:xfrm>
            <a:off x="2047794" y="1695451"/>
            <a:ext cx="16172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Permutation </a:t>
            </a:r>
            <a:r>
              <a:rPr lang="en-US" b="1" dirty="0" smtClean="0">
                <a:solidFill>
                  <a:srgbClr val="008000"/>
                </a:solidFill>
                <a:sym typeface="Symbol"/>
              </a:rPr>
              <a:t>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54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Min-Hash Signatures Overview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Pick K=100 </a:t>
            </a:r>
            <a:r>
              <a:rPr lang="en-US" dirty="0" smtClean="0">
                <a:solidFill>
                  <a:srgbClr val="D600B7"/>
                </a:solidFill>
                <a:sym typeface="Wingdings" panose="05000000000000000000" pitchFamily="2" charset="2"/>
              </a:rPr>
              <a:t>random permutations of the rows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anose="05000000000000000000" pitchFamily="2" charset="2"/>
              </a:rPr>
              <a:t>Think of </a:t>
            </a:r>
            <a:r>
              <a:rPr lang="en-US" b="1" dirty="0" smtClean="0">
                <a:sym typeface="Wingdings" panose="05000000000000000000" pitchFamily="2" charset="2"/>
              </a:rPr>
              <a:t>sig(C)</a:t>
            </a:r>
            <a:r>
              <a:rPr lang="en-US" dirty="0" smtClean="0">
                <a:sym typeface="Wingdings" panose="05000000000000000000" pitchFamily="2" charset="2"/>
              </a:rPr>
              <a:t> as a column vector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  <a:sym typeface="Wingdings" panose="05000000000000000000" pitchFamily="2" charset="2"/>
              </a:rPr>
              <a:t>s</a:t>
            </a:r>
            <a:r>
              <a:rPr lang="en-US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ig(C)[</a:t>
            </a:r>
            <a:r>
              <a:rPr lang="en-US" b="1" dirty="0" err="1" smtClean="0">
                <a:solidFill>
                  <a:srgbClr val="D600B7"/>
                </a:solidFill>
                <a:sym typeface="Wingdings" panose="05000000000000000000" pitchFamily="2" charset="2"/>
              </a:rPr>
              <a:t>i</a:t>
            </a:r>
            <a:r>
              <a:rPr lang="en-US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]</a:t>
            </a:r>
            <a:r>
              <a:rPr lang="en-US" dirty="0" smtClean="0">
                <a:solidFill>
                  <a:srgbClr val="D600B7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= according to the 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baseline="30000" dirty="0" err="1" smtClean="0">
                <a:sym typeface="Wingdings" panose="05000000000000000000" pitchFamily="2" charset="2"/>
              </a:rPr>
              <a:t>th</a:t>
            </a:r>
            <a:r>
              <a:rPr lang="en-US" dirty="0" smtClean="0">
                <a:sym typeface="Wingdings" panose="05000000000000000000" pitchFamily="2" charset="2"/>
              </a:rPr>
              <a:t> permutation, the index of the first row that has a 1 in column </a:t>
            </a:r>
            <a:r>
              <a:rPr lang="en-US" i="1" dirty="0" smtClean="0">
                <a:sym typeface="Wingdings" panose="05000000000000000000" pitchFamily="2" charset="2"/>
              </a:rPr>
              <a:t>C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i="1" dirty="0">
              <a:solidFill>
                <a:srgbClr val="D600B7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Note:</a:t>
            </a:r>
            <a:r>
              <a:rPr lang="en-US" i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The signature vector of document C is significantly smaller that of the Boolean vector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i="1" dirty="0">
              <a:solidFill>
                <a:srgbClr val="D600B7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We achieved our goal!</a:t>
            </a:r>
            <a:r>
              <a:rPr lang="en-US" i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We “compressed” long bit vectors into short signatures</a:t>
            </a:r>
            <a:endParaRPr lang="en-US" i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894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Scene Completion Problem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9" descr="teaser_origin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6449" y="1504185"/>
            <a:ext cx="2819400" cy="2132013"/>
          </a:xfrm>
          <a:prstGeom prst="rect">
            <a:avLst/>
          </a:prstGeom>
          <a:noFill/>
        </p:spPr>
      </p:pic>
      <p:pic>
        <p:nvPicPr>
          <p:cNvPr id="5" name="Picture 10" descr="mid_res_montage"/>
          <p:cNvPicPr>
            <a:picLocks noChangeAspect="1" noChangeArrowheads="1"/>
          </p:cNvPicPr>
          <p:nvPr/>
        </p:nvPicPr>
        <p:blipFill>
          <a:blip r:embed="rId4" cstate="print"/>
          <a:srcRect b="20023"/>
          <a:stretch>
            <a:fillRect/>
          </a:stretch>
        </p:blipFill>
        <p:spPr bwMode="auto">
          <a:xfrm>
            <a:off x="7063649" y="1459735"/>
            <a:ext cx="2514600" cy="2254250"/>
          </a:xfrm>
          <a:prstGeom prst="rect">
            <a:avLst/>
          </a:prstGeom>
          <a:noFill/>
        </p:spPr>
      </p:pic>
      <p:pic>
        <p:nvPicPr>
          <p:cNvPr id="6" name="Picture 11" descr="IMG_0681_mask_output_0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96449" y="4399785"/>
            <a:ext cx="2819400" cy="2114550"/>
          </a:xfrm>
          <a:prstGeom prst="rect">
            <a:avLst/>
          </a:prstGeom>
          <a:noFill/>
        </p:spPr>
      </p:pic>
      <p:pic>
        <p:nvPicPr>
          <p:cNvPr id="7" name="Picture 12" descr="montage_6x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63649" y="4420423"/>
            <a:ext cx="2501900" cy="2189162"/>
          </a:xfrm>
          <a:prstGeom prst="rect">
            <a:avLst/>
          </a:prstGeom>
          <a:noFill/>
        </p:spPr>
      </p:pic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5920649" y="2342385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auto">
          <a:xfrm>
            <a:off x="8206649" y="3790185"/>
            <a:ext cx="2286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15"/>
          <p:cNvSpPr>
            <a:spLocks noChangeArrowheads="1"/>
          </p:cNvSpPr>
          <p:nvPr/>
        </p:nvSpPr>
        <p:spPr bwMode="auto">
          <a:xfrm>
            <a:off x="5996849" y="5161785"/>
            <a:ext cx="762000" cy="228600"/>
          </a:xfrm>
          <a:prstGeom prst="lef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2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Min-Hashing Implementation Trick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5A6CB0-988F-473C-9897-F5DF79C1CE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371901" cy="463265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solidFill>
                      <a:srgbClr val="D600B7"/>
                    </a:solidFill>
                    <a:sym typeface="Wingdings" panose="05000000000000000000" pitchFamily="2" charset="2"/>
                  </a:rPr>
                  <a:t>Permuting rows even once in prohibitive (involves sorting!)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 smtClean="0">
                    <a:solidFill>
                      <a:srgbClr val="D600B7"/>
                    </a:solidFill>
                    <a:sym typeface="Wingdings" panose="05000000000000000000" pitchFamily="2" charset="2"/>
                  </a:rPr>
                  <a:t>Row Hashing!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sym typeface="Wingdings" panose="05000000000000000000" pitchFamily="2" charset="2"/>
                  </a:rPr>
                  <a:t>We use hashing to do permutations!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sym typeface="Wingdings" panose="05000000000000000000" pitchFamily="2" charset="2"/>
                  </a:rPr>
                  <a:t>Pick </a:t>
                </a:r>
                <a:r>
                  <a:rPr lang="en-US" b="1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K = 100</a:t>
                </a:r>
                <a:r>
                  <a:rPr lang="en-US" dirty="0" smtClean="0">
                    <a:sym typeface="Wingdings" panose="05000000000000000000" pitchFamily="2" charset="2"/>
                  </a:rPr>
                  <a:t> – number of random hash functions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k</a:t>
                </a:r>
                <a:r>
                  <a:rPr lang="en-US" baseline="-25000" dirty="0" err="1" smtClean="0">
                    <a:sym typeface="Wingdings" panose="05000000000000000000" pitchFamily="2" charset="2"/>
                  </a:rPr>
                  <a:t>i</a:t>
                </a:r>
                <a:endParaRPr lang="en-US" dirty="0" smtClean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Ordering under </a:t>
                </a:r>
                <a:r>
                  <a:rPr lang="en-US" dirty="0" err="1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k</a:t>
                </a:r>
                <a:r>
                  <a:rPr lang="en-US" baseline="-25000" dirty="0" err="1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i</a:t>
                </a:r>
                <a:r>
                  <a:rPr lang="en-US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 gives a random row permutation!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dirty="0" smtClean="0">
                  <a:solidFill>
                    <a:srgbClr val="207A00"/>
                  </a:solidFill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ym typeface="Wingdings" panose="05000000000000000000" pitchFamily="2" charset="2"/>
                  </a:rPr>
                  <a:t>For each column </a:t>
                </a:r>
                <a:r>
                  <a:rPr lang="en-US" b="1" i="1" dirty="0">
                    <a:solidFill>
                      <a:srgbClr val="D600B7"/>
                    </a:solidFill>
                    <a:sym typeface="Wingdings" panose="05000000000000000000" pitchFamily="2" charset="2"/>
                  </a:rPr>
                  <a:t>C</a:t>
                </a:r>
                <a:r>
                  <a:rPr lang="en-US" b="1" i="1" dirty="0">
                    <a:sym typeface="Wingdings" panose="05000000000000000000" pitchFamily="2" charset="2"/>
                  </a:rPr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and hash function </a:t>
                </a:r>
                <a:r>
                  <a:rPr lang="en-US" b="1" dirty="0" err="1">
                    <a:solidFill>
                      <a:srgbClr val="D600B7"/>
                    </a:solidFill>
                    <a:sym typeface="Wingdings" panose="05000000000000000000" pitchFamily="2" charset="2"/>
                  </a:rPr>
                  <a:t>k</a:t>
                </a:r>
                <a:r>
                  <a:rPr lang="en-US" b="1" baseline="-25000" dirty="0" err="1">
                    <a:solidFill>
                      <a:srgbClr val="D600B7"/>
                    </a:solidFill>
                    <a:sym typeface="Wingdings" panose="05000000000000000000" pitchFamily="2" charset="2"/>
                  </a:rPr>
                  <a:t>i</a:t>
                </a:r>
                <a:r>
                  <a:rPr lang="en-US" dirty="0">
                    <a:sym typeface="Wingdings" panose="05000000000000000000" pitchFamily="2" charset="2"/>
                  </a:rPr>
                  <a:t> keep a “slot” for the min-hash </a:t>
                </a:r>
                <a:r>
                  <a:rPr lang="en-US" dirty="0" smtClean="0">
                    <a:sym typeface="Wingdings" panose="05000000000000000000" pitchFamily="2" charset="2"/>
                  </a:rPr>
                  <a:t>value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solidFill>
                      <a:srgbClr val="D600B7"/>
                    </a:solidFill>
                    <a:sym typeface="Wingdings" panose="05000000000000000000" pitchFamily="2" charset="2"/>
                  </a:rPr>
                  <a:t>Initialize all </a:t>
                </a:r>
                <a:r>
                  <a:rPr lang="en-US" b="1" dirty="0">
                    <a:solidFill>
                      <a:srgbClr val="D600B7"/>
                    </a:solidFill>
                    <a:sym typeface="Wingdings" panose="05000000000000000000" pitchFamily="2" charset="2"/>
                  </a:rPr>
                  <a:t>sig(C)[</a:t>
                </a:r>
                <a:r>
                  <a:rPr lang="en-US" b="1" dirty="0" err="1">
                    <a:solidFill>
                      <a:srgbClr val="D600B7"/>
                    </a:solidFill>
                    <a:sym typeface="Wingdings" panose="05000000000000000000" pitchFamily="2" charset="2"/>
                  </a:rPr>
                  <a:t>i</a:t>
                </a:r>
                <a:r>
                  <a:rPr lang="en-US" b="1" dirty="0">
                    <a:solidFill>
                      <a:srgbClr val="D600B7"/>
                    </a:solidFill>
                    <a:sym typeface="Wingdings" panose="05000000000000000000" pitchFamily="2" charset="2"/>
                  </a:rPr>
                  <a:t>]</a:t>
                </a:r>
                <a:r>
                  <a:rPr lang="en-US" dirty="0">
                    <a:solidFill>
                      <a:srgbClr val="D600B7"/>
                    </a:solidFill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en-US" b="0" dirty="0">
                        <a:solidFill>
                          <a:srgbClr val="D600B7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∞</m:t>
                    </m:r>
                  </m:oMath>
                </a14:m>
                <a:endParaRPr lang="en-US" dirty="0" smtClean="0">
                  <a:solidFill>
                    <a:srgbClr val="D600B7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5A6CB0-988F-473C-9897-F5DF79C1CE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371901" cy="4632652"/>
              </a:xfrm>
              <a:blipFill>
                <a:blip r:embed="rId3"/>
                <a:stretch>
                  <a:fillRect l="-1311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956713" y="2776251"/>
            <a:ext cx="32352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600B7"/>
                </a:solidFill>
              </a:rPr>
              <a:t>How to pick a random hash function h(x)?</a:t>
            </a:r>
          </a:p>
          <a:p>
            <a:r>
              <a:rPr lang="en-US" sz="2000" b="1" dirty="0" smtClean="0">
                <a:solidFill>
                  <a:srgbClr val="D600B7"/>
                </a:solidFill>
              </a:rPr>
              <a:t>Universal hashing:</a:t>
            </a:r>
          </a:p>
          <a:p>
            <a:r>
              <a:rPr lang="en-US" dirty="0" err="1">
                <a:solidFill>
                  <a:srgbClr val="207A00"/>
                </a:solidFill>
              </a:rPr>
              <a:t>h</a:t>
            </a:r>
            <a:r>
              <a:rPr lang="en-US" baseline="-25000" dirty="0" err="1" smtClean="0">
                <a:solidFill>
                  <a:srgbClr val="207A00"/>
                </a:solidFill>
              </a:rPr>
              <a:t>a,b</a:t>
            </a:r>
            <a:r>
              <a:rPr lang="en-US" dirty="0" smtClean="0">
                <a:solidFill>
                  <a:srgbClr val="207A00"/>
                </a:solidFill>
              </a:rPr>
              <a:t>(X) = ((</a:t>
            </a:r>
            <a:r>
              <a:rPr lang="en-US" dirty="0" err="1" smtClean="0">
                <a:solidFill>
                  <a:srgbClr val="207A00"/>
                </a:solidFill>
              </a:rPr>
              <a:t>a.x</a:t>
            </a:r>
            <a:r>
              <a:rPr lang="en-US" dirty="0" smtClean="0">
                <a:solidFill>
                  <a:srgbClr val="207A00"/>
                </a:solidFill>
              </a:rPr>
              <a:t> + b) mod p) mod N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where: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b="1" dirty="0" err="1" smtClean="0">
                <a:solidFill>
                  <a:srgbClr val="F0AD00"/>
                </a:solidFill>
              </a:rPr>
              <a:t>a,b</a:t>
            </a:r>
            <a:r>
              <a:rPr lang="en-US" sz="1600" dirty="0" smtClean="0"/>
              <a:t> are random integers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b="1" dirty="0" smtClean="0">
                <a:solidFill>
                  <a:srgbClr val="F0AD00"/>
                </a:solidFill>
              </a:rPr>
              <a:t>N</a:t>
            </a:r>
            <a:r>
              <a:rPr lang="en-US" sz="1600" dirty="0" smtClean="0"/>
              <a:t> = number of input matrix rows</a:t>
            </a:r>
          </a:p>
          <a:p>
            <a:r>
              <a:rPr lang="en-US" sz="1600" b="1" dirty="0">
                <a:solidFill>
                  <a:srgbClr val="F0AD00"/>
                </a:solidFill>
              </a:rPr>
              <a:t> </a:t>
            </a:r>
            <a:r>
              <a:rPr lang="en-US" sz="1600" b="1" dirty="0" smtClean="0">
                <a:solidFill>
                  <a:srgbClr val="F0AD00"/>
                </a:solidFill>
              </a:rPr>
              <a:t>    p</a:t>
            </a:r>
            <a:r>
              <a:rPr lang="en-US" sz="1600" dirty="0" smtClean="0"/>
              <a:t> = prime number ; </a:t>
            </a:r>
            <a:r>
              <a:rPr lang="en-US" sz="1600" b="1" dirty="0" smtClean="0">
                <a:solidFill>
                  <a:srgbClr val="F0AD00"/>
                </a:solidFill>
              </a:rPr>
              <a:t>p &gt; N</a:t>
            </a:r>
            <a:endParaRPr lang="en-US" sz="1600" b="1" dirty="0">
              <a:solidFill>
                <a:srgbClr val="F0A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72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Min-Hashing Implementation Trick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5A6CB0-988F-473C-9897-F5DF79C1CE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3265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solidFill>
                      <a:srgbClr val="D600B7"/>
                    </a:solidFill>
                    <a:sym typeface="Wingdings" panose="05000000000000000000" pitchFamily="2" charset="2"/>
                  </a:rPr>
                  <a:t>Now we have: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i="1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K</a:t>
                </a:r>
                <a:r>
                  <a:rPr lang="en-US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 random hash functions</a:t>
                </a:r>
                <a:r>
                  <a:rPr lang="en-US" dirty="0" smtClean="0">
                    <a:solidFill>
                      <a:srgbClr val="D600B7"/>
                    </a:solidFill>
                    <a:sym typeface="Wingdings" panose="05000000000000000000" pitchFamily="2" charset="2"/>
                  </a:rPr>
                  <a:t> – </a:t>
                </a:r>
                <a:r>
                  <a:rPr lang="en-US" dirty="0" smtClean="0">
                    <a:sym typeface="Wingdings" panose="05000000000000000000" pitchFamily="2" charset="2"/>
                  </a:rPr>
                  <a:t>that does </a:t>
                </a:r>
                <a:r>
                  <a:rPr lang="en-US" i="1" dirty="0" smtClean="0">
                    <a:sym typeface="Wingdings" panose="05000000000000000000" pitchFamily="2" charset="2"/>
                  </a:rPr>
                  <a:t>K</a:t>
                </a:r>
                <a:r>
                  <a:rPr lang="en-US" dirty="0" smtClean="0">
                    <a:sym typeface="Wingdings" panose="05000000000000000000" pitchFamily="2" charset="2"/>
                  </a:rPr>
                  <a:t> random permutations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Initial signature matrix</a:t>
                </a:r>
                <a:r>
                  <a:rPr lang="en-US" dirty="0" smtClean="0">
                    <a:solidFill>
                      <a:srgbClr val="D600B7"/>
                    </a:solidFill>
                    <a:sym typeface="Wingdings" panose="05000000000000000000" pitchFamily="2" charset="2"/>
                  </a:rPr>
                  <a:t>: </a:t>
                </a:r>
                <a:r>
                  <a:rPr lang="en-US" dirty="0">
                    <a:solidFill>
                      <a:srgbClr val="D600B7"/>
                    </a:solidFill>
                    <a:sym typeface="Wingdings" panose="05000000000000000000" pitchFamily="2" charset="2"/>
                  </a:rPr>
                  <a:t>sig(C)[</a:t>
                </a:r>
                <a:r>
                  <a:rPr lang="en-US" dirty="0" err="1">
                    <a:solidFill>
                      <a:srgbClr val="D600B7"/>
                    </a:solidFill>
                    <a:sym typeface="Wingdings" panose="05000000000000000000" pitchFamily="2" charset="2"/>
                  </a:rPr>
                  <a:t>i</a:t>
                </a:r>
                <a:r>
                  <a:rPr lang="en-US" dirty="0">
                    <a:solidFill>
                      <a:srgbClr val="D600B7"/>
                    </a:solidFill>
                    <a:sym typeface="Wingdings" panose="05000000000000000000" pitchFamily="2" charset="2"/>
                  </a:rPr>
                  <a:t>] = </a:t>
                </a:r>
                <a14:m>
                  <m:oMath xmlns:m="http://schemas.openxmlformats.org/officeDocument/2006/math">
                    <m:r>
                      <a:rPr lang="en-US" b="0" dirty="0">
                        <a:solidFill>
                          <a:srgbClr val="D600B7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∞</m:t>
                    </m:r>
                  </m:oMath>
                </a14:m>
                <a:r>
                  <a:rPr lang="en-US" dirty="0" smtClean="0">
                    <a:solidFill>
                      <a:srgbClr val="D600B7"/>
                    </a:solidFill>
                    <a:sym typeface="Wingdings" panose="05000000000000000000" pitchFamily="2" charset="2"/>
                  </a:rPr>
                  <a:t> - </a:t>
                </a:r>
                <a:r>
                  <a:rPr lang="en-US" dirty="0" smtClean="0">
                    <a:sym typeface="Wingdings" panose="05000000000000000000" pitchFamily="2" charset="2"/>
                  </a:rPr>
                  <a:t>with </a:t>
                </a:r>
                <a:r>
                  <a:rPr lang="en-US" i="1" dirty="0" smtClean="0">
                    <a:sym typeface="Wingdings" panose="05000000000000000000" pitchFamily="2" charset="2"/>
                  </a:rPr>
                  <a:t>C</a:t>
                </a:r>
                <a:r>
                  <a:rPr lang="en-US" dirty="0" smtClean="0">
                    <a:sym typeface="Wingdings" panose="05000000000000000000" pitchFamily="2" charset="2"/>
                  </a:rPr>
                  <a:t> columns and </a:t>
                </a:r>
                <a:r>
                  <a:rPr lang="en-US" i="1" dirty="0" smtClean="0">
                    <a:sym typeface="Wingdings" panose="05000000000000000000" pitchFamily="2" charset="2"/>
                  </a:rPr>
                  <a:t>K</a:t>
                </a:r>
                <a:r>
                  <a:rPr lang="en-US" dirty="0" smtClean="0">
                    <a:sym typeface="Wingdings" panose="05000000000000000000" pitchFamily="2" charset="2"/>
                  </a:rPr>
                  <a:t> rows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dirty="0" smtClean="0"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 smtClean="0">
                    <a:solidFill>
                      <a:srgbClr val="D600B7"/>
                    </a:solidFill>
                    <a:sym typeface="Wingdings" panose="05000000000000000000" pitchFamily="2" charset="2"/>
                  </a:rPr>
                  <a:t>One pass implementation:</a:t>
                </a:r>
              </a:p>
              <a:p>
                <a:pPr marL="457200" lvl="1" indent="0">
                  <a:buNone/>
                </a:pPr>
                <a:r>
                  <a:rPr lang="en-US" dirty="0" smtClean="0">
                    <a:sym typeface="Wingdings" panose="05000000000000000000" pitchFamily="2" charset="2"/>
                  </a:rPr>
                  <a:t>For each </a:t>
                </a:r>
                <a:r>
                  <a:rPr lang="en-US" i="1" dirty="0" smtClean="0">
                    <a:sym typeface="Wingdings" panose="05000000000000000000" pitchFamily="2" charset="2"/>
                  </a:rPr>
                  <a:t>column </a:t>
                </a:r>
                <a:r>
                  <a:rPr lang="en-US" b="1" i="1" dirty="0" smtClean="0">
                    <a:sym typeface="Wingdings" panose="05000000000000000000" pitchFamily="2" charset="2"/>
                  </a:rPr>
                  <a:t>C</a:t>
                </a:r>
                <a:r>
                  <a:rPr lang="en-US" i="1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in the input matrix</a:t>
                </a:r>
              </a:p>
              <a:p>
                <a:pPr marL="914400" lvl="2" indent="0">
                  <a:buNone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For </a:t>
                </a:r>
                <a:r>
                  <a:rPr lang="en-US" sz="2400" i="1" dirty="0" smtClean="0">
                    <a:sym typeface="Wingdings" panose="05000000000000000000" pitchFamily="2" charset="2"/>
                  </a:rPr>
                  <a:t>row </a:t>
                </a:r>
                <a:r>
                  <a:rPr lang="en-US" sz="2400" b="1" i="1" dirty="0" smtClean="0">
                    <a:sym typeface="Wingdings" panose="05000000000000000000" pitchFamily="2" charset="2"/>
                  </a:rPr>
                  <a:t>j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in </a:t>
                </a:r>
                <a:r>
                  <a:rPr lang="en-US" sz="2400" b="1" i="1" dirty="0" smtClean="0">
                    <a:sym typeface="Wingdings" panose="05000000000000000000" pitchFamily="2" charset="2"/>
                  </a:rPr>
                  <a:t>C</a:t>
                </a:r>
              </a:p>
              <a:p>
                <a:pPr marL="1371600" lvl="3" indent="0">
                  <a:buNone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If </a:t>
                </a:r>
                <a:r>
                  <a:rPr lang="en-US" sz="2400" i="1" dirty="0" smtClean="0">
                    <a:sym typeface="Wingdings" panose="05000000000000000000" pitchFamily="2" charset="2"/>
                  </a:rPr>
                  <a:t>row </a:t>
                </a:r>
                <a:r>
                  <a:rPr lang="en-US" sz="2400" b="1" i="1" dirty="0" smtClean="0">
                    <a:sym typeface="Wingdings" panose="05000000000000000000" pitchFamily="2" charset="2"/>
                  </a:rPr>
                  <a:t>j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= 1</a:t>
                </a:r>
              </a:p>
              <a:p>
                <a:pPr marL="1828800" lvl="4" indent="0">
                  <a:buNone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For each </a:t>
                </a:r>
                <a:r>
                  <a:rPr lang="en-US" sz="2400" b="1" i="1" dirty="0" err="1" smtClean="0">
                    <a:sym typeface="Wingdings" panose="05000000000000000000" pitchFamily="2" charset="2"/>
                  </a:rPr>
                  <a:t>k</a:t>
                </a:r>
                <a:r>
                  <a:rPr lang="en-US" sz="2400" b="1" i="1" baseline="-25000" dirty="0" err="1" smtClean="0">
                    <a:sym typeface="Wingdings" panose="05000000000000000000" pitchFamily="2" charset="2"/>
                  </a:rPr>
                  <a:t>i</a:t>
                </a:r>
                <a:endParaRPr lang="en-US" sz="2000" dirty="0" smtClean="0">
                  <a:sym typeface="Wingdings" panose="05000000000000000000" pitchFamily="2" charset="2"/>
                </a:endParaRPr>
              </a:p>
              <a:p>
                <a:pPr marL="2286000" lvl="5" indent="0">
                  <a:buNone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If </a:t>
                </a:r>
                <a:r>
                  <a:rPr lang="en-US" sz="2400" dirty="0" err="1" smtClean="0">
                    <a:sym typeface="Wingdings" panose="05000000000000000000" pitchFamily="2" charset="2"/>
                  </a:rPr>
                  <a:t>k</a:t>
                </a:r>
                <a:r>
                  <a:rPr lang="en-US" sz="2400" baseline="-25000" dirty="0" err="1" smtClean="0">
                    <a:sym typeface="Wingdings" panose="05000000000000000000" pitchFamily="2" charset="2"/>
                  </a:rPr>
                  <a:t>i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(j) &lt; sig(C)[</a:t>
                </a:r>
                <a:r>
                  <a:rPr lang="en-US" sz="2400" dirty="0" err="1" smtClean="0">
                    <a:sym typeface="Wingdings" panose="05000000000000000000" pitchFamily="2" charset="2"/>
                  </a:rPr>
                  <a:t>i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], then </a:t>
                </a:r>
                <a:r>
                  <a:rPr lang="en-US" sz="2400" b="1" dirty="0" smtClean="0">
                    <a:sym typeface="Wingdings" panose="05000000000000000000" pitchFamily="2" charset="2"/>
                  </a:rPr>
                  <a:t>sig(C)[</a:t>
                </a:r>
                <a:r>
                  <a:rPr lang="en-US" sz="2400" b="1" dirty="0" err="1" smtClean="0">
                    <a:sym typeface="Wingdings" panose="05000000000000000000" pitchFamily="2" charset="2"/>
                  </a:rPr>
                  <a:t>i</a:t>
                </a:r>
                <a:r>
                  <a:rPr lang="en-US" sz="2400" b="1" dirty="0" smtClean="0">
                    <a:sym typeface="Wingdings" panose="05000000000000000000" pitchFamily="2" charset="2"/>
                  </a:rPr>
                  <a:t>]  </a:t>
                </a:r>
                <a:r>
                  <a:rPr lang="en-US" sz="2400" b="1" dirty="0" err="1" smtClean="0">
                    <a:sym typeface="Wingdings" panose="05000000000000000000" pitchFamily="2" charset="2"/>
                  </a:rPr>
                  <a:t>k</a:t>
                </a:r>
                <a:r>
                  <a:rPr lang="en-US" sz="2400" b="1" baseline="-25000" dirty="0" err="1" smtClean="0">
                    <a:sym typeface="Wingdings" panose="05000000000000000000" pitchFamily="2" charset="2"/>
                  </a:rPr>
                  <a:t>j</a:t>
                </a:r>
                <a:r>
                  <a:rPr lang="en-US" sz="2400" b="1" dirty="0" smtClean="0">
                    <a:sym typeface="Wingdings" panose="05000000000000000000" pitchFamily="2" charset="2"/>
                  </a:rPr>
                  <a:t>(j)</a:t>
                </a:r>
                <a:endParaRPr lang="en-US" sz="2000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5A6CB0-988F-473C-9897-F5DF79C1CE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32652"/>
              </a:xfrm>
              <a:blipFill>
                <a:blip r:embed="rId3"/>
                <a:stretch>
                  <a:fillRect l="-1043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83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Min-Hashing Implementation Example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 smtClean="0">
              <a:sym typeface="Wingdings" panose="05000000000000000000" pitchFamily="2" charset="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665861"/>
              </p:ext>
            </p:extLst>
          </p:nvPr>
        </p:nvGraphicFramePr>
        <p:xfrm>
          <a:off x="2032000" y="1916911"/>
          <a:ext cx="78391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149">
                  <a:extLst>
                    <a:ext uri="{9D8B030D-6E8A-4147-A177-3AD203B41FA5}">
                      <a16:colId xmlns:a16="http://schemas.microsoft.com/office/drawing/2014/main" val="807164360"/>
                    </a:ext>
                  </a:extLst>
                </a:gridCol>
                <a:gridCol w="396608">
                  <a:extLst>
                    <a:ext uri="{9D8B030D-6E8A-4147-A177-3AD203B41FA5}">
                      <a16:colId xmlns:a16="http://schemas.microsoft.com/office/drawing/2014/main" val="3247281896"/>
                    </a:ext>
                  </a:extLst>
                </a:gridCol>
                <a:gridCol w="374573">
                  <a:extLst>
                    <a:ext uri="{9D8B030D-6E8A-4147-A177-3AD203B41FA5}">
                      <a16:colId xmlns:a16="http://schemas.microsoft.com/office/drawing/2014/main" val="1910904710"/>
                    </a:ext>
                  </a:extLst>
                </a:gridCol>
                <a:gridCol w="429658">
                  <a:extLst>
                    <a:ext uri="{9D8B030D-6E8A-4147-A177-3AD203B41FA5}">
                      <a16:colId xmlns:a16="http://schemas.microsoft.com/office/drawing/2014/main" val="3413689661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1937304552"/>
                    </a:ext>
                  </a:extLst>
                </a:gridCol>
                <a:gridCol w="666657">
                  <a:extLst>
                    <a:ext uri="{9D8B030D-6E8A-4147-A177-3AD203B41FA5}">
                      <a16:colId xmlns:a16="http://schemas.microsoft.com/office/drawing/2014/main" val="1306065196"/>
                    </a:ext>
                  </a:extLst>
                </a:gridCol>
                <a:gridCol w="2180460">
                  <a:extLst>
                    <a:ext uri="{9D8B030D-6E8A-4147-A177-3AD203B41FA5}">
                      <a16:colId xmlns:a16="http://schemas.microsoft.com/office/drawing/2014/main" val="4283996651"/>
                    </a:ext>
                  </a:extLst>
                </a:gridCol>
                <a:gridCol w="2705385">
                  <a:extLst>
                    <a:ext uri="{9D8B030D-6E8A-4147-A177-3AD203B41FA5}">
                      <a16:colId xmlns:a16="http://schemas.microsoft.com/office/drawing/2014/main" val="1855513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+ 1 mod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3x + 1 mod 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16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99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0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04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78863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6663203"/>
                  </p:ext>
                </p:extLst>
              </p:nvPr>
            </p:nvGraphicFramePr>
            <p:xfrm>
              <a:off x="4453875" y="4895329"/>
              <a:ext cx="328425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6850">
                      <a:extLst>
                        <a:ext uri="{9D8B030D-6E8A-4147-A177-3AD203B41FA5}">
                          <a16:colId xmlns:a16="http://schemas.microsoft.com/office/drawing/2014/main" val="231680113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2544157653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457305608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2735200605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1584766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3631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smtClean="0"/>
                            <a:t>h</a:t>
                          </a:r>
                          <a:r>
                            <a:rPr lang="en-US" i="1" baseline="-25000" dirty="0" smtClean="0"/>
                            <a:t>1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2950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smtClean="0"/>
                            <a:t>h</a:t>
                          </a:r>
                          <a:r>
                            <a:rPr lang="en-US" i="1" baseline="-25000" dirty="0" smtClean="0"/>
                            <a:t>2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88713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6663203"/>
                  </p:ext>
                </p:extLst>
              </p:nvPr>
            </p:nvGraphicFramePr>
            <p:xfrm>
              <a:off x="4453875" y="4895329"/>
              <a:ext cx="328425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6850">
                      <a:extLst>
                        <a:ext uri="{9D8B030D-6E8A-4147-A177-3AD203B41FA5}">
                          <a16:colId xmlns:a16="http://schemas.microsoft.com/office/drawing/2014/main" val="231680113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2544157653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457305608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2735200605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1584766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3631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smtClean="0"/>
                            <a:t>h</a:t>
                          </a:r>
                          <a:r>
                            <a:rPr lang="en-US" i="1" baseline="-25000" dirty="0" smtClean="0"/>
                            <a:t>1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926" t="-108197" r="-3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26" t="-108197" r="-2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926" t="-108197" r="-1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926" t="-108197" r="-370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2950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smtClean="0"/>
                            <a:t>h</a:t>
                          </a:r>
                          <a:r>
                            <a:rPr lang="en-US" i="1" baseline="-25000" dirty="0" smtClean="0"/>
                            <a:t>2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926" t="-208197" r="-3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26" t="-208197" r="-2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926" t="-208197" r="-1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926" t="-208197" r="-37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88713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5361247" y="1558102"/>
            <a:ext cx="1469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Input matrix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143719" y="4495219"/>
            <a:ext cx="1904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Signature matrix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478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Min-Hashing Implementation Example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 smtClean="0">
              <a:sym typeface="Wingdings" panose="05000000000000000000" pitchFamily="2" charset="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327101"/>
              </p:ext>
            </p:extLst>
          </p:nvPr>
        </p:nvGraphicFramePr>
        <p:xfrm>
          <a:off x="148116" y="1958212"/>
          <a:ext cx="78391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149">
                  <a:extLst>
                    <a:ext uri="{9D8B030D-6E8A-4147-A177-3AD203B41FA5}">
                      <a16:colId xmlns:a16="http://schemas.microsoft.com/office/drawing/2014/main" val="807164360"/>
                    </a:ext>
                  </a:extLst>
                </a:gridCol>
                <a:gridCol w="396608">
                  <a:extLst>
                    <a:ext uri="{9D8B030D-6E8A-4147-A177-3AD203B41FA5}">
                      <a16:colId xmlns:a16="http://schemas.microsoft.com/office/drawing/2014/main" val="3247281896"/>
                    </a:ext>
                  </a:extLst>
                </a:gridCol>
                <a:gridCol w="374573">
                  <a:extLst>
                    <a:ext uri="{9D8B030D-6E8A-4147-A177-3AD203B41FA5}">
                      <a16:colId xmlns:a16="http://schemas.microsoft.com/office/drawing/2014/main" val="1910904710"/>
                    </a:ext>
                  </a:extLst>
                </a:gridCol>
                <a:gridCol w="429658">
                  <a:extLst>
                    <a:ext uri="{9D8B030D-6E8A-4147-A177-3AD203B41FA5}">
                      <a16:colId xmlns:a16="http://schemas.microsoft.com/office/drawing/2014/main" val="3413689661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1937304552"/>
                    </a:ext>
                  </a:extLst>
                </a:gridCol>
                <a:gridCol w="666657">
                  <a:extLst>
                    <a:ext uri="{9D8B030D-6E8A-4147-A177-3AD203B41FA5}">
                      <a16:colId xmlns:a16="http://schemas.microsoft.com/office/drawing/2014/main" val="1306065196"/>
                    </a:ext>
                  </a:extLst>
                </a:gridCol>
                <a:gridCol w="2180460">
                  <a:extLst>
                    <a:ext uri="{9D8B030D-6E8A-4147-A177-3AD203B41FA5}">
                      <a16:colId xmlns:a16="http://schemas.microsoft.com/office/drawing/2014/main" val="4283996651"/>
                    </a:ext>
                  </a:extLst>
                </a:gridCol>
                <a:gridCol w="2705385">
                  <a:extLst>
                    <a:ext uri="{9D8B030D-6E8A-4147-A177-3AD203B41FA5}">
                      <a16:colId xmlns:a16="http://schemas.microsoft.com/office/drawing/2014/main" val="1855513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+ 1 mod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3x + 1 mod 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16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99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0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04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78863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1569636"/>
                  </p:ext>
                </p:extLst>
              </p:nvPr>
            </p:nvGraphicFramePr>
            <p:xfrm>
              <a:off x="8677314" y="2614837"/>
              <a:ext cx="328425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6850">
                      <a:extLst>
                        <a:ext uri="{9D8B030D-6E8A-4147-A177-3AD203B41FA5}">
                          <a16:colId xmlns:a16="http://schemas.microsoft.com/office/drawing/2014/main" val="231680113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2544157653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457305608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2735200605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1584766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3631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smtClean="0"/>
                            <a:t>h</a:t>
                          </a:r>
                          <a:r>
                            <a:rPr lang="en-US" i="1" baseline="-25000" dirty="0" smtClean="0"/>
                            <a:t>1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2950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smtClean="0"/>
                            <a:t>h</a:t>
                          </a:r>
                          <a:r>
                            <a:rPr lang="en-US" i="1" baseline="-25000" dirty="0" smtClean="0"/>
                            <a:t>2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88713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1569636"/>
                  </p:ext>
                </p:extLst>
              </p:nvPr>
            </p:nvGraphicFramePr>
            <p:xfrm>
              <a:off x="8677314" y="2614837"/>
              <a:ext cx="328425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6850">
                      <a:extLst>
                        <a:ext uri="{9D8B030D-6E8A-4147-A177-3AD203B41FA5}">
                          <a16:colId xmlns:a16="http://schemas.microsoft.com/office/drawing/2014/main" val="231680113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2544157653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457305608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2735200605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1584766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3631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smtClean="0"/>
                            <a:t>h</a:t>
                          </a:r>
                          <a:r>
                            <a:rPr lang="en-US" i="1" baseline="-25000" dirty="0" smtClean="0"/>
                            <a:t>1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926" t="-106452" r="-303704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26" t="-106452" r="-203704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926" t="-106452" r="-103704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926" t="-106452" r="-370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2950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smtClean="0"/>
                            <a:t>h</a:t>
                          </a:r>
                          <a:r>
                            <a:rPr lang="en-US" i="1" baseline="-25000" dirty="0" smtClean="0"/>
                            <a:t>2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926" t="-209836" r="-3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26" t="-209836" r="-2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926" t="-209836" r="-1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926" t="-209836" r="-37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88713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2598168" y="1595876"/>
            <a:ext cx="1469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Input matrix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367159" y="2214727"/>
            <a:ext cx="1904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Signature matrix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1887258"/>
                  </p:ext>
                </p:extLst>
              </p:nvPr>
            </p:nvGraphicFramePr>
            <p:xfrm>
              <a:off x="1690784" y="5179931"/>
              <a:ext cx="328425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6850">
                      <a:extLst>
                        <a:ext uri="{9D8B030D-6E8A-4147-A177-3AD203B41FA5}">
                          <a16:colId xmlns:a16="http://schemas.microsoft.com/office/drawing/2014/main" val="231680113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2544157653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457305608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2735200605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1584766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3631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smtClean="0"/>
                            <a:t>h</a:t>
                          </a:r>
                          <a:r>
                            <a:rPr lang="en-US" i="1" baseline="-25000" dirty="0" smtClean="0"/>
                            <a:t>1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2950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smtClean="0"/>
                            <a:t>h</a:t>
                          </a:r>
                          <a:r>
                            <a:rPr lang="en-US" i="1" baseline="-25000" dirty="0" smtClean="0"/>
                            <a:t>2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88713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1887258"/>
                  </p:ext>
                </p:extLst>
              </p:nvPr>
            </p:nvGraphicFramePr>
            <p:xfrm>
              <a:off x="1690784" y="5179931"/>
              <a:ext cx="328425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6850">
                      <a:extLst>
                        <a:ext uri="{9D8B030D-6E8A-4147-A177-3AD203B41FA5}">
                          <a16:colId xmlns:a16="http://schemas.microsoft.com/office/drawing/2014/main" val="231680113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2544157653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457305608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2735200605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1584766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3631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smtClean="0"/>
                            <a:t>h</a:t>
                          </a:r>
                          <a:r>
                            <a:rPr lang="en-US" i="1" baseline="-25000" dirty="0" smtClean="0"/>
                            <a:t>1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926" t="-106452" r="-303704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926" t="-106452" r="-203704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926" t="-106452" r="-103704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926" t="-106452" r="-3704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2950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smtClean="0"/>
                            <a:t>h</a:t>
                          </a:r>
                          <a:r>
                            <a:rPr lang="en-US" i="1" baseline="-25000" dirty="0" smtClean="0"/>
                            <a:t>2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926" t="-209836" r="-30370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926" t="-209836" r="-20370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926" t="-209836" r="-10370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926" t="-209836" r="-3704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88713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1607340" y="4779821"/>
            <a:ext cx="3451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Signature matrix – S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and row 0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4079450"/>
                  </p:ext>
                </p:extLst>
              </p:nvPr>
            </p:nvGraphicFramePr>
            <p:xfrm>
              <a:off x="7571956" y="5179931"/>
              <a:ext cx="328425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6850">
                      <a:extLst>
                        <a:ext uri="{9D8B030D-6E8A-4147-A177-3AD203B41FA5}">
                          <a16:colId xmlns:a16="http://schemas.microsoft.com/office/drawing/2014/main" val="231680113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2544157653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457305608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2735200605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1584766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3631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smtClean="0"/>
                            <a:t>h</a:t>
                          </a:r>
                          <a:r>
                            <a:rPr lang="en-US" i="1" baseline="-25000" dirty="0" smtClean="0"/>
                            <a:t>1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2950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smtClean="0"/>
                            <a:t>h</a:t>
                          </a:r>
                          <a:r>
                            <a:rPr lang="en-US" i="1" baseline="-25000" dirty="0" smtClean="0"/>
                            <a:t>2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88713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4079450"/>
                  </p:ext>
                </p:extLst>
              </p:nvPr>
            </p:nvGraphicFramePr>
            <p:xfrm>
              <a:off x="7571956" y="5179931"/>
              <a:ext cx="328425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6850">
                      <a:extLst>
                        <a:ext uri="{9D8B030D-6E8A-4147-A177-3AD203B41FA5}">
                          <a16:colId xmlns:a16="http://schemas.microsoft.com/office/drawing/2014/main" val="231680113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2544157653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457305608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2735200605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1584766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3631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smtClean="0"/>
                            <a:t>h</a:t>
                          </a:r>
                          <a:r>
                            <a:rPr lang="en-US" i="1" baseline="-25000" dirty="0" smtClean="0"/>
                            <a:t>1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926" t="-106452" r="-303704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2804" t="-106452" r="-206542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106452" r="-104630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000" t="-106452" r="-4630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2950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smtClean="0"/>
                            <a:t>h</a:t>
                          </a:r>
                          <a:r>
                            <a:rPr lang="en-US" i="1" baseline="-25000" dirty="0" smtClean="0"/>
                            <a:t>2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926" t="-209836" r="-30370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2804" t="-209836" r="-20654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209836" r="-10463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000" t="-209836" r="-4630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88713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/>
          <p:cNvSpPr txBox="1"/>
          <p:nvPr/>
        </p:nvSpPr>
        <p:spPr>
          <a:xfrm>
            <a:off x="7488512" y="4779821"/>
            <a:ext cx="3451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Signature matrix – S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and row 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960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Min-Hashing Implementation Example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 smtClean="0">
              <a:sym typeface="Wingdings" panose="05000000000000000000" pitchFamily="2" charset="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327101"/>
              </p:ext>
            </p:extLst>
          </p:nvPr>
        </p:nvGraphicFramePr>
        <p:xfrm>
          <a:off x="148116" y="1958212"/>
          <a:ext cx="78391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149">
                  <a:extLst>
                    <a:ext uri="{9D8B030D-6E8A-4147-A177-3AD203B41FA5}">
                      <a16:colId xmlns:a16="http://schemas.microsoft.com/office/drawing/2014/main" val="807164360"/>
                    </a:ext>
                  </a:extLst>
                </a:gridCol>
                <a:gridCol w="396608">
                  <a:extLst>
                    <a:ext uri="{9D8B030D-6E8A-4147-A177-3AD203B41FA5}">
                      <a16:colId xmlns:a16="http://schemas.microsoft.com/office/drawing/2014/main" val="3247281896"/>
                    </a:ext>
                  </a:extLst>
                </a:gridCol>
                <a:gridCol w="374573">
                  <a:extLst>
                    <a:ext uri="{9D8B030D-6E8A-4147-A177-3AD203B41FA5}">
                      <a16:colId xmlns:a16="http://schemas.microsoft.com/office/drawing/2014/main" val="1910904710"/>
                    </a:ext>
                  </a:extLst>
                </a:gridCol>
                <a:gridCol w="429658">
                  <a:extLst>
                    <a:ext uri="{9D8B030D-6E8A-4147-A177-3AD203B41FA5}">
                      <a16:colId xmlns:a16="http://schemas.microsoft.com/office/drawing/2014/main" val="3413689661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1937304552"/>
                    </a:ext>
                  </a:extLst>
                </a:gridCol>
                <a:gridCol w="666657">
                  <a:extLst>
                    <a:ext uri="{9D8B030D-6E8A-4147-A177-3AD203B41FA5}">
                      <a16:colId xmlns:a16="http://schemas.microsoft.com/office/drawing/2014/main" val="1306065196"/>
                    </a:ext>
                  </a:extLst>
                </a:gridCol>
                <a:gridCol w="2180460">
                  <a:extLst>
                    <a:ext uri="{9D8B030D-6E8A-4147-A177-3AD203B41FA5}">
                      <a16:colId xmlns:a16="http://schemas.microsoft.com/office/drawing/2014/main" val="4283996651"/>
                    </a:ext>
                  </a:extLst>
                </a:gridCol>
                <a:gridCol w="2705385">
                  <a:extLst>
                    <a:ext uri="{9D8B030D-6E8A-4147-A177-3AD203B41FA5}">
                      <a16:colId xmlns:a16="http://schemas.microsoft.com/office/drawing/2014/main" val="1855513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+ 1 mod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3x + 1 mod 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16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99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0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04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78863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2805202"/>
                  </p:ext>
                </p:extLst>
              </p:nvPr>
            </p:nvGraphicFramePr>
            <p:xfrm>
              <a:off x="8677314" y="2614837"/>
              <a:ext cx="328425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6850">
                      <a:extLst>
                        <a:ext uri="{9D8B030D-6E8A-4147-A177-3AD203B41FA5}">
                          <a16:colId xmlns:a16="http://schemas.microsoft.com/office/drawing/2014/main" val="231680113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2544157653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457305608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2735200605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1584766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3631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smtClean="0"/>
                            <a:t>h</a:t>
                          </a:r>
                          <a:r>
                            <a:rPr lang="en-US" i="1" baseline="-25000" dirty="0" smtClean="0"/>
                            <a:t>1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2950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smtClean="0"/>
                            <a:t>h</a:t>
                          </a:r>
                          <a:r>
                            <a:rPr lang="en-US" i="1" baseline="-25000" dirty="0" smtClean="0"/>
                            <a:t>2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88713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2805202"/>
                  </p:ext>
                </p:extLst>
              </p:nvPr>
            </p:nvGraphicFramePr>
            <p:xfrm>
              <a:off x="8677314" y="2614837"/>
              <a:ext cx="328425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6850">
                      <a:extLst>
                        <a:ext uri="{9D8B030D-6E8A-4147-A177-3AD203B41FA5}">
                          <a16:colId xmlns:a16="http://schemas.microsoft.com/office/drawing/2014/main" val="231680113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2544157653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457305608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2735200605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1584766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3631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smtClean="0"/>
                            <a:t>h</a:t>
                          </a:r>
                          <a:r>
                            <a:rPr lang="en-US" i="1" baseline="-25000" dirty="0" smtClean="0"/>
                            <a:t>1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926" t="-106452" r="-303704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26" t="-106452" r="-203704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926" t="-106452" r="-103704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926" t="-106452" r="-370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2950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smtClean="0"/>
                            <a:t>h</a:t>
                          </a:r>
                          <a:r>
                            <a:rPr lang="en-US" i="1" baseline="-25000" dirty="0" smtClean="0"/>
                            <a:t>2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926" t="-209836" r="-3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26" t="-209836" r="-2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926" t="-209836" r="-1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926" t="-209836" r="-37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88713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2598168" y="1595876"/>
            <a:ext cx="1469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Input matrix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367159" y="2214727"/>
            <a:ext cx="1904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Signature matrix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8764268"/>
                  </p:ext>
                </p:extLst>
              </p:nvPr>
            </p:nvGraphicFramePr>
            <p:xfrm>
              <a:off x="4619536" y="5047728"/>
              <a:ext cx="328425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6850">
                      <a:extLst>
                        <a:ext uri="{9D8B030D-6E8A-4147-A177-3AD203B41FA5}">
                          <a16:colId xmlns:a16="http://schemas.microsoft.com/office/drawing/2014/main" val="231680113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2544157653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457305608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2735200605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1584766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3631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smtClean="0"/>
                            <a:t>h</a:t>
                          </a:r>
                          <a:r>
                            <a:rPr lang="en-US" i="1" baseline="-25000" dirty="0" smtClean="0"/>
                            <a:t>1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2950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smtClean="0"/>
                            <a:t>h</a:t>
                          </a:r>
                          <a:r>
                            <a:rPr lang="en-US" i="1" baseline="-25000" dirty="0" smtClean="0"/>
                            <a:t>2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88713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8764268"/>
                  </p:ext>
                </p:extLst>
              </p:nvPr>
            </p:nvGraphicFramePr>
            <p:xfrm>
              <a:off x="4619536" y="5047728"/>
              <a:ext cx="328425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6850">
                      <a:extLst>
                        <a:ext uri="{9D8B030D-6E8A-4147-A177-3AD203B41FA5}">
                          <a16:colId xmlns:a16="http://schemas.microsoft.com/office/drawing/2014/main" val="231680113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2544157653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457305608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2735200605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1584766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3631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smtClean="0"/>
                            <a:t>h</a:t>
                          </a:r>
                          <a:r>
                            <a:rPr lang="en-US" i="1" baseline="-25000" dirty="0" smtClean="0"/>
                            <a:t>1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926" t="-108197" r="-3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926" t="-108197" r="-2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926" t="-108197" r="-1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926" t="-108197" r="-370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2950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smtClean="0"/>
                            <a:t>h</a:t>
                          </a:r>
                          <a:r>
                            <a:rPr lang="en-US" i="1" baseline="-25000" dirty="0" smtClean="0"/>
                            <a:t>2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926" t="-208197" r="-3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926" t="-208197" r="-2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926" t="-208197" r="-1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926" t="-208197" r="-37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88713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4536092" y="4647618"/>
            <a:ext cx="3451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Signature matrix – S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and row 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528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Min-Hashing Implementation Example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 smtClean="0">
              <a:sym typeface="Wingdings" panose="05000000000000000000" pitchFamily="2" charset="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327101"/>
              </p:ext>
            </p:extLst>
          </p:nvPr>
        </p:nvGraphicFramePr>
        <p:xfrm>
          <a:off x="148116" y="1958212"/>
          <a:ext cx="78391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149">
                  <a:extLst>
                    <a:ext uri="{9D8B030D-6E8A-4147-A177-3AD203B41FA5}">
                      <a16:colId xmlns:a16="http://schemas.microsoft.com/office/drawing/2014/main" val="807164360"/>
                    </a:ext>
                  </a:extLst>
                </a:gridCol>
                <a:gridCol w="396608">
                  <a:extLst>
                    <a:ext uri="{9D8B030D-6E8A-4147-A177-3AD203B41FA5}">
                      <a16:colId xmlns:a16="http://schemas.microsoft.com/office/drawing/2014/main" val="3247281896"/>
                    </a:ext>
                  </a:extLst>
                </a:gridCol>
                <a:gridCol w="374573">
                  <a:extLst>
                    <a:ext uri="{9D8B030D-6E8A-4147-A177-3AD203B41FA5}">
                      <a16:colId xmlns:a16="http://schemas.microsoft.com/office/drawing/2014/main" val="1910904710"/>
                    </a:ext>
                  </a:extLst>
                </a:gridCol>
                <a:gridCol w="429658">
                  <a:extLst>
                    <a:ext uri="{9D8B030D-6E8A-4147-A177-3AD203B41FA5}">
                      <a16:colId xmlns:a16="http://schemas.microsoft.com/office/drawing/2014/main" val="3413689661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1937304552"/>
                    </a:ext>
                  </a:extLst>
                </a:gridCol>
                <a:gridCol w="666657">
                  <a:extLst>
                    <a:ext uri="{9D8B030D-6E8A-4147-A177-3AD203B41FA5}">
                      <a16:colId xmlns:a16="http://schemas.microsoft.com/office/drawing/2014/main" val="1306065196"/>
                    </a:ext>
                  </a:extLst>
                </a:gridCol>
                <a:gridCol w="2180460">
                  <a:extLst>
                    <a:ext uri="{9D8B030D-6E8A-4147-A177-3AD203B41FA5}">
                      <a16:colId xmlns:a16="http://schemas.microsoft.com/office/drawing/2014/main" val="4283996651"/>
                    </a:ext>
                  </a:extLst>
                </a:gridCol>
                <a:gridCol w="2705385">
                  <a:extLst>
                    <a:ext uri="{9D8B030D-6E8A-4147-A177-3AD203B41FA5}">
                      <a16:colId xmlns:a16="http://schemas.microsoft.com/office/drawing/2014/main" val="1855513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+ 1 mod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3x + 1 mod 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16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99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0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04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78863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1336261"/>
                  </p:ext>
                </p:extLst>
              </p:nvPr>
            </p:nvGraphicFramePr>
            <p:xfrm>
              <a:off x="8677314" y="2614837"/>
              <a:ext cx="328425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6850">
                      <a:extLst>
                        <a:ext uri="{9D8B030D-6E8A-4147-A177-3AD203B41FA5}">
                          <a16:colId xmlns:a16="http://schemas.microsoft.com/office/drawing/2014/main" val="231680113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2544157653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457305608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2735200605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1584766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3631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smtClean="0"/>
                            <a:t>h</a:t>
                          </a:r>
                          <a:r>
                            <a:rPr lang="en-US" i="1" baseline="-25000" dirty="0" smtClean="0"/>
                            <a:t>1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2950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smtClean="0"/>
                            <a:t>h</a:t>
                          </a:r>
                          <a:r>
                            <a:rPr lang="en-US" i="1" baseline="-25000" dirty="0" smtClean="0"/>
                            <a:t>2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88713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1336261"/>
                  </p:ext>
                </p:extLst>
              </p:nvPr>
            </p:nvGraphicFramePr>
            <p:xfrm>
              <a:off x="8677314" y="2614837"/>
              <a:ext cx="328425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6850">
                      <a:extLst>
                        <a:ext uri="{9D8B030D-6E8A-4147-A177-3AD203B41FA5}">
                          <a16:colId xmlns:a16="http://schemas.microsoft.com/office/drawing/2014/main" val="231680113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2544157653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457305608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2735200605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1584766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3631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smtClean="0"/>
                            <a:t>h</a:t>
                          </a:r>
                          <a:r>
                            <a:rPr lang="en-US" i="1" baseline="-25000" dirty="0" smtClean="0"/>
                            <a:t>1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926" t="-106452" r="-303704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26" t="-106452" r="-203704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926" t="-106452" r="-103704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926" t="-106452" r="-370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2950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smtClean="0"/>
                            <a:t>h</a:t>
                          </a:r>
                          <a:r>
                            <a:rPr lang="en-US" i="1" baseline="-25000" dirty="0" smtClean="0"/>
                            <a:t>2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926" t="-209836" r="-3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26" t="-209836" r="-2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926" t="-209836" r="-1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926" t="-209836" r="-37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88713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2598168" y="1595876"/>
            <a:ext cx="1469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Input matrix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367159" y="2214727"/>
            <a:ext cx="1904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Signature matrix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3158728"/>
                  </p:ext>
                </p:extLst>
              </p:nvPr>
            </p:nvGraphicFramePr>
            <p:xfrm>
              <a:off x="587363" y="5069761"/>
              <a:ext cx="328425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6850">
                      <a:extLst>
                        <a:ext uri="{9D8B030D-6E8A-4147-A177-3AD203B41FA5}">
                          <a16:colId xmlns:a16="http://schemas.microsoft.com/office/drawing/2014/main" val="231680113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2544157653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457305608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2735200605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1584766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3631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smtClean="0"/>
                            <a:t>h</a:t>
                          </a:r>
                          <a:r>
                            <a:rPr lang="en-US" i="1" baseline="-25000" dirty="0" smtClean="0"/>
                            <a:t>1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2950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smtClean="0"/>
                            <a:t>h</a:t>
                          </a:r>
                          <a:r>
                            <a:rPr lang="en-US" i="1" baseline="-25000" dirty="0" smtClean="0"/>
                            <a:t>2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88713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3158728"/>
                  </p:ext>
                </p:extLst>
              </p:nvPr>
            </p:nvGraphicFramePr>
            <p:xfrm>
              <a:off x="587363" y="5069761"/>
              <a:ext cx="328425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6850">
                      <a:extLst>
                        <a:ext uri="{9D8B030D-6E8A-4147-A177-3AD203B41FA5}">
                          <a16:colId xmlns:a16="http://schemas.microsoft.com/office/drawing/2014/main" val="231680113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2544157653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457305608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2735200605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1584766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3631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smtClean="0"/>
                            <a:t>h</a:t>
                          </a:r>
                          <a:r>
                            <a:rPr lang="en-US" i="1" baseline="-25000" dirty="0" smtClean="0"/>
                            <a:t>1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926" t="-106452" r="-303704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926" t="-106452" r="-203704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926" t="-106452" r="-3704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2950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smtClean="0"/>
                            <a:t>h</a:t>
                          </a:r>
                          <a:r>
                            <a:rPr lang="en-US" i="1" baseline="-25000" dirty="0" smtClean="0"/>
                            <a:t>2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926" t="-209836" r="-30370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926" t="-209836" r="-20370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926" t="-209836" r="-3704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88713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503919" y="4669651"/>
            <a:ext cx="3451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Signature matrix – S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and row 1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205835"/>
                  </p:ext>
                </p:extLst>
              </p:nvPr>
            </p:nvGraphicFramePr>
            <p:xfrm>
              <a:off x="4619536" y="5069761"/>
              <a:ext cx="328425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6850">
                      <a:extLst>
                        <a:ext uri="{9D8B030D-6E8A-4147-A177-3AD203B41FA5}">
                          <a16:colId xmlns:a16="http://schemas.microsoft.com/office/drawing/2014/main" val="231680113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2544157653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457305608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2735200605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1584766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3631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smtClean="0"/>
                            <a:t>h</a:t>
                          </a:r>
                          <a:r>
                            <a:rPr lang="en-US" i="1" baseline="-25000" dirty="0" smtClean="0"/>
                            <a:t>1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2950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smtClean="0"/>
                            <a:t>h</a:t>
                          </a:r>
                          <a:r>
                            <a:rPr lang="en-US" i="1" baseline="-25000" dirty="0" smtClean="0"/>
                            <a:t>2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88713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205835"/>
                  </p:ext>
                </p:extLst>
              </p:nvPr>
            </p:nvGraphicFramePr>
            <p:xfrm>
              <a:off x="4619536" y="5069761"/>
              <a:ext cx="328425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6850">
                      <a:extLst>
                        <a:ext uri="{9D8B030D-6E8A-4147-A177-3AD203B41FA5}">
                          <a16:colId xmlns:a16="http://schemas.microsoft.com/office/drawing/2014/main" val="231680113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2544157653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457305608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2735200605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1584766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3631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smtClean="0"/>
                            <a:t>h</a:t>
                          </a:r>
                          <a:r>
                            <a:rPr lang="en-US" i="1" baseline="-25000" dirty="0" smtClean="0"/>
                            <a:t>1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926" t="-106452" r="-303704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926" t="-106452" r="-203704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926" t="-106452" r="-3704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2950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smtClean="0"/>
                            <a:t>h</a:t>
                          </a:r>
                          <a:r>
                            <a:rPr lang="en-US" i="1" baseline="-25000" dirty="0" smtClean="0"/>
                            <a:t>2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926" t="-209836" r="-30370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926" t="-209836" r="-20370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926" t="-209836" r="-3704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88713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/>
          <p:cNvSpPr txBox="1"/>
          <p:nvPr/>
        </p:nvSpPr>
        <p:spPr>
          <a:xfrm>
            <a:off x="4536092" y="4669651"/>
            <a:ext cx="3451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Signature matrix – S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and row 3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1440453"/>
                  </p:ext>
                </p:extLst>
              </p:nvPr>
            </p:nvGraphicFramePr>
            <p:xfrm>
              <a:off x="8403831" y="5069761"/>
              <a:ext cx="328425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6850">
                      <a:extLst>
                        <a:ext uri="{9D8B030D-6E8A-4147-A177-3AD203B41FA5}">
                          <a16:colId xmlns:a16="http://schemas.microsoft.com/office/drawing/2014/main" val="231680113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2544157653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457305608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2735200605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1584766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3631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smtClean="0"/>
                            <a:t>h</a:t>
                          </a:r>
                          <a:r>
                            <a:rPr lang="en-US" i="1" baseline="-25000" dirty="0" smtClean="0"/>
                            <a:t>1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2950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smtClean="0"/>
                            <a:t>h</a:t>
                          </a:r>
                          <a:r>
                            <a:rPr lang="en-US" i="1" baseline="-25000" dirty="0" smtClean="0"/>
                            <a:t>2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88713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1440453"/>
                  </p:ext>
                </p:extLst>
              </p:nvPr>
            </p:nvGraphicFramePr>
            <p:xfrm>
              <a:off x="8403831" y="5069761"/>
              <a:ext cx="328425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6850">
                      <a:extLst>
                        <a:ext uri="{9D8B030D-6E8A-4147-A177-3AD203B41FA5}">
                          <a16:colId xmlns:a16="http://schemas.microsoft.com/office/drawing/2014/main" val="231680113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2544157653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457305608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2735200605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1584766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3631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smtClean="0"/>
                            <a:t>h</a:t>
                          </a:r>
                          <a:r>
                            <a:rPr lang="en-US" i="1" baseline="-25000" dirty="0" smtClean="0"/>
                            <a:t>1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926" t="-106452" r="-303704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926" t="-106452" r="-203704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0926" t="-106452" r="-3704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2950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smtClean="0"/>
                            <a:t>h</a:t>
                          </a:r>
                          <a:r>
                            <a:rPr lang="en-US" i="1" baseline="-25000" dirty="0" smtClean="0"/>
                            <a:t>2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926" t="-209836" r="-30370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926" t="-209836" r="-20370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0926" t="-209836" r="-3704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88713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/>
          <p:cNvSpPr txBox="1"/>
          <p:nvPr/>
        </p:nvSpPr>
        <p:spPr>
          <a:xfrm>
            <a:off x="8320387" y="4669651"/>
            <a:ext cx="3451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Signature matrix – S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and row 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285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Min-Hashing Implementation Example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 smtClean="0">
              <a:sym typeface="Wingdings" panose="05000000000000000000" pitchFamily="2" charset="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758098"/>
              </p:ext>
            </p:extLst>
          </p:nvPr>
        </p:nvGraphicFramePr>
        <p:xfrm>
          <a:off x="181166" y="2850579"/>
          <a:ext cx="78391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149">
                  <a:extLst>
                    <a:ext uri="{9D8B030D-6E8A-4147-A177-3AD203B41FA5}">
                      <a16:colId xmlns:a16="http://schemas.microsoft.com/office/drawing/2014/main" val="807164360"/>
                    </a:ext>
                  </a:extLst>
                </a:gridCol>
                <a:gridCol w="396608">
                  <a:extLst>
                    <a:ext uri="{9D8B030D-6E8A-4147-A177-3AD203B41FA5}">
                      <a16:colId xmlns:a16="http://schemas.microsoft.com/office/drawing/2014/main" val="3247281896"/>
                    </a:ext>
                  </a:extLst>
                </a:gridCol>
                <a:gridCol w="374573">
                  <a:extLst>
                    <a:ext uri="{9D8B030D-6E8A-4147-A177-3AD203B41FA5}">
                      <a16:colId xmlns:a16="http://schemas.microsoft.com/office/drawing/2014/main" val="1910904710"/>
                    </a:ext>
                  </a:extLst>
                </a:gridCol>
                <a:gridCol w="429658">
                  <a:extLst>
                    <a:ext uri="{9D8B030D-6E8A-4147-A177-3AD203B41FA5}">
                      <a16:colId xmlns:a16="http://schemas.microsoft.com/office/drawing/2014/main" val="3413689661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1937304552"/>
                    </a:ext>
                  </a:extLst>
                </a:gridCol>
                <a:gridCol w="666657">
                  <a:extLst>
                    <a:ext uri="{9D8B030D-6E8A-4147-A177-3AD203B41FA5}">
                      <a16:colId xmlns:a16="http://schemas.microsoft.com/office/drawing/2014/main" val="1306065196"/>
                    </a:ext>
                  </a:extLst>
                </a:gridCol>
                <a:gridCol w="2180460">
                  <a:extLst>
                    <a:ext uri="{9D8B030D-6E8A-4147-A177-3AD203B41FA5}">
                      <a16:colId xmlns:a16="http://schemas.microsoft.com/office/drawing/2014/main" val="4283996651"/>
                    </a:ext>
                  </a:extLst>
                </a:gridCol>
                <a:gridCol w="2705385">
                  <a:extLst>
                    <a:ext uri="{9D8B030D-6E8A-4147-A177-3AD203B41FA5}">
                      <a16:colId xmlns:a16="http://schemas.microsoft.com/office/drawing/2014/main" val="1855513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+ 1 mod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3x + 1 mod 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16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99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0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04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78863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6532040"/>
                  </p:ext>
                </p:extLst>
              </p:nvPr>
            </p:nvGraphicFramePr>
            <p:xfrm>
              <a:off x="8710364" y="3507204"/>
              <a:ext cx="328425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6850">
                      <a:extLst>
                        <a:ext uri="{9D8B030D-6E8A-4147-A177-3AD203B41FA5}">
                          <a16:colId xmlns:a16="http://schemas.microsoft.com/office/drawing/2014/main" val="231680113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2544157653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457305608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2735200605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1584766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3631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smtClean="0"/>
                            <a:t>h</a:t>
                          </a:r>
                          <a:r>
                            <a:rPr lang="en-US" i="1" baseline="-25000" dirty="0" smtClean="0"/>
                            <a:t>1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2950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smtClean="0"/>
                            <a:t>h</a:t>
                          </a:r>
                          <a:r>
                            <a:rPr lang="en-US" i="1" baseline="-25000" dirty="0" smtClean="0"/>
                            <a:t>2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88713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6532040"/>
                  </p:ext>
                </p:extLst>
              </p:nvPr>
            </p:nvGraphicFramePr>
            <p:xfrm>
              <a:off x="8710364" y="3507204"/>
              <a:ext cx="328425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6850">
                      <a:extLst>
                        <a:ext uri="{9D8B030D-6E8A-4147-A177-3AD203B41FA5}">
                          <a16:colId xmlns:a16="http://schemas.microsoft.com/office/drawing/2014/main" val="231680113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2544157653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457305608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2735200605"/>
                        </a:ext>
                      </a:extLst>
                    </a:gridCol>
                    <a:gridCol w="656850">
                      <a:extLst>
                        <a:ext uri="{9D8B030D-6E8A-4147-A177-3AD203B41FA5}">
                          <a16:colId xmlns:a16="http://schemas.microsoft.com/office/drawing/2014/main" val="1584766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3631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smtClean="0"/>
                            <a:t>h</a:t>
                          </a:r>
                          <a:r>
                            <a:rPr lang="en-US" i="1" baseline="-25000" dirty="0" smtClean="0"/>
                            <a:t>1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926" t="-108197" r="-3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26" t="-108197" r="-2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926" t="-108197" r="-370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2950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smtClean="0"/>
                            <a:t>h</a:t>
                          </a:r>
                          <a:r>
                            <a:rPr lang="en-US" i="1" baseline="-25000" dirty="0" smtClean="0"/>
                            <a:t>2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926" t="-208197" r="-3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26" t="-208197" r="-2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926" t="-208197" r="-1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926" t="-208197" r="-37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88713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2631218" y="2488243"/>
            <a:ext cx="1469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Input matrix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400209" y="3107094"/>
            <a:ext cx="1904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Signature matrix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926091" y="5691221"/>
            <a:ext cx="10339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D600B7"/>
                </a:solidFill>
              </a:rPr>
              <a:t>Compare </a:t>
            </a:r>
            <a:r>
              <a:rPr lang="en-US" sz="2400" b="1" dirty="0" err="1" smtClean="0">
                <a:solidFill>
                  <a:srgbClr val="D600B7"/>
                </a:solidFill>
              </a:rPr>
              <a:t>Jaccard</a:t>
            </a:r>
            <a:r>
              <a:rPr lang="en-US" sz="2400" b="1" dirty="0" smtClean="0">
                <a:solidFill>
                  <a:srgbClr val="D600B7"/>
                </a:solidFill>
              </a:rPr>
              <a:t> similarity of column pairs in </a:t>
            </a:r>
            <a:r>
              <a:rPr lang="en-US" sz="2400" b="1" i="1" dirty="0" smtClean="0">
                <a:solidFill>
                  <a:srgbClr val="D600B7"/>
                </a:solidFill>
              </a:rPr>
              <a:t>input matrix</a:t>
            </a:r>
            <a:r>
              <a:rPr lang="en-US" sz="2400" b="1" dirty="0" smtClean="0">
                <a:solidFill>
                  <a:srgbClr val="D600B7"/>
                </a:solidFill>
              </a:rPr>
              <a:t> and </a:t>
            </a:r>
            <a:r>
              <a:rPr lang="en-US" sz="2400" b="1" i="1" dirty="0" smtClean="0">
                <a:solidFill>
                  <a:srgbClr val="D600B7"/>
                </a:solidFill>
              </a:rPr>
              <a:t>signature matrix</a:t>
            </a:r>
            <a:endParaRPr lang="en-US" sz="2400" b="1" i="1" dirty="0">
              <a:solidFill>
                <a:srgbClr val="D600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00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Locality Sensitive Hashing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43419"/>
            <a:ext cx="10515600" cy="141485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Locality Sensitive Hashing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207A00"/>
                </a:solidFill>
                <a:sym typeface="Wingdings" panose="05000000000000000000" pitchFamily="2" charset="2"/>
              </a:rPr>
              <a:t>Comparing similarity of every pair is complex – </a:t>
            </a:r>
            <a:r>
              <a:rPr lang="en-US" sz="2000" b="1" dirty="0" smtClean="0">
                <a:solidFill>
                  <a:srgbClr val="207A00"/>
                </a:solidFill>
                <a:sym typeface="Wingdings" panose="05000000000000000000" pitchFamily="2" charset="2"/>
              </a:rPr>
              <a:t>even with the signature matrix!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207A00"/>
                </a:solidFill>
                <a:sym typeface="Wingdings" panose="05000000000000000000" pitchFamily="2" charset="2"/>
              </a:rPr>
              <a:t>Focus only on pairs of signatures (candidates) that likely to form similar documents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 rot="-5394873">
            <a:off x="2656442" y="1741420"/>
            <a:ext cx="1371600" cy="990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US" sz="1800"/>
              <a:t>Shingling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78994" y="2052054"/>
            <a:ext cx="12350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smtClean="0"/>
              <a:t>Document</a:t>
            </a:r>
            <a:endParaRPr lang="en-US" sz="1800" dirty="0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2389742" y="223672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3761342" y="2236720"/>
            <a:ext cx="1354138" cy="2578100"/>
            <a:chOff x="1488" y="1920"/>
            <a:chExt cx="853" cy="1624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536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488" y="2448"/>
              <a:ext cx="853" cy="1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The set</a:t>
              </a:r>
            </a:p>
            <a:p>
              <a:r>
                <a:rPr lang="en-US" sz="1800"/>
                <a:t>of strings</a:t>
              </a:r>
            </a:p>
            <a:p>
              <a:r>
                <a:rPr lang="en-US" sz="1800"/>
                <a:t>of length </a:t>
              </a:r>
              <a:r>
                <a:rPr lang="en-US" sz="1800" i="1"/>
                <a:t>k</a:t>
              </a:r>
            </a:p>
            <a:p>
              <a:r>
                <a:rPr lang="en-US" sz="1800"/>
                <a:t>that appear</a:t>
              </a:r>
            </a:p>
            <a:p>
              <a:r>
                <a:rPr lang="en-US" sz="1800"/>
                <a:t>in the doc-</a:t>
              </a:r>
            </a:p>
            <a:p>
              <a:r>
                <a:rPr lang="en-US" sz="1800"/>
                <a:t>ument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1872" y="19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20"/>
          <p:cNvGrpSpPr>
            <a:grpSpLocks/>
          </p:cNvGrpSpPr>
          <p:nvPr/>
        </p:nvGrpSpPr>
        <p:grpSpPr bwMode="auto">
          <a:xfrm>
            <a:off x="4980541" y="1550920"/>
            <a:ext cx="2305050" cy="3556001"/>
            <a:chOff x="2256" y="1488"/>
            <a:chExt cx="1452" cy="2240"/>
          </a:xfrm>
        </p:grpSpPr>
        <p:sp>
          <p:nvSpPr>
            <p:cNvPr id="12" name="AutoShape 4"/>
            <p:cNvSpPr>
              <a:spLocks noChangeArrowheads="1"/>
            </p:cNvSpPr>
            <p:nvPr/>
          </p:nvSpPr>
          <p:spPr bwMode="auto">
            <a:xfrm rot="-5394873">
              <a:off x="2136" y="1608"/>
              <a:ext cx="864" cy="62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r>
                <a:rPr lang="en-US" sz="1800" dirty="0" smtClean="0"/>
                <a:t>Min-Hash-</a:t>
              </a:r>
              <a:endParaRPr lang="en-US" sz="1800" dirty="0"/>
            </a:p>
            <a:p>
              <a:pPr algn="ctr"/>
              <a:r>
                <a:rPr lang="en-US" sz="1800" dirty="0" err="1"/>
                <a:t>ing</a:t>
              </a:r>
              <a:endParaRPr lang="en-US" sz="1800" dirty="0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2880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784" y="2448"/>
              <a:ext cx="924" cy="1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srgbClr val="D600B7"/>
                  </a:solidFill>
                </a:rPr>
                <a:t>Signatures:</a:t>
              </a:r>
              <a:endParaRPr lang="en-US" sz="1800" b="1" dirty="0">
                <a:solidFill>
                  <a:srgbClr val="D600B7"/>
                </a:solidFill>
              </a:endParaRPr>
            </a:p>
            <a:p>
              <a:r>
                <a:rPr lang="en-US" sz="1800" dirty="0"/>
                <a:t>short integer</a:t>
              </a:r>
            </a:p>
            <a:p>
              <a:r>
                <a:rPr lang="en-US" sz="1800" dirty="0"/>
                <a:t>vectors that</a:t>
              </a:r>
            </a:p>
            <a:p>
              <a:r>
                <a:rPr lang="en-US" sz="1800" dirty="0"/>
                <a:t>represent the</a:t>
              </a:r>
            </a:p>
            <a:p>
              <a:r>
                <a:rPr lang="en-US" sz="1800" dirty="0"/>
                <a:t>sets, and</a:t>
              </a:r>
            </a:p>
            <a:p>
              <a:r>
                <a:rPr lang="en-US" sz="1800" dirty="0"/>
                <a:t>reflect their</a:t>
              </a:r>
            </a:p>
            <a:p>
              <a:r>
                <a:rPr lang="en-US" sz="1800" dirty="0"/>
                <a:t>similarity</a:t>
              </a: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3216" y="19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21"/>
          <p:cNvGrpSpPr>
            <a:grpSpLocks/>
          </p:cNvGrpSpPr>
          <p:nvPr/>
        </p:nvGrpSpPr>
        <p:grpSpPr bwMode="auto">
          <a:xfrm>
            <a:off x="7114141" y="1354071"/>
            <a:ext cx="3321050" cy="2032001"/>
            <a:chOff x="3600" y="1364"/>
            <a:chExt cx="2092" cy="1280"/>
          </a:xfrm>
        </p:grpSpPr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3600" y="1536"/>
              <a:ext cx="816" cy="76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/>
                <a:t>Locality-</a:t>
              </a:r>
            </a:p>
            <a:p>
              <a:pPr algn="ctr"/>
              <a:r>
                <a:rPr lang="en-US" sz="1800" dirty="0" smtClean="0"/>
                <a:t>Sensitive</a:t>
              </a:r>
              <a:endParaRPr lang="en-US" sz="1800" dirty="0"/>
            </a:p>
            <a:p>
              <a:pPr algn="ctr"/>
              <a:r>
                <a:rPr lang="en-US" sz="1800" dirty="0"/>
                <a:t>Hashing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416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4790" y="1364"/>
              <a:ext cx="902" cy="1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i="1" dirty="0">
                  <a:solidFill>
                    <a:srgbClr val="D600B7"/>
                  </a:solidFill>
                </a:rPr>
                <a:t>Candidate</a:t>
              </a:r>
            </a:p>
            <a:p>
              <a:r>
                <a:rPr lang="en-US" sz="1800" b="1" i="1" dirty="0" smtClean="0">
                  <a:solidFill>
                    <a:srgbClr val="D600B7"/>
                  </a:solidFill>
                </a:rPr>
                <a:t>pairs:</a:t>
              </a:r>
              <a:endParaRPr lang="en-US" sz="1800" b="1" dirty="0">
                <a:solidFill>
                  <a:srgbClr val="D600B7"/>
                </a:solidFill>
              </a:endParaRPr>
            </a:p>
            <a:p>
              <a:r>
                <a:rPr lang="en-US" sz="1800" dirty="0"/>
                <a:t>those pairs</a:t>
              </a:r>
            </a:p>
            <a:p>
              <a:r>
                <a:rPr lang="en-US" sz="1800" dirty="0"/>
                <a:t>of signatures</a:t>
              </a:r>
            </a:p>
            <a:p>
              <a:r>
                <a:rPr lang="en-US" sz="1800" dirty="0"/>
                <a:t>that we need</a:t>
              </a:r>
            </a:p>
            <a:p>
              <a:r>
                <a:rPr lang="en-US" sz="1800" dirty="0"/>
                <a:t>to test for</a:t>
              </a:r>
            </a:p>
            <a:p>
              <a:r>
                <a:rPr lang="en-US" sz="1800" dirty="0" smtClean="0"/>
                <a:t>similarity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873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LSH: First Cut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Goal: </a:t>
            </a:r>
            <a:r>
              <a:rPr lang="en-US" sz="3200" dirty="0" smtClean="0">
                <a:solidFill>
                  <a:srgbClr val="D600B7"/>
                </a:solidFill>
              </a:rPr>
              <a:t>Find documents with </a:t>
            </a:r>
            <a:r>
              <a:rPr lang="en-US" sz="3200" dirty="0" err="1" smtClean="0">
                <a:solidFill>
                  <a:srgbClr val="D600B7"/>
                </a:solidFill>
              </a:rPr>
              <a:t>Jaccard</a:t>
            </a:r>
            <a:r>
              <a:rPr lang="en-US" sz="3200" dirty="0" smtClean="0">
                <a:solidFill>
                  <a:srgbClr val="D600B7"/>
                </a:solidFill>
              </a:rPr>
              <a:t> similarity at least </a:t>
            </a:r>
            <a:r>
              <a:rPr lang="en-US" sz="3200" b="1" i="1" dirty="0" smtClean="0">
                <a:solidFill>
                  <a:srgbClr val="D600B7"/>
                </a:solidFill>
              </a:rPr>
              <a:t>s </a:t>
            </a:r>
            <a:r>
              <a:rPr lang="en-US" sz="3200" dirty="0" smtClean="0">
                <a:solidFill>
                  <a:srgbClr val="D600B7"/>
                </a:solidFill>
              </a:rPr>
              <a:t>(</a:t>
            </a:r>
            <a:r>
              <a:rPr lang="en-US" sz="3200" dirty="0" smtClean="0"/>
              <a:t>for some threshold </a:t>
            </a:r>
            <a:r>
              <a:rPr lang="en-US" sz="3200" b="1" i="1" dirty="0" smtClean="0"/>
              <a:t>s = 0.8</a:t>
            </a:r>
            <a:r>
              <a:rPr lang="en-US" sz="3200" dirty="0" smtClean="0">
                <a:solidFill>
                  <a:srgbClr val="D600B7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LSH – General Idea: </a:t>
            </a:r>
            <a:r>
              <a:rPr lang="en-US" sz="3200" dirty="0" smtClean="0"/>
              <a:t>Use a function </a:t>
            </a:r>
            <a:r>
              <a:rPr lang="en-US" sz="3200" b="1" i="1" dirty="0" smtClean="0">
                <a:solidFill>
                  <a:srgbClr val="D600B7"/>
                </a:solidFill>
              </a:rPr>
              <a:t>f(</a:t>
            </a:r>
            <a:r>
              <a:rPr lang="en-US" sz="3200" b="1" i="1" dirty="0" err="1" smtClean="0">
                <a:solidFill>
                  <a:srgbClr val="D600B7"/>
                </a:solidFill>
              </a:rPr>
              <a:t>x,y</a:t>
            </a:r>
            <a:r>
              <a:rPr lang="en-US" sz="3200" b="1" i="1" dirty="0" smtClean="0">
                <a:solidFill>
                  <a:srgbClr val="D600B7"/>
                </a:solidFill>
              </a:rPr>
              <a:t>)</a:t>
            </a:r>
            <a:r>
              <a:rPr lang="en-US" sz="3200" i="1" dirty="0" smtClean="0"/>
              <a:t> </a:t>
            </a:r>
            <a:r>
              <a:rPr lang="en-US" sz="3200" dirty="0" smtClean="0"/>
              <a:t>that tells whether </a:t>
            </a:r>
            <a:r>
              <a:rPr lang="en-US" sz="3200" b="1" i="1" dirty="0" smtClean="0">
                <a:solidFill>
                  <a:srgbClr val="D600B7"/>
                </a:solidFill>
              </a:rPr>
              <a:t>x</a:t>
            </a:r>
            <a:r>
              <a:rPr lang="en-US" sz="3200" b="1" dirty="0" smtClean="0"/>
              <a:t> </a:t>
            </a:r>
            <a:r>
              <a:rPr lang="en-US" sz="3200" dirty="0" smtClean="0"/>
              <a:t>and </a:t>
            </a:r>
            <a:r>
              <a:rPr lang="en-US" sz="3200" b="1" i="1" dirty="0" smtClean="0">
                <a:solidFill>
                  <a:srgbClr val="D600B7"/>
                </a:solidFill>
              </a:rPr>
              <a:t>y</a:t>
            </a:r>
            <a:r>
              <a:rPr lang="en-US" sz="3200" b="1" dirty="0" smtClean="0"/>
              <a:t> </a:t>
            </a:r>
            <a:r>
              <a:rPr lang="en-US" sz="3200" dirty="0" smtClean="0"/>
              <a:t>is a candidate pair: a pair of documents which have potential to be similar</a:t>
            </a:r>
            <a:endParaRPr lang="en-US" sz="3200" b="1" dirty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For Min-Hash matrix: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207A00"/>
                </a:solidFill>
              </a:rPr>
              <a:t>Hash columns of the signature matrix M to many buckets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207A00"/>
                </a:solidFill>
              </a:rPr>
              <a:t>Each pair of documents that hashes into the same bucket is a candidate pair</a:t>
            </a:r>
          </a:p>
        </p:txBody>
      </p:sp>
    </p:spTree>
    <p:extLst>
      <p:ext uri="{BB962C8B-B14F-4D97-AF65-F5344CB8AC3E}">
        <p14:creationId xmlns:p14="http://schemas.microsoft.com/office/powerpoint/2010/main" val="10660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Candidates from Min-Hash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Pick a similarity threshold</a:t>
            </a:r>
            <a:r>
              <a:rPr lang="en-US" sz="3200" b="1" dirty="0" smtClean="0">
                <a:solidFill>
                  <a:srgbClr val="D600B7"/>
                </a:solidFill>
              </a:rPr>
              <a:t> </a:t>
            </a:r>
            <a:r>
              <a:rPr lang="en-US" sz="3200" b="1" i="1" dirty="0" smtClean="0">
                <a:solidFill>
                  <a:srgbClr val="D600B7"/>
                </a:solidFill>
              </a:rPr>
              <a:t>s (o &lt; s &lt;1)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 smtClean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Columns </a:t>
            </a:r>
            <a:r>
              <a:rPr lang="en-US" sz="3200" b="1" dirty="0" smtClean="0"/>
              <a:t>x </a:t>
            </a:r>
            <a:r>
              <a:rPr lang="en-US" sz="3200" dirty="0" smtClean="0"/>
              <a:t>and </a:t>
            </a:r>
            <a:r>
              <a:rPr lang="en-US" sz="3200" b="1" dirty="0" smtClean="0"/>
              <a:t>y </a:t>
            </a:r>
            <a:r>
              <a:rPr lang="en-US" sz="3200" dirty="0" smtClean="0"/>
              <a:t>of </a:t>
            </a:r>
            <a:r>
              <a:rPr lang="en-US" sz="3200" b="1" dirty="0" smtClean="0"/>
              <a:t>M </a:t>
            </a:r>
            <a:r>
              <a:rPr lang="en-US" sz="3200" dirty="0" smtClean="0"/>
              <a:t>are</a:t>
            </a:r>
            <a:r>
              <a:rPr lang="en-US" sz="3200" dirty="0" smtClean="0">
                <a:solidFill>
                  <a:srgbClr val="D600B7"/>
                </a:solidFill>
              </a:rPr>
              <a:t> </a:t>
            </a:r>
            <a:r>
              <a:rPr lang="en-US" sz="3200" i="1" dirty="0" smtClean="0">
                <a:solidFill>
                  <a:srgbClr val="D600B7"/>
                </a:solidFill>
              </a:rPr>
              <a:t>a candidate pair</a:t>
            </a:r>
            <a:r>
              <a:rPr lang="en-US" sz="3200" dirty="0" smtClean="0"/>
              <a:t> if their signatures agree on at least fraction </a:t>
            </a:r>
            <a:r>
              <a:rPr lang="en-US" sz="3200" b="1" i="1" dirty="0" smtClean="0"/>
              <a:t>s </a:t>
            </a:r>
            <a:r>
              <a:rPr lang="en-US" sz="3200" dirty="0" smtClean="0"/>
              <a:t>of their rows: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207A00"/>
                </a:solidFill>
              </a:rPr>
              <a:t>M(</a:t>
            </a:r>
            <a:r>
              <a:rPr lang="en-US" sz="2800" dirty="0" err="1">
                <a:solidFill>
                  <a:srgbClr val="207A00"/>
                </a:solidFill>
              </a:rPr>
              <a:t>i</a:t>
            </a:r>
            <a:r>
              <a:rPr lang="en-US" sz="2800" dirty="0" err="1" smtClean="0">
                <a:solidFill>
                  <a:srgbClr val="207A00"/>
                </a:solidFill>
              </a:rPr>
              <a:t>,x</a:t>
            </a:r>
            <a:r>
              <a:rPr lang="en-US" sz="2800" dirty="0" smtClean="0">
                <a:solidFill>
                  <a:srgbClr val="207A00"/>
                </a:solidFill>
              </a:rPr>
              <a:t>) = M(</a:t>
            </a:r>
            <a:r>
              <a:rPr lang="en-US" sz="2800" dirty="0" err="1">
                <a:solidFill>
                  <a:srgbClr val="207A00"/>
                </a:solidFill>
              </a:rPr>
              <a:t>i</a:t>
            </a:r>
            <a:r>
              <a:rPr lang="en-US" sz="2800" dirty="0" err="1" smtClean="0">
                <a:solidFill>
                  <a:srgbClr val="207A00"/>
                </a:solidFill>
              </a:rPr>
              <a:t>,y</a:t>
            </a:r>
            <a:r>
              <a:rPr lang="en-US" sz="2800" dirty="0" smtClean="0">
                <a:solidFill>
                  <a:srgbClr val="207A00"/>
                </a:solidFill>
              </a:rPr>
              <a:t>) for at least fraction </a:t>
            </a:r>
            <a:r>
              <a:rPr lang="en-US" sz="2800" b="1" i="1" dirty="0" smtClean="0">
                <a:solidFill>
                  <a:srgbClr val="207A00"/>
                </a:solidFill>
              </a:rPr>
              <a:t>s </a:t>
            </a:r>
            <a:r>
              <a:rPr lang="en-US" sz="2800" dirty="0" smtClean="0">
                <a:solidFill>
                  <a:srgbClr val="207A00"/>
                </a:solidFill>
              </a:rPr>
              <a:t>values of </a:t>
            </a:r>
            <a:r>
              <a:rPr lang="en-US" sz="2800" dirty="0" err="1" smtClean="0">
                <a:solidFill>
                  <a:srgbClr val="207A00"/>
                </a:solidFill>
              </a:rPr>
              <a:t>i</a:t>
            </a:r>
            <a:endParaRPr lang="en-US" sz="3200" b="1" dirty="0">
              <a:solidFill>
                <a:srgbClr val="207A00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F0AD00"/>
                </a:solidFill>
              </a:rPr>
              <a:t>We expect documents x and y to have the same similarity as their signatures</a:t>
            </a:r>
            <a:endParaRPr lang="en-US" sz="2400" dirty="0">
              <a:solidFill>
                <a:srgbClr val="F0A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8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Scene Completion Problem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Picture 2" descr="teaser_inpu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8073" y="2281104"/>
            <a:ext cx="3635853" cy="27284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894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LSH for Min-Hash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Big Idea: </a:t>
            </a:r>
            <a:r>
              <a:rPr lang="en-US" sz="3200" dirty="0" smtClean="0"/>
              <a:t>Hash columns of signature matrix </a:t>
            </a:r>
            <a:r>
              <a:rPr lang="en-US" sz="3200" b="1" i="1" dirty="0" smtClean="0"/>
              <a:t>M </a:t>
            </a:r>
            <a:r>
              <a:rPr lang="en-US" sz="3200" dirty="0" smtClean="0"/>
              <a:t>several times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 smtClean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D600B7"/>
                </a:solidFill>
              </a:rPr>
              <a:t>“Hash” in such a way that similar items (columns) are more likely hash to the same bucket than dissimilar columns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Reduce the fraction of </a:t>
            </a:r>
            <a:r>
              <a:rPr lang="en-US" sz="2800" b="1" i="1" dirty="0" smtClean="0">
                <a:solidFill>
                  <a:srgbClr val="207A00"/>
                </a:solidFill>
              </a:rPr>
              <a:t>false positives</a:t>
            </a:r>
            <a:r>
              <a:rPr lang="en-US" sz="2800" i="1" dirty="0" smtClean="0"/>
              <a:t> </a:t>
            </a:r>
            <a:r>
              <a:rPr lang="en-US" sz="2800" dirty="0" smtClean="0"/>
              <a:t>and </a:t>
            </a:r>
            <a:r>
              <a:rPr lang="en-US" sz="2800" b="1" i="1" dirty="0" smtClean="0">
                <a:solidFill>
                  <a:srgbClr val="207A00"/>
                </a:solidFill>
              </a:rPr>
              <a:t>false negatives</a:t>
            </a:r>
            <a:endParaRPr lang="en-US" sz="2800" b="1" dirty="0" smtClean="0">
              <a:solidFill>
                <a:srgbClr val="207A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i="1" dirty="0" smtClean="0">
                <a:solidFill>
                  <a:srgbClr val="D600B7"/>
                </a:solidFill>
              </a:rPr>
              <a:t>Candidate pairs</a:t>
            </a:r>
            <a:r>
              <a:rPr lang="en-US" sz="3200" dirty="0" smtClean="0"/>
              <a:t> are those that hash to the same bucket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846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Partition 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M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into Bands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045027" y="1783815"/>
            <a:ext cx="4343400" cy="4191000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4045027" y="2622015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045027" y="3460215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045027" y="4298415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045027" y="5136615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943310" y="6052603"/>
            <a:ext cx="2151551" cy="36933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8000"/>
                </a:solidFill>
              </a:rPr>
              <a:t>Signature matrix  </a:t>
            </a:r>
            <a:r>
              <a:rPr lang="en-US" b="1" i="1" dirty="0" smtClean="0">
                <a:solidFill>
                  <a:srgbClr val="008000"/>
                </a:solidFill>
              </a:rPr>
              <a:t>M</a:t>
            </a:r>
            <a:endParaRPr lang="en-US" b="1" i="1" dirty="0">
              <a:solidFill>
                <a:srgbClr val="008000"/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8935585" y="2623603"/>
            <a:ext cx="1061509" cy="646331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rgbClr val="008000"/>
                </a:solidFill>
              </a:rPr>
              <a:t>r </a:t>
            </a:r>
            <a:r>
              <a:rPr lang="en-US" b="1" dirty="0">
                <a:solidFill>
                  <a:srgbClr val="008000"/>
                </a:solidFill>
              </a:rPr>
              <a:t> rows</a:t>
            </a:r>
          </a:p>
          <a:p>
            <a:pPr algn="ctr"/>
            <a:r>
              <a:rPr lang="en-US" b="1" dirty="0">
                <a:solidFill>
                  <a:srgbClr val="008000"/>
                </a:solidFill>
              </a:rPr>
              <a:t>per band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8620202" y="2620428"/>
            <a:ext cx="0" cy="841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511627" y="1783815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210444" y="3385603"/>
            <a:ext cx="9989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rgbClr val="008000"/>
                </a:solidFill>
              </a:rPr>
              <a:t>b</a:t>
            </a:r>
            <a:r>
              <a:rPr lang="en-US" b="1" dirty="0">
                <a:solidFill>
                  <a:srgbClr val="008000"/>
                </a:solidFill>
              </a:rPr>
              <a:t>  bands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5950027" y="1783815"/>
            <a:ext cx="228600" cy="4191000"/>
          </a:xfrm>
          <a:prstGeom prst="rect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 flipV="1">
            <a:off x="6178627" y="3155415"/>
            <a:ext cx="2590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8905952" y="4939765"/>
            <a:ext cx="11191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008000"/>
                </a:solidFill>
              </a:rPr>
              <a:t>   One</a:t>
            </a:r>
          </a:p>
          <a:p>
            <a:r>
              <a:rPr lang="en-US" sz="1800" b="1">
                <a:solidFill>
                  <a:srgbClr val="008000"/>
                </a:solidFill>
              </a:rPr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18003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Partition 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M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into Bands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/>
              <a:t>Divide the signature matrix </a:t>
            </a:r>
            <a:r>
              <a:rPr lang="en-US" sz="3200" b="1" i="1" dirty="0" smtClean="0">
                <a:solidFill>
                  <a:srgbClr val="D600B7"/>
                </a:solidFill>
              </a:rPr>
              <a:t>M</a:t>
            </a:r>
            <a:r>
              <a:rPr lang="en-US" sz="3200" b="1" i="1" dirty="0" smtClean="0"/>
              <a:t> </a:t>
            </a:r>
            <a:r>
              <a:rPr lang="en-US" sz="3200" b="1" dirty="0" smtClean="0"/>
              <a:t>into</a:t>
            </a:r>
            <a:r>
              <a:rPr lang="en-US" sz="3200" b="1" dirty="0" smtClean="0">
                <a:solidFill>
                  <a:srgbClr val="D600B7"/>
                </a:solidFill>
              </a:rPr>
              <a:t> </a:t>
            </a:r>
            <a:r>
              <a:rPr lang="en-US" sz="3200" b="1" i="1" dirty="0" smtClean="0">
                <a:solidFill>
                  <a:srgbClr val="D600B7"/>
                </a:solidFill>
              </a:rPr>
              <a:t>b bands</a:t>
            </a:r>
            <a:r>
              <a:rPr lang="en-US" sz="3200" b="1" dirty="0" smtClean="0">
                <a:solidFill>
                  <a:srgbClr val="D600B7"/>
                </a:solidFill>
              </a:rPr>
              <a:t> of </a:t>
            </a:r>
            <a:r>
              <a:rPr lang="en-US" sz="3200" b="1" i="1" dirty="0" smtClean="0">
                <a:solidFill>
                  <a:srgbClr val="D600B7"/>
                </a:solidFill>
              </a:rPr>
              <a:t>r rows</a:t>
            </a:r>
            <a:endParaRPr lang="en-US" sz="3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For each band, </a:t>
            </a:r>
            <a:r>
              <a:rPr lang="en-US" sz="3200" dirty="0" smtClean="0">
                <a:solidFill>
                  <a:srgbClr val="D600B7"/>
                </a:solidFill>
              </a:rPr>
              <a:t>hash its portion of each column to a </a:t>
            </a:r>
            <a:r>
              <a:rPr lang="en-US" sz="3200" dirty="0" err="1" smtClean="0">
                <a:solidFill>
                  <a:srgbClr val="D600B7"/>
                </a:solidFill>
              </a:rPr>
              <a:t>hashtable</a:t>
            </a:r>
            <a:r>
              <a:rPr lang="en-US" sz="3200" dirty="0" smtClean="0">
                <a:solidFill>
                  <a:srgbClr val="D600B7"/>
                </a:solidFill>
              </a:rPr>
              <a:t> with </a:t>
            </a:r>
            <a:r>
              <a:rPr lang="en-US" sz="3200" b="1" i="1" dirty="0" smtClean="0">
                <a:solidFill>
                  <a:srgbClr val="D600B7"/>
                </a:solidFill>
              </a:rPr>
              <a:t>k </a:t>
            </a:r>
            <a:r>
              <a:rPr lang="en-US" sz="3200" dirty="0" smtClean="0">
                <a:solidFill>
                  <a:srgbClr val="D600B7"/>
                </a:solidFill>
              </a:rPr>
              <a:t>buckets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Make </a:t>
            </a:r>
            <a:r>
              <a:rPr lang="en-US" b="1" i="1" dirty="0" smtClean="0"/>
              <a:t>k </a:t>
            </a:r>
            <a:r>
              <a:rPr lang="en-US" dirty="0" smtClean="0"/>
              <a:t>as large as possible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We can use same hash function for all bands – </a:t>
            </a:r>
            <a:r>
              <a:rPr lang="en-US" b="1" dirty="0" smtClean="0">
                <a:solidFill>
                  <a:srgbClr val="207A00"/>
                </a:solidFill>
              </a:rPr>
              <a:t>but different bucket array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Candidate column pairs are those that hash to the same bucket for </a:t>
            </a:r>
            <a:r>
              <a:rPr lang="en-US" b="1" dirty="0" smtClean="0">
                <a:solidFill>
                  <a:srgbClr val="D600B7"/>
                </a:solidFill>
              </a:rPr>
              <a:t>≥ 1 band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Tune </a:t>
            </a:r>
            <a:r>
              <a:rPr lang="en-US" b="1" dirty="0" smtClean="0"/>
              <a:t>b </a:t>
            </a:r>
            <a:r>
              <a:rPr lang="en-US" dirty="0" smtClean="0"/>
              <a:t>and </a:t>
            </a:r>
            <a:r>
              <a:rPr lang="en-US" b="1" dirty="0" smtClean="0"/>
              <a:t>r </a:t>
            </a:r>
            <a:r>
              <a:rPr lang="en-US" dirty="0" smtClean="0"/>
              <a:t>to catch most similar pairs, but few dissimilar 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0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Hashing Bands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671313" y="3368676"/>
            <a:ext cx="2819400" cy="3352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572398" y="3014473"/>
            <a:ext cx="1079142" cy="36933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008000"/>
                </a:solidFill>
                <a:latin typeface="+mj-lt"/>
              </a:rPr>
              <a:t>Matrix </a:t>
            </a:r>
            <a:r>
              <a:rPr lang="en-US" b="1" i="1" dirty="0">
                <a:solidFill>
                  <a:srgbClr val="008000"/>
                </a:solidFill>
                <a:latin typeface="+mj-lt"/>
              </a:rPr>
              <a:t>M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969869" y="4740276"/>
            <a:ext cx="843501" cy="36933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i="1" dirty="0">
                <a:solidFill>
                  <a:srgbClr val="008000"/>
                </a:solidFill>
                <a:latin typeface="+mj-lt"/>
              </a:rPr>
              <a:t>r </a:t>
            </a:r>
            <a:r>
              <a:rPr lang="en-US" b="1" dirty="0">
                <a:solidFill>
                  <a:srgbClr val="008000"/>
                </a:solidFill>
                <a:latin typeface="+mj-lt"/>
              </a:rPr>
              <a:t> rows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290313" y="3978276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3290313" y="4587876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290313" y="5273676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290313" y="5959476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7328913" y="458787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328913" y="504507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8776713" y="3292476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8776713" y="5273676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8340718" y="4664076"/>
            <a:ext cx="998991" cy="36933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i="1">
                <a:solidFill>
                  <a:srgbClr val="008000"/>
                </a:solidFill>
                <a:latin typeface="+mj-lt"/>
              </a:rPr>
              <a:t>b </a:t>
            </a:r>
            <a:r>
              <a:rPr lang="en-US" b="1">
                <a:solidFill>
                  <a:srgbClr val="008000"/>
                </a:solidFill>
                <a:latin typeface="+mj-lt"/>
              </a:rPr>
              <a:t> bands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4585713" y="3978276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4204713" y="3978276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823713" y="3978276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5347713" y="3978276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5728713" y="3978276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4966713" y="3978276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6109713" y="3978276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3595113" y="1309688"/>
            <a:ext cx="2514600" cy="762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 dirty="0">
                <a:latin typeface="+mj-lt"/>
              </a:rPr>
              <a:t>Buckets</a:t>
            </a:r>
            <a:endParaRPr lang="en-US" b="1" dirty="0">
              <a:latin typeface="+mj-lt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4204713" y="130968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4814313" y="130968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5423913" y="130968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V="1">
            <a:off x="3899913" y="1768476"/>
            <a:ext cx="4572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V="1">
            <a:off x="4280913" y="1692276"/>
            <a:ext cx="1447800" cy="228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 flipV="1">
            <a:off x="3747513" y="1539876"/>
            <a:ext cx="9144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 flipV="1">
            <a:off x="5042913" y="1768476"/>
            <a:ext cx="1524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H="1" flipV="1">
            <a:off x="4585713" y="1844676"/>
            <a:ext cx="838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 flipV="1">
            <a:off x="5804913" y="1539876"/>
            <a:ext cx="152400" cy="2438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H="1" flipV="1">
            <a:off x="5195313" y="1387476"/>
            <a:ext cx="99060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5" name="Group 35"/>
          <p:cNvGrpSpPr>
            <a:grpSpLocks/>
          </p:cNvGrpSpPr>
          <p:nvPr/>
        </p:nvGrpSpPr>
        <p:grpSpPr bwMode="auto">
          <a:xfrm>
            <a:off x="5957313" y="2257427"/>
            <a:ext cx="3452813" cy="646113"/>
            <a:chOff x="2352" y="836"/>
            <a:chExt cx="2175" cy="407"/>
          </a:xfrm>
        </p:grpSpPr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3062" y="836"/>
              <a:ext cx="1465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Arial" pitchFamily="34" charset="0"/>
                  <a:cs typeface="Arial" pitchFamily="34" charset="0"/>
                </a:rPr>
                <a:t>Columns 6 and 7 are</a:t>
              </a:r>
            </a:p>
            <a:p>
              <a:pPr eaLnBrk="0" hangingPunct="0"/>
              <a:r>
                <a:rPr lang="en-US" dirty="0">
                  <a:latin typeface="Arial" pitchFamily="34" charset="0"/>
                  <a:cs typeface="Arial" pitchFamily="34" charset="0"/>
                </a:rPr>
                <a:t>surely different.</a:t>
              </a: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2352" y="1056"/>
              <a:ext cx="72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594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Simplifying Assumptions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We create enough buckets that columns are unlikely to hash to the same bucket </a:t>
            </a:r>
            <a:r>
              <a:rPr lang="en-US" sz="3200" b="1" i="1" dirty="0" smtClean="0">
                <a:solidFill>
                  <a:srgbClr val="D600B7"/>
                </a:solidFill>
              </a:rPr>
              <a:t>unless they are identical in a particular band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i="1" dirty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Hereafter, we assume that </a:t>
            </a:r>
            <a:r>
              <a:rPr lang="en-US" sz="3200" dirty="0" smtClean="0">
                <a:solidFill>
                  <a:srgbClr val="D600B7"/>
                </a:solidFill>
              </a:rPr>
              <a:t>“same bucket” </a:t>
            </a:r>
            <a:r>
              <a:rPr lang="en-US" sz="3200" dirty="0" smtClean="0"/>
              <a:t>means</a:t>
            </a:r>
            <a:r>
              <a:rPr lang="en-US" sz="3200" dirty="0" smtClean="0">
                <a:solidFill>
                  <a:srgbClr val="D600B7"/>
                </a:solidFill>
              </a:rPr>
              <a:t> “identical in that band”</a:t>
            </a:r>
          </a:p>
        </p:txBody>
      </p:sp>
    </p:spTree>
    <p:extLst>
      <p:ext uri="{BB962C8B-B14F-4D97-AF65-F5344CB8AC3E}">
        <p14:creationId xmlns:p14="http://schemas.microsoft.com/office/powerpoint/2010/main" val="228385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Example of Bands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Assume the following: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100k docs signature matrix –</a:t>
            </a:r>
            <a:r>
              <a:rPr lang="en-US" sz="2800" dirty="0" smtClean="0">
                <a:solidFill>
                  <a:srgbClr val="207A00"/>
                </a:solidFill>
              </a:rPr>
              <a:t> </a:t>
            </a:r>
            <a:r>
              <a:rPr lang="en-US" sz="2800" b="1" dirty="0" smtClean="0">
                <a:solidFill>
                  <a:srgbClr val="207A00"/>
                </a:solidFill>
              </a:rPr>
              <a:t>100,000 columns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Signatures of 100 integers –</a:t>
            </a:r>
            <a:r>
              <a:rPr lang="en-US" sz="2800" dirty="0" smtClean="0">
                <a:solidFill>
                  <a:srgbClr val="207A00"/>
                </a:solidFill>
              </a:rPr>
              <a:t> </a:t>
            </a:r>
            <a:r>
              <a:rPr lang="en-US" sz="2800" b="1" dirty="0" smtClean="0">
                <a:solidFill>
                  <a:srgbClr val="207A00"/>
                </a:solidFill>
              </a:rPr>
              <a:t>100 rows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Thus, </a:t>
            </a:r>
            <a:r>
              <a:rPr lang="en-US" sz="2800" dirty="0" smtClean="0">
                <a:solidFill>
                  <a:srgbClr val="207A00"/>
                </a:solidFill>
              </a:rPr>
              <a:t>signature matrix take </a:t>
            </a:r>
            <a:r>
              <a:rPr lang="en-US" sz="2800" b="1" dirty="0" smtClean="0">
                <a:solidFill>
                  <a:srgbClr val="207A00"/>
                </a:solidFill>
              </a:rPr>
              <a:t>40Mb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F0AD00"/>
                </a:solidFill>
              </a:rPr>
              <a:t>Easy to fit in memory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Choose</a:t>
            </a:r>
            <a:r>
              <a:rPr lang="en-US" sz="2800" dirty="0" smtClean="0">
                <a:solidFill>
                  <a:srgbClr val="207A00"/>
                </a:solidFill>
              </a:rPr>
              <a:t> </a:t>
            </a:r>
            <a:r>
              <a:rPr lang="en-US" sz="2800" b="1" i="1" dirty="0" smtClean="0">
                <a:solidFill>
                  <a:srgbClr val="207A00"/>
                </a:solidFill>
              </a:rPr>
              <a:t>b</a:t>
            </a:r>
            <a:r>
              <a:rPr lang="en-US" sz="2800" b="1" dirty="0" smtClean="0">
                <a:solidFill>
                  <a:srgbClr val="207A00"/>
                </a:solidFill>
              </a:rPr>
              <a:t> = 20 bands </a:t>
            </a:r>
            <a:r>
              <a:rPr lang="en-US" sz="2800" dirty="0" smtClean="0"/>
              <a:t>of</a:t>
            </a:r>
            <a:r>
              <a:rPr lang="en-US" sz="2800" dirty="0" smtClean="0">
                <a:solidFill>
                  <a:srgbClr val="207A00"/>
                </a:solidFill>
              </a:rPr>
              <a:t> </a:t>
            </a:r>
            <a:r>
              <a:rPr lang="en-US" sz="2800" b="1" i="1" dirty="0" smtClean="0">
                <a:solidFill>
                  <a:srgbClr val="207A00"/>
                </a:solidFill>
              </a:rPr>
              <a:t>r </a:t>
            </a:r>
            <a:r>
              <a:rPr lang="en-US" sz="2800" b="1" dirty="0" smtClean="0">
                <a:solidFill>
                  <a:srgbClr val="207A00"/>
                </a:solidFill>
              </a:rPr>
              <a:t>= 5 integers/band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D600B7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rgbClr val="207A00"/>
                </a:solidFill>
              </a:rPr>
              <a:t>Goal:</a:t>
            </a:r>
            <a:r>
              <a:rPr lang="en-US" sz="2800" b="1" dirty="0" smtClean="0">
                <a:solidFill>
                  <a:srgbClr val="D600B7"/>
                </a:solidFill>
              </a:rPr>
              <a:t> </a:t>
            </a:r>
            <a:r>
              <a:rPr lang="en-US" sz="2800" dirty="0" smtClean="0"/>
              <a:t>Find pairs of documents that are at least </a:t>
            </a:r>
            <a:r>
              <a:rPr lang="en-US" sz="2800" b="1" i="1" dirty="0" smtClean="0">
                <a:solidFill>
                  <a:srgbClr val="F0AD00"/>
                </a:solidFill>
              </a:rPr>
              <a:t>s = 0.8 </a:t>
            </a:r>
            <a:r>
              <a:rPr lang="en-US" sz="2800" b="1" dirty="0" smtClean="0">
                <a:solidFill>
                  <a:srgbClr val="F0AD00"/>
                </a:solidFill>
              </a:rPr>
              <a:t>similar</a:t>
            </a:r>
          </a:p>
        </p:txBody>
      </p:sp>
    </p:spTree>
    <p:extLst>
      <p:ext uri="{BB962C8B-B14F-4D97-AF65-F5344CB8AC3E}">
        <p14:creationId xmlns:p14="http://schemas.microsoft.com/office/powerpoint/2010/main" val="368036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Prob. of 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b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bands and 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r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rows/band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172" y="1690688"/>
            <a:ext cx="9517655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D600B7"/>
                </a:solidFill>
              </a:rPr>
              <a:t>Assume: </a:t>
            </a:r>
            <a:r>
              <a:rPr lang="en-US" sz="3200" dirty="0" smtClean="0"/>
              <a:t>Columns C</a:t>
            </a:r>
            <a:r>
              <a:rPr lang="en-US" sz="3200" baseline="-25000" dirty="0" smtClean="0"/>
              <a:t>1 </a:t>
            </a:r>
            <a:r>
              <a:rPr lang="en-US" sz="3200" dirty="0" smtClean="0"/>
              <a:t>and C</a:t>
            </a:r>
            <a:r>
              <a:rPr lang="en-US" sz="3200" baseline="-25000" dirty="0" smtClean="0"/>
              <a:t>2 </a:t>
            </a:r>
            <a:r>
              <a:rPr lang="en-US" sz="3200" dirty="0" smtClean="0"/>
              <a:t>have similarity</a:t>
            </a:r>
            <a:r>
              <a:rPr lang="en-US" sz="3200" dirty="0" smtClean="0">
                <a:solidFill>
                  <a:srgbClr val="D600B7"/>
                </a:solidFill>
              </a:rPr>
              <a:t> </a:t>
            </a:r>
            <a:r>
              <a:rPr lang="en-US" sz="3200" b="1" i="1" dirty="0" smtClean="0">
                <a:solidFill>
                  <a:srgbClr val="D600B7"/>
                </a:solidFill>
              </a:rPr>
              <a:t>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D600B7"/>
                </a:solidFill>
              </a:rPr>
              <a:t>Pick any one band (with </a:t>
            </a:r>
            <a:r>
              <a:rPr lang="en-US" sz="3200" b="1" i="1" dirty="0" smtClean="0">
                <a:solidFill>
                  <a:srgbClr val="D600B7"/>
                </a:solidFill>
              </a:rPr>
              <a:t>r </a:t>
            </a:r>
            <a:r>
              <a:rPr lang="en-US" sz="3200" dirty="0" smtClean="0">
                <a:solidFill>
                  <a:srgbClr val="D600B7"/>
                </a:solidFill>
              </a:rPr>
              <a:t>rows)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Prob. </a:t>
            </a:r>
            <a:r>
              <a:rPr lang="en-US" dirty="0"/>
              <a:t>t</a:t>
            </a:r>
            <a:r>
              <a:rPr lang="en-US" dirty="0" smtClean="0"/>
              <a:t>hat all rows are equal =</a:t>
            </a:r>
            <a:r>
              <a:rPr lang="en-US" dirty="0" smtClean="0">
                <a:solidFill>
                  <a:srgbClr val="D600B7"/>
                </a:solidFill>
              </a:rPr>
              <a:t> </a:t>
            </a:r>
            <a:r>
              <a:rPr lang="en-US" b="1" dirty="0" err="1" smtClean="0">
                <a:solidFill>
                  <a:srgbClr val="D600B7"/>
                </a:solidFill>
              </a:rPr>
              <a:t>t</a:t>
            </a:r>
            <a:r>
              <a:rPr lang="en-US" b="1" baseline="30000" dirty="0" err="1" smtClean="0">
                <a:solidFill>
                  <a:srgbClr val="D600B7"/>
                </a:solidFill>
              </a:rPr>
              <a:t>r</a:t>
            </a:r>
            <a:endParaRPr lang="en-US" b="1" dirty="0" smtClean="0">
              <a:solidFill>
                <a:srgbClr val="D600B7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Prob. </a:t>
            </a:r>
            <a:r>
              <a:rPr lang="en-US" dirty="0"/>
              <a:t>t</a:t>
            </a:r>
            <a:r>
              <a:rPr lang="en-US" dirty="0" smtClean="0"/>
              <a:t>hat at least one row is unequal = </a:t>
            </a:r>
            <a:r>
              <a:rPr lang="en-US" b="1" dirty="0" smtClean="0">
                <a:solidFill>
                  <a:srgbClr val="D600B7"/>
                </a:solidFill>
              </a:rPr>
              <a:t>1 – </a:t>
            </a:r>
            <a:r>
              <a:rPr lang="en-US" b="1" dirty="0" err="1" smtClean="0">
                <a:solidFill>
                  <a:srgbClr val="D600B7"/>
                </a:solidFill>
              </a:rPr>
              <a:t>t</a:t>
            </a:r>
            <a:r>
              <a:rPr lang="en-US" b="1" baseline="30000" dirty="0" err="1" smtClean="0">
                <a:solidFill>
                  <a:srgbClr val="D600B7"/>
                </a:solidFill>
              </a:rPr>
              <a:t>r</a:t>
            </a:r>
            <a:endParaRPr lang="en-US" b="1" dirty="0" smtClean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Prob. </a:t>
            </a:r>
            <a:r>
              <a:rPr lang="en-US" dirty="0"/>
              <a:t>t</a:t>
            </a:r>
            <a:r>
              <a:rPr lang="en-US" dirty="0" smtClean="0"/>
              <a:t>hat at least one row is unequal in all bands (no band is identical) =</a:t>
            </a:r>
            <a:r>
              <a:rPr lang="en-US" dirty="0" smtClean="0">
                <a:solidFill>
                  <a:srgbClr val="D600B7"/>
                </a:solidFill>
              </a:rPr>
              <a:t> </a:t>
            </a:r>
            <a:r>
              <a:rPr lang="en-US" b="1" dirty="0" smtClean="0">
                <a:solidFill>
                  <a:srgbClr val="D600B7"/>
                </a:solidFill>
              </a:rPr>
              <a:t>(1 - </a:t>
            </a:r>
            <a:r>
              <a:rPr lang="en-US" b="1" dirty="0" err="1" smtClean="0">
                <a:solidFill>
                  <a:srgbClr val="D600B7"/>
                </a:solidFill>
              </a:rPr>
              <a:t>t</a:t>
            </a:r>
            <a:r>
              <a:rPr lang="en-US" b="1" baseline="30000" dirty="0" err="1" smtClean="0">
                <a:solidFill>
                  <a:srgbClr val="D600B7"/>
                </a:solidFill>
              </a:rPr>
              <a:t>r</a:t>
            </a:r>
            <a:r>
              <a:rPr lang="en-US" b="1" dirty="0" smtClean="0">
                <a:solidFill>
                  <a:srgbClr val="D600B7"/>
                </a:solidFill>
              </a:rPr>
              <a:t>)</a:t>
            </a:r>
            <a:r>
              <a:rPr lang="en-US" b="1" baseline="30000" dirty="0" smtClean="0">
                <a:solidFill>
                  <a:srgbClr val="D600B7"/>
                </a:solidFill>
              </a:rPr>
              <a:t>b</a:t>
            </a:r>
            <a:endParaRPr lang="en-US" b="1" dirty="0" smtClean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Prob. </a:t>
            </a:r>
            <a:r>
              <a:rPr lang="en-US" dirty="0"/>
              <a:t>t</a:t>
            </a:r>
            <a:r>
              <a:rPr lang="en-US" dirty="0" smtClean="0"/>
              <a:t>hat  at least one band is identical =</a:t>
            </a:r>
            <a:r>
              <a:rPr lang="en-US" dirty="0" smtClean="0">
                <a:solidFill>
                  <a:srgbClr val="D600B7"/>
                </a:solidFill>
              </a:rPr>
              <a:t> </a:t>
            </a:r>
            <a:r>
              <a:rPr lang="en-US" b="1" dirty="0" smtClean="0">
                <a:solidFill>
                  <a:srgbClr val="D600B7"/>
                </a:solidFill>
              </a:rPr>
              <a:t>1 - (1 - </a:t>
            </a:r>
            <a:r>
              <a:rPr lang="en-US" b="1" dirty="0" err="1" smtClean="0">
                <a:solidFill>
                  <a:srgbClr val="D600B7"/>
                </a:solidFill>
              </a:rPr>
              <a:t>t</a:t>
            </a:r>
            <a:r>
              <a:rPr lang="en-US" b="1" baseline="30000" dirty="0" err="1" smtClean="0">
                <a:solidFill>
                  <a:srgbClr val="D600B7"/>
                </a:solidFill>
              </a:rPr>
              <a:t>r</a:t>
            </a:r>
            <a:r>
              <a:rPr lang="en-US" b="1" dirty="0" smtClean="0">
                <a:solidFill>
                  <a:srgbClr val="D600B7"/>
                </a:solidFill>
              </a:rPr>
              <a:t>)</a:t>
            </a:r>
            <a:r>
              <a:rPr lang="en-US" b="1" baseline="30000" dirty="0" smtClean="0">
                <a:solidFill>
                  <a:srgbClr val="D600B7"/>
                </a:solidFill>
              </a:rPr>
              <a:t>b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rgbClr val="D600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51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Assume C</a:t>
            </a:r>
            <a:r>
              <a:rPr lang="en-US" b="1" baseline="-25000" dirty="0" smtClean="0">
                <a:solidFill>
                  <a:schemeClr val="accent2">
                    <a:lumMod val="75000"/>
                  </a:schemeClr>
                </a:solidFill>
              </a:rPr>
              <a:t>1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and C</a:t>
            </a:r>
            <a:r>
              <a:rPr lang="en-US" b="1" baseline="-25000" dirty="0" smtClean="0">
                <a:solidFill>
                  <a:schemeClr val="accent2">
                    <a:lumMod val="75000"/>
                  </a:schemeClr>
                </a:solidFill>
              </a:rPr>
              <a:t>2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are 80% similar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172" y="1690688"/>
            <a:ext cx="9517655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Assumption: </a:t>
            </a:r>
            <a:r>
              <a:rPr lang="en-US" sz="3200" dirty="0" smtClean="0">
                <a:solidFill>
                  <a:srgbClr val="D600B7"/>
                </a:solidFill>
              </a:rPr>
              <a:t>sim(C</a:t>
            </a:r>
            <a:r>
              <a:rPr lang="en-US" sz="3200" baseline="-25000" dirty="0" smtClean="0">
                <a:solidFill>
                  <a:srgbClr val="D600B7"/>
                </a:solidFill>
              </a:rPr>
              <a:t>1</a:t>
            </a:r>
            <a:r>
              <a:rPr lang="en-US" sz="3200" dirty="0" smtClean="0">
                <a:solidFill>
                  <a:srgbClr val="D600B7"/>
                </a:solidFill>
              </a:rPr>
              <a:t>,C</a:t>
            </a:r>
            <a:r>
              <a:rPr lang="en-US" sz="3200" baseline="-25000" dirty="0" smtClean="0">
                <a:solidFill>
                  <a:srgbClr val="D600B7"/>
                </a:solidFill>
              </a:rPr>
              <a:t>2</a:t>
            </a:r>
            <a:r>
              <a:rPr lang="en-US" sz="3200" dirty="0" smtClean="0">
                <a:solidFill>
                  <a:srgbClr val="D600B7"/>
                </a:solidFill>
              </a:rPr>
              <a:t>) = 0.8; b=20 and r=5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Since sim(C</a:t>
            </a:r>
            <a:r>
              <a:rPr lang="en-US" baseline="-25000" dirty="0" smtClean="0"/>
              <a:t>1</a:t>
            </a:r>
            <a:r>
              <a:rPr lang="en-US" dirty="0" smtClean="0"/>
              <a:t>,C</a:t>
            </a:r>
            <a:r>
              <a:rPr lang="en-US" baseline="-25000" dirty="0" smtClean="0"/>
              <a:t>2</a:t>
            </a:r>
            <a:r>
              <a:rPr lang="en-US" dirty="0" smtClean="0"/>
              <a:t>) &gt;= 0.8, we want C</a:t>
            </a:r>
            <a:r>
              <a:rPr lang="en-US" baseline="-25000" dirty="0" smtClean="0"/>
              <a:t>1</a:t>
            </a:r>
            <a:r>
              <a:rPr lang="en-US" dirty="0" smtClean="0"/>
              <a:t>,C</a:t>
            </a:r>
            <a:r>
              <a:rPr lang="en-US" baseline="-25000" dirty="0" smtClean="0"/>
              <a:t>2</a:t>
            </a:r>
            <a:r>
              <a:rPr lang="en-US" dirty="0" smtClean="0"/>
              <a:t> to be a candidate pair – meaning that we want to hash both C</a:t>
            </a:r>
            <a:r>
              <a:rPr lang="en-US" baseline="-25000" dirty="0" smtClean="0"/>
              <a:t>1</a:t>
            </a:r>
            <a:r>
              <a:rPr lang="en-US" dirty="0" smtClean="0"/>
              <a:t> and C</a:t>
            </a:r>
            <a:r>
              <a:rPr lang="en-US" baseline="-25000" dirty="0" smtClean="0"/>
              <a:t>2</a:t>
            </a:r>
            <a:r>
              <a:rPr lang="en-US" dirty="0" smtClean="0"/>
              <a:t> to at least 1 common bucket (at least 1 band is identical)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Probability that C</a:t>
            </a:r>
            <a:r>
              <a:rPr lang="en-US" baseline="-25000" dirty="0" smtClean="0"/>
              <a:t>1</a:t>
            </a:r>
            <a:r>
              <a:rPr lang="en-US" dirty="0" smtClean="0"/>
              <a:t> and C</a:t>
            </a:r>
            <a:r>
              <a:rPr lang="en-US" baseline="-25000" dirty="0" smtClean="0"/>
              <a:t>2 </a:t>
            </a:r>
            <a:r>
              <a:rPr lang="en-US" dirty="0" smtClean="0"/>
              <a:t>are identical in one particular band with 5 rows = </a:t>
            </a:r>
            <a:r>
              <a:rPr lang="en-US" b="1" dirty="0" smtClean="0">
                <a:solidFill>
                  <a:srgbClr val="D600B7"/>
                </a:solidFill>
              </a:rPr>
              <a:t>(0.8)</a:t>
            </a:r>
            <a:r>
              <a:rPr lang="en-US" b="1" baseline="30000" dirty="0" smtClean="0">
                <a:solidFill>
                  <a:srgbClr val="D600B7"/>
                </a:solidFill>
              </a:rPr>
              <a:t>5</a:t>
            </a:r>
            <a:r>
              <a:rPr lang="en-US" b="1" dirty="0" smtClean="0">
                <a:solidFill>
                  <a:srgbClr val="D600B7"/>
                </a:solidFill>
              </a:rPr>
              <a:t> = 0.328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Probability that </a:t>
            </a:r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dirty="0" smtClean="0"/>
              <a:t>C</a:t>
            </a:r>
            <a:r>
              <a:rPr lang="en-US" baseline="-25000" dirty="0" smtClean="0"/>
              <a:t>2 </a:t>
            </a:r>
            <a:r>
              <a:rPr lang="en-US" dirty="0" smtClean="0"/>
              <a:t>are not identical in all of 20 bands = </a:t>
            </a:r>
            <a:r>
              <a:rPr lang="en-US" b="1" dirty="0" smtClean="0">
                <a:solidFill>
                  <a:srgbClr val="D600B7"/>
                </a:solidFill>
              </a:rPr>
              <a:t>(1-0.328)</a:t>
            </a:r>
            <a:r>
              <a:rPr lang="en-US" b="1" baseline="30000" dirty="0" smtClean="0">
                <a:solidFill>
                  <a:srgbClr val="D600B7"/>
                </a:solidFill>
              </a:rPr>
              <a:t>20</a:t>
            </a:r>
            <a:r>
              <a:rPr lang="en-US" b="1" dirty="0" smtClean="0">
                <a:solidFill>
                  <a:srgbClr val="D600B7"/>
                </a:solidFill>
              </a:rPr>
              <a:t> = 0.00035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i.e. about 1/3000</a:t>
            </a:r>
            <a:r>
              <a:rPr lang="en-US" baseline="30000" dirty="0" smtClean="0"/>
              <a:t>th</a:t>
            </a:r>
            <a:r>
              <a:rPr lang="en-US" dirty="0" smtClean="0"/>
              <a:t> of 80% similar column pairs are </a:t>
            </a:r>
            <a:r>
              <a:rPr lang="en-US" b="1" dirty="0" smtClean="0">
                <a:solidFill>
                  <a:srgbClr val="207A00"/>
                </a:solidFill>
              </a:rPr>
              <a:t>false negatives</a:t>
            </a:r>
            <a:r>
              <a:rPr lang="en-US" dirty="0" smtClean="0"/>
              <a:t> (we will miss them)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But, we catch 99.965% truly similar document pairs</a:t>
            </a:r>
          </a:p>
        </p:txBody>
      </p:sp>
    </p:spTree>
    <p:extLst>
      <p:ext uri="{BB962C8B-B14F-4D97-AF65-F5344CB8AC3E}">
        <p14:creationId xmlns:p14="http://schemas.microsoft.com/office/powerpoint/2010/main" val="204041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Assume C</a:t>
            </a:r>
            <a:r>
              <a:rPr lang="en-US" b="1" baseline="-25000" dirty="0" smtClean="0">
                <a:solidFill>
                  <a:schemeClr val="accent2">
                    <a:lumMod val="75000"/>
                  </a:schemeClr>
                </a:solidFill>
              </a:rPr>
              <a:t>1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and C</a:t>
            </a:r>
            <a:r>
              <a:rPr lang="en-US" b="1" baseline="-25000" dirty="0" smtClean="0">
                <a:solidFill>
                  <a:schemeClr val="accent2">
                    <a:lumMod val="75000"/>
                  </a:schemeClr>
                </a:solidFill>
              </a:rPr>
              <a:t>2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are 30% similar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172" y="1690688"/>
            <a:ext cx="9517655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Assumption: </a:t>
            </a:r>
            <a:r>
              <a:rPr lang="en-US" sz="3200" dirty="0" smtClean="0">
                <a:solidFill>
                  <a:srgbClr val="D600B7"/>
                </a:solidFill>
              </a:rPr>
              <a:t>sim(C</a:t>
            </a:r>
            <a:r>
              <a:rPr lang="en-US" sz="3200" baseline="-25000" dirty="0" smtClean="0">
                <a:solidFill>
                  <a:srgbClr val="D600B7"/>
                </a:solidFill>
              </a:rPr>
              <a:t>1</a:t>
            </a:r>
            <a:r>
              <a:rPr lang="en-US" sz="3200" dirty="0" smtClean="0">
                <a:solidFill>
                  <a:srgbClr val="D600B7"/>
                </a:solidFill>
              </a:rPr>
              <a:t>,C</a:t>
            </a:r>
            <a:r>
              <a:rPr lang="en-US" sz="3200" baseline="-25000" dirty="0" smtClean="0">
                <a:solidFill>
                  <a:srgbClr val="D600B7"/>
                </a:solidFill>
              </a:rPr>
              <a:t>2</a:t>
            </a:r>
            <a:r>
              <a:rPr lang="en-US" sz="3200" dirty="0" smtClean="0">
                <a:solidFill>
                  <a:srgbClr val="D600B7"/>
                </a:solidFill>
              </a:rPr>
              <a:t>) = 0.3; b=20 and r=5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Since sim(C</a:t>
            </a:r>
            <a:r>
              <a:rPr lang="en-US" baseline="-25000" dirty="0" smtClean="0"/>
              <a:t>1</a:t>
            </a:r>
            <a:r>
              <a:rPr lang="en-US" dirty="0" smtClean="0"/>
              <a:t>,C</a:t>
            </a:r>
            <a:r>
              <a:rPr lang="en-US" baseline="-25000" dirty="0" smtClean="0"/>
              <a:t>2</a:t>
            </a:r>
            <a:r>
              <a:rPr lang="en-US" dirty="0" smtClean="0"/>
              <a:t>) &lt; s (0.8), we want C</a:t>
            </a:r>
            <a:r>
              <a:rPr lang="en-US" baseline="-25000" dirty="0" smtClean="0"/>
              <a:t>1</a:t>
            </a:r>
            <a:r>
              <a:rPr lang="en-US" dirty="0" smtClean="0"/>
              <a:t>,C</a:t>
            </a:r>
            <a:r>
              <a:rPr lang="en-US" baseline="-25000" dirty="0" smtClean="0"/>
              <a:t>2</a:t>
            </a:r>
            <a:r>
              <a:rPr lang="en-US" dirty="0" smtClean="0"/>
              <a:t> to hash to NO common buckets (hash of these column pairs from all bands should be different)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Probability that C</a:t>
            </a:r>
            <a:r>
              <a:rPr lang="en-US" baseline="-25000" dirty="0" smtClean="0"/>
              <a:t>1</a:t>
            </a:r>
            <a:r>
              <a:rPr lang="en-US" dirty="0" smtClean="0"/>
              <a:t> and C</a:t>
            </a:r>
            <a:r>
              <a:rPr lang="en-US" baseline="-25000" dirty="0" smtClean="0"/>
              <a:t>2 </a:t>
            </a:r>
            <a:r>
              <a:rPr lang="en-US" dirty="0" smtClean="0"/>
              <a:t>are identical in one particular band with 5 rows = </a:t>
            </a:r>
            <a:r>
              <a:rPr lang="en-US" b="1" dirty="0" smtClean="0">
                <a:solidFill>
                  <a:srgbClr val="D600B7"/>
                </a:solidFill>
              </a:rPr>
              <a:t>(0.3)</a:t>
            </a:r>
            <a:r>
              <a:rPr lang="en-US" b="1" baseline="30000" dirty="0" smtClean="0">
                <a:solidFill>
                  <a:srgbClr val="D600B7"/>
                </a:solidFill>
              </a:rPr>
              <a:t>5</a:t>
            </a:r>
            <a:r>
              <a:rPr lang="en-US" b="1" dirty="0" smtClean="0">
                <a:solidFill>
                  <a:srgbClr val="D600B7"/>
                </a:solidFill>
              </a:rPr>
              <a:t> = 0.00243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Probability that </a:t>
            </a:r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dirty="0" smtClean="0"/>
              <a:t>C</a:t>
            </a:r>
            <a:r>
              <a:rPr lang="en-US" baseline="-25000" dirty="0" smtClean="0"/>
              <a:t>2 </a:t>
            </a:r>
            <a:r>
              <a:rPr lang="en-US" dirty="0" smtClean="0"/>
              <a:t>are identical in at least 1 of 20 bands = </a:t>
            </a:r>
            <a:r>
              <a:rPr lang="en-US" b="1" dirty="0" smtClean="0">
                <a:solidFill>
                  <a:srgbClr val="D600B7"/>
                </a:solidFill>
              </a:rPr>
              <a:t>1 - (1-0.00243)</a:t>
            </a:r>
            <a:r>
              <a:rPr lang="en-US" b="1" baseline="30000" dirty="0" smtClean="0">
                <a:solidFill>
                  <a:srgbClr val="D600B7"/>
                </a:solidFill>
              </a:rPr>
              <a:t>20</a:t>
            </a:r>
            <a:r>
              <a:rPr lang="en-US" b="1" dirty="0" smtClean="0">
                <a:solidFill>
                  <a:srgbClr val="D600B7"/>
                </a:solidFill>
              </a:rPr>
              <a:t> = 0.0474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i.e. 4.74% pairs of documents with similarity 0.3% end up as </a:t>
            </a:r>
            <a:r>
              <a:rPr lang="en-US" b="1" dirty="0" smtClean="0">
                <a:solidFill>
                  <a:srgbClr val="207A00"/>
                </a:solidFill>
              </a:rPr>
              <a:t>candidate pairs</a:t>
            </a:r>
            <a:endParaRPr lang="en-US" dirty="0" smtClean="0">
              <a:solidFill>
                <a:srgbClr val="207A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07A00"/>
                </a:solidFill>
              </a:rPr>
              <a:t>We will eliminate </a:t>
            </a:r>
            <a:r>
              <a:rPr lang="en-US" b="1" dirty="0" smtClean="0">
                <a:solidFill>
                  <a:srgbClr val="207A00"/>
                </a:solidFill>
              </a:rPr>
              <a:t>false positives</a:t>
            </a:r>
            <a:r>
              <a:rPr lang="en-US" dirty="0" smtClean="0">
                <a:solidFill>
                  <a:srgbClr val="207A00"/>
                </a:solidFill>
              </a:rPr>
              <a:t> by examining </a:t>
            </a:r>
            <a:r>
              <a:rPr lang="en-US" dirty="0" err="1" smtClean="0">
                <a:solidFill>
                  <a:srgbClr val="207A00"/>
                </a:solidFill>
              </a:rPr>
              <a:t>Jaccard</a:t>
            </a:r>
            <a:r>
              <a:rPr lang="en-US" dirty="0" smtClean="0">
                <a:solidFill>
                  <a:srgbClr val="207A00"/>
                </a:solidFill>
              </a:rPr>
              <a:t> similarity of C</a:t>
            </a:r>
            <a:r>
              <a:rPr lang="en-US" baseline="-25000" dirty="0" smtClean="0">
                <a:solidFill>
                  <a:srgbClr val="207A00"/>
                </a:solidFill>
              </a:rPr>
              <a:t>1</a:t>
            </a:r>
            <a:r>
              <a:rPr lang="en-US" dirty="0" smtClean="0">
                <a:solidFill>
                  <a:srgbClr val="207A00"/>
                </a:solidFill>
              </a:rPr>
              <a:t> and C</a:t>
            </a:r>
            <a:r>
              <a:rPr lang="en-US" baseline="-25000" dirty="0" smtClean="0">
                <a:solidFill>
                  <a:srgbClr val="207A00"/>
                </a:solidFill>
              </a:rPr>
              <a:t>2</a:t>
            </a:r>
            <a:r>
              <a:rPr lang="en-US" dirty="0" smtClean="0">
                <a:solidFill>
                  <a:srgbClr val="207A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636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LSH Tradeoff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172" y="1690688"/>
            <a:ext cx="9517655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D600B7"/>
                </a:solidFill>
              </a:rPr>
              <a:t>We make the following assumptions to balance between false positives and false negatives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The number of </a:t>
            </a:r>
            <a:r>
              <a:rPr lang="en-US" i="1" dirty="0" smtClean="0"/>
              <a:t>min-hashes</a:t>
            </a:r>
            <a:r>
              <a:rPr lang="en-US" i="1" dirty="0" smtClean="0">
                <a:solidFill>
                  <a:srgbClr val="D600B7"/>
                </a:solidFill>
              </a:rPr>
              <a:t> </a:t>
            </a:r>
            <a:r>
              <a:rPr lang="en-US" dirty="0" smtClean="0">
                <a:solidFill>
                  <a:srgbClr val="D600B7"/>
                </a:solidFill>
              </a:rPr>
              <a:t>(</a:t>
            </a:r>
            <a:r>
              <a:rPr lang="en-US" b="1" dirty="0" smtClean="0">
                <a:solidFill>
                  <a:srgbClr val="D600B7"/>
                </a:solidFill>
              </a:rPr>
              <a:t>rows of M</a:t>
            </a:r>
            <a:r>
              <a:rPr lang="en-US" dirty="0" smtClean="0">
                <a:solidFill>
                  <a:srgbClr val="D600B7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The number of </a:t>
            </a:r>
            <a:r>
              <a:rPr lang="en-US" i="1" dirty="0" smtClean="0"/>
              <a:t>bands</a:t>
            </a:r>
            <a:r>
              <a:rPr lang="en-US" dirty="0" smtClean="0">
                <a:solidFill>
                  <a:srgbClr val="D600B7"/>
                </a:solidFill>
              </a:rPr>
              <a:t> </a:t>
            </a:r>
            <a:r>
              <a:rPr lang="en-US" b="1" dirty="0" smtClean="0">
                <a:solidFill>
                  <a:srgbClr val="D600B7"/>
                </a:solidFill>
              </a:rPr>
              <a:t>(b)</a:t>
            </a:r>
            <a:r>
              <a:rPr lang="en-US" dirty="0" smtClean="0">
                <a:solidFill>
                  <a:srgbClr val="207A00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The number of </a:t>
            </a:r>
            <a:r>
              <a:rPr lang="en-US" i="1" dirty="0" smtClean="0"/>
              <a:t>rows per band</a:t>
            </a:r>
            <a:r>
              <a:rPr lang="en-US" dirty="0" smtClean="0">
                <a:solidFill>
                  <a:srgbClr val="207A00"/>
                </a:solidFill>
              </a:rPr>
              <a:t> </a:t>
            </a:r>
            <a:r>
              <a:rPr lang="en-US" b="1" dirty="0" smtClean="0">
                <a:solidFill>
                  <a:srgbClr val="D600B7"/>
                </a:solidFill>
              </a:rPr>
              <a:t>(r)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Example: </a:t>
            </a:r>
            <a:r>
              <a:rPr lang="en-US" dirty="0" smtClean="0"/>
              <a:t>If we use 15 bands of 5 rows, the number of false positives would go down, but the number of false negatives would go up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rgbClr val="D600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9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Scene Completion Problem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2" descr="0002_scenery_00022_192691632_7262b1a623_69_86901650@N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4147" y="4681537"/>
            <a:ext cx="1204913" cy="1604963"/>
          </a:xfrm>
          <a:prstGeom prst="rect">
            <a:avLst/>
          </a:prstGeom>
          <a:noFill/>
        </p:spPr>
      </p:pic>
      <p:pic>
        <p:nvPicPr>
          <p:cNvPr id="5" name="Picture 3" descr="0003_unlabelled_jlandscape-0007_image_00706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7947" y="1905000"/>
            <a:ext cx="1141413" cy="1524000"/>
          </a:xfrm>
          <a:prstGeom prst="rect">
            <a:avLst/>
          </a:prstGeom>
          <a:noFill/>
        </p:spPr>
      </p:pic>
      <p:pic>
        <p:nvPicPr>
          <p:cNvPr id="6" name="Picture 4" descr="0004_scenery_00034_306202524_c6a3a17925_105_54201875@N0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82947" y="5214937"/>
            <a:ext cx="1581150" cy="1185863"/>
          </a:xfrm>
          <a:prstGeom prst="rect">
            <a:avLst/>
          </a:prstGeom>
          <a:noFill/>
        </p:spPr>
      </p:pic>
      <p:pic>
        <p:nvPicPr>
          <p:cNvPr id="7" name="Picture 5" descr="0005_unlabelled_landscape-0051_image_05134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54347" y="1430338"/>
            <a:ext cx="1447800" cy="1084262"/>
          </a:xfrm>
          <a:prstGeom prst="rect">
            <a:avLst/>
          </a:prstGeom>
          <a:noFill/>
        </p:spPr>
      </p:pic>
      <p:pic>
        <p:nvPicPr>
          <p:cNvPr id="8" name="Picture 6" descr="0006_vacation_00015_34293411_a0921e9bb9_23_36083508@N0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897785" y="3286125"/>
            <a:ext cx="1604962" cy="1209675"/>
          </a:xfrm>
          <a:prstGeom prst="rect">
            <a:avLst/>
          </a:prstGeom>
          <a:noFill/>
        </p:spPr>
      </p:pic>
      <p:pic>
        <p:nvPicPr>
          <p:cNvPr id="9" name="Picture 7" descr="0007_river_00094_101141378_afffb5b74b_28_99737037@N0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40347" y="5062537"/>
            <a:ext cx="1604963" cy="1203325"/>
          </a:xfrm>
          <a:prstGeom prst="rect">
            <a:avLst/>
          </a:prstGeom>
          <a:noFill/>
        </p:spPr>
      </p:pic>
      <p:pic>
        <p:nvPicPr>
          <p:cNvPr id="10" name="Picture 8" descr="0008_vacation_00075_73543768_2b41c11284_34_45447737@N0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68347" y="3468687"/>
            <a:ext cx="1371600" cy="1027113"/>
          </a:xfrm>
          <a:prstGeom prst="rect">
            <a:avLst/>
          </a:prstGeom>
          <a:noFill/>
        </p:spPr>
      </p:pic>
      <p:pic>
        <p:nvPicPr>
          <p:cNvPr id="12" name="Picture 9" descr="0009_vacation2_00011_93849155_618bf94392_15_81504796@N0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21547" y="1981200"/>
            <a:ext cx="1604963" cy="1198563"/>
          </a:xfrm>
          <a:prstGeom prst="rect">
            <a:avLst/>
          </a:prstGeom>
          <a:noFill/>
        </p:spPr>
      </p:pic>
      <p:pic>
        <p:nvPicPr>
          <p:cNvPr id="13" name="Picture 10" descr="0010_scenic_00019_374590006_2c5ef01699_143_86537549@N0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673947" y="4643438"/>
            <a:ext cx="1204912" cy="1604962"/>
          </a:xfrm>
          <a:prstGeom prst="rect">
            <a:avLst/>
          </a:prstGeom>
          <a:noFill/>
        </p:spPr>
      </p:pic>
      <p:pic>
        <p:nvPicPr>
          <p:cNvPr id="14" name="Picture 11" descr="0001_water_00065_77917326_c4a2ec3423_38_57366077@N0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230785" y="1463675"/>
            <a:ext cx="1604962" cy="1203325"/>
          </a:xfrm>
          <a:prstGeom prst="rect">
            <a:avLst/>
          </a:prstGeom>
          <a:noFill/>
        </p:spPr>
      </p:pic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577947" y="6396335"/>
            <a:ext cx="75438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10 nearest neighbors from </a:t>
            </a:r>
            <a:r>
              <a:rPr lang="en-US" sz="2400" b="1" dirty="0" smtClean="0"/>
              <a:t>a collection </a:t>
            </a:r>
            <a:r>
              <a:rPr lang="en-US" sz="2400" b="1" dirty="0"/>
              <a:t>of 20,000 images</a:t>
            </a:r>
          </a:p>
        </p:txBody>
      </p:sp>
      <p:pic>
        <p:nvPicPr>
          <p:cNvPr id="16" name="Picture 2" descr="teaser_inpu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287810" y="3149600"/>
            <a:ext cx="1895475" cy="1422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390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Analysis of LSH – What We Want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246085" y="1690688"/>
            <a:ext cx="42672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62469" y="5424488"/>
            <a:ext cx="43412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8000"/>
                </a:solidFill>
                <a:latin typeface="Tahoma" pitchFamily="34" charset="0"/>
              </a:rPr>
              <a:t>       Similarity </a:t>
            </a:r>
            <a:r>
              <a:rPr lang="en-US" i="1" dirty="0">
                <a:latin typeface="Tahoma" pitchFamily="34" charset="0"/>
              </a:rPr>
              <a:t>t =</a:t>
            </a:r>
            <a:r>
              <a:rPr lang="en-US" i="1" dirty="0" err="1">
                <a:latin typeface="Tahoma" pitchFamily="34" charset="0"/>
              </a:rPr>
              <a:t>sim</a:t>
            </a:r>
            <a:r>
              <a:rPr lang="en-US" i="1" dirty="0">
                <a:latin typeface="Tahoma" pitchFamily="34" charset="0"/>
              </a:rPr>
              <a:t>(C</a:t>
            </a:r>
            <a:r>
              <a:rPr lang="en-US" i="1" baseline="-25000" dirty="0">
                <a:latin typeface="Tahoma" pitchFamily="34" charset="0"/>
              </a:rPr>
              <a:t>1</a:t>
            </a:r>
            <a:r>
              <a:rPr lang="en-US" i="1" dirty="0">
                <a:latin typeface="Tahoma" pitchFamily="34" charset="0"/>
              </a:rPr>
              <a:t>, C</a:t>
            </a:r>
            <a:r>
              <a:rPr lang="en-US" i="1" baseline="-25000" dirty="0">
                <a:latin typeface="Tahoma" pitchFamily="34" charset="0"/>
              </a:rPr>
              <a:t>2</a:t>
            </a:r>
            <a:r>
              <a:rPr lang="en-US" i="1" dirty="0" smtClean="0">
                <a:latin typeface="Tahoma" pitchFamily="34" charset="0"/>
              </a:rPr>
              <a:t>)</a:t>
            </a:r>
            <a:r>
              <a:rPr lang="en-US" dirty="0" smtClean="0">
                <a:solidFill>
                  <a:srgbClr val="008000"/>
                </a:solidFill>
                <a:latin typeface="Tahoma" pitchFamily="34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Tahoma" pitchFamily="34" charset="0"/>
              </a:rPr>
              <a:t>of two sets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950685" y="3305969"/>
            <a:ext cx="123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8000"/>
                </a:solidFill>
                <a:latin typeface="Tahoma" pitchFamily="34" charset="0"/>
              </a:rPr>
              <a:t>Probability</a:t>
            </a:r>
          </a:p>
          <a:p>
            <a:pPr algn="ctr" eaLnBrk="0" hangingPunct="0"/>
            <a:r>
              <a:rPr lang="en-US" dirty="0">
                <a:solidFill>
                  <a:srgbClr val="008000"/>
                </a:solidFill>
                <a:latin typeface="Tahoma" pitchFamily="34" charset="0"/>
              </a:rPr>
              <a:t>of sharing</a:t>
            </a:r>
          </a:p>
          <a:p>
            <a:pPr algn="ctr" eaLnBrk="0" hangingPunct="0"/>
            <a:r>
              <a:rPr lang="en-US" dirty="0">
                <a:solidFill>
                  <a:srgbClr val="008000"/>
                </a:solidFill>
                <a:latin typeface="Tahoma" pitchFamily="34" charset="0"/>
              </a:rPr>
              <a:t>a bucket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7827485" y="564142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3636485" y="26050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246085" y="5272088"/>
            <a:ext cx="2133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 rot="16200000">
            <a:off x="5031120" y="3574200"/>
            <a:ext cx="23075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 smtClean="0">
                <a:solidFill>
                  <a:srgbClr val="008000"/>
                </a:solidFill>
                <a:latin typeface="Tahoma" pitchFamily="34" charset="0"/>
              </a:rPr>
              <a:t>Similarity threshold </a:t>
            </a:r>
            <a:r>
              <a:rPr lang="en-US" b="1" i="1" dirty="0" smtClean="0">
                <a:solidFill>
                  <a:srgbClr val="008000"/>
                </a:solidFill>
                <a:latin typeface="Tahoma" pitchFamily="34" charset="0"/>
              </a:rPr>
              <a:t>s</a:t>
            </a:r>
            <a:endParaRPr lang="en-US" b="1" i="1" dirty="0">
              <a:solidFill>
                <a:srgbClr val="008000"/>
              </a:solidFill>
              <a:latin typeface="Tahoma" pitchFamily="34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6379685" y="1690688"/>
            <a:ext cx="0" cy="3581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6379685" y="1690688"/>
            <a:ext cx="2133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4550885" y="3443288"/>
            <a:ext cx="1236663" cy="1828800"/>
            <a:chOff x="1680" y="2256"/>
            <a:chExt cx="779" cy="1152"/>
          </a:xfrm>
        </p:grpSpPr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680" y="2256"/>
              <a:ext cx="77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>
                  <a:latin typeface="Tahoma" pitchFamily="34" charset="0"/>
                </a:rPr>
                <a:t>No chance</a:t>
              </a:r>
            </a:p>
            <a:p>
              <a:pPr algn="ctr" eaLnBrk="0" hangingPunct="0"/>
              <a:r>
                <a:rPr lang="en-US" dirty="0">
                  <a:latin typeface="Tahoma" pitchFamily="34" charset="0"/>
                </a:rPr>
                <a:t>if </a:t>
              </a:r>
              <a:r>
                <a:rPr lang="en-US" i="1" dirty="0" smtClean="0">
                  <a:latin typeface="Tahoma" pitchFamily="34" charset="0"/>
                </a:rPr>
                <a:t>t</a:t>
              </a:r>
              <a:r>
                <a:rPr lang="en-US" dirty="0" smtClean="0">
                  <a:latin typeface="Tahoma" pitchFamily="34" charset="0"/>
                </a:rPr>
                <a:t> </a:t>
              </a:r>
              <a:r>
                <a:rPr lang="en-US" dirty="0">
                  <a:latin typeface="Tahoma" pitchFamily="34" charset="0"/>
                </a:rPr>
                <a:t>&lt; </a:t>
              </a:r>
              <a:r>
                <a:rPr lang="en-US" i="1" dirty="0" smtClean="0">
                  <a:latin typeface="Tahoma" pitchFamily="34" charset="0"/>
                </a:rPr>
                <a:t>s</a:t>
              </a:r>
              <a:endParaRPr lang="en-US" i="1" dirty="0">
                <a:latin typeface="Tahoma" pitchFamily="34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112" y="2736"/>
              <a:ext cx="28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6532086" y="1690688"/>
            <a:ext cx="1752601" cy="1327150"/>
            <a:chOff x="2928" y="1152"/>
            <a:chExt cx="1104" cy="836"/>
          </a:xfrm>
        </p:grpSpPr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2928" y="1584"/>
              <a:ext cx="110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dirty="0" smtClean="0">
                  <a:latin typeface="Tahoma" pitchFamily="34" charset="0"/>
                </a:rPr>
                <a:t>Probability = </a:t>
              </a:r>
              <a:r>
                <a:rPr lang="en-US" dirty="0">
                  <a:latin typeface="Tahoma" pitchFamily="34" charset="0"/>
                </a:rPr>
                <a:t>1 if </a:t>
              </a:r>
              <a:r>
                <a:rPr lang="en-US" i="1" dirty="0" smtClean="0">
                  <a:latin typeface="Tahoma" pitchFamily="34" charset="0"/>
                </a:rPr>
                <a:t>t</a:t>
              </a:r>
              <a:r>
                <a:rPr lang="en-US" dirty="0" smtClean="0">
                  <a:latin typeface="Tahoma" pitchFamily="34" charset="0"/>
                </a:rPr>
                <a:t> </a:t>
              </a:r>
              <a:r>
                <a:rPr lang="en-US" dirty="0">
                  <a:latin typeface="Tahoma" pitchFamily="34" charset="0"/>
                </a:rPr>
                <a:t>&gt; </a:t>
              </a:r>
              <a:r>
                <a:rPr lang="en-US" i="1" dirty="0" smtClean="0">
                  <a:latin typeface="Tahoma" pitchFamily="34" charset="0"/>
                </a:rPr>
                <a:t>s</a:t>
              </a:r>
              <a:endParaRPr lang="en-US" i="1" dirty="0">
                <a:latin typeface="Tahoma" pitchFamily="34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3408" y="1152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951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What 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b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ands of 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r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Rows Gives US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3320667" y="1690688"/>
            <a:ext cx="42672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3320667" y="5195888"/>
            <a:ext cx="20574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10"/>
          <p:cNvSpPr>
            <a:spLocks/>
          </p:cNvSpPr>
          <p:nvPr/>
        </p:nvSpPr>
        <p:spPr bwMode="auto">
          <a:xfrm>
            <a:off x="5378067" y="4967288"/>
            <a:ext cx="88900" cy="228600"/>
          </a:xfrm>
          <a:custGeom>
            <a:avLst/>
            <a:gdLst>
              <a:gd name="T0" fmla="*/ 0 w 56"/>
              <a:gd name="T1" fmla="*/ 144 h 144"/>
              <a:gd name="T2" fmla="*/ 48 w 56"/>
              <a:gd name="T3" fmla="*/ 96 h 144"/>
              <a:gd name="T4" fmla="*/ 48 w 56"/>
              <a:gd name="T5" fmla="*/ 0 h 144"/>
              <a:gd name="T6" fmla="*/ 0 60000 65536"/>
              <a:gd name="T7" fmla="*/ 0 60000 65536"/>
              <a:gd name="T8" fmla="*/ 0 60000 65536"/>
              <a:gd name="T9" fmla="*/ 0 w 56"/>
              <a:gd name="T10" fmla="*/ 0 h 144"/>
              <a:gd name="T11" fmla="*/ 56 w 5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144">
                <a:moveTo>
                  <a:pt x="0" y="144"/>
                </a:moveTo>
                <a:cubicBezTo>
                  <a:pt x="20" y="132"/>
                  <a:pt x="40" y="120"/>
                  <a:pt x="48" y="96"/>
                </a:cubicBezTo>
                <a:cubicBezTo>
                  <a:pt x="56" y="72"/>
                  <a:pt x="52" y="36"/>
                  <a:pt x="48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 flipV="1">
            <a:off x="5454267" y="1919288"/>
            <a:ext cx="76200" cy="3048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Freeform 12"/>
          <p:cNvSpPr>
            <a:spLocks/>
          </p:cNvSpPr>
          <p:nvPr/>
        </p:nvSpPr>
        <p:spPr bwMode="auto">
          <a:xfrm>
            <a:off x="5530467" y="1741488"/>
            <a:ext cx="152400" cy="177800"/>
          </a:xfrm>
          <a:custGeom>
            <a:avLst/>
            <a:gdLst>
              <a:gd name="T0" fmla="*/ 0 w 96"/>
              <a:gd name="T1" fmla="*/ 112 h 112"/>
              <a:gd name="T2" fmla="*/ 48 w 96"/>
              <a:gd name="T3" fmla="*/ 16 h 112"/>
              <a:gd name="T4" fmla="*/ 96 w 96"/>
              <a:gd name="T5" fmla="*/ 16 h 112"/>
              <a:gd name="T6" fmla="*/ 0 60000 65536"/>
              <a:gd name="T7" fmla="*/ 0 60000 65536"/>
              <a:gd name="T8" fmla="*/ 0 60000 65536"/>
              <a:gd name="T9" fmla="*/ 0 w 96"/>
              <a:gd name="T10" fmla="*/ 0 h 112"/>
              <a:gd name="T11" fmla="*/ 96 w 96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12">
                <a:moveTo>
                  <a:pt x="0" y="112"/>
                </a:moveTo>
                <a:cubicBezTo>
                  <a:pt x="16" y="72"/>
                  <a:pt x="32" y="32"/>
                  <a:pt x="48" y="16"/>
                </a:cubicBezTo>
                <a:cubicBezTo>
                  <a:pt x="64" y="0"/>
                  <a:pt x="80" y="8"/>
                  <a:pt x="96" y="1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V="1">
            <a:off x="5682867" y="1690688"/>
            <a:ext cx="19050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6" name="Group 14"/>
          <p:cNvGrpSpPr>
            <a:grpSpLocks/>
          </p:cNvGrpSpPr>
          <p:nvPr/>
        </p:nvGrpSpPr>
        <p:grpSpPr bwMode="auto">
          <a:xfrm>
            <a:off x="8699117" y="3271840"/>
            <a:ext cx="1327150" cy="2228851"/>
            <a:chOff x="4866" y="2169"/>
            <a:chExt cx="836" cy="1404"/>
          </a:xfrm>
        </p:grpSpPr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4866" y="2169"/>
              <a:ext cx="34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i="1" dirty="0" smtClean="0">
                  <a:latin typeface="Tahoma" pitchFamily="34" charset="0"/>
                </a:rPr>
                <a:t>t</a:t>
              </a:r>
              <a:r>
                <a:rPr lang="en-US" sz="2400" b="1" dirty="0" smtClean="0">
                  <a:latin typeface="Tahoma" pitchFamily="34" charset="0"/>
                </a:rPr>
                <a:t> </a:t>
              </a:r>
              <a:r>
                <a:rPr lang="en-US" sz="2400" b="1" i="1" baseline="30000" dirty="0">
                  <a:latin typeface="Tahoma" pitchFamily="34" charset="0"/>
                </a:rPr>
                <a:t>r </a:t>
              </a:r>
            </a:p>
          </p:txBody>
        </p:sp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4980" y="2996"/>
              <a:ext cx="722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All rows</a:t>
              </a:r>
            </a:p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of a band</a:t>
              </a:r>
            </a:p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are equal</a:t>
              </a:r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 flipH="1" flipV="1">
              <a:off x="4992" y="2425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18"/>
          <p:cNvGrpSpPr>
            <a:grpSpLocks/>
          </p:cNvGrpSpPr>
          <p:nvPr/>
        </p:nvGrpSpPr>
        <p:grpSpPr bwMode="auto">
          <a:xfrm>
            <a:off x="7571994" y="3260726"/>
            <a:ext cx="1308101" cy="2425700"/>
            <a:chOff x="4166" y="2141"/>
            <a:chExt cx="824" cy="1528"/>
          </a:xfrm>
        </p:grpSpPr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4610" y="2141"/>
              <a:ext cx="3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latin typeface="Tahoma" pitchFamily="34" charset="0"/>
                </a:rPr>
                <a:t>1 -</a:t>
              </a:r>
            </a:p>
          </p:txBody>
        </p:sp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4166" y="3092"/>
              <a:ext cx="753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Some row</a:t>
              </a:r>
            </a:p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of a band</a:t>
              </a:r>
            </a:p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unequal</a:t>
              </a:r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 flipV="1">
              <a:off x="4512" y="2421"/>
              <a:ext cx="336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22"/>
          <p:cNvGrpSpPr>
            <a:grpSpLocks/>
          </p:cNvGrpSpPr>
          <p:nvPr/>
        </p:nvGrpSpPr>
        <p:grpSpPr bwMode="auto">
          <a:xfrm>
            <a:off x="8181592" y="1614488"/>
            <a:ext cx="1812925" cy="2095501"/>
            <a:chOff x="4550" y="1104"/>
            <a:chExt cx="1142" cy="1320"/>
          </a:xfrm>
        </p:grpSpPr>
        <p:sp>
          <p:nvSpPr>
            <p:cNvPr id="35" name="Text Box 23"/>
            <p:cNvSpPr txBox="1">
              <a:spLocks noChangeArrowheads="1"/>
            </p:cNvSpPr>
            <p:nvPr/>
          </p:nvSpPr>
          <p:spPr bwMode="auto">
            <a:xfrm>
              <a:off x="4550" y="2133"/>
              <a:ext cx="2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latin typeface="Tahoma" pitchFamily="34" charset="0"/>
                </a:rPr>
                <a:t>(</a:t>
              </a:r>
            </a:p>
          </p:txBody>
        </p:sp>
        <p:sp>
          <p:nvSpPr>
            <p:cNvPr id="36" name="Text Box 24"/>
            <p:cNvSpPr txBox="1">
              <a:spLocks noChangeArrowheads="1"/>
            </p:cNvSpPr>
            <p:nvPr/>
          </p:nvSpPr>
          <p:spPr bwMode="auto">
            <a:xfrm>
              <a:off x="5078" y="2133"/>
              <a:ext cx="3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latin typeface="Tahoma" pitchFamily="34" charset="0"/>
                </a:rPr>
                <a:t>)</a:t>
              </a:r>
              <a:r>
                <a:rPr lang="en-US" sz="2400" b="1" i="1" baseline="30000" dirty="0">
                  <a:latin typeface="Tahoma" pitchFamily="34" charset="0"/>
                </a:rPr>
                <a:t>b </a:t>
              </a:r>
            </a:p>
          </p:txBody>
        </p:sp>
        <p:sp>
          <p:nvSpPr>
            <p:cNvPr id="37" name="Text Box 25"/>
            <p:cNvSpPr txBox="1">
              <a:spLocks noChangeArrowheads="1"/>
            </p:cNvSpPr>
            <p:nvPr/>
          </p:nvSpPr>
          <p:spPr bwMode="auto">
            <a:xfrm>
              <a:off x="4977" y="1104"/>
              <a:ext cx="715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dirty="0">
                <a:solidFill>
                  <a:srgbClr val="008000"/>
                </a:solidFill>
                <a:latin typeface="Tahoma" pitchFamily="34" charset="0"/>
              </a:endParaRPr>
            </a:p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No bands</a:t>
              </a:r>
            </a:p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identical</a:t>
              </a:r>
            </a:p>
          </p:txBody>
        </p:sp>
        <p:sp>
          <p:nvSpPr>
            <p:cNvPr id="38" name="Line 26"/>
            <p:cNvSpPr>
              <a:spLocks noChangeShapeType="1"/>
            </p:cNvSpPr>
            <p:nvPr/>
          </p:nvSpPr>
          <p:spPr bwMode="auto">
            <a:xfrm flipH="1">
              <a:off x="5228" y="1680"/>
              <a:ext cx="52" cy="4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27"/>
          <p:cNvGrpSpPr>
            <a:grpSpLocks/>
          </p:cNvGrpSpPr>
          <p:nvPr/>
        </p:nvGrpSpPr>
        <p:grpSpPr bwMode="auto">
          <a:xfrm>
            <a:off x="7664067" y="1765301"/>
            <a:ext cx="1128713" cy="1955801"/>
            <a:chOff x="4214" y="1171"/>
            <a:chExt cx="711" cy="1232"/>
          </a:xfrm>
        </p:grpSpPr>
        <p:sp>
          <p:nvSpPr>
            <p:cNvPr id="40" name="Text Box 28"/>
            <p:cNvSpPr txBox="1">
              <a:spLocks noChangeArrowheads="1"/>
            </p:cNvSpPr>
            <p:nvPr/>
          </p:nvSpPr>
          <p:spPr bwMode="auto">
            <a:xfrm>
              <a:off x="4272" y="2112"/>
              <a:ext cx="3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latin typeface="Tahoma" pitchFamily="34" charset="0"/>
                </a:rPr>
                <a:t>1 -</a:t>
              </a:r>
            </a:p>
          </p:txBody>
        </p:sp>
        <p:sp>
          <p:nvSpPr>
            <p:cNvPr id="41" name="Text Box 29"/>
            <p:cNvSpPr txBox="1">
              <a:spLocks noChangeArrowheads="1"/>
            </p:cNvSpPr>
            <p:nvPr/>
          </p:nvSpPr>
          <p:spPr bwMode="auto">
            <a:xfrm>
              <a:off x="4214" y="1171"/>
              <a:ext cx="711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At least</a:t>
              </a:r>
            </a:p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one band</a:t>
              </a:r>
            </a:p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identical</a:t>
              </a:r>
            </a:p>
          </p:txBody>
        </p:sp>
        <p:sp>
          <p:nvSpPr>
            <p:cNvPr id="42" name="Line 30"/>
            <p:cNvSpPr>
              <a:spLocks noChangeShapeType="1"/>
            </p:cNvSpPr>
            <p:nvPr/>
          </p:nvSpPr>
          <p:spPr bwMode="auto">
            <a:xfrm>
              <a:off x="4483" y="1728"/>
              <a:ext cx="105" cy="3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" name="Group 31"/>
          <p:cNvGrpSpPr>
            <a:grpSpLocks/>
          </p:cNvGrpSpPr>
          <p:nvPr/>
        </p:nvGrpSpPr>
        <p:grpSpPr bwMode="auto">
          <a:xfrm>
            <a:off x="5454267" y="3290888"/>
            <a:ext cx="2030413" cy="762000"/>
            <a:chOff x="2832" y="2160"/>
            <a:chExt cx="1279" cy="480"/>
          </a:xfrm>
        </p:grpSpPr>
        <p:sp>
          <p:nvSpPr>
            <p:cNvPr id="44" name="Text Box 32"/>
            <p:cNvSpPr txBox="1">
              <a:spLocks noChangeArrowheads="1"/>
            </p:cNvSpPr>
            <p:nvPr/>
          </p:nvSpPr>
          <p:spPr bwMode="auto">
            <a:xfrm>
              <a:off x="3024" y="2160"/>
              <a:ext cx="108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ahoma" pitchFamily="34" charset="0"/>
                </a:rPr>
                <a:t>t</a:t>
              </a:r>
              <a:r>
                <a:rPr lang="en-US" sz="2400" dirty="0" smtClean="0">
                  <a:latin typeface="Tahoma" pitchFamily="34" charset="0"/>
                </a:rPr>
                <a:t> </a:t>
              </a:r>
              <a:r>
                <a:rPr lang="en-US" sz="2400" dirty="0">
                  <a:latin typeface="Tahoma" pitchFamily="34" charset="0"/>
                </a:rPr>
                <a:t>~ (1/b)</a:t>
              </a:r>
              <a:r>
                <a:rPr lang="en-US" sz="2400" baseline="30000" dirty="0">
                  <a:latin typeface="Tahoma" pitchFamily="34" charset="0"/>
                </a:rPr>
                <a:t>1/r </a:t>
              </a:r>
            </a:p>
          </p:txBody>
        </p:sp>
        <p:sp>
          <p:nvSpPr>
            <p:cNvPr id="45" name="Line 33"/>
            <p:cNvSpPr>
              <a:spLocks noChangeShapeType="1"/>
            </p:cNvSpPr>
            <p:nvPr/>
          </p:nvSpPr>
          <p:spPr bwMode="auto">
            <a:xfrm flipH="1">
              <a:off x="2832" y="2496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2637051" y="5424488"/>
            <a:ext cx="43412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8000"/>
                </a:solidFill>
                <a:latin typeface="Tahoma" pitchFamily="34" charset="0"/>
              </a:rPr>
              <a:t>       Similarity </a:t>
            </a:r>
            <a:r>
              <a:rPr lang="en-US" i="1" dirty="0" smtClean="0">
                <a:latin typeface="Tahoma" pitchFamily="34" charset="0"/>
              </a:rPr>
              <a:t>t=</a:t>
            </a:r>
            <a:r>
              <a:rPr lang="en-US" i="1" dirty="0" err="1" smtClean="0">
                <a:latin typeface="Tahoma" pitchFamily="34" charset="0"/>
              </a:rPr>
              <a:t>sim</a:t>
            </a:r>
            <a:r>
              <a:rPr lang="en-US" i="1" dirty="0" smtClean="0">
                <a:latin typeface="Tahoma" pitchFamily="34" charset="0"/>
              </a:rPr>
              <a:t>(C</a:t>
            </a:r>
            <a:r>
              <a:rPr lang="en-US" i="1" baseline="-25000" dirty="0" smtClean="0">
                <a:latin typeface="Tahoma" pitchFamily="34" charset="0"/>
              </a:rPr>
              <a:t>1</a:t>
            </a:r>
            <a:r>
              <a:rPr lang="en-US" i="1" dirty="0">
                <a:latin typeface="Tahoma" pitchFamily="34" charset="0"/>
              </a:rPr>
              <a:t>, C</a:t>
            </a:r>
            <a:r>
              <a:rPr lang="en-US" i="1" baseline="-25000" dirty="0">
                <a:latin typeface="Tahoma" pitchFamily="34" charset="0"/>
              </a:rPr>
              <a:t>2</a:t>
            </a:r>
            <a:r>
              <a:rPr lang="en-US" i="1" dirty="0" smtClean="0">
                <a:latin typeface="Tahoma" pitchFamily="34" charset="0"/>
              </a:rPr>
              <a:t>)</a:t>
            </a:r>
            <a:r>
              <a:rPr lang="en-US" dirty="0" smtClean="0">
                <a:solidFill>
                  <a:srgbClr val="008000"/>
                </a:solidFill>
                <a:latin typeface="Tahoma" pitchFamily="34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Tahoma" pitchFamily="34" charset="0"/>
              </a:rPr>
              <a:t>of two sets</a:t>
            </a: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2025267" y="3305969"/>
            <a:ext cx="123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8000"/>
                </a:solidFill>
                <a:latin typeface="Tahoma" pitchFamily="34" charset="0"/>
              </a:rPr>
              <a:t>Probability</a:t>
            </a:r>
          </a:p>
          <a:p>
            <a:pPr algn="ctr" eaLnBrk="0" hangingPunct="0"/>
            <a:r>
              <a:rPr lang="en-US" dirty="0">
                <a:solidFill>
                  <a:srgbClr val="008000"/>
                </a:solidFill>
                <a:latin typeface="Tahoma" pitchFamily="34" charset="0"/>
              </a:rPr>
              <a:t>of sharing</a:t>
            </a:r>
          </a:p>
          <a:p>
            <a:pPr algn="ctr" eaLnBrk="0" hangingPunct="0"/>
            <a:r>
              <a:rPr lang="en-US" dirty="0">
                <a:solidFill>
                  <a:srgbClr val="008000"/>
                </a:solidFill>
                <a:latin typeface="Tahoma" pitchFamily="34" charset="0"/>
              </a:rPr>
              <a:t>a bucket</a:t>
            </a:r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>
            <a:off x="6902067" y="5641420"/>
            <a:ext cx="566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V="1">
            <a:off x="2711067" y="26050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06766" y="6157880"/>
            <a:ext cx="8453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 choose the similarity threshold </a:t>
            </a:r>
            <a:r>
              <a:rPr lang="en-US" sz="2000" b="1" i="1" dirty="0" smtClean="0">
                <a:solidFill>
                  <a:srgbClr val="D600B7"/>
                </a:solidFill>
              </a:rPr>
              <a:t>s = t</a:t>
            </a:r>
            <a:r>
              <a:rPr lang="en-US" sz="2000" b="1" i="1" dirty="0" smtClean="0"/>
              <a:t> </a:t>
            </a:r>
            <a:r>
              <a:rPr lang="en-US" sz="2000" dirty="0" smtClean="0"/>
              <a:t>(Approximated as a function of </a:t>
            </a:r>
            <a:r>
              <a:rPr lang="en-US" sz="2000" b="1" i="1" dirty="0" smtClean="0">
                <a:solidFill>
                  <a:srgbClr val="D600B7"/>
                </a:solidFill>
              </a:rPr>
              <a:t>b</a:t>
            </a:r>
            <a:r>
              <a:rPr lang="en-US" sz="2000" b="1" dirty="0" smtClean="0"/>
              <a:t> </a:t>
            </a:r>
            <a:r>
              <a:rPr lang="en-US" sz="2000" dirty="0" smtClean="0"/>
              <a:t>and </a:t>
            </a:r>
            <a:r>
              <a:rPr lang="en-US" sz="2000" b="1" i="1" dirty="0" smtClean="0">
                <a:solidFill>
                  <a:srgbClr val="D600B7"/>
                </a:solidFill>
              </a:rPr>
              <a:t>r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688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Example: 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b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= 20; 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r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= 5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172" y="1332456"/>
            <a:ext cx="9517655" cy="115166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D600B7"/>
                </a:solidFill>
              </a:rPr>
              <a:t>Similarity threshold </a:t>
            </a:r>
            <a:r>
              <a:rPr lang="en-US" sz="3200" b="1" i="1" dirty="0" smtClean="0">
                <a:solidFill>
                  <a:srgbClr val="D600B7"/>
                </a:solidFill>
              </a:rPr>
              <a:t>s </a:t>
            </a:r>
            <a:endParaRPr lang="en-US" sz="3200" dirty="0" smtClean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D600B7"/>
                </a:solidFill>
              </a:rPr>
              <a:t>Prob. </a:t>
            </a:r>
            <a:r>
              <a:rPr lang="en-US" sz="3200" dirty="0">
                <a:solidFill>
                  <a:srgbClr val="D600B7"/>
                </a:solidFill>
              </a:rPr>
              <a:t>t</a:t>
            </a:r>
            <a:r>
              <a:rPr lang="en-US" sz="3200" dirty="0" smtClean="0">
                <a:solidFill>
                  <a:srgbClr val="D600B7"/>
                </a:solidFill>
              </a:rPr>
              <a:t>hat at least 1 band is identical: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rgbClr val="D600B7"/>
              </a:solidFill>
            </a:endParaRPr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463584"/>
              </p:ext>
            </p:extLst>
          </p:nvPr>
        </p:nvGraphicFramePr>
        <p:xfrm>
          <a:off x="4533899" y="2484120"/>
          <a:ext cx="3124200" cy="414528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 1-(1-s</a:t>
                      </a:r>
                      <a:r>
                        <a:rPr kumimoji="0" lang="en-US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r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)</a:t>
                      </a:r>
                      <a:r>
                        <a:rPr kumimoji="0" lang="en-US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.2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   .006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.3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   .047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.4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   .186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   .470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.6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   .802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.7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   .975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   .9996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88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Picking 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r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and 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: The 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S-curve</a:t>
            </a:r>
            <a:endParaRPr lang="en-US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172" y="1332456"/>
            <a:ext cx="9517655" cy="115166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D600B7"/>
                </a:solidFill>
              </a:rPr>
              <a:t>Picking </a:t>
            </a:r>
            <a:r>
              <a:rPr lang="en-US" sz="3200" i="1" dirty="0" smtClean="0">
                <a:solidFill>
                  <a:srgbClr val="D600B7"/>
                </a:solidFill>
              </a:rPr>
              <a:t>r </a:t>
            </a:r>
            <a:r>
              <a:rPr lang="en-US" sz="3200" dirty="0" smtClean="0">
                <a:solidFill>
                  <a:srgbClr val="D600B7"/>
                </a:solidFill>
              </a:rPr>
              <a:t>and </a:t>
            </a:r>
            <a:r>
              <a:rPr lang="en-US" sz="3200" i="1" dirty="0" smtClean="0">
                <a:solidFill>
                  <a:srgbClr val="D600B7"/>
                </a:solidFill>
              </a:rPr>
              <a:t>b </a:t>
            </a:r>
            <a:r>
              <a:rPr lang="en-US" sz="3200" dirty="0" smtClean="0">
                <a:solidFill>
                  <a:srgbClr val="D600B7"/>
                </a:solidFill>
              </a:rPr>
              <a:t>to get the best </a:t>
            </a:r>
            <a:r>
              <a:rPr lang="en-US" sz="3200" i="1" dirty="0" smtClean="0">
                <a:solidFill>
                  <a:srgbClr val="D600B7"/>
                </a:solidFill>
              </a:rPr>
              <a:t>S-curve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 smtClean="0">
                <a:solidFill>
                  <a:srgbClr val="D600B7"/>
                </a:solidFill>
              </a:rPr>
              <a:t>50 hash functions (r=5; b=10)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rgbClr val="D600B7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0314" y="2533512"/>
            <a:ext cx="3906650" cy="351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 rot="5400000" flipH="1" flipV="1">
            <a:off x="4404766" y="4213924"/>
            <a:ext cx="2803360" cy="521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5835188" y="2824944"/>
            <a:ext cx="566821" cy="1053431"/>
          </a:xfrm>
          <a:custGeom>
            <a:avLst/>
            <a:gdLst>
              <a:gd name="connsiteX0" fmla="*/ 0 w 566821"/>
              <a:gd name="connsiteY0" fmla="*/ 1053431 h 1053431"/>
              <a:gd name="connsiteX1" fmla="*/ 32084 w 566821"/>
              <a:gd name="connsiteY1" fmla="*/ 0 h 1053431"/>
              <a:gd name="connsiteX2" fmla="*/ 566821 w 566821"/>
              <a:gd name="connsiteY2" fmla="*/ 0 h 1053431"/>
              <a:gd name="connsiteX3" fmla="*/ 422442 w 566821"/>
              <a:gd name="connsiteY3" fmla="*/ 96252 h 1053431"/>
              <a:gd name="connsiteX4" fmla="*/ 288758 w 566821"/>
              <a:gd name="connsiteY4" fmla="*/ 288757 h 1053431"/>
              <a:gd name="connsiteX5" fmla="*/ 165768 w 566821"/>
              <a:gd name="connsiteY5" fmla="*/ 572168 h 1053431"/>
              <a:gd name="connsiteX6" fmla="*/ 0 w 566821"/>
              <a:gd name="connsiteY6" fmla="*/ 1053431 h 1053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6821" h="1053431">
                <a:moveTo>
                  <a:pt x="0" y="1053431"/>
                </a:moveTo>
                <a:lnTo>
                  <a:pt x="32084" y="0"/>
                </a:lnTo>
                <a:lnTo>
                  <a:pt x="566821" y="0"/>
                </a:lnTo>
                <a:lnTo>
                  <a:pt x="422442" y="96252"/>
                </a:lnTo>
                <a:lnTo>
                  <a:pt x="288758" y="288757"/>
                </a:lnTo>
                <a:lnTo>
                  <a:pt x="165768" y="572168"/>
                </a:lnTo>
                <a:lnTo>
                  <a:pt x="0" y="10534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824535" y="4102965"/>
            <a:ext cx="973221" cy="1550736"/>
          </a:xfrm>
          <a:custGeom>
            <a:avLst/>
            <a:gdLst>
              <a:gd name="connsiteX0" fmla="*/ 973221 w 973221"/>
              <a:gd name="connsiteY0" fmla="*/ 0 h 1550736"/>
              <a:gd name="connsiteX1" fmla="*/ 941137 w 973221"/>
              <a:gd name="connsiteY1" fmla="*/ 1545389 h 1550736"/>
              <a:gd name="connsiteX2" fmla="*/ 0 w 973221"/>
              <a:gd name="connsiteY2" fmla="*/ 1550736 h 1550736"/>
              <a:gd name="connsiteX3" fmla="*/ 315495 w 973221"/>
              <a:gd name="connsiteY3" fmla="*/ 1374273 h 1550736"/>
              <a:gd name="connsiteX4" fmla="*/ 577516 w 973221"/>
              <a:gd name="connsiteY4" fmla="*/ 1016000 h 1550736"/>
              <a:gd name="connsiteX5" fmla="*/ 802105 w 973221"/>
              <a:gd name="connsiteY5" fmla="*/ 534736 h 1550736"/>
              <a:gd name="connsiteX6" fmla="*/ 973221 w 973221"/>
              <a:gd name="connsiteY6" fmla="*/ 0 h 155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3221" h="1550736">
                <a:moveTo>
                  <a:pt x="973221" y="0"/>
                </a:moveTo>
                <a:lnTo>
                  <a:pt x="941137" y="1545389"/>
                </a:lnTo>
                <a:lnTo>
                  <a:pt x="0" y="1550736"/>
                </a:lnTo>
                <a:lnTo>
                  <a:pt x="315495" y="1374273"/>
                </a:lnTo>
                <a:lnTo>
                  <a:pt x="577516" y="1016000"/>
                </a:lnTo>
                <a:lnTo>
                  <a:pt x="802105" y="534736"/>
                </a:lnTo>
                <a:lnTo>
                  <a:pt x="97322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32714" y="4983024"/>
            <a:ext cx="3101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Blue area</a:t>
            </a:r>
            <a:r>
              <a:rPr lang="en-US" b="1" dirty="0" smtClean="0"/>
              <a:t>:</a:t>
            </a:r>
            <a:r>
              <a:rPr lang="en-US" dirty="0" smtClean="0"/>
              <a:t> False Negative rate</a:t>
            </a:r>
          </a:p>
          <a:p>
            <a:r>
              <a:rPr lang="en-US" b="1" dirty="0" smtClean="0">
                <a:solidFill>
                  <a:schemeClr val="accent4"/>
                </a:solidFill>
              </a:rPr>
              <a:t>Green area</a:t>
            </a:r>
            <a:r>
              <a:rPr lang="en-US" b="1" dirty="0" smtClean="0"/>
              <a:t>:</a:t>
            </a:r>
            <a:r>
              <a:rPr lang="en-US" dirty="0" smtClean="0"/>
              <a:t> False Positive rate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46714" y="589742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Similarity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2425901" y="4046237"/>
            <a:ext cx="230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Prob. sharing a bucket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8559" y="6291675"/>
            <a:ext cx="11520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Visualizing the effect of </a:t>
            </a:r>
            <a:r>
              <a:rPr lang="en-US" sz="2400" b="1" i="1" dirty="0" smtClean="0"/>
              <a:t>t, b, r</a:t>
            </a:r>
            <a:r>
              <a:rPr lang="en-US" sz="2400" i="1" dirty="0" smtClean="0"/>
              <a:t> </a:t>
            </a:r>
            <a:r>
              <a:rPr lang="en-US" sz="2400" dirty="0" smtClean="0"/>
              <a:t>in the S-Curve: </a:t>
            </a:r>
            <a:r>
              <a:rPr lang="en-US" sz="2400" dirty="0">
                <a:hlinkClick r:id="rId4"/>
              </a:rPr>
              <a:t>https://www.desmos.com/calculator/lzzvfjiujn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808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LSH Summary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172" y="1690688"/>
            <a:ext cx="9517655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D600B7"/>
                </a:solidFill>
              </a:rPr>
              <a:t>Tune </a:t>
            </a:r>
            <a:r>
              <a:rPr lang="en-US" sz="3200" b="1" i="1" dirty="0" smtClean="0">
                <a:solidFill>
                  <a:srgbClr val="D600B7"/>
                </a:solidFill>
              </a:rPr>
              <a:t>M, b, r</a:t>
            </a:r>
            <a:r>
              <a:rPr lang="en-US" sz="3200" dirty="0" smtClean="0">
                <a:solidFill>
                  <a:srgbClr val="D600B7"/>
                </a:solidFill>
              </a:rPr>
              <a:t> to get almost all pairs with similar signatures, but eliminate most pairs with dissimilar signatures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D600B7"/>
                </a:solidFill>
              </a:rPr>
              <a:t>Check in the main-memory that candidate pairs really do have similar signatures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Optional:</a:t>
            </a:r>
            <a:r>
              <a:rPr lang="en-US" sz="3200" b="1" dirty="0" smtClean="0"/>
              <a:t> </a:t>
            </a:r>
            <a:r>
              <a:rPr lang="en-US" sz="3200" dirty="0" smtClean="0"/>
              <a:t>In another pass through data, check that the candidate pairs which have similar signatures really represent similar documents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rgbClr val="D600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1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LSH Summary – 3 Steps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025" y="1695795"/>
            <a:ext cx="10384775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Shingling:</a:t>
            </a:r>
            <a:r>
              <a:rPr lang="en-US" dirty="0" smtClean="0">
                <a:solidFill>
                  <a:srgbClr val="D600B7"/>
                </a:solidFill>
              </a:rPr>
              <a:t> </a:t>
            </a:r>
            <a:r>
              <a:rPr lang="en-US" dirty="0" smtClean="0"/>
              <a:t>Convert documents to sets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07A00"/>
                </a:solidFill>
              </a:rPr>
              <a:t>We used hashing to assign each shingle an ID</a:t>
            </a:r>
            <a:endParaRPr lang="en-US" b="1" dirty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Min-Hashing:</a:t>
            </a:r>
            <a:r>
              <a:rPr lang="en-US" dirty="0" smtClean="0">
                <a:solidFill>
                  <a:srgbClr val="D600B7"/>
                </a:solidFill>
              </a:rPr>
              <a:t> </a:t>
            </a:r>
            <a:r>
              <a:rPr lang="en-US" dirty="0" smtClean="0"/>
              <a:t>Convert large sets to short signatures, while preserving similarities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We used similarity preserving hashing to generate signatures with property</a:t>
            </a:r>
            <a:r>
              <a:rPr lang="en-US" dirty="0" smtClean="0">
                <a:solidFill>
                  <a:srgbClr val="D600B7"/>
                </a:solidFill>
              </a:rPr>
              <a:t> </a:t>
            </a:r>
            <a:r>
              <a:rPr lang="en-US" b="1" dirty="0" err="1">
                <a:solidFill>
                  <a:srgbClr val="207A00"/>
                </a:solidFill>
              </a:rPr>
              <a:t>Pr</a:t>
            </a:r>
            <a:r>
              <a:rPr lang="en-US" b="1" dirty="0">
                <a:solidFill>
                  <a:srgbClr val="207A00"/>
                </a:solidFill>
              </a:rPr>
              <a:t>[</a:t>
            </a:r>
            <a:r>
              <a:rPr lang="en-US" b="1" i="1" dirty="0">
                <a:solidFill>
                  <a:srgbClr val="207A00"/>
                </a:solidFill>
              </a:rPr>
              <a:t>h</a:t>
            </a:r>
            <a:r>
              <a:rPr lang="en-US" b="1" baseline="-25000" dirty="0">
                <a:solidFill>
                  <a:srgbClr val="207A00"/>
                </a:solidFill>
                <a:sym typeface="Symbol"/>
              </a:rPr>
              <a:t></a:t>
            </a:r>
            <a:r>
              <a:rPr lang="en-US" b="1" dirty="0">
                <a:solidFill>
                  <a:srgbClr val="207A00"/>
                </a:solidFill>
              </a:rPr>
              <a:t>(C</a:t>
            </a:r>
            <a:r>
              <a:rPr lang="en-US" b="1" baseline="-25000" dirty="0">
                <a:solidFill>
                  <a:srgbClr val="207A00"/>
                </a:solidFill>
              </a:rPr>
              <a:t>1</a:t>
            </a:r>
            <a:r>
              <a:rPr lang="en-US" b="1" dirty="0">
                <a:solidFill>
                  <a:srgbClr val="207A00"/>
                </a:solidFill>
              </a:rPr>
              <a:t>) = </a:t>
            </a:r>
            <a:r>
              <a:rPr lang="en-US" b="1" i="1" dirty="0">
                <a:solidFill>
                  <a:srgbClr val="207A00"/>
                </a:solidFill>
              </a:rPr>
              <a:t>h</a:t>
            </a:r>
            <a:r>
              <a:rPr lang="en-US" b="1" baseline="-25000" dirty="0">
                <a:solidFill>
                  <a:srgbClr val="207A00"/>
                </a:solidFill>
                <a:sym typeface="Symbol"/>
              </a:rPr>
              <a:t></a:t>
            </a:r>
            <a:r>
              <a:rPr lang="en-US" b="1" dirty="0">
                <a:solidFill>
                  <a:srgbClr val="207A00"/>
                </a:solidFill>
              </a:rPr>
              <a:t>(C</a:t>
            </a:r>
            <a:r>
              <a:rPr lang="en-US" b="1" baseline="-25000" dirty="0">
                <a:solidFill>
                  <a:srgbClr val="207A00"/>
                </a:solidFill>
              </a:rPr>
              <a:t>2</a:t>
            </a:r>
            <a:r>
              <a:rPr lang="en-US" b="1" dirty="0">
                <a:solidFill>
                  <a:srgbClr val="207A00"/>
                </a:solidFill>
              </a:rPr>
              <a:t>)] = </a:t>
            </a:r>
            <a:r>
              <a:rPr lang="en-US" b="1" i="1" dirty="0">
                <a:solidFill>
                  <a:srgbClr val="207A00"/>
                </a:solidFill>
              </a:rPr>
              <a:t>sim</a:t>
            </a:r>
            <a:r>
              <a:rPr lang="en-US" b="1" dirty="0">
                <a:solidFill>
                  <a:srgbClr val="207A00"/>
                </a:solidFill>
              </a:rPr>
              <a:t>(C</a:t>
            </a:r>
            <a:r>
              <a:rPr lang="en-US" b="1" baseline="-25000" dirty="0">
                <a:solidFill>
                  <a:srgbClr val="207A00"/>
                </a:solidFill>
              </a:rPr>
              <a:t>1</a:t>
            </a:r>
            <a:r>
              <a:rPr lang="en-US" b="1" dirty="0">
                <a:solidFill>
                  <a:srgbClr val="207A00"/>
                </a:solidFill>
              </a:rPr>
              <a:t>, C</a:t>
            </a:r>
            <a:r>
              <a:rPr lang="en-US" b="1" baseline="-25000" dirty="0">
                <a:solidFill>
                  <a:srgbClr val="207A00"/>
                </a:solidFill>
              </a:rPr>
              <a:t>2</a:t>
            </a:r>
            <a:r>
              <a:rPr lang="en-US" b="1" dirty="0" smtClean="0">
                <a:solidFill>
                  <a:srgbClr val="207A00"/>
                </a:solidFill>
              </a:rPr>
              <a:t>)</a:t>
            </a:r>
            <a:endParaRPr lang="en-US" dirty="0">
              <a:solidFill>
                <a:srgbClr val="207A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We used hashing to get around generating random permutations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Locality Sensitive Hashing: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/>
              <a:t>Focus on pairs of signatures likely to be from similar documents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07A00"/>
                </a:solidFill>
              </a:rPr>
              <a:t>We used hashing to find candidate pairs of similarity ≥ </a:t>
            </a:r>
            <a:r>
              <a:rPr lang="en-US" b="1" dirty="0">
                <a:solidFill>
                  <a:srgbClr val="207A00"/>
                </a:solidFill>
              </a:rPr>
              <a:t>s</a:t>
            </a:r>
            <a:endParaRPr lang="en-US" dirty="0" smtClean="0">
              <a:solidFill>
                <a:srgbClr val="207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2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Distance Measures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94"/>
            <a:ext cx="10515600" cy="511018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Generalized LSH is based on some kind of “</a:t>
            </a:r>
            <a:r>
              <a:rPr lang="en-US" sz="3200" b="1" i="1" dirty="0">
                <a:solidFill>
                  <a:srgbClr val="D600B7"/>
                </a:solidFill>
              </a:rPr>
              <a:t>distance</a:t>
            </a:r>
            <a:r>
              <a:rPr lang="en-US" sz="3200" dirty="0"/>
              <a:t>” between </a:t>
            </a:r>
            <a:r>
              <a:rPr lang="en-US" sz="3200" dirty="0" smtClean="0"/>
              <a:t>points.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Similar </a:t>
            </a:r>
            <a:r>
              <a:rPr lang="en-US" sz="2800" dirty="0"/>
              <a:t>points are “</a:t>
            </a:r>
            <a:r>
              <a:rPr lang="en-US" sz="2800" b="1" dirty="0" smtClean="0">
                <a:solidFill>
                  <a:srgbClr val="207A00"/>
                </a:solidFill>
              </a:rPr>
              <a:t>close</a:t>
            </a:r>
            <a:r>
              <a:rPr lang="en-US" sz="2800" dirty="0" smtClean="0"/>
              <a:t>”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Example</a:t>
            </a:r>
            <a:r>
              <a:rPr lang="en-US" sz="3200" dirty="0"/>
              <a:t>: </a:t>
            </a:r>
            <a:r>
              <a:rPr lang="en-US" sz="3200" i="1" dirty="0" err="1">
                <a:solidFill>
                  <a:srgbClr val="207A00"/>
                </a:solidFill>
              </a:rPr>
              <a:t>Jaccard</a:t>
            </a:r>
            <a:r>
              <a:rPr lang="en-US" sz="3200" i="1" dirty="0">
                <a:solidFill>
                  <a:srgbClr val="207A00"/>
                </a:solidFill>
              </a:rPr>
              <a:t> similarity</a:t>
            </a:r>
            <a:r>
              <a:rPr lang="en-US" sz="3200" dirty="0"/>
              <a:t> is not a distance; </a:t>
            </a:r>
            <a:r>
              <a:rPr lang="en-US" sz="3200" i="1" dirty="0">
                <a:solidFill>
                  <a:srgbClr val="207A00"/>
                </a:solidFill>
              </a:rPr>
              <a:t>1 minus </a:t>
            </a:r>
            <a:r>
              <a:rPr lang="en-US" sz="3200" i="1" dirty="0" err="1">
                <a:solidFill>
                  <a:srgbClr val="207A00"/>
                </a:solidFill>
              </a:rPr>
              <a:t>Jaccard</a:t>
            </a:r>
            <a:r>
              <a:rPr lang="en-US" sz="3200" i="1" dirty="0">
                <a:solidFill>
                  <a:srgbClr val="207A00"/>
                </a:solidFill>
              </a:rPr>
              <a:t> similarity</a:t>
            </a:r>
            <a:r>
              <a:rPr lang="en-US" sz="3200" dirty="0"/>
              <a:t> </a:t>
            </a:r>
            <a:r>
              <a:rPr lang="en-US" sz="3200" dirty="0" smtClean="0"/>
              <a:t>is</a:t>
            </a: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Classes of </a:t>
            </a:r>
            <a:r>
              <a:rPr lang="en-US" sz="3200" b="1" i="1" dirty="0" smtClean="0">
                <a:solidFill>
                  <a:srgbClr val="D600B7"/>
                </a:solidFill>
              </a:rPr>
              <a:t>distance measures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i="1" dirty="0" smtClean="0">
                <a:solidFill>
                  <a:srgbClr val="207A00"/>
                </a:solidFill>
              </a:rPr>
              <a:t>Euclidean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i="1" dirty="0" smtClean="0">
                <a:solidFill>
                  <a:srgbClr val="207A00"/>
                </a:solidFill>
              </a:rPr>
              <a:t>Non-Euclidean</a:t>
            </a:r>
            <a:endParaRPr lang="en-US" sz="2800" dirty="0">
              <a:solidFill>
                <a:srgbClr val="207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29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Euclidean Vs. Non-Euclidean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D600B7"/>
                </a:solidFill>
              </a:rPr>
              <a:t>A</a:t>
            </a:r>
            <a:r>
              <a:rPr lang="en-US" b="1" dirty="0" smtClean="0">
                <a:solidFill>
                  <a:srgbClr val="D600B7"/>
                </a:solidFill>
              </a:rPr>
              <a:t> Euclidean space </a:t>
            </a:r>
            <a:r>
              <a:rPr lang="en-US" dirty="0" smtClean="0">
                <a:solidFill>
                  <a:srgbClr val="D600B7"/>
                </a:solidFill>
              </a:rPr>
              <a:t>has some real-valued number of dimensions and dense points</a:t>
            </a:r>
            <a:endParaRPr lang="en-US" sz="3200" dirty="0" smtClean="0">
              <a:solidFill>
                <a:srgbClr val="D600B7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There is a notion of “average” location of points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 </a:t>
            </a:r>
            <a:r>
              <a:rPr lang="en-US" i="1" dirty="0" smtClean="0">
                <a:solidFill>
                  <a:srgbClr val="207A00"/>
                </a:solidFill>
              </a:rPr>
              <a:t>Euclidean distance</a:t>
            </a:r>
            <a:r>
              <a:rPr lang="en-US" i="1" dirty="0" smtClean="0"/>
              <a:t> </a:t>
            </a:r>
            <a:r>
              <a:rPr lang="en-US" dirty="0" smtClean="0"/>
              <a:t>is based on locations of points in a Euclidean space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Any other space is </a:t>
            </a:r>
            <a:r>
              <a:rPr lang="en-US" b="1" dirty="0" smtClean="0">
                <a:solidFill>
                  <a:srgbClr val="D600B7"/>
                </a:solidFill>
              </a:rPr>
              <a:t>Non-Euclidean</a:t>
            </a:r>
            <a:r>
              <a:rPr lang="en-US" b="1" dirty="0" smtClean="0"/>
              <a:t> </a:t>
            </a:r>
            <a:r>
              <a:rPr lang="en-US" dirty="0" smtClean="0"/>
              <a:t>space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Distance measures for non-Euclidean spaces are properties of points, but not their ‘location’ in the space</a:t>
            </a:r>
            <a:endParaRPr lang="en-US" dirty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0240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Axioms of a Distance Measure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D600B7"/>
                </a:solidFill>
              </a:rPr>
              <a:t>d</a:t>
            </a:r>
            <a:r>
              <a:rPr lang="en-US" b="1" i="1" dirty="0" smtClean="0">
                <a:solidFill>
                  <a:srgbClr val="D600B7"/>
                </a:solidFill>
              </a:rPr>
              <a:t>(.)</a:t>
            </a:r>
            <a:r>
              <a:rPr lang="en-US" dirty="0" smtClean="0"/>
              <a:t>  </a:t>
            </a:r>
            <a:r>
              <a:rPr lang="en-US" dirty="0"/>
              <a:t>is a </a:t>
            </a:r>
            <a:r>
              <a:rPr lang="en-US" i="1" dirty="0">
                <a:solidFill>
                  <a:srgbClr val="D600B7"/>
                </a:solidFill>
              </a:rPr>
              <a:t>distance measure</a:t>
            </a:r>
            <a:r>
              <a:rPr lang="en-US" dirty="0"/>
              <a:t> if it is a function from pairs of points to real numbers such that: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dirty="0"/>
              <a:t>d(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en-US" u="sng" dirty="0"/>
              <a:t>&gt;</a:t>
            </a:r>
            <a:r>
              <a:rPr lang="en-US" dirty="0"/>
              <a:t> </a:t>
            </a:r>
            <a:r>
              <a:rPr lang="en-US" dirty="0" smtClean="0"/>
              <a:t>0</a:t>
            </a:r>
            <a:endParaRPr lang="en-US" dirty="0"/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dirty="0"/>
              <a:t>d(</a:t>
            </a:r>
            <a:r>
              <a:rPr lang="en-US" dirty="0" err="1"/>
              <a:t>x,y</a:t>
            </a:r>
            <a:r>
              <a:rPr lang="en-US" dirty="0"/>
              <a:t>) = 0 </a:t>
            </a:r>
            <a:r>
              <a:rPr lang="en-US" dirty="0" err="1"/>
              <a:t>iff</a:t>
            </a:r>
            <a:r>
              <a:rPr lang="en-US" dirty="0"/>
              <a:t> x = </a:t>
            </a:r>
            <a:r>
              <a:rPr lang="en-US" dirty="0" smtClean="0"/>
              <a:t>y</a:t>
            </a:r>
            <a:endParaRPr lang="en-US" dirty="0"/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dirty="0"/>
              <a:t>d(</a:t>
            </a:r>
            <a:r>
              <a:rPr lang="en-US" dirty="0" err="1"/>
              <a:t>x,y</a:t>
            </a:r>
            <a:r>
              <a:rPr lang="en-US" dirty="0"/>
              <a:t>) = d(</a:t>
            </a:r>
            <a:r>
              <a:rPr lang="en-US" dirty="0" err="1"/>
              <a:t>y,x</a:t>
            </a:r>
            <a:r>
              <a:rPr lang="en-US" dirty="0" smtClean="0"/>
              <a:t>)</a:t>
            </a:r>
            <a:endParaRPr lang="en-US" dirty="0"/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dirty="0"/>
              <a:t>d(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en-US" u="sng" dirty="0"/>
              <a:t>&lt;</a:t>
            </a:r>
            <a:r>
              <a:rPr lang="en-US" dirty="0"/>
              <a:t> d(</a:t>
            </a:r>
            <a:r>
              <a:rPr lang="en-US" dirty="0" err="1"/>
              <a:t>x,z</a:t>
            </a:r>
            <a:r>
              <a:rPr lang="en-US" dirty="0"/>
              <a:t>) + d(</a:t>
            </a:r>
            <a:r>
              <a:rPr lang="en-US" dirty="0" err="1"/>
              <a:t>z,y</a:t>
            </a:r>
            <a:r>
              <a:rPr lang="en-US" dirty="0"/>
              <a:t>) (</a:t>
            </a:r>
            <a:r>
              <a:rPr lang="en-US" i="1" dirty="0">
                <a:solidFill>
                  <a:srgbClr val="D600B7"/>
                </a:solidFill>
              </a:rPr>
              <a:t>triangle inequality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Some Euclidea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 Distances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5A6CB0-988F-473C-9897-F5DF79C1CE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3265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3200" b="1" i="1" dirty="0" smtClean="0">
                    <a:solidFill>
                      <a:srgbClr val="D600B7"/>
                    </a:solidFill>
                  </a:rPr>
                  <a:t>L</a:t>
                </a:r>
                <a:r>
                  <a:rPr lang="en-US" sz="3200" b="1" baseline="-25000" dirty="0">
                    <a:solidFill>
                      <a:srgbClr val="D600B7"/>
                    </a:solidFill>
                  </a:rPr>
                  <a:t>2</a:t>
                </a:r>
                <a:r>
                  <a:rPr lang="en-US" sz="3200" b="1" i="1" dirty="0">
                    <a:solidFill>
                      <a:srgbClr val="D600B7"/>
                    </a:solidFill>
                  </a:rPr>
                  <a:t> norm</a:t>
                </a:r>
                <a:r>
                  <a:rPr lang="en-US" sz="3200" dirty="0"/>
                  <a:t>: d(</a:t>
                </a:r>
                <a:r>
                  <a:rPr lang="en-US" sz="3200" dirty="0" err="1"/>
                  <a:t>x,y</a:t>
                </a:r>
                <a:r>
                  <a:rPr lang="en-US" sz="3200" dirty="0"/>
                  <a:t>) = </a:t>
                </a:r>
                <a:r>
                  <a:rPr lang="en-US" sz="3200" dirty="0">
                    <a:sym typeface="Symbol" pitchFamily="18" charset="2"/>
                  </a:rPr>
                  <a:t>square root of the sum of the squares of the differences between </a:t>
                </a:r>
                <a:r>
                  <a:rPr lang="en-US" sz="3200" i="1" dirty="0">
                    <a:sym typeface="Symbol" pitchFamily="18" charset="2"/>
                  </a:rPr>
                  <a:t>x</a:t>
                </a:r>
                <a:r>
                  <a:rPr lang="en-US" sz="3200" dirty="0">
                    <a:sym typeface="Symbol" pitchFamily="18" charset="2"/>
                  </a:rPr>
                  <a:t>  and </a:t>
                </a:r>
                <a:r>
                  <a:rPr lang="en-US" sz="3200" i="1" dirty="0">
                    <a:sym typeface="Symbol" pitchFamily="18" charset="2"/>
                  </a:rPr>
                  <a:t>y</a:t>
                </a:r>
                <a:r>
                  <a:rPr lang="en-US" sz="3200" dirty="0">
                    <a:sym typeface="Symbol" pitchFamily="18" charset="2"/>
                  </a:rPr>
                  <a:t>  in each </a:t>
                </a:r>
                <a:r>
                  <a:rPr lang="en-US" sz="3200" dirty="0" smtClean="0">
                    <a:sym typeface="Symbol" pitchFamily="18" charset="2"/>
                  </a:rPr>
                  <a:t>dimension</a:t>
                </a:r>
                <a:endParaRPr lang="en-US" sz="3200" dirty="0">
                  <a:sym typeface="Symbol" pitchFamily="18" charset="2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The most common notion of “</a:t>
                </a:r>
                <a:r>
                  <a:rPr lang="en-US" sz="2800" dirty="0" smtClean="0">
                    <a:solidFill>
                      <a:srgbClr val="207A00"/>
                    </a:solidFill>
                  </a:rPr>
                  <a:t>distance</a:t>
                </a:r>
                <a:r>
                  <a:rPr lang="en-US" sz="2800" dirty="0" smtClean="0"/>
                  <a:t>”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sz="28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3200" b="1" i="1" dirty="0">
                    <a:solidFill>
                      <a:srgbClr val="D600B7"/>
                    </a:solidFill>
                  </a:rPr>
                  <a:t>L</a:t>
                </a:r>
                <a:r>
                  <a:rPr lang="en-US" sz="3200" b="1" baseline="-25000" dirty="0">
                    <a:solidFill>
                      <a:srgbClr val="D600B7"/>
                    </a:solidFill>
                  </a:rPr>
                  <a:t>1</a:t>
                </a:r>
                <a:r>
                  <a:rPr lang="en-US" sz="3200" b="1" i="1" dirty="0">
                    <a:solidFill>
                      <a:srgbClr val="D600B7"/>
                    </a:solidFill>
                  </a:rPr>
                  <a:t> norm</a:t>
                </a:r>
                <a:r>
                  <a:rPr lang="en-US" sz="3200" dirty="0"/>
                  <a:t>: sum of the differences in each </a:t>
                </a:r>
                <a:r>
                  <a:rPr lang="en-US" sz="3200" dirty="0" smtClean="0"/>
                  <a:t>dimension</a:t>
                </a:r>
                <a:endParaRPr lang="en-US" sz="32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800" i="1" dirty="0">
                    <a:solidFill>
                      <a:srgbClr val="207A00"/>
                    </a:solidFill>
                  </a:rPr>
                  <a:t>Manhattan distance</a:t>
                </a:r>
                <a:r>
                  <a:rPr lang="en-US" sz="2800" dirty="0"/>
                  <a:t> = distance if you had to travel along coordinates </a:t>
                </a:r>
                <a:r>
                  <a:rPr lang="en-US" sz="2800" dirty="0" smtClean="0"/>
                  <a:t>only</a:t>
                </a:r>
                <a:endParaRPr lang="en-US" sz="28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 smtClean="0"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i="1" dirty="0" err="1" smtClean="0">
                    <a:solidFill>
                      <a:srgbClr val="D600B7"/>
                    </a:solidFill>
                    <a:sym typeface="Wingdings" panose="05000000000000000000" pitchFamily="2" charset="2"/>
                  </a:rPr>
                  <a:t>L</a:t>
                </a:r>
                <a:r>
                  <a:rPr lang="en-US" b="1" i="1" baseline="-25000" dirty="0" err="1" smtClean="0">
                    <a:solidFill>
                      <a:srgbClr val="D600B7"/>
                    </a:solidFill>
                    <a:sym typeface="Wingdings" panose="05000000000000000000" pitchFamily="2" charset="2"/>
                  </a:rPr>
                  <a:t>r</a:t>
                </a:r>
                <a:r>
                  <a:rPr lang="en-US" b="1" i="1" dirty="0" smtClean="0">
                    <a:solidFill>
                      <a:srgbClr val="D600B7"/>
                    </a:solidFill>
                    <a:sym typeface="Wingdings" panose="05000000000000000000" pitchFamily="2" charset="2"/>
                  </a:rPr>
                  <a:t> norm</a:t>
                </a:r>
                <a:r>
                  <a:rPr lang="en-US" dirty="0" smtClean="0">
                    <a:solidFill>
                      <a:srgbClr val="D600B7"/>
                    </a:solidFill>
                    <a:sym typeface="Wingdings" panose="05000000000000000000" pitchFamily="2" charset="2"/>
                  </a:rPr>
                  <a:t>: </a:t>
                </a:r>
                <a:r>
                  <a:rPr lang="en-US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d(</a:t>
                </a:r>
                <a:r>
                  <a:rPr lang="en-US" dirty="0" err="1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x,y</a:t>
                </a:r>
                <a:r>
                  <a:rPr lang="en-US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207A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207A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solidFill>
                                      <a:srgbClr val="207A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solidFill>
                                      <a:srgbClr val="207A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rgbClr val="207A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rgbClr val="207A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207A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b="0" i="1" smtClean="0">
                                    <a:solidFill>
                                      <a:srgbClr val="207A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207A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207A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207A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207A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207A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207A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207A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207A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|</m:t>
                                </m:r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solidFill>
                                  <a:srgbClr val="207A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207A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207A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𝑟</m:t>
                            </m:r>
                          </m:den>
                        </m:f>
                      </m:sup>
                    </m:sSup>
                  </m:oMath>
                </a14:m>
                <a:endParaRPr lang="en-US" b="1" i="1" dirty="0" smtClean="0">
                  <a:solidFill>
                    <a:srgbClr val="D600B7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5A6CB0-988F-473C-9897-F5DF79C1CE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32652"/>
              </a:xfrm>
              <a:blipFill>
                <a:blip r:embed="rId3"/>
                <a:stretch>
                  <a:fillRect l="-1333" t="-2763" b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53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Scene Completion Problem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2" descr="0001_landscape_00050_90143470_7bf4dbd049_30_16375150@N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31974" y="2622550"/>
            <a:ext cx="1677988" cy="1263650"/>
          </a:xfrm>
          <a:prstGeom prst="rect">
            <a:avLst/>
          </a:prstGeom>
          <a:noFill/>
        </p:spPr>
      </p:pic>
      <p:pic>
        <p:nvPicPr>
          <p:cNvPr id="5" name="Picture 3" descr="0002_travel_00241_156045694_765ce968b6_46_82935691@N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64812" y="3862387"/>
            <a:ext cx="1454150" cy="1090613"/>
          </a:xfrm>
          <a:prstGeom prst="rect">
            <a:avLst/>
          </a:prstGeom>
          <a:noFill/>
        </p:spPr>
      </p:pic>
      <p:pic>
        <p:nvPicPr>
          <p:cNvPr id="6" name="Picture 4" descr="0003_unlabelled_world-0085_image_08575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57362" y="5105400"/>
            <a:ext cx="1360487" cy="1360488"/>
          </a:xfrm>
          <a:prstGeom prst="rect">
            <a:avLst/>
          </a:prstGeom>
          <a:noFill/>
        </p:spPr>
      </p:pic>
      <p:pic>
        <p:nvPicPr>
          <p:cNvPr id="7" name="Picture 5" descr="0004_unlabelled_water-0063_image_06309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09762" y="3970337"/>
            <a:ext cx="1592263" cy="1058863"/>
          </a:xfrm>
          <a:prstGeom prst="rect">
            <a:avLst/>
          </a:prstGeom>
          <a:noFill/>
        </p:spPr>
      </p:pic>
      <p:pic>
        <p:nvPicPr>
          <p:cNvPr id="8" name="Picture 6" descr="0005_unlabelled_travel-photography-08_image_01653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99762" y="5027613"/>
            <a:ext cx="1728788" cy="1296987"/>
          </a:xfrm>
          <a:prstGeom prst="rect">
            <a:avLst/>
          </a:prstGeom>
          <a:noFill/>
        </p:spPr>
      </p:pic>
      <p:pic>
        <p:nvPicPr>
          <p:cNvPr id="9" name="Picture 7" descr="0006_vacation_00069_67983488_199fafb5a8_30_28423283@N0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47362" y="2803525"/>
            <a:ext cx="1524000" cy="1006475"/>
          </a:xfrm>
          <a:prstGeom prst="rect">
            <a:avLst/>
          </a:prstGeom>
          <a:noFill/>
        </p:spPr>
      </p:pic>
      <p:pic>
        <p:nvPicPr>
          <p:cNvPr id="10" name="Picture 8" descr="0007_landscape_00084_132090349_27e120a56c_1_11254121@N0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28562" y="5143500"/>
            <a:ext cx="1676400" cy="1257300"/>
          </a:xfrm>
          <a:prstGeom prst="rect">
            <a:avLst/>
          </a:prstGeom>
          <a:noFill/>
        </p:spPr>
      </p:pic>
      <p:pic>
        <p:nvPicPr>
          <p:cNvPr id="12" name="Picture 9" descr="0008_travel_00128_92040527_6104056acc_37_30117228@N0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28762" y="1448528"/>
            <a:ext cx="1524000" cy="1142272"/>
          </a:xfrm>
          <a:prstGeom prst="rect">
            <a:avLst/>
          </a:prstGeom>
          <a:noFill/>
        </p:spPr>
      </p:pic>
      <p:pic>
        <p:nvPicPr>
          <p:cNvPr id="13" name="Picture 10" descr="0009_vacation2_00084_151302555_8a5c83b0c1_52_36101698770@N0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139637" y="1346200"/>
            <a:ext cx="1660525" cy="1244600"/>
          </a:xfrm>
          <a:prstGeom prst="rect">
            <a:avLst/>
          </a:prstGeom>
          <a:noFill/>
        </p:spPr>
      </p:pic>
      <p:pic>
        <p:nvPicPr>
          <p:cNvPr id="14" name="Picture 11" descr="0010_landscape_00122_184818660_0cb35c8dd9_49_11401693@N0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387037" y="1511300"/>
            <a:ext cx="1660525" cy="1155700"/>
          </a:xfrm>
          <a:prstGeom prst="rect">
            <a:avLst/>
          </a:prstGeom>
          <a:noFill/>
        </p:spPr>
      </p:pic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380562" y="6396335"/>
            <a:ext cx="8001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10 nearest neighbors from </a:t>
            </a:r>
            <a:r>
              <a:rPr lang="en-US" sz="2400" b="1" dirty="0" smtClean="0"/>
              <a:t>a collection </a:t>
            </a:r>
            <a:r>
              <a:rPr lang="en-US" sz="2400" b="1" dirty="0"/>
              <a:t>of 2 million images</a:t>
            </a:r>
          </a:p>
        </p:txBody>
      </p:sp>
      <p:pic>
        <p:nvPicPr>
          <p:cNvPr id="16" name="Picture 2" descr="teaser_inpu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166625" y="3073400"/>
            <a:ext cx="1895475" cy="1422400"/>
          </a:xfrm>
          <a:prstGeom prst="rect">
            <a:avLst/>
          </a:prstGeom>
          <a:noFill/>
        </p:spPr>
      </p:pic>
      <p:pic>
        <p:nvPicPr>
          <p:cNvPr id="17" name="Picture 11" descr="IMG_0681_mask_output_01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168918" y="3081867"/>
            <a:ext cx="1885244" cy="14139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677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Some Non-Euclidean Distances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err="1" smtClean="0">
                <a:solidFill>
                  <a:srgbClr val="D600B7"/>
                </a:solidFill>
                <a:sym typeface="Wingdings" panose="05000000000000000000" pitchFamily="2" charset="2"/>
              </a:rPr>
              <a:t>Jaccard</a:t>
            </a:r>
            <a:r>
              <a:rPr lang="en-US" sz="3200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 distance</a:t>
            </a:r>
            <a:r>
              <a:rPr lang="en-US" sz="3200" b="1" dirty="0" smtClean="0">
                <a:sym typeface="Wingdings" panose="05000000000000000000" pitchFamily="2" charset="2"/>
              </a:rPr>
              <a:t> </a:t>
            </a:r>
            <a:r>
              <a:rPr lang="en-US" sz="3200" dirty="0" smtClean="0">
                <a:sym typeface="Wingdings" panose="05000000000000000000" pitchFamily="2" charset="2"/>
              </a:rPr>
              <a:t>for sets = 1 – </a:t>
            </a:r>
            <a:r>
              <a:rPr lang="en-US" sz="3200" dirty="0" err="1" smtClean="0">
                <a:sym typeface="Wingdings" panose="05000000000000000000" pitchFamily="2" charset="2"/>
              </a:rPr>
              <a:t>Jaccard</a:t>
            </a:r>
            <a:r>
              <a:rPr lang="en-US" sz="3200" dirty="0" smtClean="0">
                <a:sym typeface="Wingdings" panose="05000000000000000000" pitchFamily="2" charset="2"/>
              </a:rPr>
              <a:t> similarity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Cosine distance</a:t>
            </a:r>
            <a:r>
              <a:rPr lang="en-US" sz="3200" b="1" dirty="0" smtClean="0">
                <a:sym typeface="Wingdings" panose="05000000000000000000" pitchFamily="2" charset="2"/>
              </a:rPr>
              <a:t> </a:t>
            </a:r>
            <a:r>
              <a:rPr lang="en-US" sz="3200" dirty="0" smtClean="0">
                <a:sym typeface="Wingdings" panose="05000000000000000000" pitchFamily="2" charset="2"/>
              </a:rPr>
              <a:t>for vectors = angle between the vectors</a:t>
            </a:r>
            <a:endParaRPr lang="en-US" sz="3200" b="1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3200" dirty="0" smtClean="0">
              <a:solidFill>
                <a:srgbClr val="207A00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Edit distance </a:t>
            </a:r>
            <a:r>
              <a:rPr lang="en-US" sz="3200" dirty="0" smtClean="0">
                <a:sym typeface="Wingdings" panose="05000000000000000000" pitchFamily="2" charset="2"/>
              </a:rPr>
              <a:t>for strings = number of inserts and deletes to change one string into another</a:t>
            </a:r>
            <a:endParaRPr lang="en-US" sz="3200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2436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43F8-0080-47C2-A9E1-88075C80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96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Questions???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9F856-0804-4105-93BA-6FC9C355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Image result for any questions">
            <a:extLst>
              <a:ext uri="{FF2B5EF4-FFF2-40B4-BE49-F238E27FC236}">
                <a16:creationId xmlns:a16="http://schemas.microsoft.com/office/drawing/2014/main" id="{732C816D-12A6-4013-8745-B4E8A217A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945"/>
            <a:ext cx="12192000" cy="632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12E3D-92E7-4957-9504-AE37CC34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638F-3E44-4F58-B839-13B34171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E1050-D9C6-4AD7-BCD1-EFA7D7A34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2823"/>
            <a:ext cx="10515600" cy="46888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Most of this lecture slides are obtained from the Mining Massive Datasets course: </a:t>
            </a:r>
            <a:r>
              <a:rPr lang="en-US" dirty="0">
                <a:hlinkClick r:id="rId2"/>
              </a:rPr>
              <a:t>http://www.mmds.org/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8CFFC-B473-4B8F-B5D4-550607A4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Today’s Lecture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783"/>
            <a:ext cx="10515600" cy="464911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Given:</a:t>
            </a:r>
            <a:r>
              <a:rPr lang="en-US" sz="3200" dirty="0" smtClean="0">
                <a:solidFill>
                  <a:srgbClr val="D600B7"/>
                </a:solidFill>
              </a:rPr>
              <a:t> High dimensional data points x</a:t>
            </a:r>
            <a:r>
              <a:rPr lang="en-US" sz="3200" baseline="-25000" dirty="0" smtClean="0">
                <a:solidFill>
                  <a:srgbClr val="D600B7"/>
                </a:solidFill>
              </a:rPr>
              <a:t>1</a:t>
            </a:r>
            <a:r>
              <a:rPr lang="en-US" sz="3200" dirty="0" smtClean="0">
                <a:solidFill>
                  <a:srgbClr val="D600B7"/>
                </a:solidFill>
              </a:rPr>
              <a:t>, x</a:t>
            </a:r>
            <a:r>
              <a:rPr lang="en-US" sz="3200" baseline="-25000" dirty="0" smtClean="0">
                <a:solidFill>
                  <a:srgbClr val="D600B7"/>
                </a:solidFill>
              </a:rPr>
              <a:t>2</a:t>
            </a:r>
            <a:r>
              <a:rPr lang="en-US" sz="3200" dirty="0" smtClean="0">
                <a:solidFill>
                  <a:srgbClr val="D600B7"/>
                </a:solidFill>
              </a:rPr>
              <a:t>,.…</a:t>
            </a:r>
            <a:endParaRPr lang="en-US" sz="3200" b="1" dirty="0" smtClean="0">
              <a:solidFill>
                <a:srgbClr val="D600B7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  <a:cs typeface="Calibri"/>
                <a:sym typeface="Wingdings" panose="05000000000000000000" pitchFamily="2" charset="2"/>
              </a:rPr>
              <a:t>Example: </a:t>
            </a:r>
            <a:r>
              <a:rPr lang="en-US" dirty="0" smtClean="0">
                <a:solidFill>
                  <a:srgbClr val="207A00"/>
                </a:solidFill>
                <a:cs typeface="Calibri"/>
                <a:sym typeface="Wingdings" panose="05000000000000000000" pitchFamily="2" charset="2"/>
              </a:rPr>
              <a:t>An image (x</a:t>
            </a:r>
            <a:r>
              <a:rPr lang="en-US" baseline="-25000" dirty="0" smtClean="0">
                <a:solidFill>
                  <a:srgbClr val="207A00"/>
                </a:solidFill>
                <a:cs typeface="Calibri"/>
                <a:sym typeface="Wingdings" panose="05000000000000000000" pitchFamily="2" charset="2"/>
              </a:rPr>
              <a:t>i</a:t>
            </a:r>
            <a:r>
              <a:rPr lang="en-US" dirty="0" smtClean="0">
                <a:solidFill>
                  <a:srgbClr val="207A00"/>
                </a:solidFill>
                <a:cs typeface="Calibri"/>
                <a:sym typeface="Wingdings" panose="05000000000000000000" pitchFamily="2" charset="2"/>
              </a:rPr>
              <a:t>) is a long vector of pixel colors</a:t>
            </a:r>
            <a:endParaRPr lang="en-US" b="1" dirty="0" smtClean="0">
              <a:solidFill>
                <a:srgbClr val="207A00"/>
              </a:solidFill>
              <a:cs typeface="Calibri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207A00"/>
                </a:solidFill>
                <a:cs typeface="Calibri"/>
                <a:sym typeface="Wingdings" panose="05000000000000000000" pitchFamily="2" charset="2"/>
              </a:rPr>
              <a:t>					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07A00"/>
                </a:solidFill>
                <a:cs typeface="Calibri"/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rgbClr val="207A00"/>
                </a:solidFill>
                <a:cs typeface="Calibri"/>
                <a:sym typeface="Wingdings" panose="05000000000000000000" pitchFamily="2" charset="2"/>
              </a:rPr>
              <a:t>			        [1 2 1 0 2 1 0 1 0]</a:t>
            </a:r>
          </a:p>
          <a:p>
            <a:pPr marL="457200" lvl="1" indent="0">
              <a:buNone/>
            </a:pPr>
            <a:endParaRPr lang="en-US" dirty="0">
              <a:solidFill>
                <a:srgbClr val="207A00"/>
              </a:solidFill>
              <a:cs typeface="Calibri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cs typeface="Calibri"/>
                <a:sym typeface="Wingdings" panose="05000000000000000000" pitchFamily="2" charset="2"/>
              </a:rPr>
              <a:t>Add some distance function</a:t>
            </a:r>
            <a:r>
              <a:rPr lang="en-US" sz="3200" dirty="0" smtClean="0">
                <a:solidFill>
                  <a:srgbClr val="D600B7"/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en-US" sz="3200" b="1" dirty="0" smtClean="0">
                <a:solidFill>
                  <a:srgbClr val="D600B7"/>
                </a:solidFill>
                <a:cs typeface="Calibri"/>
                <a:sym typeface="Wingdings" panose="05000000000000000000" pitchFamily="2" charset="2"/>
              </a:rPr>
              <a:t>d(x</a:t>
            </a:r>
            <a:r>
              <a:rPr lang="en-US" sz="3200" b="1" baseline="-25000" dirty="0" smtClean="0">
                <a:solidFill>
                  <a:srgbClr val="D600B7"/>
                </a:solidFill>
                <a:cs typeface="Calibri"/>
                <a:sym typeface="Wingdings" panose="05000000000000000000" pitchFamily="2" charset="2"/>
              </a:rPr>
              <a:t>1</a:t>
            </a:r>
            <a:r>
              <a:rPr lang="en-US" sz="3200" b="1" dirty="0" smtClean="0">
                <a:solidFill>
                  <a:srgbClr val="D600B7"/>
                </a:solidFill>
                <a:cs typeface="Calibri"/>
                <a:sym typeface="Wingdings" panose="05000000000000000000" pitchFamily="2" charset="2"/>
              </a:rPr>
              <a:t>, x</a:t>
            </a:r>
            <a:r>
              <a:rPr lang="en-US" sz="3200" b="1" baseline="-25000" dirty="0" smtClean="0">
                <a:solidFill>
                  <a:srgbClr val="D600B7"/>
                </a:solidFill>
                <a:cs typeface="Calibri"/>
                <a:sym typeface="Wingdings" panose="05000000000000000000" pitchFamily="2" charset="2"/>
              </a:rPr>
              <a:t>2</a:t>
            </a:r>
            <a:r>
              <a:rPr lang="en-US" sz="3200" b="1" dirty="0" smtClean="0">
                <a:solidFill>
                  <a:srgbClr val="D600B7"/>
                </a:solidFill>
                <a:cs typeface="Calibri"/>
                <a:sym typeface="Wingdings" panose="05000000000000000000" pitchFamily="2" charset="2"/>
              </a:rPr>
              <a:t>)</a:t>
            </a:r>
            <a:endParaRPr lang="en-US" sz="3200" b="1" dirty="0">
              <a:solidFill>
                <a:srgbClr val="D600B7"/>
              </a:solidFill>
              <a:cs typeface="Calibri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207A00"/>
                </a:solidFill>
                <a:cs typeface="Calibri"/>
                <a:sym typeface="Wingdings" panose="05000000000000000000" pitchFamily="2" charset="2"/>
              </a:rPr>
              <a:t>To quantify the “distance” between x</a:t>
            </a:r>
            <a:r>
              <a:rPr lang="en-US" sz="2800" baseline="-25000" dirty="0" smtClean="0">
                <a:solidFill>
                  <a:srgbClr val="207A00"/>
                </a:solidFill>
                <a:cs typeface="Calibri"/>
                <a:sym typeface="Wingdings" panose="05000000000000000000" pitchFamily="2" charset="2"/>
              </a:rPr>
              <a:t>1</a:t>
            </a:r>
            <a:r>
              <a:rPr lang="en-US" sz="2800" dirty="0" smtClean="0">
                <a:solidFill>
                  <a:srgbClr val="207A00"/>
                </a:solidFill>
                <a:cs typeface="Calibri"/>
                <a:sym typeface="Wingdings" panose="05000000000000000000" pitchFamily="2" charset="2"/>
              </a:rPr>
              <a:t> and x</a:t>
            </a:r>
            <a:r>
              <a:rPr lang="en-US" sz="2800" baseline="-25000" dirty="0" smtClean="0">
                <a:solidFill>
                  <a:srgbClr val="207A00"/>
                </a:solidFill>
                <a:cs typeface="Calibri"/>
                <a:sym typeface="Wingdings" panose="05000000000000000000" pitchFamily="2" charset="2"/>
              </a:rPr>
              <a:t>2</a:t>
            </a:r>
            <a:endParaRPr lang="en-US" b="1" dirty="0">
              <a:solidFill>
                <a:srgbClr val="F0AD00"/>
              </a:solidFill>
              <a:cs typeface="Calibri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  <a:cs typeface="Calibri"/>
                <a:sym typeface="Wingdings" panose="05000000000000000000" pitchFamily="2" charset="2"/>
              </a:rPr>
              <a:t>Goal:</a:t>
            </a:r>
            <a:r>
              <a:rPr lang="en-US" sz="3200" dirty="0" smtClean="0">
                <a:solidFill>
                  <a:srgbClr val="F0AD00"/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en-US" sz="3200" dirty="0" smtClean="0">
                <a:cs typeface="Calibri"/>
                <a:sym typeface="Wingdings" panose="05000000000000000000" pitchFamily="2" charset="2"/>
              </a:rPr>
              <a:t>Find all pairs of data points (x</a:t>
            </a:r>
            <a:r>
              <a:rPr lang="en-US" sz="3200" baseline="-25000" dirty="0" smtClean="0">
                <a:cs typeface="Calibri"/>
                <a:sym typeface="Wingdings" panose="05000000000000000000" pitchFamily="2" charset="2"/>
              </a:rPr>
              <a:t>i</a:t>
            </a:r>
            <a:r>
              <a:rPr lang="en-US" sz="3200" dirty="0" smtClean="0">
                <a:cs typeface="Calibri"/>
                <a:sym typeface="Wingdings" panose="05000000000000000000" pitchFamily="2" charset="2"/>
              </a:rPr>
              <a:t>, </a:t>
            </a:r>
            <a:r>
              <a:rPr lang="en-US" sz="3200" dirty="0" err="1" smtClean="0">
                <a:cs typeface="Calibri"/>
                <a:sym typeface="Wingdings" panose="05000000000000000000" pitchFamily="2" charset="2"/>
              </a:rPr>
              <a:t>x</a:t>
            </a:r>
            <a:r>
              <a:rPr lang="en-US" sz="3200" baseline="-25000" dirty="0" err="1" smtClean="0">
                <a:cs typeface="Calibri"/>
                <a:sym typeface="Wingdings" panose="05000000000000000000" pitchFamily="2" charset="2"/>
              </a:rPr>
              <a:t>j</a:t>
            </a:r>
            <a:r>
              <a:rPr lang="en-US" sz="3200" dirty="0" smtClean="0">
                <a:cs typeface="Calibri"/>
                <a:sym typeface="Wingdings" panose="05000000000000000000" pitchFamily="2" charset="2"/>
              </a:rPr>
              <a:t>) that are within some threshold distance </a:t>
            </a:r>
            <a:r>
              <a:rPr lang="en-US" sz="3200" b="1" i="1" dirty="0" smtClean="0">
                <a:solidFill>
                  <a:srgbClr val="D600B7"/>
                </a:solidFill>
                <a:cs typeface="Calibri"/>
                <a:sym typeface="Wingdings" panose="05000000000000000000" pitchFamily="2" charset="2"/>
              </a:rPr>
              <a:t>d(x</a:t>
            </a:r>
            <a:r>
              <a:rPr lang="en-US" sz="3200" b="1" i="1" baseline="-25000" dirty="0" smtClean="0">
                <a:solidFill>
                  <a:srgbClr val="D600B7"/>
                </a:solidFill>
                <a:cs typeface="Calibri"/>
                <a:sym typeface="Wingdings" panose="05000000000000000000" pitchFamily="2" charset="2"/>
              </a:rPr>
              <a:t>i </a:t>
            </a:r>
            <a:r>
              <a:rPr lang="en-US" sz="3200" b="1" i="1" dirty="0" smtClean="0">
                <a:solidFill>
                  <a:srgbClr val="D600B7"/>
                </a:solidFill>
                <a:cs typeface="Calibri"/>
                <a:sym typeface="Wingdings" panose="05000000000000000000" pitchFamily="2" charset="2"/>
              </a:rPr>
              <a:t>, </a:t>
            </a:r>
            <a:r>
              <a:rPr lang="en-US" sz="3200" b="1" i="1" dirty="0" err="1" smtClean="0">
                <a:solidFill>
                  <a:srgbClr val="D600B7"/>
                </a:solidFill>
                <a:cs typeface="Calibri"/>
                <a:sym typeface="Wingdings" panose="05000000000000000000" pitchFamily="2" charset="2"/>
              </a:rPr>
              <a:t>x</a:t>
            </a:r>
            <a:r>
              <a:rPr lang="en-US" sz="3200" b="1" i="1" baseline="-25000" dirty="0" err="1" smtClean="0">
                <a:solidFill>
                  <a:srgbClr val="D600B7"/>
                </a:solidFill>
                <a:cs typeface="Calibri"/>
                <a:sym typeface="Wingdings" panose="05000000000000000000" pitchFamily="2" charset="2"/>
              </a:rPr>
              <a:t>j</a:t>
            </a:r>
            <a:r>
              <a:rPr lang="en-US" sz="3200" b="1" i="1" dirty="0" smtClean="0">
                <a:solidFill>
                  <a:srgbClr val="D600B7"/>
                </a:solidFill>
                <a:cs typeface="Calibri"/>
                <a:sym typeface="Wingdings" panose="05000000000000000000" pitchFamily="2" charset="2"/>
              </a:rPr>
              <a:t>) ≤ 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D600B7"/>
                </a:solidFill>
                <a:cs typeface="Calibri"/>
                <a:sym typeface="Wingdings" panose="05000000000000000000" pitchFamily="2" charset="2"/>
              </a:rPr>
              <a:t>Naïve solution complexity? </a:t>
            </a:r>
            <a:r>
              <a:rPr lang="en-US" sz="3200" b="1" i="1" dirty="0" smtClean="0">
                <a:solidFill>
                  <a:srgbClr val="207A00"/>
                </a:solidFill>
                <a:cs typeface="Calibri"/>
                <a:sym typeface="Wingdings" panose="05000000000000000000" pitchFamily="2" charset="2"/>
              </a:rPr>
              <a:t>O(N</a:t>
            </a:r>
            <a:r>
              <a:rPr lang="en-US" sz="3200" b="1" i="1" baseline="30000" dirty="0" smtClean="0">
                <a:solidFill>
                  <a:srgbClr val="207A00"/>
                </a:solidFill>
                <a:cs typeface="Calibri"/>
                <a:sym typeface="Wingdings" panose="05000000000000000000" pitchFamily="2" charset="2"/>
              </a:rPr>
              <a:t>2</a:t>
            </a:r>
            <a:r>
              <a:rPr lang="en-US" sz="3200" b="1" i="1" dirty="0" smtClean="0">
                <a:solidFill>
                  <a:srgbClr val="207A00"/>
                </a:solidFill>
                <a:cs typeface="Calibri"/>
                <a:sym typeface="Wingdings" panose="05000000000000000000" pitchFamily="2" charset="2"/>
              </a:rPr>
              <a:t>) </a:t>
            </a:r>
            <a:r>
              <a:rPr lang="en-US" sz="3200" dirty="0" smtClean="0">
                <a:solidFill>
                  <a:srgbClr val="207A00"/>
                </a:solidFill>
                <a:cs typeface="Calibri"/>
                <a:sym typeface="Wingdings" panose="05000000000000000000" pitchFamily="2" charset="2"/>
              </a:rPr>
              <a:t> </a:t>
            </a:r>
            <a:r>
              <a:rPr lang="en-US" sz="3200" dirty="0" smtClean="0">
                <a:cs typeface="Calibri"/>
                <a:sym typeface="Wingdings" panose="05000000000000000000" pitchFamily="2" charset="2"/>
              </a:rPr>
              <a:t>(</a:t>
            </a:r>
            <a:r>
              <a:rPr lang="en-US" sz="3200" b="1" dirty="0" smtClean="0">
                <a:cs typeface="Calibri"/>
                <a:sym typeface="Wingdings" panose="05000000000000000000" pitchFamily="2" charset="2"/>
              </a:rPr>
              <a:t>N</a:t>
            </a:r>
            <a:r>
              <a:rPr lang="en-US" sz="3200" dirty="0" smtClean="0">
                <a:cs typeface="Calibri"/>
                <a:sym typeface="Wingdings" panose="05000000000000000000" pitchFamily="2" charset="2"/>
              </a:rPr>
              <a:t> is total data points)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  <a:cs typeface="Calibri"/>
                <a:sym typeface="Wingdings" panose="05000000000000000000" pitchFamily="2" charset="2"/>
              </a:rPr>
              <a:t>Magic:</a:t>
            </a:r>
            <a:r>
              <a:rPr lang="en-US" sz="3200" dirty="0" smtClean="0">
                <a:cs typeface="Calibri"/>
                <a:sym typeface="Wingdings" panose="05000000000000000000" pitchFamily="2" charset="2"/>
              </a:rPr>
              <a:t> It is possible in </a:t>
            </a:r>
            <a:r>
              <a:rPr lang="en-US" sz="3200" b="1" dirty="0" smtClean="0">
                <a:cs typeface="Calibri"/>
                <a:sym typeface="Wingdings" panose="05000000000000000000" pitchFamily="2" charset="2"/>
              </a:rPr>
              <a:t>O(N)</a:t>
            </a:r>
            <a:r>
              <a:rPr lang="en-US" sz="3200" dirty="0">
                <a:cs typeface="Calibri"/>
                <a:sym typeface="Wingdings" panose="05000000000000000000" pitchFamily="2" charset="2"/>
              </a:rPr>
              <a:t>.</a:t>
            </a:r>
            <a:r>
              <a:rPr lang="en-US" sz="3200" dirty="0" smtClean="0">
                <a:cs typeface="Calibri"/>
                <a:sym typeface="Wingdings" panose="05000000000000000000" pitchFamily="2" charset="2"/>
              </a:rPr>
              <a:t> </a:t>
            </a:r>
            <a:r>
              <a:rPr lang="en-US" sz="3200" b="1" dirty="0" smtClean="0">
                <a:solidFill>
                  <a:srgbClr val="207A00"/>
                </a:solidFill>
                <a:cs typeface="Calibri"/>
                <a:sym typeface="Wingdings" panose="05000000000000000000" pitchFamily="2" charset="2"/>
              </a:rPr>
              <a:t>HOW?</a:t>
            </a:r>
          </a:p>
        </p:txBody>
      </p:sp>
      <p:pic>
        <p:nvPicPr>
          <p:cNvPr id="8" name="Picture 11" descr="IMG_0681_mask_output_0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7405" y="2586109"/>
            <a:ext cx="1419168" cy="10643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861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Relation to FIM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94"/>
            <a:ext cx="10515600" cy="511018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Last topic: </a:t>
            </a:r>
            <a:r>
              <a:rPr lang="en-US" sz="3200" dirty="0" smtClean="0">
                <a:solidFill>
                  <a:srgbClr val="D600B7"/>
                </a:solidFill>
              </a:rPr>
              <a:t>Finding frequent </a:t>
            </a:r>
            <a:r>
              <a:rPr lang="en-US" sz="3200" dirty="0" err="1" smtClean="0">
                <a:solidFill>
                  <a:srgbClr val="D600B7"/>
                </a:solidFill>
              </a:rPr>
              <a:t>itemset</a:t>
            </a:r>
            <a:r>
              <a:rPr lang="en-US" sz="3200" dirty="0" smtClean="0">
                <a:solidFill>
                  <a:srgbClr val="D600B7"/>
                </a:solidFill>
              </a:rPr>
              <a:t> pair!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Right Triangle 3"/>
          <p:cNvSpPr/>
          <p:nvPr/>
        </p:nvSpPr>
        <p:spPr>
          <a:xfrm rot="5400000">
            <a:off x="3139157" y="2439318"/>
            <a:ext cx="2438400" cy="24384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2285077" y="36585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Items 1…N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72557" y="20699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Items 1…N</a:t>
            </a:r>
          </a:p>
        </p:txBody>
      </p:sp>
      <p:sp>
        <p:nvSpPr>
          <p:cNvPr id="7" name="Rectangle 6"/>
          <p:cNvSpPr/>
          <p:nvPr/>
        </p:nvSpPr>
        <p:spPr>
          <a:xfrm>
            <a:off x="3748757" y="3048918"/>
            <a:ext cx="152400" cy="152400"/>
          </a:xfrm>
          <a:prstGeom prst="rect">
            <a:avLst/>
          </a:prstGeom>
          <a:ln w="12700"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24957" y="3653323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Count of pair {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i,j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} in the data</a:t>
            </a: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H="1" flipV="1">
            <a:off x="3977357" y="3201318"/>
            <a:ext cx="800100" cy="4520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ight Triangle 9"/>
          <p:cNvSpPr/>
          <p:nvPr/>
        </p:nvSpPr>
        <p:spPr>
          <a:xfrm rot="5400000">
            <a:off x="7646624" y="2439318"/>
            <a:ext cx="1828800" cy="18288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857076" y="31643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Items 1…K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99024" y="206998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Items 1…K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20756" y="3048918"/>
            <a:ext cx="152400" cy="152400"/>
          </a:xfrm>
          <a:prstGeom prst="rect">
            <a:avLst/>
          </a:prstGeom>
          <a:ln w="12700"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32424" y="3588791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Count of pair {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i,j</a:t>
            </a:r>
            <a:r>
              <a:rPr lang="en-US" dirty="0">
                <a:latin typeface="Arial" pitchFamily="34" charset="0"/>
                <a:cs typeface="Arial" pitchFamily="34" charset="0"/>
              </a:rPr>
              <a:t>}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 the data</a:t>
            </a: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H="1" flipV="1">
            <a:off x="8484824" y="3136787"/>
            <a:ext cx="838200" cy="4520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96087" y="4949194"/>
            <a:ext cx="4010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D600B7"/>
                </a:solidFill>
              </a:rPr>
              <a:t>Naïve solution:</a:t>
            </a:r>
          </a:p>
          <a:p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dirty="0" smtClean="0"/>
              <a:t>Single pass – but requires memory space quadratic in the number of items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19958" y="4672195"/>
            <a:ext cx="4010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D600B7"/>
                </a:solidFill>
              </a:rPr>
              <a:t>A-Priori:</a:t>
            </a:r>
          </a:p>
          <a:p>
            <a:r>
              <a:rPr lang="en-US" b="1" i="1" dirty="0"/>
              <a:t> </a:t>
            </a:r>
            <a:r>
              <a:rPr lang="en-US" b="1" i="1" dirty="0" smtClean="0"/>
              <a:t> </a:t>
            </a:r>
            <a:r>
              <a:rPr lang="en-US" i="1" dirty="0" smtClean="0"/>
              <a:t>First pass: </a:t>
            </a:r>
            <a:r>
              <a:rPr lang="en-US" dirty="0" smtClean="0"/>
              <a:t>Find singleton </a:t>
            </a:r>
            <a:r>
              <a:rPr lang="en-US" dirty="0" err="1" smtClean="0"/>
              <a:t>itemsets</a:t>
            </a:r>
            <a:r>
              <a:rPr lang="en-US" dirty="0" smtClean="0"/>
              <a:t> (Monotonicity!)</a:t>
            </a:r>
            <a:endParaRPr lang="en-US" b="1" i="1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smtClean="0"/>
              <a:t>Second pass: </a:t>
            </a:r>
            <a:r>
              <a:rPr lang="en-US" b="1" dirty="0" smtClean="0">
                <a:solidFill>
                  <a:srgbClr val="207A00"/>
                </a:solidFill>
              </a:rPr>
              <a:t>Count only candidate pairs!</a:t>
            </a:r>
            <a:endParaRPr lang="en-US" b="1" dirty="0">
              <a:solidFill>
                <a:srgbClr val="207A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4755" y="6132122"/>
            <a:ext cx="401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207A00"/>
                </a:solidFill>
              </a:rPr>
              <a:t>N = number of distinct items</a:t>
            </a:r>
          </a:p>
          <a:p>
            <a:r>
              <a:rPr lang="en-US" sz="1600" dirty="0" smtClean="0">
                <a:solidFill>
                  <a:srgbClr val="207A00"/>
                </a:solidFill>
              </a:rPr>
              <a:t>K = number of items with support ≥ s</a:t>
            </a:r>
          </a:p>
        </p:txBody>
      </p:sp>
    </p:spTree>
    <p:extLst>
      <p:ext uri="{BB962C8B-B14F-4D97-AF65-F5344CB8AC3E}">
        <p14:creationId xmlns:p14="http://schemas.microsoft.com/office/powerpoint/2010/main" val="236099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Relation to Previous Lecture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94"/>
            <a:ext cx="10515600" cy="511018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Last lecture: </a:t>
            </a:r>
            <a:r>
              <a:rPr lang="en-US" sz="3200" dirty="0" smtClean="0">
                <a:solidFill>
                  <a:srgbClr val="D600B7"/>
                </a:solidFill>
              </a:rPr>
              <a:t>Finding frequent </a:t>
            </a:r>
            <a:r>
              <a:rPr lang="en-US" sz="3200" dirty="0" err="1" smtClean="0">
                <a:solidFill>
                  <a:srgbClr val="D600B7"/>
                </a:solidFill>
              </a:rPr>
              <a:t>itemsets</a:t>
            </a:r>
            <a:endParaRPr lang="en-US" sz="3200" dirty="0" smtClean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A-Priori refinement: </a:t>
            </a:r>
            <a:r>
              <a:rPr lang="en-US" sz="3200" dirty="0" smtClean="0">
                <a:solidFill>
                  <a:srgbClr val="D600B7"/>
                </a:solidFill>
              </a:rPr>
              <a:t>PCY</a:t>
            </a:r>
            <a:endParaRPr lang="en-US" sz="3200" b="1" dirty="0" smtClean="0">
              <a:solidFill>
                <a:srgbClr val="D600B7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Pass 1: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Count the frequency of each item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Take pair of items {</a:t>
            </a:r>
            <a:r>
              <a:rPr lang="en-US" dirty="0" err="1"/>
              <a:t>i</a:t>
            </a:r>
            <a:r>
              <a:rPr lang="en-US" dirty="0" err="1" smtClean="0"/>
              <a:t>,j</a:t>
            </a:r>
            <a:r>
              <a:rPr lang="en-US" dirty="0" smtClean="0"/>
              <a:t>}, hash them into B buckets, and count the number of pairs that have been hashed to each bucket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Pass 2: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For a pair {</a:t>
            </a:r>
            <a:r>
              <a:rPr lang="en-US" dirty="0" err="1"/>
              <a:t>i</a:t>
            </a:r>
            <a:r>
              <a:rPr lang="en-US" dirty="0" err="1" smtClean="0"/>
              <a:t>,j</a:t>
            </a:r>
            <a:r>
              <a:rPr lang="en-US" dirty="0" smtClean="0"/>
              <a:t>} to be a candidate for </a:t>
            </a:r>
            <a:r>
              <a:rPr lang="en-US" b="1" dirty="0" smtClean="0"/>
              <a:t>a frequent pair</a:t>
            </a:r>
            <a:r>
              <a:rPr lang="en-US" dirty="0" smtClean="0"/>
              <a:t>: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 smtClean="0"/>
              <a:t>Its singletons {</a:t>
            </a:r>
            <a:r>
              <a:rPr lang="en-US" dirty="0" err="1" smtClean="0"/>
              <a:t>i</a:t>
            </a:r>
            <a:r>
              <a:rPr lang="en-US" dirty="0" smtClean="0"/>
              <a:t>} and {j} must be frequent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 smtClean="0"/>
              <a:t>The pair {</a:t>
            </a:r>
            <a:r>
              <a:rPr lang="en-US" dirty="0" err="1"/>
              <a:t>i</a:t>
            </a:r>
            <a:r>
              <a:rPr lang="en-US" dirty="0" err="1" smtClean="0"/>
              <a:t>,j</a:t>
            </a:r>
            <a:r>
              <a:rPr lang="en-US" dirty="0" smtClean="0"/>
              <a:t>} has to hash to a frequent bucket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8174516" y="2936125"/>
            <a:ext cx="2590800" cy="304800"/>
            <a:chOff x="3505200" y="3505200"/>
            <a:chExt cx="2590800" cy="304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0" y="3505200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140200" y="3505200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470400" y="3505200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800600" y="3505200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130800" y="3505200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461000" y="3505200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791200" y="3505200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505200" y="3505200"/>
              <a:ext cx="2590800" cy="304800"/>
            </a:xfrm>
            <a:prstGeom prst="rect">
              <a:avLst/>
            </a:prstGeom>
            <a:ln w="38100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40688" y="25551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Items 1…N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8174516" y="4474694"/>
            <a:ext cx="2590800" cy="304800"/>
            <a:chOff x="3505200" y="3505200"/>
            <a:chExt cx="2590800" cy="30480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810000" y="3505200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140200" y="3505200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470400" y="3505200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800600" y="3505200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130800" y="3505200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461000" y="3505200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791200" y="3505200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3505200" y="3505200"/>
              <a:ext cx="2590800" cy="304800"/>
            </a:xfrm>
            <a:prstGeom prst="rect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8079266" y="5008094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Basket 1: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{1,2,3}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Pairs: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{1,2} {1,3} {2,3}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98316" y="5657163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Basket 2: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{1,2,4}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Pairs: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{1,2} {1,4} {2,4}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8326916" y="4722344"/>
            <a:ext cx="736600" cy="66675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8403116" y="4722345"/>
            <a:ext cx="1600200" cy="60891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9622316" y="4722345"/>
            <a:ext cx="381000" cy="65722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40688" y="410536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Buckets 1…B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8174516" y="4441912"/>
            <a:ext cx="2025650" cy="1632982"/>
            <a:chOff x="6477000" y="4539218"/>
            <a:chExt cx="2025650" cy="1632982"/>
          </a:xfrm>
        </p:grpSpPr>
        <p:sp>
          <p:nvSpPr>
            <p:cNvPr id="67" name="TextBox 66"/>
            <p:cNvSpPr txBox="1"/>
            <p:nvPr/>
          </p:nvSpPr>
          <p:spPr>
            <a:xfrm>
              <a:off x="6477000" y="4539218"/>
              <a:ext cx="1980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             1         2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H="1" flipV="1">
              <a:off x="6705600" y="4819650"/>
              <a:ext cx="736600" cy="133350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 flipV="1">
              <a:off x="8305800" y="4819650"/>
              <a:ext cx="196850" cy="135255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 flipV="1">
              <a:off x="7636386" y="4800600"/>
              <a:ext cx="336039" cy="135255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549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34487</TotalTime>
  <Words>4229</Words>
  <Application>Microsoft Office PowerPoint</Application>
  <PresentationFormat>Widescreen</PresentationFormat>
  <Paragraphs>1128</Paragraphs>
  <Slides>62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3" baseType="lpstr">
      <vt:lpstr>ＭＳ Ｐゴシック</vt:lpstr>
      <vt:lpstr>Arial</vt:lpstr>
      <vt:lpstr>Calibri</vt:lpstr>
      <vt:lpstr>Calibri Light</vt:lpstr>
      <vt:lpstr>Cambria Math</vt:lpstr>
      <vt:lpstr>Monotype Sorts</vt:lpstr>
      <vt:lpstr>Symbol</vt:lpstr>
      <vt:lpstr>Tahoma</vt:lpstr>
      <vt:lpstr>Times New Roman</vt:lpstr>
      <vt:lpstr>Wingdings</vt:lpstr>
      <vt:lpstr>Office Theme</vt:lpstr>
      <vt:lpstr>CS 5683: Algorithms &amp; Methods for Big Data Analytics  Finding Similar Items</vt:lpstr>
      <vt:lpstr>Course Topics Until Now</vt:lpstr>
      <vt:lpstr>Scene Completion Problem</vt:lpstr>
      <vt:lpstr>Scene Completion Problem</vt:lpstr>
      <vt:lpstr>Scene Completion Problem</vt:lpstr>
      <vt:lpstr>Scene Completion Problem</vt:lpstr>
      <vt:lpstr>Today’s Lecture</vt:lpstr>
      <vt:lpstr>Relation to FIM</vt:lpstr>
      <vt:lpstr>Relation to Previous Lecture</vt:lpstr>
      <vt:lpstr>Relation to Previous Lecture</vt:lpstr>
      <vt:lpstr>Finding Similar Items </vt:lpstr>
      <vt:lpstr>Task: Finding Similar Documents</vt:lpstr>
      <vt:lpstr>Essential Steps for Similar Docs</vt:lpstr>
      <vt:lpstr>Overview</vt:lpstr>
      <vt:lpstr>Documents as High Dim. Data</vt:lpstr>
      <vt:lpstr>Shingles</vt:lpstr>
      <vt:lpstr>Working Assumptions</vt:lpstr>
      <vt:lpstr>Compressing Long Shingles</vt:lpstr>
      <vt:lpstr>Encoding Sets as Bit Vectors</vt:lpstr>
      <vt:lpstr>From Sets to Boolean Matrices</vt:lpstr>
      <vt:lpstr>Outline: Finding Similar Columns</vt:lpstr>
      <vt:lpstr>Outline: Finding Similar Columns</vt:lpstr>
      <vt:lpstr>Hashing Columns (Signatures)</vt:lpstr>
      <vt:lpstr>Min-Hashing</vt:lpstr>
      <vt:lpstr>Min-Hashing Example</vt:lpstr>
      <vt:lpstr>The Min-Hash Property</vt:lpstr>
      <vt:lpstr>Similarity of Signatures</vt:lpstr>
      <vt:lpstr>Min-Hashing Example</vt:lpstr>
      <vt:lpstr>Min-Hash Signatures Overview</vt:lpstr>
      <vt:lpstr>Min-Hashing Implementation Trick</vt:lpstr>
      <vt:lpstr>Min-Hashing Implementation Trick</vt:lpstr>
      <vt:lpstr>Min-Hashing Implementation Example</vt:lpstr>
      <vt:lpstr>Min-Hashing Implementation Example</vt:lpstr>
      <vt:lpstr>Min-Hashing Implementation Example</vt:lpstr>
      <vt:lpstr>Min-Hashing Implementation Example</vt:lpstr>
      <vt:lpstr>Min-Hashing Implementation Example</vt:lpstr>
      <vt:lpstr>Locality Sensitive Hashing</vt:lpstr>
      <vt:lpstr>LSH: First Cut</vt:lpstr>
      <vt:lpstr>Candidates from Min-Hash</vt:lpstr>
      <vt:lpstr>LSH for Min-Hash</vt:lpstr>
      <vt:lpstr>Partition M into Bands</vt:lpstr>
      <vt:lpstr>Partition M into Bands</vt:lpstr>
      <vt:lpstr>Hashing Bands</vt:lpstr>
      <vt:lpstr>Simplifying Assumptions</vt:lpstr>
      <vt:lpstr>Example of Bands</vt:lpstr>
      <vt:lpstr>Prob. of b bands and r rows/band</vt:lpstr>
      <vt:lpstr>Assume C1 and C2 are 80% similar</vt:lpstr>
      <vt:lpstr>Assume C1 and C2 are 30% similar</vt:lpstr>
      <vt:lpstr>LSH Tradeoff</vt:lpstr>
      <vt:lpstr>Analysis of LSH – What We Want</vt:lpstr>
      <vt:lpstr>What b Bands of r Rows Gives US</vt:lpstr>
      <vt:lpstr>Example: b = 20; r = 5</vt:lpstr>
      <vt:lpstr>Picking r and b: The S-curve</vt:lpstr>
      <vt:lpstr>LSH Summary</vt:lpstr>
      <vt:lpstr>LSH Summary – 3 Steps</vt:lpstr>
      <vt:lpstr>Distance Measures</vt:lpstr>
      <vt:lpstr>Euclidean Vs. Non-Euclidean</vt:lpstr>
      <vt:lpstr>Axioms of a Distance Measure</vt:lpstr>
      <vt:lpstr>Some Euclidean Distances</vt:lpstr>
      <vt:lpstr>Some Non-Euclidean Distances</vt:lpstr>
      <vt:lpstr>Questions???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5123: Cloud Computing and Distributed Systems  Spring 2020</dc:title>
  <dc:creator>Bagavathi, Arun</dc:creator>
  <cp:lastModifiedBy>Bagavathi, Arun</cp:lastModifiedBy>
  <cp:revision>803</cp:revision>
  <dcterms:created xsi:type="dcterms:W3CDTF">2020-01-06T22:26:49Z</dcterms:created>
  <dcterms:modified xsi:type="dcterms:W3CDTF">2020-09-09T17:13:04Z</dcterms:modified>
</cp:coreProperties>
</file>