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xml" ContentType="application/vnd.openxmlformats-officedocument.presentationml.tags+xml"/>
  <Override PartName="/ppt/notesSlides/notesSlide16.xml" ContentType="application/vnd.openxmlformats-officedocument.presentationml.notesSlide+xml"/>
  <Override PartName="/ppt/tags/tag2.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0"/>
  </p:notesMasterIdLst>
  <p:sldIdLst>
    <p:sldId id="256" r:id="rId2"/>
    <p:sldId id="259" r:id="rId3"/>
    <p:sldId id="447" r:id="rId4"/>
    <p:sldId id="429" r:id="rId5"/>
    <p:sldId id="411" r:id="rId6"/>
    <p:sldId id="413" r:id="rId7"/>
    <p:sldId id="490" r:id="rId8"/>
    <p:sldId id="491" r:id="rId9"/>
    <p:sldId id="492" r:id="rId10"/>
    <p:sldId id="493" r:id="rId11"/>
    <p:sldId id="432" r:id="rId12"/>
    <p:sldId id="494" r:id="rId13"/>
    <p:sldId id="495" r:id="rId14"/>
    <p:sldId id="451" r:id="rId15"/>
    <p:sldId id="410" r:id="rId16"/>
    <p:sldId id="434" r:id="rId17"/>
    <p:sldId id="452" r:id="rId18"/>
    <p:sldId id="435" r:id="rId19"/>
    <p:sldId id="453" r:id="rId20"/>
    <p:sldId id="454" r:id="rId21"/>
    <p:sldId id="486" r:id="rId22"/>
    <p:sldId id="487" r:id="rId23"/>
    <p:sldId id="488" r:id="rId24"/>
    <p:sldId id="489" r:id="rId25"/>
    <p:sldId id="439" r:id="rId26"/>
    <p:sldId id="496" r:id="rId27"/>
    <p:sldId id="297" r:id="rId28"/>
    <p:sldId id="27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00B7"/>
    <a:srgbClr val="207A00"/>
    <a:srgbClr val="FF0066"/>
    <a:srgbClr val="F0AD00"/>
    <a:srgbClr val="E66C7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649" autoAdjust="0"/>
  </p:normalViewPr>
  <p:slideViewPr>
    <p:cSldViewPr snapToGrid="0">
      <p:cViewPr varScale="1">
        <p:scale>
          <a:sx n="61" d="100"/>
          <a:sy n="61" d="100"/>
        </p:scale>
        <p:origin x="294" y="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E88E5F-61B9-4F0D-9DE0-4AD300261865}" type="datetimeFigureOut">
              <a:rPr lang="en-US" smtClean="0"/>
              <a:t>9/15/2020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A9C828-DCA3-490E-B126-362E7DA17BDE}" type="slidenum">
              <a:rPr lang="en-US" smtClean="0"/>
              <a:t>‹#›</a:t>
            </a:fld>
            <a:endParaRPr lang="en-US"/>
          </a:p>
        </p:txBody>
      </p:sp>
    </p:spTree>
    <p:extLst>
      <p:ext uri="{BB962C8B-B14F-4D97-AF65-F5344CB8AC3E}">
        <p14:creationId xmlns:p14="http://schemas.microsoft.com/office/powerpoint/2010/main" val="1938675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A9C828-DCA3-490E-B126-362E7DA17BDE}" type="slidenum">
              <a:rPr lang="en-US" smtClean="0"/>
              <a:t>2</a:t>
            </a:fld>
            <a:endParaRPr lang="en-US"/>
          </a:p>
        </p:txBody>
      </p:sp>
    </p:spTree>
    <p:extLst>
      <p:ext uri="{BB962C8B-B14F-4D97-AF65-F5344CB8AC3E}">
        <p14:creationId xmlns:p14="http://schemas.microsoft.com/office/powerpoint/2010/main" val="22153887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A9C828-DCA3-490E-B126-362E7DA17BDE}" type="slidenum">
              <a:rPr lang="en-US" smtClean="0"/>
              <a:t>11</a:t>
            </a:fld>
            <a:endParaRPr lang="en-US"/>
          </a:p>
        </p:txBody>
      </p:sp>
    </p:spTree>
    <p:extLst>
      <p:ext uri="{BB962C8B-B14F-4D97-AF65-F5344CB8AC3E}">
        <p14:creationId xmlns:p14="http://schemas.microsoft.com/office/powerpoint/2010/main" val="34482870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Correlation matrix entries – inter-product of columns</a:t>
            </a:r>
          </a:p>
          <a:p>
            <a:pPr marL="228600" indent="-228600">
              <a:buAutoNum type="arabicPeriod"/>
            </a:pPr>
            <a:r>
              <a:rPr lang="en-US" baseline="0" dirty="0" smtClean="0"/>
              <a:t>High – two </a:t>
            </a:r>
            <a:r>
              <a:rPr lang="en-US" baseline="0" dirty="0" err="1" smtClean="0"/>
              <a:t>solumns</a:t>
            </a:r>
            <a:r>
              <a:rPr lang="en-US" baseline="0" dirty="0" smtClean="0"/>
              <a:t> are similar</a:t>
            </a:r>
          </a:p>
          <a:p>
            <a:pPr marL="228600" indent="-228600">
              <a:buAutoNum type="arabicPeriod"/>
            </a:pPr>
            <a:r>
              <a:rPr lang="en-US" baseline="0" dirty="0" smtClean="0"/>
              <a:t>Low – two columns are dissimilar</a:t>
            </a:r>
            <a:endParaRPr lang="en-US" dirty="0"/>
          </a:p>
        </p:txBody>
      </p:sp>
      <p:sp>
        <p:nvSpPr>
          <p:cNvPr id="4" name="Slide Number Placeholder 3"/>
          <p:cNvSpPr>
            <a:spLocks noGrp="1"/>
          </p:cNvSpPr>
          <p:nvPr>
            <p:ph type="sldNum" sz="quarter" idx="5"/>
          </p:nvPr>
        </p:nvSpPr>
        <p:spPr/>
        <p:txBody>
          <a:bodyPr/>
          <a:lstStyle/>
          <a:p>
            <a:fld id="{11A9C828-DCA3-490E-B126-362E7DA17BDE}" type="slidenum">
              <a:rPr lang="en-US" smtClean="0"/>
              <a:t>12</a:t>
            </a:fld>
            <a:endParaRPr lang="en-US"/>
          </a:p>
        </p:txBody>
      </p:sp>
    </p:spTree>
    <p:extLst>
      <p:ext uri="{BB962C8B-B14F-4D97-AF65-F5344CB8AC3E}">
        <p14:creationId xmlns:p14="http://schemas.microsoft.com/office/powerpoint/2010/main" val="17732281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A9C828-DCA3-490E-B126-362E7DA17BDE}" type="slidenum">
              <a:rPr lang="en-US" smtClean="0"/>
              <a:t>13</a:t>
            </a:fld>
            <a:endParaRPr lang="en-US"/>
          </a:p>
        </p:txBody>
      </p:sp>
    </p:spTree>
    <p:extLst>
      <p:ext uri="{BB962C8B-B14F-4D97-AF65-F5344CB8AC3E}">
        <p14:creationId xmlns:p14="http://schemas.microsoft.com/office/powerpoint/2010/main" val="11069545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A9C828-DCA3-490E-B126-362E7DA17BDE}" type="slidenum">
              <a:rPr lang="en-US" smtClean="0"/>
              <a:t>14</a:t>
            </a:fld>
            <a:endParaRPr lang="en-US"/>
          </a:p>
        </p:txBody>
      </p:sp>
    </p:spTree>
    <p:extLst>
      <p:ext uri="{BB962C8B-B14F-4D97-AF65-F5344CB8AC3E}">
        <p14:creationId xmlns:p14="http://schemas.microsoft.com/office/powerpoint/2010/main" val="38274993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A9C828-DCA3-490E-B126-362E7DA17BDE}" type="slidenum">
              <a:rPr lang="en-US" smtClean="0"/>
              <a:t>15</a:t>
            </a:fld>
            <a:endParaRPr lang="en-US"/>
          </a:p>
        </p:txBody>
      </p:sp>
    </p:spTree>
    <p:extLst>
      <p:ext uri="{BB962C8B-B14F-4D97-AF65-F5344CB8AC3E}">
        <p14:creationId xmlns:p14="http://schemas.microsoft.com/office/powerpoint/2010/main" val="33360732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A9C828-DCA3-490E-B126-362E7DA17BDE}" type="slidenum">
              <a:rPr lang="en-US" smtClean="0"/>
              <a:t>16</a:t>
            </a:fld>
            <a:endParaRPr lang="en-US"/>
          </a:p>
        </p:txBody>
      </p:sp>
    </p:spTree>
    <p:extLst>
      <p:ext uri="{BB962C8B-B14F-4D97-AF65-F5344CB8AC3E}">
        <p14:creationId xmlns:p14="http://schemas.microsoft.com/office/powerpoint/2010/main" val="12914407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A9C828-DCA3-490E-B126-362E7DA17BDE}" type="slidenum">
              <a:rPr lang="en-US" smtClean="0"/>
              <a:t>17</a:t>
            </a:fld>
            <a:endParaRPr lang="en-US"/>
          </a:p>
        </p:txBody>
      </p:sp>
    </p:spTree>
    <p:extLst>
      <p:ext uri="{BB962C8B-B14F-4D97-AF65-F5344CB8AC3E}">
        <p14:creationId xmlns:p14="http://schemas.microsoft.com/office/powerpoint/2010/main" val="35417414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A9C828-DCA3-490E-B126-362E7DA17BDE}" type="slidenum">
              <a:rPr lang="en-US" smtClean="0"/>
              <a:t>18</a:t>
            </a:fld>
            <a:endParaRPr lang="en-US"/>
          </a:p>
        </p:txBody>
      </p:sp>
    </p:spTree>
    <p:extLst>
      <p:ext uri="{BB962C8B-B14F-4D97-AF65-F5344CB8AC3E}">
        <p14:creationId xmlns:p14="http://schemas.microsoft.com/office/powerpoint/2010/main" val="7231896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A9C828-DCA3-490E-B126-362E7DA17BDE}" type="slidenum">
              <a:rPr lang="en-US" smtClean="0"/>
              <a:t>19</a:t>
            </a:fld>
            <a:endParaRPr lang="en-US"/>
          </a:p>
        </p:txBody>
      </p:sp>
    </p:spTree>
    <p:extLst>
      <p:ext uri="{BB962C8B-B14F-4D97-AF65-F5344CB8AC3E}">
        <p14:creationId xmlns:p14="http://schemas.microsoft.com/office/powerpoint/2010/main" val="31383715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A9C828-DCA3-490E-B126-362E7DA17BDE}" type="slidenum">
              <a:rPr lang="en-US" smtClean="0"/>
              <a:t>20</a:t>
            </a:fld>
            <a:endParaRPr lang="en-US"/>
          </a:p>
        </p:txBody>
      </p:sp>
    </p:spTree>
    <p:extLst>
      <p:ext uri="{BB962C8B-B14F-4D97-AF65-F5344CB8AC3E}">
        <p14:creationId xmlns:p14="http://schemas.microsoft.com/office/powerpoint/2010/main" val="1285144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A9C828-DCA3-490E-B126-362E7DA17BDE}" type="slidenum">
              <a:rPr lang="en-US" smtClean="0"/>
              <a:t>3</a:t>
            </a:fld>
            <a:endParaRPr lang="en-US"/>
          </a:p>
        </p:txBody>
      </p:sp>
    </p:spTree>
    <p:extLst>
      <p:ext uri="{BB962C8B-B14F-4D97-AF65-F5344CB8AC3E}">
        <p14:creationId xmlns:p14="http://schemas.microsoft.com/office/powerpoint/2010/main" val="28230170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A9C828-DCA3-490E-B126-362E7DA17BDE}" type="slidenum">
              <a:rPr lang="en-US" smtClean="0"/>
              <a:t>21</a:t>
            </a:fld>
            <a:endParaRPr lang="en-US"/>
          </a:p>
        </p:txBody>
      </p:sp>
    </p:spTree>
    <p:extLst>
      <p:ext uri="{BB962C8B-B14F-4D97-AF65-F5344CB8AC3E}">
        <p14:creationId xmlns:p14="http://schemas.microsoft.com/office/powerpoint/2010/main" val="37857135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A9C828-DCA3-490E-B126-362E7DA17BDE}" type="slidenum">
              <a:rPr lang="en-US" smtClean="0"/>
              <a:t>22</a:t>
            </a:fld>
            <a:endParaRPr lang="en-US"/>
          </a:p>
        </p:txBody>
      </p:sp>
    </p:spTree>
    <p:extLst>
      <p:ext uri="{BB962C8B-B14F-4D97-AF65-F5344CB8AC3E}">
        <p14:creationId xmlns:p14="http://schemas.microsoft.com/office/powerpoint/2010/main" val="1685686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A9C828-DCA3-490E-B126-362E7DA17BDE}" type="slidenum">
              <a:rPr lang="en-US" smtClean="0"/>
              <a:t>23</a:t>
            </a:fld>
            <a:endParaRPr lang="en-US"/>
          </a:p>
        </p:txBody>
      </p:sp>
    </p:spTree>
    <p:extLst>
      <p:ext uri="{BB962C8B-B14F-4D97-AF65-F5344CB8AC3E}">
        <p14:creationId xmlns:p14="http://schemas.microsoft.com/office/powerpoint/2010/main" val="8924551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A9C828-DCA3-490E-B126-362E7DA17BDE}" type="slidenum">
              <a:rPr lang="en-US" smtClean="0"/>
              <a:t>24</a:t>
            </a:fld>
            <a:endParaRPr lang="en-US"/>
          </a:p>
        </p:txBody>
      </p:sp>
    </p:spTree>
    <p:extLst>
      <p:ext uri="{BB962C8B-B14F-4D97-AF65-F5344CB8AC3E}">
        <p14:creationId xmlns:p14="http://schemas.microsoft.com/office/powerpoint/2010/main" val="8787513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A9C828-DCA3-490E-B126-362E7DA17BDE}" type="slidenum">
              <a:rPr lang="en-US" smtClean="0"/>
              <a:t>25</a:t>
            </a:fld>
            <a:endParaRPr lang="en-US"/>
          </a:p>
        </p:txBody>
      </p:sp>
    </p:spTree>
    <p:extLst>
      <p:ext uri="{BB962C8B-B14F-4D97-AF65-F5344CB8AC3E}">
        <p14:creationId xmlns:p14="http://schemas.microsoft.com/office/powerpoint/2010/main" val="13609305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A9C828-DCA3-490E-B126-362E7DA17BDE}" type="slidenum">
              <a:rPr lang="en-US" smtClean="0"/>
              <a:t>26</a:t>
            </a:fld>
            <a:endParaRPr lang="en-US"/>
          </a:p>
        </p:txBody>
      </p:sp>
    </p:spTree>
    <p:extLst>
      <p:ext uri="{BB962C8B-B14F-4D97-AF65-F5344CB8AC3E}">
        <p14:creationId xmlns:p14="http://schemas.microsoft.com/office/powerpoint/2010/main" val="3762360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A9C828-DCA3-490E-B126-362E7DA17BDE}" type="slidenum">
              <a:rPr lang="en-US" smtClean="0"/>
              <a:t>4</a:t>
            </a:fld>
            <a:endParaRPr lang="en-US"/>
          </a:p>
        </p:txBody>
      </p:sp>
    </p:spTree>
    <p:extLst>
      <p:ext uri="{BB962C8B-B14F-4D97-AF65-F5344CB8AC3E}">
        <p14:creationId xmlns:p14="http://schemas.microsoft.com/office/powerpoint/2010/main" val="3109809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A9C828-DCA3-490E-B126-362E7DA17BDE}" type="slidenum">
              <a:rPr lang="en-US" smtClean="0"/>
              <a:t>5</a:t>
            </a:fld>
            <a:endParaRPr lang="en-US"/>
          </a:p>
        </p:txBody>
      </p:sp>
    </p:spTree>
    <p:extLst>
      <p:ext uri="{BB962C8B-B14F-4D97-AF65-F5344CB8AC3E}">
        <p14:creationId xmlns:p14="http://schemas.microsoft.com/office/powerpoint/2010/main" val="1558418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A9C828-DCA3-490E-B126-362E7DA17BDE}" type="slidenum">
              <a:rPr lang="en-US" smtClean="0"/>
              <a:t>6</a:t>
            </a:fld>
            <a:endParaRPr lang="en-US"/>
          </a:p>
        </p:txBody>
      </p:sp>
    </p:spTree>
    <p:extLst>
      <p:ext uri="{BB962C8B-B14F-4D97-AF65-F5344CB8AC3E}">
        <p14:creationId xmlns:p14="http://schemas.microsoft.com/office/powerpoint/2010/main" val="2595047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A9C828-DCA3-490E-B126-362E7DA17BDE}" type="slidenum">
              <a:rPr lang="en-US" smtClean="0"/>
              <a:t>7</a:t>
            </a:fld>
            <a:endParaRPr lang="en-US"/>
          </a:p>
        </p:txBody>
      </p:sp>
    </p:spTree>
    <p:extLst>
      <p:ext uri="{BB962C8B-B14F-4D97-AF65-F5344CB8AC3E}">
        <p14:creationId xmlns:p14="http://schemas.microsoft.com/office/powerpoint/2010/main" val="2294279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A9C828-DCA3-490E-B126-362E7DA17BDE}" type="slidenum">
              <a:rPr lang="en-US" smtClean="0"/>
              <a:t>8</a:t>
            </a:fld>
            <a:endParaRPr lang="en-US"/>
          </a:p>
        </p:txBody>
      </p:sp>
    </p:spTree>
    <p:extLst>
      <p:ext uri="{BB962C8B-B14F-4D97-AF65-F5344CB8AC3E}">
        <p14:creationId xmlns:p14="http://schemas.microsoft.com/office/powerpoint/2010/main" val="3804947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A9C828-DCA3-490E-B126-362E7DA17BDE}" type="slidenum">
              <a:rPr lang="en-US" smtClean="0"/>
              <a:t>9</a:t>
            </a:fld>
            <a:endParaRPr lang="en-US"/>
          </a:p>
        </p:txBody>
      </p:sp>
    </p:spTree>
    <p:extLst>
      <p:ext uri="{BB962C8B-B14F-4D97-AF65-F5344CB8AC3E}">
        <p14:creationId xmlns:p14="http://schemas.microsoft.com/office/powerpoint/2010/main" val="4203907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A9C828-DCA3-490E-B126-362E7DA17BDE}" type="slidenum">
              <a:rPr lang="en-US" smtClean="0"/>
              <a:t>10</a:t>
            </a:fld>
            <a:endParaRPr lang="en-US"/>
          </a:p>
        </p:txBody>
      </p:sp>
    </p:spTree>
    <p:extLst>
      <p:ext uri="{BB962C8B-B14F-4D97-AF65-F5344CB8AC3E}">
        <p14:creationId xmlns:p14="http://schemas.microsoft.com/office/powerpoint/2010/main" val="2313673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D706-C784-4B7F-8E27-042A2B133A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23DB00-7DDC-4734-89BC-2DC54204B2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43C83B-030E-4724-91C4-A5C8C0F4351A}"/>
              </a:ext>
            </a:extLst>
          </p:cNvPr>
          <p:cNvSpPr>
            <a:spLocks noGrp="1"/>
          </p:cNvSpPr>
          <p:nvPr>
            <p:ph type="dt" sz="half" idx="10"/>
          </p:nvPr>
        </p:nvSpPr>
        <p:spPr/>
        <p:txBody>
          <a:bodyPr/>
          <a:lstStyle/>
          <a:p>
            <a:fld id="{FECA5565-3812-48C9-A7C7-866E0519B736}" type="datetime1">
              <a:rPr lang="en-US" smtClean="0"/>
              <a:t>9/15/2020</a:t>
            </a:fld>
            <a:endParaRPr lang="en-US"/>
          </a:p>
        </p:txBody>
      </p:sp>
      <p:sp>
        <p:nvSpPr>
          <p:cNvPr id="5" name="Footer Placeholder 4">
            <a:extLst>
              <a:ext uri="{FF2B5EF4-FFF2-40B4-BE49-F238E27FC236}">
                <a16:creationId xmlns:a16="http://schemas.microsoft.com/office/drawing/2014/main" id="{476B8B2B-4325-4CE7-B919-18AB2C9CC9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1E2C99-C566-4078-8153-D40FBED67DDF}"/>
              </a:ext>
            </a:extLst>
          </p:cNvPr>
          <p:cNvSpPr>
            <a:spLocks noGrp="1"/>
          </p:cNvSpPr>
          <p:nvPr>
            <p:ph type="sldNum" sz="quarter" idx="12"/>
          </p:nvPr>
        </p:nvSpPr>
        <p:spPr/>
        <p:txBody>
          <a:bodyPr/>
          <a:lstStyle/>
          <a:p>
            <a:fld id="{B435A6B3-BCC5-4873-A905-DCEEA6A43DC5}" type="slidenum">
              <a:rPr lang="en-US" smtClean="0"/>
              <a:t>‹#›</a:t>
            </a:fld>
            <a:endParaRPr lang="en-US"/>
          </a:p>
        </p:txBody>
      </p:sp>
    </p:spTree>
    <p:extLst>
      <p:ext uri="{BB962C8B-B14F-4D97-AF65-F5344CB8AC3E}">
        <p14:creationId xmlns:p14="http://schemas.microsoft.com/office/powerpoint/2010/main" val="841272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D66BC-E6FE-42CC-B598-DCD564E4C9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A2A6CC-17C0-4795-AE4D-FBF5041EBCC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F149D3-D5FA-473E-89BE-302941679B2F}"/>
              </a:ext>
            </a:extLst>
          </p:cNvPr>
          <p:cNvSpPr>
            <a:spLocks noGrp="1"/>
          </p:cNvSpPr>
          <p:nvPr>
            <p:ph type="dt" sz="half" idx="10"/>
          </p:nvPr>
        </p:nvSpPr>
        <p:spPr/>
        <p:txBody>
          <a:bodyPr/>
          <a:lstStyle/>
          <a:p>
            <a:fld id="{5EB9757C-FA81-4867-A5ED-BF78E0F20AE7}" type="datetime1">
              <a:rPr lang="en-US" smtClean="0"/>
              <a:t>9/15/2020</a:t>
            </a:fld>
            <a:endParaRPr lang="en-US"/>
          </a:p>
        </p:txBody>
      </p:sp>
      <p:sp>
        <p:nvSpPr>
          <p:cNvPr id="5" name="Footer Placeholder 4">
            <a:extLst>
              <a:ext uri="{FF2B5EF4-FFF2-40B4-BE49-F238E27FC236}">
                <a16:creationId xmlns:a16="http://schemas.microsoft.com/office/drawing/2014/main" id="{BDFB91C1-B21C-4EF1-9C29-2731B896C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E96ED6-A7DA-40C2-9CBE-0C32B6AF440D}"/>
              </a:ext>
            </a:extLst>
          </p:cNvPr>
          <p:cNvSpPr>
            <a:spLocks noGrp="1"/>
          </p:cNvSpPr>
          <p:nvPr>
            <p:ph type="sldNum" sz="quarter" idx="12"/>
          </p:nvPr>
        </p:nvSpPr>
        <p:spPr/>
        <p:txBody>
          <a:bodyPr/>
          <a:lstStyle/>
          <a:p>
            <a:fld id="{B435A6B3-BCC5-4873-A905-DCEEA6A43DC5}" type="slidenum">
              <a:rPr lang="en-US" smtClean="0"/>
              <a:t>‹#›</a:t>
            </a:fld>
            <a:endParaRPr lang="en-US"/>
          </a:p>
        </p:txBody>
      </p:sp>
    </p:spTree>
    <p:extLst>
      <p:ext uri="{BB962C8B-B14F-4D97-AF65-F5344CB8AC3E}">
        <p14:creationId xmlns:p14="http://schemas.microsoft.com/office/powerpoint/2010/main" val="1049577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BCB74E-B4AA-47E7-B5A9-B48A00DBDE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C07D10-96F8-40CD-8512-2357FECFEE3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08403E-E4DB-45C9-AEFE-7CB62EB94DB5}"/>
              </a:ext>
            </a:extLst>
          </p:cNvPr>
          <p:cNvSpPr>
            <a:spLocks noGrp="1"/>
          </p:cNvSpPr>
          <p:nvPr>
            <p:ph type="dt" sz="half" idx="10"/>
          </p:nvPr>
        </p:nvSpPr>
        <p:spPr/>
        <p:txBody>
          <a:bodyPr/>
          <a:lstStyle/>
          <a:p>
            <a:fld id="{FD2DADBD-5A2F-4B34-AEDA-B188F8E65C6E}" type="datetime1">
              <a:rPr lang="en-US" smtClean="0"/>
              <a:t>9/15/2020</a:t>
            </a:fld>
            <a:endParaRPr lang="en-US"/>
          </a:p>
        </p:txBody>
      </p:sp>
      <p:sp>
        <p:nvSpPr>
          <p:cNvPr id="5" name="Footer Placeholder 4">
            <a:extLst>
              <a:ext uri="{FF2B5EF4-FFF2-40B4-BE49-F238E27FC236}">
                <a16:creationId xmlns:a16="http://schemas.microsoft.com/office/drawing/2014/main" id="{B2ACEAC5-0778-45D1-899B-75DC8EB3DC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59840B-E626-4197-9B1A-13B446EB266E}"/>
              </a:ext>
            </a:extLst>
          </p:cNvPr>
          <p:cNvSpPr>
            <a:spLocks noGrp="1"/>
          </p:cNvSpPr>
          <p:nvPr>
            <p:ph type="sldNum" sz="quarter" idx="12"/>
          </p:nvPr>
        </p:nvSpPr>
        <p:spPr/>
        <p:txBody>
          <a:bodyPr/>
          <a:lstStyle/>
          <a:p>
            <a:fld id="{B435A6B3-BCC5-4873-A905-DCEEA6A43DC5}" type="slidenum">
              <a:rPr lang="en-US" smtClean="0"/>
              <a:t>‹#›</a:t>
            </a:fld>
            <a:endParaRPr lang="en-US"/>
          </a:p>
        </p:txBody>
      </p:sp>
    </p:spTree>
    <p:extLst>
      <p:ext uri="{BB962C8B-B14F-4D97-AF65-F5344CB8AC3E}">
        <p14:creationId xmlns:p14="http://schemas.microsoft.com/office/powerpoint/2010/main" val="3537394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6B392-7775-4B69-8C4E-54751E1C27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3D50D1-7A8C-427A-99DF-0AE5B7F4851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EA8EA5-4080-4950-8E52-6C168308F979}"/>
              </a:ext>
            </a:extLst>
          </p:cNvPr>
          <p:cNvSpPr>
            <a:spLocks noGrp="1"/>
          </p:cNvSpPr>
          <p:nvPr>
            <p:ph type="dt" sz="half" idx="10"/>
          </p:nvPr>
        </p:nvSpPr>
        <p:spPr/>
        <p:txBody>
          <a:bodyPr/>
          <a:lstStyle/>
          <a:p>
            <a:fld id="{14611918-6CB5-4609-AE55-F939EC11CE93}" type="datetime1">
              <a:rPr lang="en-US" smtClean="0"/>
              <a:t>9/15/2020</a:t>
            </a:fld>
            <a:endParaRPr lang="en-US"/>
          </a:p>
        </p:txBody>
      </p:sp>
      <p:sp>
        <p:nvSpPr>
          <p:cNvPr id="5" name="Footer Placeholder 4">
            <a:extLst>
              <a:ext uri="{FF2B5EF4-FFF2-40B4-BE49-F238E27FC236}">
                <a16:creationId xmlns:a16="http://schemas.microsoft.com/office/drawing/2014/main" id="{C62F9E1C-9747-4B6C-A55B-336FF8B274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528114-9C7A-49FF-8EE6-B2B914B17B6D}"/>
              </a:ext>
            </a:extLst>
          </p:cNvPr>
          <p:cNvSpPr>
            <a:spLocks noGrp="1"/>
          </p:cNvSpPr>
          <p:nvPr>
            <p:ph type="sldNum" sz="quarter" idx="12"/>
          </p:nvPr>
        </p:nvSpPr>
        <p:spPr/>
        <p:txBody>
          <a:bodyPr/>
          <a:lstStyle/>
          <a:p>
            <a:fld id="{B435A6B3-BCC5-4873-A905-DCEEA6A43DC5}" type="slidenum">
              <a:rPr lang="en-US" smtClean="0"/>
              <a:t>‹#›</a:t>
            </a:fld>
            <a:endParaRPr lang="en-US"/>
          </a:p>
        </p:txBody>
      </p:sp>
    </p:spTree>
    <p:extLst>
      <p:ext uri="{BB962C8B-B14F-4D97-AF65-F5344CB8AC3E}">
        <p14:creationId xmlns:p14="http://schemas.microsoft.com/office/powerpoint/2010/main" val="1519456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12A19-8EB1-46A1-A115-556E18A87A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D775AE-6AC8-49CF-BB1A-BC2A627EF4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83C3A67-BB59-4863-ABDF-6570664CF124}"/>
              </a:ext>
            </a:extLst>
          </p:cNvPr>
          <p:cNvSpPr>
            <a:spLocks noGrp="1"/>
          </p:cNvSpPr>
          <p:nvPr>
            <p:ph type="dt" sz="half" idx="10"/>
          </p:nvPr>
        </p:nvSpPr>
        <p:spPr/>
        <p:txBody>
          <a:bodyPr/>
          <a:lstStyle/>
          <a:p>
            <a:fld id="{680DD017-F685-4D67-AFF7-08FF84749685}" type="datetime1">
              <a:rPr lang="en-US" smtClean="0"/>
              <a:t>9/15/2020</a:t>
            </a:fld>
            <a:endParaRPr lang="en-US"/>
          </a:p>
        </p:txBody>
      </p:sp>
      <p:sp>
        <p:nvSpPr>
          <p:cNvPr id="5" name="Footer Placeholder 4">
            <a:extLst>
              <a:ext uri="{FF2B5EF4-FFF2-40B4-BE49-F238E27FC236}">
                <a16:creationId xmlns:a16="http://schemas.microsoft.com/office/drawing/2014/main" id="{B248849A-79BB-4179-B096-EAD8E111AE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9D6014-BD3B-4841-8F7F-68877B7EA4CF}"/>
              </a:ext>
            </a:extLst>
          </p:cNvPr>
          <p:cNvSpPr>
            <a:spLocks noGrp="1"/>
          </p:cNvSpPr>
          <p:nvPr>
            <p:ph type="sldNum" sz="quarter" idx="12"/>
          </p:nvPr>
        </p:nvSpPr>
        <p:spPr/>
        <p:txBody>
          <a:bodyPr/>
          <a:lstStyle/>
          <a:p>
            <a:fld id="{B435A6B3-BCC5-4873-A905-DCEEA6A43DC5}" type="slidenum">
              <a:rPr lang="en-US" smtClean="0"/>
              <a:t>‹#›</a:t>
            </a:fld>
            <a:endParaRPr lang="en-US"/>
          </a:p>
        </p:txBody>
      </p:sp>
    </p:spTree>
    <p:extLst>
      <p:ext uri="{BB962C8B-B14F-4D97-AF65-F5344CB8AC3E}">
        <p14:creationId xmlns:p14="http://schemas.microsoft.com/office/powerpoint/2010/main" val="433720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924D1-3DDA-4189-960F-11BCED8240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84874F-C266-4AB2-A760-DE6D5E661F8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F45F14-3170-40AA-B331-24E59E67E4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8C8AF3-4D51-4734-99CB-8AC1F8AB94E3}"/>
              </a:ext>
            </a:extLst>
          </p:cNvPr>
          <p:cNvSpPr>
            <a:spLocks noGrp="1"/>
          </p:cNvSpPr>
          <p:nvPr>
            <p:ph type="dt" sz="half" idx="10"/>
          </p:nvPr>
        </p:nvSpPr>
        <p:spPr/>
        <p:txBody>
          <a:bodyPr/>
          <a:lstStyle/>
          <a:p>
            <a:fld id="{560583A3-39BD-4BD7-B29D-60FBE6187656}" type="datetime1">
              <a:rPr lang="en-US" smtClean="0"/>
              <a:t>9/15/2020</a:t>
            </a:fld>
            <a:endParaRPr lang="en-US"/>
          </a:p>
        </p:txBody>
      </p:sp>
      <p:sp>
        <p:nvSpPr>
          <p:cNvPr id="6" name="Footer Placeholder 5">
            <a:extLst>
              <a:ext uri="{FF2B5EF4-FFF2-40B4-BE49-F238E27FC236}">
                <a16:creationId xmlns:a16="http://schemas.microsoft.com/office/drawing/2014/main" id="{09E0B19E-D216-4D1F-948E-83A806501F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DA3DC7-1454-4C93-8B07-45D6E724F7C9}"/>
              </a:ext>
            </a:extLst>
          </p:cNvPr>
          <p:cNvSpPr>
            <a:spLocks noGrp="1"/>
          </p:cNvSpPr>
          <p:nvPr>
            <p:ph type="sldNum" sz="quarter" idx="12"/>
          </p:nvPr>
        </p:nvSpPr>
        <p:spPr/>
        <p:txBody>
          <a:bodyPr/>
          <a:lstStyle/>
          <a:p>
            <a:fld id="{B435A6B3-BCC5-4873-A905-DCEEA6A43DC5}" type="slidenum">
              <a:rPr lang="en-US" smtClean="0"/>
              <a:t>‹#›</a:t>
            </a:fld>
            <a:endParaRPr lang="en-US"/>
          </a:p>
        </p:txBody>
      </p:sp>
    </p:spTree>
    <p:extLst>
      <p:ext uri="{BB962C8B-B14F-4D97-AF65-F5344CB8AC3E}">
        <p14:creationId xmlns:p14="http://schemas.microsoft.com/office/powerpoint/2010/main" val="3469314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FEE63-B4EA-4234-A7A0-94933DEF20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259DEE-C39D-4729-BF99-B63C7A3B05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76ACF4C-8FFC-4B6B-95C2-EA5035C19AB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E3F495-281C-4CA6-B31A-8B7EA3B05E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FB9AB0E-CD9A-4A7B-9A59-F1E1BDDB2BF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6AE61A-18F5-4699-8163-5B50D2DDDA54}"/>
              </a:ext>
            </a:extLst>
          </p:cNvPr>
          <p:cNvSpPr>
            <a:spLocks noGrp="1"/>
          </p:cNvSpPr>
          <p:nvPr>
            <p:ph type="dt" sz="half" idx="10"/>
          </p:nvPr>
        </p:nvSpPr>
        <p:spPr/>
        <p:txBody>
          <a:bodyPr/>
          <a:lstStyle/>
          <a:p>
            <a:fld id="{AF1E4C7B-49E6-4C2F-96BF-9EB01A0E4DA2}" type="datetime1">
              <a:rPr lang="en-US" smtClean="0"/>
              <a:t>9/15/2020</a:t>
            </a:fld>
            <a:endParaRPr lang="en-US"/>
          </a:p>
        </p:txBody>
      </p:sp>
      <p:sp>
        <p:nvSpPr>
          <p:cNvPr id="8" name="Footer Placeholder 7">
            <a:extLst>
              <a:ext uri="{FF2B5EF4-FFF2-40B4-BE49-F238E27FC236}">
                <a16:creationId xmlns:a16="http://schemas.microsoft.com/office/drawing/2014/main" id="{604FB1A2-214E-4165-93BA-7A3B7544E8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07633E-297B-43FB-BE32-3EAC806B0123}"/>
              </a:ext>
            </a:extLst>
          </p:cNvPr>
          <p:cNvSpPr>
            <a:spLocks noGrp="1"/>
          </p:cNvSpPr>
          <p:nvPr>
            <p:ph type="sldNum" sz="quarter" idx="12"/>
          </p:nvPr>
        </p:nvSpPr>
        <p:spPr/>
        <p:txBody>
          <a:bodyPr/>
          <a:lstStyle/>
          <a:p>
            <a:fld id="{B435A6B3-BCC5-4873-A905-DCEEA6A43DC5}" type="slidenum">
              <a:rPr lang="en-US" smtClean="0"/>
              <a:t>‹#›</a:t>
            </a:fld>
            <a:endParaRPr lang="en-US"/>
          </a:p>
        </p:txBody>
      </p:sp>
    </p:spTree>
    <p:extLst>
      <p:ext uri="{BB962C8B-B14F-4D97-AF65-F5344CB8AC3E}">
        <p14:creationId xmlns:p14="http://schemas.microsoft.com/office/powerpoint/2010/main" val="4022938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951CE-863B-44EE-AA7F-36465DC124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F47B8F-A11C-42C0-A494-A4A8FEEEBA6C}"/>
              </a:ext>
            </a:extLst>
          </p:cNvPr>
          <p:cNvSpPr>
            <a:spLocks noGrp="1"/>
          </p:cNvSpPr>
          <p:nvPr>
            <p:ph type="dt" sz="half" idx="10"/>
          </p:nvPr>
        </p:nvSpPr>
        <p:spPr/>
        <p:txBody>
          <a:bodyPr/>
          <a:lstStyle/>
          <a:p>
            <a:fld id="{6242484B-FC0C-4D5C-BF81-8335276DF9A0}" type="datetime1">
              <a:rPr lang="en-US" smtClean="0"/>
              <a:t>9/15/2020</a:t>
            </a:fld>
            <a:endParaRPr lang="en-US"/>
          </a:p>
        </p:txBody>
      </p:sp>
      <p:sp>
        <p:nvSpPr>
          <p:cNvPr id="4" name="Footer Placeholder 3">
            <a:extLst>
              <a:ext uri="{FF2B5EF4-FFF2-40B4-BE49-F238E27FC236}">
                <a16:creationId xmlns:a16="http://schemas.microsoft.com/office/drawing/2014/main" id="{89A20118-D31D-4115-A735-CD8745789F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DBC285-3D77-461B-9FAD-621D2E100617}"/>
              </a:ext>
            </a:extLst>
          </p:cNvPr>
          <p:cNvSpPr>
            <a:spLocks noGrp="1"/>
          </p:cNvSpPr>
          <p:nvPr>
            <p:ph type="sldNum" sz="quarter" idx="12"/>
          </p:nvPr>
        </p:nvSpPr>
        <p:spPr/>
        <p:txBody>
          <a:bodyPr/>
          <a:lstStyle/>
          <a:p>
            <a:fld id="{B435A6B3-BCC5-4873-A905-DCEEA6A43DC5}" type="slidenum">
              <a:rPr lang="en-US" smtClean="0"/>
              <a:t>‹#›</a:t>
            </a:fld>
            <a:endParaRPr lang="en-US"/>
          </a:p>
        </p:txBody>
      </p:sp>
    </p:spTree>
    <p:extLst>
      <p:ext uri="{BB962C8B-B14F-4D97-AF65-F5344CB8AC3E}">
        <p14:creationId xmlns:p14="http://schemas.microsoft.com/office/powerpoint/2010/main" val="2886157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E38316-055C-4D4A-842B-40B0992B71C9}"/>
              </a:ext>
            </a:extLst>
          </p:cNvPr>
          <p:cNvSpPr>
            <a:spLocks noGrp="1"/>
          </p:cNvSpPr>
          <p:nvPr>
            <p:ph type="dt" sz="half" idx="10"/>
          </p:nvPr>
        </p:nvSpPr>
        <p:spPr/>
        <p:txBody>
          <a:bodyPr/>
          <a:lstStyle/>
          <a:p>
            <a:fld id="{2786E2F0-24E6-4DF6-90D2-DFBD71315CBF}" type="datetime1">
              <a:rPr lang="en-US" smtClean="0"/>
              <a:t>9/15/2020</a:t>
            </a:fld>
            <a:endParaRPr lang="en-US"/>
          </a:p>
        </p:txBody>
      </p:sp>
      <p:sp>
        <p:nvSpPr>
          <p:cNvPr id="3" name="Footer Placeholder 2">
            <a:extLst>
              <a:ext uri="{FF2B5EF4-FFF2-40B4-BE49-F238E27FC236}">
                <a16:creationId xmlns:a16="http://schemas.microsoft.com/office/drawing/2014/main" id="{4714C5E4-795D-4FC8-9CA3-0914320988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ABBAD6-C50A-4222-9569-A8B3BCD90720}"/>
              </a:ext>
            </a:extLst>
          </p:cNvPr>
          <p:cNvSpPr>
            <a:spLocks noGrp="1"/>
          </p:cNvSpPr>
          <p:nvPr>
            <p:ph type="sldNum" sz="quarter" idx="12"/>
          </p:nvPr>
        </p:nvSpPr>
        <p:spPr/>
        <p:txBody>
          <a:bodyPr/>
          <a:lstStyle/>
          <a:p>
            <a:fld id="{B435A6B3-BCC5-4873-A905-DCEEA6A43DC5}" type="slidenum">
              <a:rPr lang="en-US" smtClean="0"/>
              <a:t>‹#›</a:t>
            </a:fld>
            <a:endParaRPr lang="en-US"/>
          </a:p>
        </p:txBody>
      </p:sp>
    </p:spTree>
    <p:extLst>
      <p:ext uri="{BB962C8B-B14F-4D97-AF65-F5344CB8AC3E}">
        <p14:creationId xmlns:p14="http://schemas.microsoft.com/office/powerpoint/2010/main" val="3872218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9F368-F1F9-41B2-A189-E06CCBA945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ABF22A-4CAA-4C1F-BD66-CF6D9CDC5A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CDCB86-0C5D-443D-8AF2-5C26DEBBBB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B6A23C0-CBA7-4F4D-BAF0-11FB124FE9C8}"/>
              </a:ext>
            </a:extLst>
          </p:cNvPr>
          <p:cNvSpPr>
            <a:spLocks noGrp="1"/>
          </p:cNvSpPr>
          <p:nvPr>
            <p:ph type="dt" sz="half" idx="10"/>
          </p:nvPr>
        </p:nvSpPr>
        <p:spPr/>
        <p:txBody>
          <a:bodyPr/>
          <a:lstStyle/>
          <a:p>
            <a:fld id="{49FA7512-9769-4C07-B20E-B55A8C693D7F}" type="datetime1">
              <a:rPr lang="en-US" smtClean="0"/>
              <a:t>9/15/2020</a:t>
            </a:fld>
            <a:endParaRPr lang="en-US"/>
          </a:p>
        </p:txBody>
      </p:sp>
      <p:sp>
        <p:nvSpPr>
          <p:cNvPr id="6" name="Footer Placeholder 5">
            <a:extLst>
              <a:ext uri="{FF2B5EF4-FFF2-40B4-BE49-F238E27FC236}">
                <a16:creationId xmlns:a16="http://schemas.microsoft.com/office/drawing/2014/main" id="{5D95C172-8C0F-4E83-8140-A2F2188EFA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DE031B-DF87-4A6B-855F-DE0ED7B745B5}"/>
              </a:ext>
            </a:extLst>
          </p:cNvPr>
          <p:cNvSpPr>
            <a:spLocks noGrp="1"/>
          </p:cNvSpPr>
          <p:nvPr>
            <p:ph type="sldNum" sz="quarter" idx="12"/>
          </p:nvPr>
        </p:nvSpPr>
        <p:spPr/>
        <p:txBody>
          <a:bodyPr/>
          <a:lstStyle/>
          <a:p>
            <a:fld id="{B435A6B3-BCC5-4873-A905-DCEEA6A43DC5}" type="slidenum">
              <a:rPr lang="en-US" smtClean="0"/>
              <a:t>‹#›</a:t>
            </a:fld>
            <a:endParaRPr lang="en-US"/>
          </a:p>
        </p:txBody>
      </p:sp>
    </p:spTree>
    <p:extLst>
      <p:ext uri="{BB962C8B-B14F-4D97-AF65-F5344CB8AC3E}">
        <p14:creationId xmlns:p14="http://schemas.microsoft.com/office/powerpoint/2010/main" val="2591111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2ADAB-41A0-43A5-988A-C3CA612D16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036F08B-CB79-4E86-BD50-DF808BD717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BF1D95-2D95-43AA-93FA-9E21F9DA1E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A13A796-D1F6-4232-A769-ABF8F94E5E11}"/>
              </a:ext>
            </a:extLst>
          </p:cNvPr>
          <p:cNvSpPr>
            <a:spLocks noGrp="1"/>
          </p:cNvSpPr>
          <p:nvPr>
            <p:ph type="dt" sz="half" idx="10"/>
          </p:nvPr>
        </p:nvSpPr>
        <p:spPr/>
        <p:txBody>
          <a:bodyPr/>
          <a:lstStyle/>
          <a:p>
            <a:fld id="{E2E82167-5448-4F41-A1D8-7D2BFAFB28F1}" type="datetime1">
              <a:rPr lang="en-US" smtClean="0"/>
              <a:t>9/15/2020</a:t>
            </a:fld>
            <a:endParaRPr lang="en-US"/>
          </a:p>
        </p:txBody>
      </p:sp>
      <p:sp>
        <p:nvSpPr>
          <p:cNvPr id="6" name="Footer Placeholder 5">
            <a:extLst>
              <a:ext uri="{FF2B5EF4-FFF2-40B4-BE49-F238E27FC236}">
                <a16:creationId xmlns:a16="http://schemas.microsoft.com/office/drawing/2014/main" id="{EAE7DE73-AEAB-40FA-82CC-C90F6EBCAA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02888E-C772-42E1-BB69-B339AF7CDBED}"/>
              </a:ext>
            </a:extLst>
          </p:cNvPr>
          <p:cNvSpPr>
            <a:spLocks noGrp="1"/>
          </p:cNvSpPr>
          <p:nvPr>
            <p:ph type="sldNum" sz="quarter" idx="12"/>
          </p:nvPr>
        </p:nvSpPr>
        <p:spPr/>
        <p:txBody>
          <a:bodyPr/>
          <a:lstStyle/>
          <a:p>
            <a:fld id="{B435A6B3-BCC5-4873-A905-DCEEA6A43DC5}" type="slidenum">
              <a:rPr lang="en-US" smtClean="0"/>
              <a:t>‹#›</a:t>
            </a:fld>
            <a:endParaRPr lang="en-US"/>
          </a:p>
        </p:txBody>
      </p:sp>
    </p:spTree>
    <p:extLst>
      <p:ext uri="{BB962C8B-B14F-4D97-AF65-F5344CB8AC3E}">
        <p14:creationId xmlns:p14="http://schemas.microsoft.com/office/powerpoint/2010/main" val="1125885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0B74FC-59F7-498D-BA1A-4E881BCFBD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898EC2-3C56-4355-9C16-D6C2B79A8F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317374-76A9-4E6E-8E9A-0D14A7D524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162879-45EE-41C7-969B-45F9D3EBF73C}" type="datetime1">
              <a:rPr lang="en-US" smtClean="0"/>
              <a:t>9/15/2020</a:t>
            </a:fld>
            <a:endParaRPr lang="en-US"/>
          </a:p>
        </p:txBody>
      </p:sp>
      <p:sp>
        <p:nvSpPr>
          <p:cNvPr id="5" name="Footer Placeholder 4">
            <a:extLst>
              <a:ext uri="{FF2B5EF4-FFF2-40B4-BE49-F238E27FC236}">
                <a16:creationId xmlns:a16="http://schemas.microsoft.com/office/drawing/2014/main" id="{1AC0B04F-B91B-4048-98A2-216A48BB60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89AF87-DA56-4858-81A6-0E762EBCF3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35A6B3-BCC5-4873-A905-DCEEA6A43DC5}" type="slidenum">
              <a:rPr lang="en-US" smtClean="0"/>
              <a:t>‹#›</a:t>
            </a:fld>
            <a:endParaRPr lang="en-US"/>
          </a:p>
        </p:txBody>
      </p:sp>
    </p:spTree>
    <p:extLst>
      <p:ext uri="{BB962C8B-B14F-4D97-AF65-F5344CB8AC3E}">
        <p14:creationId xmlns:p14="http://schemas.microsoft.com/office/powerpoint/2010/main" val="6631949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1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www.mmds.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89ABE-5D25-4D84-A00C-718D3FCAE890}"/>
              </a:ext>
            </a:extLst>
          </p:cNvPr>
          <p:cNvSpPr>
            <a:spLocks noGrp="1"/>
          </p:cNvSpPr>
          <p:nvPr>
            <p:ph type="ctrTitle"/>
          </p:nvPr>
        </p:nvSpPr>
        <p:spPr>
          <a:xfrm>
            <a:off x="1524000" y="1519148"/>
            <a:ext cx="9144000" cy="2387600"/>
          </a:xfrm>
        </p:spPr>
        <p:txBody>
          <a:bodyPr>
            <a:normAutofit fontScale="90000"/>
          </a:bodyPr>
          <a:lstStyle/>
          <a:p>
            <a:r>
              <a:rPr lang="en-US" b="1" dirty="0">
                <a:solidFill>
                  <a:schemeClr val="accent2">
                    <a:lumMod val="75000"/>
                  </a:schemeClr>
                </a:solidFill>
              </a:rPr>
              <a:t>CS </a:t>
            </a:r>
            <a:r>
              <a:rPr lang="en-US" b="1" dirty="0" smtClean="0">
                <a:solidFill>
                  <a:schemeClr val="accent2">
                    <a:lumMod val="75000"/>
                  </a:schemeClr>
                </a:solidFill>
              </a:rPr>
              <a:t>5683</a:t>
            </a:r>
            <a:r>
              <a:rPr lang="en-US" b="1" dirty="0">
                <a:solidFill>
                  <a:schemeClr val="accent2">
                    <a:lumMod val="75000"/>
                  </a:schemeClr>
                </a:solidFill>
              </a:rPr>
              <a:t>: </a:t>
            </a:r>
            <a:r>
              <a:rPr lang="en-US" b="1" dirty="0" smtClean="0">
                <a:solidFill>
                  <a:schemeClr val="accent2">
                    <a:lumMod val="75000"/>
                  </a:schemeClr>
                </a:solidFill>
              </a:rPr>
              <a:t>Algorithms &amp; Methods for Big Data Analytics</a:t>
            </a:r>
            <a:r>
              <a:rPr lang="en-US" b="1" dirty="0">
                <a:solidFill>
                  <a:srgbClr val="FF0000"/>
                </a:solidFill>
              </a:rPr>
              <a:t/>
            </a:r>
            <a:br>
              <a:rPr lang="en-US" b="1" dirty="0">
                <a:solidFill>
                  <a:srgbClr val="FF0000"/>
                </a:solidFill>
              </a:rPr>
            </a:br>
            <a:r>
              <a:rPr lang="en-US" b="1" dirty="0" smtClean="0">
                <a:solidFill>
                  <a:srgbClr val="FF0000"/>
                </a:solidFill>
              </a:rPr>
              <a:t/>
            </a:r>
            <a:br>
              <a:rPr lang="en-US" b="1" dirty="0" smtClean="0">
                <a:solidFill>
                  <a:srgbClr val="FF0000"/>
                </a:solidFill>
              </a:rPr>
            </a:br>
            <a:r>
              <a:rPr lang="en-US" b="1" dirty="0" smtClean="0">
                <a:solidFill>
                  <a:srgbClr val="D600B7"/>
                </a:solidFill>
              </a:rPr>
              <a:t>Dimensionality Reduction Basics</a:t>
            </a:r>
            <a:endParaRPr lang="en-US" b="1" dirty="0">
              <a:solidFill>
                <a:srgbClr val="FF0000"/>
              </a:solidFill>
            </a:endParaRPr>
          </a:p>
        </p:txBody>
      </p:sp>
      <p:sp>
        <p:nvSpPr>
          <p:cNvPr id="3" name="Subtitle 2">
            <a:extLst>
              <a:ext uri="{FF2B5EF4-FFF2-40B4-BE49-F238E27FC236}">
                <a16:creationId xmlns:a16="http://schemas.microsoft.com/office/drawing/2014/main" id="{FA0C5A33-D428-464E-BF3A-4E039CE4BADF}"/>
              </a:ext>
            </a:extLst>
          </p:cNvPr>
          <p:cNvSpPr>
            <a:spLocks noGrp="1"/>
          </p:cNvSpPr>
          <p:nvPr>
            <p:ph type="subTitle" idx="1"/>
          </p:nvPr>
        </p:nvSpPr>
        <p:spPr>
          <a:xfrm>
            <a:off x="1524000" y="4588356"/>
            <a:ext cx="9144000" cy="2133599"/>
          </a:xfrm>
        </p:spPr>
        <p:txBody>
          <a:bodyPr>
            <a:normAutofit/>
          </a:bodyPr>
          <a:lstStyle/>
          <a:p>
            <a:r>
              <a:rPr lang="en-US" sz="2800" dirty="0" err="1">
                <a:solidFill>
                  <a:srgbClr val="207A00"/>
                </a:solidFill>
              </a:rPr>
              <a:t>Arunkumar</a:t>
            </a:r>
            <a:r>
              <a:rPr lang="en-US" sz="2800" dirty="0">
                <a:solidFill>
                  <a:srgbClr val="207A00"/>
                </a:solidFill>
              </a:rPr>
              <a:t> Bagavathi</a:t>
            </a:r>
          </a:p>
          <a:p>
            <a:r>
              <a:rPr lang="en-US" sz="2800" dirty="0">
                <a:solidFill>
                  <a:srgbClr val="207A00"/>
                </a:solidFill>
              </a:rPr>
              <a:t>Department of Computer Science</a:t>
            </a:r>
          </a:p>
          <a:p>
            <a:r>
              <a:rPr lang="en-US" sz="2800" dirty="0">
                <a:solidFill>
                  <a:srgbClr val="207A00"/>
                </a:solidFill>
              </a:rPr>
              <a:t>Oklahoma State university</a:t>
            </a:r>
          </a:p>
        </p:txBody>
      </p:sp>
      <p:sp>
        <p:nvSpPr>
          <p:cNvPr id="4" name="Slide Number Placeholder 3">
            <a:extLst>
              <a:ext uri="{FF2B5EF4-FFF2-40B4-BE49-F238E27FC236}">
                <a16:creationId xmlns:a16="http://schemas.microsoft.com/office/drawing/2014/main" id="{B5A7FC3A-D3B1-44A1-96FA-EDC83667ABCB}"/>
              </a:ext>
            </a:extLst>
          </p:cNvPr>
          <p:cNvSpPr>
            <a:spLocks noGrp="1"/>
          </p:cNvSpPr>
          <p:nvPr>
            <p:ph type="sldNum" sz="quarter" idx="12"/>
          </p:nvPr>
        </p:nvSpPr>
        <p:spPr/>
        <p:txBody>
          <a:bodyPr/>
          <a:lstStyle/>
          <a:p>
            <a:fld id="{B435A6B3-BCC5-4873-A905-DCEEA6A43DC5}" type="slidenum">
              <a:rPr lang="en-US" smtClean="0"/>
              <a:t>1</a:t>
            </a:fld>
            <a:endParaRPr lang="en-US"/>
          </a:p>
        </p:txBody>
      </p:sp>
    </p:spTree>
    <p:extLst>
      <p:ext uri="{BB962C8B-B14F-4D97-AF65-F5344CB8AC3E}">
        <p14:creationId xmlns:p14="http://schemas.microsoft.com/office/powerpoint/2010/main" val="14405734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F4FA-43CA-461C-AFC6-0FE30265DD3C}"/>
              </a:ext>
            </a:extLst>
          </p:cNvPr>
          <p:cNvSpPr>
            <a:spLocks noGrp="1"/>
          </p:cNvSpPr>
          <p:nvPr>
            <p:ph type="title"/>
          </p:nvPr>
        </p:nvSpPr>
        <p:spPr/>
        <p:txBody>
          <a:bodyPr/>
          <a:lstStyle/>
          <a:p>
            <a:pPr algn="ctr"/>
            <a:r>
              <a:rPr lang="en-US" b="1" dirty="0" smtClean="0">
                <a:solidFill>
                  <a:schemeClr val="accent2">
                    <a:lumMod val="75000"/>
                  </a:schemeClr>
                </a:solidFill>
              </a:rPr>
              <a:t>Linear Algebra Throwback</a:t>
            </a:r>
            <a:endParaRPr lang="en-US" b="1" dirty="0">
              <a:solidFill>
                <a:schemeClr val="accent2">
                  <a:lumMod val="75000"/>
                </a:schemeClr>
              </a:solidFill>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95A6CB0-988F-473C-9897-F5DF79C1CE1C}"/>
                  </a:ext>
                </a:extLst>
              </p:cNvPr>
              <p:cNvSpPr>
                <a:spLocks noGrp="1"/>
              </p:cNvSpPr>
              <p:nvPr>
                <p:ph idx="1"/>
              </p:nvPr>
            </p:nvSpPr>
            <p:spPr>
              <a:xfrm>
                <a:off x="230777" y="1825625"/>
                <a:ext cx="11608526" cy="4632652"/>
              </a:xfrm>
            </p:spPr>
            <p:txBody>
              <a:bodyPr>
                <a:noAutofit/>
              </a:bodyPr>
              <a:lstStyle/>
              <a:p>
                <a:pPr marL="118872" indent="0" algn="ctr">
                  <a:buNone/>
                </a:pPr>
                <a14:m>
                  <m:oMathPara xmlns:m="http://schemas.openxmlformats.org/officeDocument/2006/math">
                    <m:oMathParaPr>
                      <m:jc m:val="centerGroup"/>
                    </m:oMathParaPr>
                    <m:oMath xmlns:m="http://schemas.openxmlformats.org/officeDocument/2006/math">
                      <m:r>
                        <a:rPr lang="en-US" b="1" i="1" smtClean="0">
                          <a:solidFill>
                            <a:srgbClr val="207A00"/>
                          </a:solidFill>
                          <a:latin typeface="Cambria Math" panose="02040503050406030204" pitchFamily="18" charset="0"/>
                        </a:rPr>
                        <m:t>𝒚</m:t>
                      </m:r>
                      <m:r>
                        <a:rPr lang="en-US" b="1" i="1" smtClean="0">
                          <a:solidFill>
                            <a:srgbClr val="207A00"/>
                          </a:solidFill>
                          <a:latin typeface="Cambria Math" panose="02040503050406030204" pitchFamily="18" charset="0"/>
                        </a:rPr>
                        <m:t>=</m:t>
                      </m:r>
                      <m:r>
                        <a:rPr lang="en-US" b="1" i="1" smtClean="0">
                          <a:solidFill>
                            <a:srgbClr val="207A00"/>
                          </a:solidFill>
                          <a:latin typeface="Cambria Math" panose="02040503050406030204" pitchFamily="18" charset="0"/>
                        </a:rPr>
                        <m:t>𝟐</m:t>
                      </m:r>
                      <m:r>
                        <a:rPr lang="en-US" b="1" i="1">
                          <a:solidFill>
                            <a:srgbClr val="207A00"/>
                          </a:solidFill>
                          <a:latin typeface="Cambria Math" panose="02040503050406030204" pitchFamily="18" charset="0"/>
                        </a:rPr>
                        <m:t>𝒙</m:t>
                      </m:r>
                    </m:oMath>
                  </m:oMathPara>
                </a14:m>
                <a:endParaRPr lang="en-US" b="1" i="1" dirty="0" smtClean="0">
                  <a:solidFill>
                    <a:srgbClr val="207A00"/>
                  </a:solidFill>
                </a:endParaRPr>
              </a:p>
              <a:p>
                <a:pPr marL="118872" indent="0">
                  <a:buNone/>
                </a:pPr>
                <a:r>
                  <a:rPr lang="en-US" dirty="0" smtClean="0">
                    <a:solidFill>
                      <a:schemeClr val="tx1"/>
                    </a:solidFill>
                  </a:rPr>
                  <a:t>Possible Eigen vector can be </a:t>
                </a:r>
                <a14:m>
                  <m:oMath xmlns:m="http://schemas.openxmlformats.org/officeDocument/2006/math">
                    <m:d>
                      <m:dPr>
                        <m:begChr m:val="["/>
                        <m:endChr m:val="]"/>
                        <m:ctrlPr>
                          <a:rPr lang="en-US" b="1" i="1" smtClean="0">
                            <a:solidFill>
                              <a:schemeClr val="tx1"/>
                            </a:solidFill>
                            <a:latin typeface="Cambria Math" panose="02040503050406030204" pitchFamily="18" charset="0"/>
                          </a:rPr>
                        </m:ctrlPr>
                      </m:dPr>
                      <m:e>
                        <m:m>
                          <m:mPr>
                            <m:mcs>
                              <m:mc>
                                <m:mcPr>
                                  <m:count m:val="1"/>
                                  <m:mcJc m:val="center"/>
                                </m:mcPr>
                              </m:mc>
                            </m:mcs>
                            <m:ctrlPr>
                              <a:rPr lang="en-US" b="1" i="1" smtClean="0">
                                <a:solidFill>
                                  <a:schemeClr val="tx1"/>
                                </a:solidFill>
                                <a:latin typeface="Cambria Math" panose="02040503050406030204" pitchFamily="18" charset="0"/>
                              </a:rPr>
                            </m:ctrlPr>
                          </m:mPr>
                          <m:mr>
                            <m:e>
                              <m:r>
                                <m:rPr>
                                  <m:brk m:alnAt="7"/>
                                </m:rPr>
                                <a:rPr lang="en-US" b="1" i="1" smtClean="0">
                                  <a:solidFill>
                                    <a:schemeClr val="tx1"/>
                                  </a:solidFill>
                                  <a:latin typeface="Cambria Math" panose="02040503050406030204" pitchFamily="18" charset="0"/>
                                </a:rPr>
                                <m:t>𝟏</m:t>
                              </m:r>
                            </m:e>
                          </m:mr>
                          <m:mr>
                            <m:e>
                              <m:r>
                                <a:rPr lang="en-US" b="1" i="1" smtClean="0">
                                  <a:solidFill>
                                    <a:schemeClr val="tx1"/>
                                  </a:solidFill>
                                  <a:latin typeface="Cambria Math" panose="02040503050406030204" pitchFamily="18" charset="0"/>
                                </a:rPr>
                                <m:t>𝟐</m:t>
                              </m:r>
                            </m:e>
                          </m:mr>
                        </m:m>
                      </m:e>
                    </m:d>
                  </m:oMath>
                </a14:m>
                <a:r>
                  <a:rPr lang="en-US" b="1" dirty="0" smtClean="0">
                    <a:solidFill>
                      <a:schemeClr val="tx1"/>
                    </a:solidFill>
                  </a:rPr>
                  <a:t> (</a:t>
                </a:r>
                <a:r>
                  <a:rPr lang="en-US" b="1" dirty="0" smtClean="0">
                    <a:solidFill>
                      <a:srgbClr val="D600B7"/>
                    </a:solidFill>
                  </a:rPr>
                  <a:t>Remember, Eigen vectors are unit vectors!</a:t>
                </a:r>
                <a:r>
                  <a:rPr lang="en-US" b="1" dirty="0" smtClean="0">
                    <a:solidFill>
                      <a:schemeClr val="tx1"/>
                    </a:solidFill>
                  </a:rPr>
                  <a:t>)</a:t>
                </a:r>
              </a:p>
              <a:p>
                <a:pPr marL="118872" indent="0">
                  <a:buNone/>
                </a:pPr>
                <a:r>
                  <a:rPr lang="en-US" dirty="0" smtClean="0"/>
                  <a:t>Thus Eigen vector is </a:t>
                </a:r>
                <a14:m>
                  <m:oMath xmlns:m="http://schemas.openxmlformats.org/officeDocument/2006/math">
                    <m:d>
                      <m:dPr>
                        <m:begChr m:val="["/>
                        <m:endChr m:val="]"/>
                        <m:ctrlPr>
                          <a:rPr lang="en-US" b="1" i="1">
                            <a:latin typeface="Cambria Math" panose="02040503050406030204" pitchFamily="18" charset="0"/>
                          </a:rPr>
                        </m:ctrlPr>
                      </m:dPr>
                      <m:e>
                        <m:m>
                          <m:mPr>
                            <m:mcs>
                              <m:mc>
                                <m:mcPr>
                                  <m:count m:val="1"/>
                                  <m:mcJc m:val="center"/>
                                </m:mcPr>
                              </m:mc>
                            </m:mcs>
                            <m:ctrlPr>
                              <a:rPr lang="en-US" b="1" i="1">
                                <a:latin typeface="Cambria Math" panose="02040503050406030204" pitchFamily="18" charset="0"/>
                              </a:rPr>
                            </m:ctrlPr>
                          </m:mPr>
                          <m:mr>
                            <m:e>
                              <m:r>
                                <m:rPr>
                                  <m:brk m:alnAt="7"/>
                                </m:rPr>
                                <a:rPr lang="en-US" b="1" i="1">
                                  <a:latin typeface="Cambria Math" panose="02040503050406030204" pitchFamily="18" charset="0"/>
                                </a:rPr>
                                <m:t>𝟏</m:t>
                              </m:r>
                              <m:r>
                                <a:rPr lang="en-US" b="1" i="1" smtClean="0">
                                  <a:latin typeface="Cambria Math" panose="02040503050406030204" pitchFamily="18" charset="0"/>
                                </a:rPr>
                                <m:t>/</m:t>
                              </m:r>
                              <m:rad>
                                <m:radPr>
                                  <m:degHide m:val="on"/>
                                  <m:ctrlPr>
                                    <a:rPr lang="en-US" b="1" i="1" smtClean="0">
                                      <a:latin typeface="Cambria Math" panose="02040503050406030204" pitchFamily="18" charset="0"/>
                                    </a:rPr>
                                  </m:ctrlPr>
                                </m:radPr>
                                <m:deg/>
                                <m:e>
                                  <m:r>
                                    <a:rPr lang="en-US" b="1" i="1" smtClean="0">
                                      <a:latin typeface="Cambria Math" panose="02040503050406030204" pitchFamily="18" charset="0"/>
                                    </a:rPr>
                                    <m:t>𝟓</m:t>
                                  </m:r>
                                </m:e>
                              </m:rad>
                            </m:e>
                          </m:mr>
                          <m:mr>
                            <m:e>
                              <m:r>
                                <a:rPr lang="en-US" b="1" i="1">
                                  <a:latin typeface="Cambria Math" panose="02040503050406030204" pitchFamily="18" charset="0"/>
                                </a:rPr>
                                <m:t>𝟐</m:t>
                              </m:r>
                              <m:r>
                                <a:rPr lang="en-US" b="1" i="1" smtClean="0">
                                  <a:latin typeface="Cambria Math" panose="02040503050406030204" pitchFamily="18" charset="0"/>
                                </a:rPr>
                                <m:t>/</m:t>
                              </m:r>
                              <m:rad>
                                <m:radPr>
                                  <m:degHide m:val="on"/>
                                  <m:ctrlPr>
                                    <a:rPr lang="en-US" b="1" i="1" smtClean="0">
                                      <a:latin typeface="Cambria Math" panose="02040503050406030204" pitchFamily="18" charset="0"/>
                                    </a:rPr>
                                  </m:ctrlPr>
                                </m:radPr>
                                <m:deg/>
                                <m:e>
                                  <m:r>
                                    <a:rPr lang="en-US" b="1" i="1" smtClean="0">
                                      <a:latin typeface="Cambria Math" panose="02040503050406030204" pitchFamily="18" charset="0"/>
                                    </a:rPr>
                                    <m:t>𝟓</m:t>
                                  </m:r>
                                </m:e>
                              </m:rad>
                            </m:e>
                          </m:mr>
                        </m:m>
                      </m:e>
                    </m:d>
                  </m:oMath>
                </a14:m>
                <a:r>
                  <a:rPr lang="en-US" b="1" dirty="0" smtClean="0">
                    <a:solidFill>
                      <a:schemeClr val="tx1"/>
                    </a:solidFill>
                  </a:rPr>
                  <a:t> (</a:t>
                </a:r>
                <a:r>
                  <a:rPr lang="en-US" b="1" dirty="0" smtClean="0">
                    <a:solidFill>
                      <a:srgbClr val="D600B7"/>
                    </a:solidFill>
                  </a:rPr>
                  <a:t>Principal Eigen vector</a:t>
                </a:r>
                <a:r>
                  <a:rPr lang="en-US" b="1" dirty="0" smtClean="0">
                    <a:solidFill>
                      <a:schemeClr val="tx1"/>
                    </a:solidFill>
                  </a:rPr>
                  <a:t>)</a:t>
                </a:r>
              </a:p>
              <a:p>
                <a:pPr marL="118872" indent="0">
                  <a:buNone/>
                </a:pPr>
                <a:r>
                  <a:rPr lang="en-US" dirty="0" smtClean="0"/>
                  <a:t>Similarly for the other Eigen value </a:t>
                </a:r>
                <a14:m>
                  <m:oMath xmlns:m="http://schemas.openxmlformats.org/officeDocument/2006/math">
                    <m:r>
                      <m:rPr>
                        <m:sty m:val="p"/>
                      </m:rPr>
                      <a:rPr lang="el-GR" i="1">
                        <a:latin typeface="Cambria Math" panose="02040503050406030204" pitchFamily="18" charset="0"/>
                        <a:sym typeface="Wingdings" panose="05000000000000000000" pitchFamily="2" charset="2"/>
                      </a:rPr>
                      <m:t>λ</m:t>
                    </m:r>
                  </m:oMath>
                </a14:m>
                <a:r>
                  <a:rPr lang="en-US" dirty="0">
                    <a:sym typeface="Wingdings" panose="05000000000000000000" pitchFamily="2" charset="2"/>
                  </a:rPr>
                  <a:t> = </a:t>
                </a:r>
                <a:r>
                  <a:rPr lang="en-US" dirty="0" smtClean="0">
                    <a:sym typeface="Wingdings" panose="05000000000000000000" pitchFamily="2" charset="2"/>
                  </a:rPr>
                  <a:t>2, the Eigen vector is </a:t>
                </a:r>
                <a14:m>
                  <m:oMath xmlns:m="http://schemas.openxmlformats.org/officeDocument/2006/math">
                    <m:d>
                      <m:dPr>
                        <m:begChr m:val="["/>
                        <m:endChr m:val="]"/>
                        <m:ctrlPr>
                          <a:rPr lang="en-US" b="1" i="1">
                            <a:latin typeface="Cambria Math" panose="02040503050406030204" pitchFamily="18" charset="0"/>
                          </a:rPr>
                        </m:ctrlPr>
                      </m:dPr>
                      <m:e>
                        <m:m>
                          <m:mPr>
                            <m:mcs>
                              <m:mc>
                                <m:mcPr>
                                  <m:count m:val="1"/>
                                  <m:mcJc m:val="center"/>
                                </m:mcPr>
                              </m:mc>
                            </m:mcs>
                            <m:ctrlPr>
                              <a:rPr lang="en-US" b="1" i="1">
                                <a:latin typeface="Cambria Math" panose="02040503050406030204" pitchFamily="18" charset="0"/>
                              </a:rPr>
                            </m:ctrlPr>
                          </m:mPr>
                          <m:mr>
                            <m:e>
                              <m:r>
                                <m:rPr>
                                  <m:brk m:alnAt="7"/>
                                </m:rPr>
                                <a:rPr lang="en-US" b="1" i="1" smtClean="0">
                                  <a:latin typeface="Cambria Math" panose="02040503050406030204" pitchFamily="18" charset="0"/>
                                </a:rPr>
                                <m:t>𝟐</m:t>
                              </m:r>
                              <m:r>
                                <a:rPr lang="en-US" b="1" i="1">
                                  <a:latin typeface="Cambria Math" panose="02040503050406030204" pitchFamily="18" charset="0"/>
                                </a:rPr>
                                <m:t>/</m:t>
                              </m:r>
                              <m:rad>
                                <m:radPr>
                                  <m:degHide m:val="on"/>
                                  <m:ctrlPr>
                                    <a:rPr lang="en-US" b="1" i="1">
                                      <a:latin typeface="Cambria Math" panose="02040503050406030204" pitchFamily="18" charset="0"/>
                                    </a:rPr>
                                  </m:ctrlPr>
                                </m:radPr>
                                <m:deg/>
                                <m:e>
                                  <m:r>
                                    <a:rPr lang="en-US" b="1" i="1">
                                      <a:latin typeface="Cambria Math" panose="02040503050406030204" pitchFamily="18" charset="0"/>
                                    </a:rPr>
                                    <m:t>𝟓</m:t>
                                  </m:r>
                                </m:e>
                              </m:rad>
                            </m:e>
                          </m:mr>
                          <m:mr>
                            <m:e>
                              <m:r>
                                <a:rPr lang="en-US" b="1" i="1" smtClean="0">
                                  <a:latin typeface="Cambria Math" panose="02040503050406030204" pitchFamily="18" charset="0"/>
                                </a:rPr>
                                <m:t>−</m:t>
                              </m:r>
                              <m:r>
                                <a:rPr lang="en-US" b="1" i="1" smtClean="0">
                                  <a:latin typeface="Cambria Math" panose="02040503050406030204" pitchFamily="18" charset="0"/>
                                </a:rPr>
                                <m:t>𝟏</m:t>
                              </m:r>
                              <m:r>
                                <a:rPr lang="en-US" b="1" i="1">
                                  <a:latin typeface="Cambria Math" panose="02040503050406030204" pitchFamily="18" charset="0"/>
                                </a:rPr>
                                <m:t>/</m:t>
                              </m:r>
                              <m:rad>
                                <m:radPr>
                                  <m:degHide m:val="on"/>
                                  <m:ctrlPr>
                                    <a:rPr lang="en-US" b="1" i="1">
                                      <a:latin typeface="Cambria Math" panose="02040503050406030204" pitchFamily="18" charset="0"/>
                                    </a:rPr>
                                  </m:ctrlPr>
                                </m:radPr>
                                <m:deg/>
                                <m:e>
                                  <m:r>
                                    <a:rPr lang="en-US" b="1" i="1">
                                      <a:latin typeface="Cambria Math" panose="02040503050406030204" pitchFamily="18" charset="0"/>
                                    </a:rPr>
                                    <m:t>𝟓</m:t>
                                  </m:r>
                                </m:e>
                              </m:rad>
                            </m:e>
                          </m:mr>
                        </m:m>
                      </m:e>
                    </m:d>
                  </m:oMath>
                </a14:m>
                <a:endParaRPr lang="en-US" dirty="0" smtClean="0">
                  <a:solidFill>
                    <a:schemeClr val="tx1"/>
                  </a:solidFill>
                </a:endParaRPr>
              </a:p>
              <a:p>
                <a:pPr marL="118872" indent="0">
                  <a:buNone/>
                </a:pPr>
                <a:r>
                  <a:rPr lang="en-US" dirty="0" smtClean="0"/>
                  <a:t>Matrix of Eigen vectors </a:t>
                </a:r>
                <a14:m>
                  <m:oMath xmlns:m="http://schemas.openxmlformats.org/officeDocument/2006/math">
                    <m:r>
                      <m:rPr>
                        <m:sty m:val="p"/>
                      </m:rPr>
                      <a:rPr lang="en-US" b="0" i="0" smtClean="0">
                        <a:latin typeface="Cambria Math" panose="02040503050406030204" pitchFamily="18" charset="0"/>
                      </a:rPr>
                      <m:t>E</m:t>
                    </m:r>
                    <m:r>
                      <a:rPr lang="en-US" b="0" i="0" smtClean="0">
                        <a:latin typeface="Cambria Math" panose="02040503050406030204" pitchFamily="18" charset="0"/>
                      </a:rPr>
                      <m:t>= </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r>
                                <m:rPr>
                                  <m:brk m:alnAt="7"/>
                                </m:rPr>
                                <a:rPr lang="en-US" b="1" i="1">
                                  <a:latin typeface="Cambria Math" panose="02040503050406030204" pitchFamily="18" charset="0"/>
                                </a:rPr>
                                <m:t>𝟏</m:t>
                              </m:r>
                              <m:r>
                                <a:rPr lang="en-US" b="1" i="1">
                                  <a:latin typeface="Cambria Math" panose="02040503050406030204" pitchFamily="18" charset="0"/>
                                </a:rPr>
                                <m:t>/</m:t>
                              </m:r>
                              <m:rad>
                                <m:radPr>
                                  <m:degHide m:val="on"/>
                                  <m:ctrlPr>
                                    <a:rPr lang="en-US" b="1" i="1">
                                      <a:latin typeface="Cambria Math" panose="02040503050406030204" pitchFamily="18" charset="0"/>
                                    </a:rPr>
                                  </m:ctrlPr>
                                </m:radPr>
                                <m:deg/>
                                <m:e>
                                  <m:r>
                                    <a:rPr lang="en-US" b="1" i="1">
                                      <a:latin typeface="Cambria Math" panose="02040503050406030204" pitchFamily="18" charset="0"/>
                                    </a:rPr>
                                    <m:t>𝟓</m:t>
                                  </m:r>
                                </m:e>
                              </m:rad>
                            </m:e>
                            <m:e>
                              <m:r>
                                <m:rPr>
                                  <m:brk m:alnAt="7"/>
                                </m:rPr>
                                <a:rPr lang="en-US" b="1" i="1">
                                  <a:latin typeface="Cambria Math" panose="02040503050406030204" pitchFamily="18" charset="0"/>
                                </a:rPr>
                                <m:t>𝟐</m:t>
                              </m:r>
                              <m:r>
                                <a:rPr lang="en-US" b="1" i="1">
                                  <a:latin typeface="Cambria Math" panose="02040503050406030204" pitchFamily="18" charset="0"/>
                                </a:rPr>
                                <m:t>/</m:t>
                              </m:r>
                              <m:rad>
                                <m:radPr>
                                  <m:degHide m:val="on"/>
                                  <m:ctrlPr>
                                    <a:rPr lang="en-US" b="1" i="1">
                                      <a:latin typeface="Cambria Math" panose="02040503050406030204" pitchFamily="18" charset="0"/>
                                    </a:rPr>
                                  </m:ctrlPr>
                                </m:radPr>
                                <m:deg/>
                                <m:e>
                                  <m:r>
                                    <a:rPr lang="en-US" b="1" i="1">
                                      <a:latin typeface="Cambria Math" panose="02040503050406030204" pitchFamily="18" charset="0"/>
                                    </a:rPr>
                                    <m:t>𝟓</m:t>
                                  </m:r>
                                </m:e>
                              </m:rad>
                            </m:e>
                          </m:mr>
                          <m:mr>
                            <m:e>
                              <m:r>
                                <a:rPr lang="en-US" b="1" i="1">
                                  <a:latin typeface="Cambria Math" panose="02040503050406030204" pitchFamily="18" charset="0"/>
                                </a:rPr>
                                <m:t>𝟐</m:t>
                              </m:r>
                              <m:r>
                                <a:rPr lang="en-US" b="1" i="1">
                                  <a:latin typeface="Cambria Math" panose="02040503050406030204" pitchFamily="18" charset="0"/>
                                </a:rPr>
                                <m:t>/</m:t>
                              </m:r>
                              <m:rad>
                                <m:radPr>
                                  <m:degHide m:val="on"/>
                                  <m:ctrlPr>
                                    <a:rPr lang="en-US" b="1" i="1">
                                      <a:latin typeface="Cambria Math" panose="02040503050406030204" pitchFamily="18" charset="0"/>
                                    </a:rPr>
                                  </m:ctrlPr>
                                </m:radPr>
                                <m:deg/>
                                <m:e>
                                  <m:r>
                                    <a:rPr lang="en-US" b="1" i="1">
                                      <a:latin typeface="Cambria Math" panose="02040503050406030204" pitchFamily="18" charset="0"/>
                                    </a:rPr>
                                    <m:t>𝟓</m:t>
                                  </m:r>
                                </m:e>
                              </m:rad>
                            </m:e>
                            <m:e>
                              <m:r>
                                <a:rPr lang="en-US" b="1" i="1">
                                  <a:latin typeface="Cambria Math" panose="02040503050406030204" pitchFamily="18" charset="0"/>
                                </a:rPr>
                                <m:t>−</m:t>
                              </m:r>
                              <m:r>
                                <a:rPr lang="en-US" b="1" i="1">
                                  <a:latin typeface="Cambria Math" panose="02040503050406030204" pitchFamily="18" charset="0"/>
                                </a:rPr>
                                <m:t>𝟏</m:t>
                              </m:r>
                              <m:r>
                                <a:rPr lang="en-US" b="1" i="1">
                                  <a:latin typeface="Cambria Math" panose="02040503050406030204" pitchFamily="18" charset="0"/>
                                </a:rPr>
                                <m:t>/</m:t>
                              </m:r>
                              <m:rad>
                                <m:radPr>
                                  <m:degHide m:val="on"/>
                                  <m:ctrlPr>
                                    <a:rPr lang="en-US" b="1" i="1">
                                      <a:latin typeface="Cambria Math" panose="02040503050406030204" pitchFamily="18" charset="0"/>
                                    </a:rPr>
                                  </m:ctrlPr>
                                </m:radPr>
                                <m:deg/>
                                <m:e>
                                  <m:r>
                                    <a:rPr lang="en-US" b="1" i="1">
                                      <a:latin typeface="Cambria Math" panose="02040503050406030204" pitchFamily="18" charset="0"/>
                                    </a:rPr>
                                    <m:t>𝟓</m:t>
                                  </m:r>
                                </m:e>
                              </m:rad>
                            </m:e>
                          </m:mr>
                        </m:m>
                      </m:e>
                    </m:d>
                  </m:oMath>
                </a14:m>
                <a:r>
                  <a:rPr lang="en-US" dirty="0" smtClean="0">
                    <a:solidFill>
                      <a:schemeClr val="tx1"/>
                    </a:solidFill>
                  </a:rPr>
                  <a:t> </a:t>
                </a:r>
                <a:r>
                  <a:rPr lang="en-US" dirty="0" smtClean="0">
                    <a:solidFill>
                      <a:schemeClr val="tx1"/>
                    </a:solidFill>
                    <a:sym typeface="Wingdings" panose="05000000000000000000" pitchFamily="2" charset="2"/>
                  </a:rPr>
                  <a:t> </a:t>
                </a:r>
                <a14:m>
                  <m:oMath xmlns:m="http://schemas.openxmlformats.org/officeDocument/2006/math">
                    <m:sSup>
                      <m:sSupPr>
                        <m:ctrlPr>
                          <a:rPr lang="en-US" b="0" i="0" smtClean="0">
                            <a:latin typeface="Cambria Math" panose="02040503050406030204" pitchFamily="18" charset="0"/>
                          </a:rPr>
                        </m:ctrlPr>
                      </m:sSupPr>
                      <m:e>
                        <m:r>
                          <m:rPr>
                            <m:sty m:val="p"/>
                          </m:rPr>
                          <a:rPr lang="en-US">
                            <a:latin typeface="Cambria Math" panose="02040503050406030204" pitchFamily="18" charset="0"/>
                          </a:rPr>
                          <m:t>E</m:t>
                        </m:r>
                        <m:r>
                          <m:rPr>
                            <m:sty m:val="p"/>
                          </m:rPr>
                          <a:rPr lang="en-US" b="0" i="0" smtClean="0">
                            <a:latin typeface="Cambria Math" panose="02040503050406030204" pitchFamily="18" charset="0"/>
                          </a:rPr>
                          <m:t>E</m:t>
                        </m:r>
                      </m:e>
                      <m:sup>
                        <m:r>
                          <m:rPr>
                            <m:sty m:val="p"/>
                          </m:rPr>
                          <a:rPr lang="en-US" b="0" i="0" smtClean="0">
                            <a:latin typeface="Cambria Math" panose="02040503050406030204" pitchFamily="18" charset="0"/>
                          </a:rPr>
                          <m:t>T</m:t>
                        </m:r>
                      </m:sup>
                    </m:sSup>
                    <m:r>
                      <a:rPr lang="en-US" b="0" i="0" smtClean="0">
                        <a:latin typeface="Cambria Math" panose="02040503050406030204" pitchFamily="18" charset="0"/>
                      </a:rPr>
                      <m:t>=</m:t>
                    </m:r>
                    <m:sSup>
                      <m:sSupPr>
                        <m:ctrlPr>
                          <a:rPr lang="en-US" b="0" i="0" smtClean="0">
                            <a:latin typeface="Cambria Math" panose="02040503050406030204" pitchFamily="18" charset="0"/>
                          </a:rPr>
                        </m:ctrlPr>
                      </m:sSupPr>
                      <m:e>
                        <m:r>
                          <m:rPr>
                            <m:sty m:val="p"/>
                          </m:rPr>
                          <a:rPr lang="en-US" b="0" i="0" smtClean="0">
                            <a:latin typeface="Cambria Math" panose="02040503050406030204" pitchFamily="18" charset="0"/>
                          </a:rPr>
                          <m:t>E</m:t>
                        </m:r>
                      </m:e>
                      <m:sup>
                        <m:r>
                          <m:rPr>
                            <m:sty m:val="p"/>
                          </m:rPr>
                          <a:rPr lang="en-US" b="0" i="0" smtClean="0">
                            <a:latin typeface="Cambria Math" panose="02040503050406030204" pitchFamily="18" charset="0"/>
                          </a:rPr>
                          <m:t>T</m:t>
                        </m:r>
                      </m:sup>
                    </m:sSup>
                    <m:r>
                      <m:rPr>
                        <m:sty m:val="p"/>
                      </m:rPr>
                      <a:rPr lang="en-US" b="0" i="0" smtClean="0">
                        <a:latin typeface="Cambria Math" panose="02040503050406030204" pitchFamily="18" charset="0"/>
                      </a:rPr>
                      <m:t>E</m:t>
                    </m:r>
                    <m:r>
                      <a:rPr lang="en-US">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b="1" i="1">
                                  <a:latin typeface="Cambria Math" panose="02040503050406030204" pitchFamily="18" charset="0"/>
                                </a:rPr>
                                <m:t>𝟏</m:t>
                              </m:r>
                            </m:e>
                            <m:e>
                              <m:r>
                                <a:rPr lang="en-US" b="1" i="1" smtClean="0">
                                  <a:latin typeface="Cambria Math" panose="02040503050406030204" pitchFamily="18" charset="0"/>
                                </a:rPr>
                                <m:t>𝟎</m:t>
                              </m:r>
                            </m:e>
                          </m:mr>
                          <m:mr>
                            <m:e>
                              <m:r>
                                <a:rPr lang="en-US" b="1" i="1" smtClean="0">
                                  <a:latin typeface="Cambria Math" panose="02040503050406030204" pitchFamily="18" charset="0"/>
                                </a:rPr>
                                <m:t>𝟎</m:t>
                              </m:r>
                            </m:e>
                            <m:e>
                              <m:r>
                                <a:rPr lang="en-US" b="1" i="1">
                                  <a:latin typeface="Cambria Math" panose="02040503050406030204" pitchFamily="18" charset="0"/>
                                </a:rPr>
                                <m:t>𝟏</m:t>
                              </m:r>
                            </m:e>
                          </m:mr>
                        </m:m>
                      </m:e>
                    </m:d>
                  </m:oMath>
                </a14:m>
                <a:endParaRPr lang="en-US" dirty="0">
                  <a:solidFill>
                    <a:schemeClr val="tx1"/>
                  </a:solidFill>
                </a:endParaRPr>
              </a:p>
              <a:p>
                <a:pPr lvl="1">
                  <a:buFont typeface="Wingdings" panose="05000000000000000000" pitchFamily="2" charset="2"/>
                  <a:buChar char="§"/>
                </a:pPr>
                <a:endParaRPr lang="en-US" dirty="0" smtClean="0">
                  <a:sym typeface="Wingdings" panose="05000000000000000000" pitchFamily="2" charset="2"/>
                </a:endParaRPr>
              </a:p>
            </p:txBody>
          </p:sp>
        </mc:Choice>
        <mc:Fallback>
          <p:sp>
            <p:nvSpPr>
              <p:cNvPr id="3" name="Content Placeholder 2">
                <a:extLst>
                  <a:ext uri="{FF2B5EF4-FFF2-40B4-BE49-F238E27FC236}">
                    <a16:creationId xmlns:a16="http://schemas.microsoft.com/office/drawing/2014/main" id="{195A6CB0-988F-473C-9897-F5DF79C1CE1C}"/>
                  </a:ext>
                </a:extLst>
              </p:cNvPr>
              <p:cNvSpPr>
                <a:spLocks noGrp="1" noRot="1" noChangeAspect="1" noMove="1" noResize="1" noEditPoints="1" noAdjustHandles="1" noChangeArrowheads="1" noChangeShapeType="1" noTextEdit="1"/>
              </p:cNvSpPr>
              <p:nvPr>
                <p:ph idx="1"/>
              </p:nvPr>
            </p:nvSpPr>
            <p:spPr>
              <a:xfrm>
                <a:off x="230777" y="1825625"/>
                <a:ext cx="11608526" cy="4632652"/>
              </a:xfrm>
              <a:blipFill>
                <a:blip r:embed="rId3"/>
                <a:stretch>
                  <a:fillRect l="-105" b="-132"/>
                </a:stretch>
              </a:blipFill>
            </p:spPr>
            <p:txBody>
              <a:bodyPr/>
              <a:lstStyle/>
              <a:p>
                <a:r>
                  <a:rPr lang="en-US">
                    <a:noFill/>
                  </a:rPr>
                  <a:t> </a:t>
                </a:r>
              </a:p>
            </p:txBody>
          </p:sp>
        </mc:Fallback>
      </mc:AlternateContent>
    </p:spTree>
    <p:extLst>
      <p:ext uri="{BB962C8B-B14F-4D97-AF65-F5344CB8AC3E}">
        <p14:creationId xmlns:p14="http://schemas.microsoft.com/office/powerpoint/2010/main" val="4210675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F4FA-43CA-461C-AFC6-0FE30265DD3C}"/>
              </a:ext>
            </a:extLst>
          </p:cNvPr>
          <p:cNvSpPr>
            <a:spLocks noGrp="1"/>
          </p:cNvSpPr>
          <p:nvPr>
            <p:ph type="title"/>
          </p:nvPr>
        </p:nvSpPr>
        <p:spPr/>
        <p:txBody>
          <a:bodyPr/>
          <a:lstStyle/>
          <a:p>
            <a:pPr algn="ctr"/>
            <a:r>
              <a:rPr lang="en-US" b="1" dirty="0" smtClean="0">
                <a:solidFill>
                  <a:schemeClr val="accent2">
                    <a:lumMod val="75000"/>
                  </a:schemeClr>
                </a:solidFill>
              </a:rPr>
              <a:t>Principal Component Analysis</a:t>
            </a:r>
            <a:endParaRPr lang="en-US" b="1" dirty="0">
              <a:solidFill>
                <a:schemeClr val="accent2">
                  <a:lumMod val="75000"/>
                </a:schemeClr>
              </a:solidFill>
            </a:endParaRPr>
          </a:p>
        </p:txBody>
      </p:sp>
      <p:sp>
        <p:nvSpPr>
          <p:cNvPr id="3" name="Content Placeholder 2">
            <a:extLst>
              <a:ext uri="{FF2B5EF4-FFF2-40B4-BE49-F238E27FC236}">
                <a16:creationId xmlns:a16="http://schemas.microsoft.com/office/drawing/2014/main" id="{195A6CB0-988F-473C-9897-F5DF79C1CE1C}"/>
              </a:ext>
            </a:extLst>
          </p:cNvPr>
          <p:cNvSpPr>
            <a:spLocks noGrp="1"/>
          </p:cNvSpPr>
          <p:nvPr>
            <p:ph idx="1"/>
          </p:nvPr>
        </p:nvSpPr>
        <p:spPr>
          <a:xfrm>
            <a:off x="308472" y="1825625"/>
            <a:ext cx="6973677" cy="4632652"/>
          </a:xfrm>
        </p:spPr>
        <p:txBody>
          <a:bodyPr>
            <a:noAutofit/>
          </a:bodyPr>
          <a:lstStyle/>
          <a:p>
            <a:pPr>
              <a:buFont typeface="Wingdings" panose="05000000000000000000" pitchFamily="2" charset="2"/>
              <a:buChar char="§"/>
            </a:pPr>
            <a:r>
              <a:rPr lang="en-US" sz="3200" dirty="0" smtClean="0">
                <a:sym typeface="Wingdings" panose="05000000000000000000" pitchFamily="2" charset="2"/>
              </a:rPr>
              <a:t>A data mining technique that identifies the projection of the high-dimensional data onto which the data tuples align the best</a:t>
            </a:r>
          </a:p>
          <a:p>
            <a:pPr>
              <a:buFont typeface="Wingdings" panose="05000000000000000000" pitchFamily="2" charset="2"/>
              <a:buChar char="§"/>
            </a:pPr>
            <a:r>
              <a:rPr lang="en-US" sz="3200" b="1" dirty="0" smtClean="0">
                <a:solidFill>
                  <a:srgbClr val="D600B7"/>
                </a:solidFill>
                <a:sym typeface="Wingdings" panose="05000000000000000000" pitchFamily="2" charset="2"/>
              </a:rPr>
              <a:t>In other words:</a:t>
            </a:r>
            <a:r>
              <a:rPr lang="en-US" sz="3200" dirty="0" smtClean="0">
                <a:sym typeface="Wingdings" panose="05000000000000000000" pitchFamily="2" charset="2"/>
              </a:rPr>
              <a:t> Find Eigen vectors of the original data – the </a:t>
            </a:r>
            <a:r>
              <a:rPr lang="en-US" sz="3200" i="1" dirty="0" smtClean="0">
                <a:sym typeface="Wingdings" panose="05000000000000000000" pitchFamily="2" charset="2"/>
              </a:rPr>
              <a:t>Principal Eigen vector</a:t>
            </a:r>
            <a:r>
              <a:rPr lang="en-US" sz="3200" dirty="0" smtClean="0">
                <a:sym typeface="Wingdings" panose="05000000000000000000" pitchFamily="2" charset="2"/>
              </a:rPr>
              <a:t> represents an axis in which most data points reside</a:t>
            </a:r>
            <a:endParaRPr lang="en-US" dirty="0" smtClean="0">
              <a:sym typeface="Wingdings" panose="05000000000000000000" pitchFamily="2" charset="2"/>
            </a:endParaRPr>
          </a:p>
        </p:txBody>
      </p:sp>
      <p:pic>
        <p:nvPicPr>
          <p:cNvPr id="4" name="Picture 2" descr="Principal Component Analysis second principal"/>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194014" y="2334804"/>
            <a:ext cx="4997986" cy="2753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2967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F4FA-43CA-461C-AFC6-0FE30265DD3C}"/>
              </a:ext>
            </a:extLst>
          </p:cNvPr>
          <p:cNvSpPr>
            <a:spLocks noGrp="1"/>
          </p:cNvSpPr>
          <p:nvPr>
            <p:ph type="title"/>
          </p:nvPr>
        </p:nvSpPr>
        <p:spPr/>
        <p:txBody>
          <a:bodyPr/>
          <a:lstStyle/>
          <a:p>
            <a:pPr algn="ctr"/>
            <a:r>
              <a:rPr lang="en-US" b="1" dirty="0" smtClean="0">
                <a:solidFill>
                  <a:schemeClr val="accent2">
                    <a:lumMod val="75000"/>
                  </a:schemeClr>
                </a:solidFill>
              </a:rPr>
              <a:t>Principal Component Analysis</a:t>
            </a:r>
            <a:endParaRPr lang="en-US" b="1" dirty="0">
              <a:solidFill>
                <a:schemeClr val="accent2">
                  <a:lumMod val="75000"/>
                </a:schemeClr>
              </a:solidFill>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95A6CB0-988F-473C-9897-F5DF79C1CE1C}"/>
                  </a:ext>
                </a:extLst>
              </p:cNvPr>
              <p:cNvSpPr>
                <a:spLocks noGrp="1"/>
              </p:cNvSpPr>
              <p:nvPr>
                <p:ph idx="1"/>
              </p:nvPr>
            </p:nvSpPr>
            <p:spPr>
              <a:xfrm>
                <a:off x="308472" y="1402080"/>
                <a:ext cx="6973677" cy="5056197"/>
              </a:xfrm>
            </p:spPr>
            <p:txBody>
              <a:bodyPr>
                <a:noAutofit/>
              </a:bodyPr>
              <a:lstStyle/>
              <a:p>
                <a:pPr>
                  <a:buFont typeface="Wingdings" panose="05000000000000000000" pitchFamily="2" charset="2"/>
                  <a:buChar char="§"/>
                </a:pPr>
                <a:r>
                  <a:rPr lang="en-US" sz="3200" dirty="0" smtClean="0">
                    <a:sym typeface="Wingdings" panose="05000000000000000000" pitchFamily="2" charset="2"/>
                  </a:rPr>
                  <a:t>We cannot apply PCA to the original data </a:t>
                </a:r>
                <a:r>
                  <a:rPr lang="en-US" sz="3200" b="1" i="1" dirty="0" smtClean="0">
                    <a:solidFill>
                      <a:srgbClr val="D600B7"/>
                    </a:solidFill>
                    <a:sym typeface="Wingdings" panose="05000000000000000000" pitchFamily="2" charset="2"/>
                  </a:rPr>
                  <a:t>M</a:t>
                </a:r>
                <a:r>
                  <a:rPr lang="en-US" sz="3200" b="1" i="1" dirty="0" smtClean="0">
                    <a:sym typeface="Wingdings" panose="05000000000000000000" pitchFamily="2" charset="2"/>
                  </a:rPr>
                  <a:t> </a:t>
                </a:r>
                <a:r>
                  <a:rPr lang="en-US" sz="3200" dirty="0" smtClean="0">
                    <a:sym typeface="Wingdings" panose="05000000000000000000" pitchFamily="2" charset="2"/>
                  </a:rPr>
                  <a:t>(since this matrix can be </a:t>
                </a:r>
                <a:r>
                  <a:rPr lang="en-US" sz="3200" b="1" i="1" dirty="0" smtClean="0">
                    <a:solidFill>
                      <a:srgbClr val="D600B7"/>
                    </a:solidFill>
                    <a:sym typeface="Wingdings" panose="05000000000000000000" pitchFamily="2" charset="2"/>
                  </a:rPr>
                  <a:t>n x m| n</a:t>
                </a:r>
                <a14:m>
                  <m:oMath xmlns:m="http://schemas.openxmlformats.org/officeDocument/2006/math">
                    <m:r>
                      <a:rPr lang="en-US" sz="3200" b="1" i="1" smtClean="0">
                        <a:solidFill>
                          <a:srgbClr val="D600B7"/>
                        </a:solidFill>
                        <a:latin typeface="Cambria Math" panose="02040503050406030204" pitchFamily="18" charset="0"/>
                        <a:ea typeface="Cambria Math" panose="02040503050406030204" pitchFamily="18" charset="0"/>
                        <a:sym typeface="Wingdings" panose="05000000000000000000" pitchFamily="2" charset="2"/>
                      </a:rPr>
                      <m:t>≠</m:t>
                    </m:r>
                  </m:oMath>
                </a14:m>
                <a:r>
                  <a:rPr lang="en-US" sz="3200" dirty="0" smtClean="0">
                    <a:solidFill>
                      <a:srgbClr val="D600B7"/>
                    </a:solidFill>
                    <a:sym typeface="Wingdings" panose="05000000000000000000" pitchFamily="2" charset="2"/>
                  </a:rPr>
                  <a:t>m</a:t>
                </a:r>
                <a:r>
                  <a:rPr lang="en-US" sz="3200" dirty="0" smtClean="0">
                    <a:sym typeface="Wingdings" panose="05000000000000000000" pitchFamily="2" charset="2"/>
                  </a:rPr>
                  <a:t>)</a:t>
                </a:r>
              </a:p>
              <a:p>
                <a:pPr>
                  <a:buFont typeface="Wingdings" panose="05000000000000000000" pitchFamily="2" charset="2"/>
                  <a:buChar char="§"/>
                </a:pPr>
                <a:r>
                  <a:rPr lang="en-US" sz="3200" dirty="0" smtClean="0">
                    <a:sym typeface="Wingdings" panose="05000000000000000000" pitchFamily="2" charset="2"/>
                  </a:rPr>
                  <a:t>So, we apply on the corresponding correlation matrix </a:t>
                </a:r>
                <a14:m>
                  <m:oMath xmlns:m="http://schemas.openxmlformats.org/officeDocument/2006/math">
                    <m:sSup>
                      <m:sSupPr>
                        <m:ctrlPr>
                          <a:rPr lang="en-US" b="1" i="1" smtClean="0">
                            <a:solidFill>
                              <a:srgbClr val="D600B7"/>
                            </a:solidFill>
                            <a:latin typeface="Cambria Math" panose="02040503050406030204" pitchFamily="18" charset="0"/>
                          </a:rPr>
                        </m:ctrlPr>
                      </m:sSupPr>
                      <m:e>
                        <m:r>
                          <a:rPr lang="en-US" b="1" i="0" smtClean="0">
                            <a:solidFill>
                              <a:srgbClr val="D600B7"/>
                            </a:solidFill>
                            <a:latin typeface="Cambria Math" panose="02040503050406030204" pitchFamily="18" charset="0"/>
                          </a:rPr>
                          <m:t>𝐌</m:t>
                        </m:r>
                      </m:e>
                      <m:sup>
                        <m:r>
                          <a:rPr lang="en-US" b="1" i="1">
                            <a:solidFill>
                              <a:srgbClr val="D600B7"/>
                            </a:solidFill>
                            <a:latin typeface="Cambria Math" panose="02040503050406030204" pitchFamily="18" charset="0"/>
                          </a:rPr>
                          <m:t>𝑻</m:t>
                        </m:r>
                      </m:sup>
                    </m:sSup>
                    <m:r>
                      <a:rPr lang="en-US" b="1" i="0" smtClean="0">
                        <a:solidFill>
                          <a:srgbClr val="D600B7"/>
                        </a:solidFill>
                        <a:latin typeface="Cambria Math" panose="02040503050406030204" pitchFamily="18" charset="0"/>
                      </a:rPr>
                      <m:t>𝐌</m:t>
                    </m:r>
                  </m:oMath>
                </a14:m>
                <a:r>
                  <a:rPr lang="en-US" dirty="0" smtClean="0">
                    <a:sym typeface="Wingdings" panose="05000000000000000000" pitchFamily="2" charset="2"/>
                  </a:rPr>
                  <a:t> or </a:t>
                </a:r>
                <a14:m>
                  <m:oMath xmlns:m="http://schemas.openxmlformats.org/officeDocument/2006/math">
                    <m:r>
                      <a:rPr lang="en-US" b="1" i="0" smtClean="0">
                        <a:solidFill>
                          <a:srgbClr val="D600B7"/>
                        </a:solidFill>
                        <a:latin typeface="Cambria Math" panose="02040503050406030204" pitchFamily="18" charset="0"/>
                      </a:rPr>
                      <m:t>𝐌</m:t>
                    </m:r>
                    <m:sSup>
                      <m:sSupPr>
                        <m:ctrlPr>
                          <a:rPr lang="en-US" b="1" i="0" smtClean="0">
                            <a:solidFill>
                              <a:srgbClr val="D600B7"/>
                            </a:solidFill>
                            <a:latin typeface="Cambria Math" panose="02040503050406030204" pitchFamily="18" charset="0"/>
                          </a:rPr>
                        </m:ctrlPr>
                      </m:sSupPr>
                      <m:e>
                        <m:r>
                          <a:rPr lang="en-US" b="1" i="1">
                            <a:solidFill>
                              <a:srgbClr val="D600B7"/>
                            </a:solidFill>
                            <a:latin typeface="Cambria Math" panose="02040503050406030204" pitchFamily="18" charset="0"/>
                          </a:rPr>
                          <m:t>𝑴</m:t>
                        </m:r>
                      </m:e>
                      <m:sup>
                        <m:r>
                          <a:rPr lang="en-US" b="1" i="0" smtClean="0">
                            <a:solidFill>
                              <a:srgbClr val="D600B7"/>
                            </a:solidFill>
                            <a:latin typeface="Cambria Math" panose="02040503050406030204" pitchFamily="18" charset="0"/>
                          </a:rPr>
                          <m:t>𝐓</m:t>
                        </m:r>
                      </m:sup>
                    </m:sSup>
                  </m:oMath>
                </a14:m>
                <a:endParaRPr lang="en-US" b="1" dirty="0" smtClean="0">
                  <a:sym typeface="Wingdings" panose="05000000000000000000" pitchFamily="2" charset="2"/>
                </a:endParaRPr>
              </a:p>
              <a:p>
                <a:pPr>
                  <a:buFont typeface="Wingdings" panose="05000000000000000000" pitchFamily="2" charset="2"/>
                  <a:buChar char="§"/>
                </a:pPr>
                <a:r>
                  <a:rPr lang="en-US" dirty="0" smtClean="0">
                    <a:sym typeface="Wingdings" panose="05000000000000000000" pitchFamily="2" charset="2"/>
                  </a:rPr>
                  <a:t>Matrix of Eigen vectors from the correlation matrix can be considered as a rotation of a high-dimensional space with relation to </a:t>
                </a:r>
                <a:r>
                  <a:rPr lang="en-US" dirty="0" err="1" smtClean="0">
                    <a:sym typeface="Wingdings" panose="05000000000000000000" pitchFamily="2" charset="2"/>
                  </a:rPr>
                  <a:t>eigen</a:t>
                </a:r>
                <a:r>
                  <a:rPr lang="en-US" dirty="0" smtClean="0">
                    <a:sym typeface="Wingdings" panose="05000000000000000000" pitchFamily="2" charset="2"/>
                  </a:rPr>
                  <a:t> values</a:t>
                </a:r>
              </a:p>
              <a:p>
                <a:pPr>
                  <a:buFont typeface="Wingdings" panose="05000000000000000000" pitchFamily="2" charset="2"/>
                  <a:buChar char="§"/>
                </a:pPr>
                <a:r>
                  <a:rPr lang="en-US" b="1" dirty="0" smtClean="0">
                    <a:solidFill>
                      <a:srgbClr val="D600B7"/>
                    </a:solidFill>
                    <a:sym typeface="Wingdings" panose="05000000000000000000" pitchFamily="2" charset="2"/>
                  </a:rPr>
                  <a:t>PCA Idea:</a:t>
                </a:r>
                <a:r>
                  <a:rPr lang="en-US" dirty="0" smtClean="0">
                    <a:sym typeface="Wingdings" panose="05000000000000000000" pitchFamily="2" charset="2"/>
                  </a:rPr>
                  <a:t> Data points along the principal </a:t>
                </a:r>
                <a:r>
                  <a:rPr lang="en-US" dirty="0">
                    <a:sym typeface="Wingdings" panose="05000000000000000000" pitchFamily="2" charset="2"/>
                  </a:rPr>
                  <a:t>E</a:t>
                </a:r>
                <a:r>
                  <a:rPr lang="en-US" dirty="0" smtClean="0">
                    <a:sym typeface="Wingdings" panose="05000000000000000000" pitchFamily="2" charset="2"/>
                  </a:rPr>
                  <a:t>igen vector are most spread out (variance is maximized)</a:t>
                </a:r>
                <a:endParaRPr lang="en-US" dirty="0" smtClean="0">
                  <a:sym typeface="Wingdings" panose="05000000000000000000" pitchFamily="2" charset="2"/>
                </a:endParaRPr>
              </a:p>
            </p:txBody>
          </p:sp>
        </mc:Choice>
        <mc:Fallback>
          <p:sp>
            <p:nvSpPr>
              <p:cNvPr id="3" name="Content Placeholder 2">
                <a:extLst>
                  <a:ext uri="{FF2B5EF4-FFF2-40B4-BE49-F238E27FC236}">
                    <a16:creationId xmlns:a16="http://schemas.microsoft.com/office/drawing/2014/main" id="{195A6CB0-988F-473C-9897-F5DF79C1CE1C}"/>
                  </a:ext>
                </a:extLst>
              </p:cNvPr>
              <p:cNvSpPr>
                <a:spLocks noGrp="1" noRot="1" noChangeAspect="1" noMove="1" noResize="1" noEditPoints="1" noAdjustHandles="1" noChangeArrowheads="1" noChangeShapeType="1" noTextEdit="1"/>
              </p:cNvSpPr>
              <p:nvPr>
                <p:ph idx="1"/>
              </p:nvPr>
            </p:nvSpPr>
            <p:spPr>
              <a:xfrm>
                <a:off x="308472" y="1402080"/>
                <a:ext cx="6973677" cy="5056197"/>
              </a:xfrm>
              <a:blipFill>
                <a:blip r:embed="rId3"/>
                <a:stretch>
                  <a:fillRect l="-2010" t="-2533" r="-2185" b="-9409"/>
                </a:stretch>
              </a:blipFill>
            </p:spPr>
            <p:txBody>
              <a:bodyPr/>
              <a:lstStyle/>
              <a:p>
                <a:r>
                  <a:rPr lang="en-US">
                    <a:noFill/>
                  </a:rPr>
                  <a:t> </a:t>
                </a:r>
              </a:p>
            </p:txBody>
          </p:sp>
        </mc:Fallback>
      </mc:AlternateContent>
      <p:pic>
        <p:nvPicPr>
          <p:cNvPr id="4" name="Picture 2" descr="Principal Component Analysis second principal"/>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194014" y="2334804"/>
            <a:ext cx="4997986" cy="2753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71585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F4FA-43CA-461C-AFC6-0FE30265DD3C}"/>
              </a:ext>
            </a:extLst>
          </p:cNvPr>
          <p:cNvSpPr>
            <a:spLocks noGrp="1"/>
          </p:cNvSpPr>
          <p:nvPr>
            <p:ph type="title"/>
          </p:nvPr>
        </p:nvSpPr>
        <p:spPr/>
        <p:txBody>
          <a:bodyPr/>
          <a:lstStyle/>
          <a:p>
            <a:pPr algn="ctr"/>
            <a:r>
              <a:rPr lang="en-US" b="1" dirty="0" smtClean="0">
                <a:solidFill>
                  <a:schemeClr val="accent2">
                    <a:lumMod val="75000"/>
                  </a:schemeClr>
                </a:solidFill>
              </a:rPr>
              <a:t>PCA – Dimensionality Reduction</a:t>
            </a:r>
            <a:endParaRPr lang="en-US" b="1" dirty="0">
              <a:solidFill>
                <a:schemeClr val="accent2">
                  <a:lumMod val="75000"/>
                </a:schemeClr>
              </a:solidFill>
            </a:endParaRPr>
          </a:p>
        </p:txBody>
      </p:sp>
      <p:sp>
        <p:nvSpPr>
          <p:cNvPr id="3" name="Content Placeholder 2">
            <a:extLst>
              <a:ext uri="{FF2B5EF4-FFF2-40B4-BE49-F238E27FC236}">
                <a16:creationId xmlns:a16="http://schemas.microsoft.com/office/drawing/2014/main" id="{195A6CB0-988F-473C-9897-F5DF79C1CE1C}"/>
              </a:ext>
            </a:extLst>
          </p:cNvPr>
          <p:cNvSpPr>
            <a:spLocks noGrp="1"/>
          </p:cNvSpPr>
          <p:nvPr>
            <p:ph idx="1"/>
          </p:nvPr>
        </p:nvSpPr>
        <p:spPr>
          <a:xfrm>
            <a:off x="251866" y="1533888"/>
            <a:ext cx="6973677" cy="4632652"/>
          </a:xfrm>
        </p:spPr>
        <p:txBody>
          <a:bodyPr>
            <a:noAutofit/>
          </a:bodyPr>
          <a:lstStyle/>
          <a:p>
            <a:pPr>
              <a:buFont typeface="Wingdings" panose="05000000000000000000" pitchFamily="2" charset="2"/>
              <a:buChar char="§"/>
            </a:pPr>
            <a:r>
              <a:rPr lang="en-US" sz="3200" dirty="0" smtClean="0">
                <a:sym typeface="Wingdings" panose="05000000000000000000" pitchFamily="2" charset="2"/>
              </a:rPr>
              <a:t>The original high-dimensional space is mapped to a coordinate space by multiplying the original data </a:t>
            </a:r>
            <a:r>
              <a:rPr lang="en-US" sz="3200" b="1" dirty="0" smtClean="0">
                <a:solidFill>
                  <a:srgbClr val="D600B7"/>
                </a:solidFill>
                <a:sym typeface="Wingdings" panose="05000000000000000000" pitchFamily="2" charset="2"/>
              </a:rPr>
              <a:t>M</a:t>
            </a:r>
            <a:r>
              <a:rPr lang="en-US" sz="3200" b="1" dirty="0" smtClean="0">
                <a:sym typeface="Wingdings" panose="05000000000000000000" pitchFamily="2" charset="2"/>
              </a:rPr>
              <a:t> </a:t>
            </a:r>
            <a:r>
              <a:rPr lang="en-US" sz="3200" dirty="0" smtClean="0">
                <a:sym typeface="Wingdings" panose="05000000000000000000" pitchFamily="2" charset="2"/>
              </a:rPr>
              <a:t>and Eigen matrix </a:t>
            </a:r>
            <a:r>
              <a:rPr lang="en-US" sz="3200" b="1" dirty="0" smtClean="0">
                <a:solidFill>
                  <a:srgbClr val="D600B7"/>
                </a:solidFill>
                <a:sym typeface="Wingdings" panose="05000000000000000000" pitchFamily="2" charset="2"/>
              </a:rPr>
              <a:t>E</a:t>
            </a:r>
            <a:r>
              <a:rPr lang="en-US" sz="3200" b="1" dirty="0" smtClean="0">
                <a:sym typeface="Wingdings" panose="05000000000000000000" pitchFamily="2" charset="2"/>
              </a:rPr>
              <a:t> </a:t>
            </a:r>
            <a:r>
              <a:rPr lang="en-US" sz="3200" dirty="0" smtClean="0">
                <a:sym typeface="Wingdings" panose="05000000000000000000" pitchFamily="2" charset="2"/>
              </a:rPr>
              <a:t> </a:t>
            </a:r>
            <a:r>
              <a:rPr lang="en-US" sz="3200" b="1" i="1" dirty="0" smtClean="0">
                <a:solidFill>
                  <a:srgbClr val="D600B7"/>
                </a:solidFill>
                <a:sym typeface="Wingdings" panose="05000000000000000000" pitchFamily="2" charset="2"/>
              </a:rPr>
              <a:t>ME = M’</a:t>
            </a:r>
          </a:p>
          <a:p>
            <a:pPr>
              <a:buFont typeface="Wingdings" panose="05000000000000000000" pitchFamily="2" charset="2"/>
              <a:buChar char="§"/>
            </a:pPr>
            <a:r>
              <a:rPr lang="en-US" sz="3200" b="1" i="1" dirty="0" smtClean="0">
                <a:solidFill>
                  <a:srgbClr val="D600B7"/>
                </a:solidFill>
                <a:sym typeface="Wingdings" panose="05000000000000000000" pitchFamily="2" charset="2"/>
              </a:rPr>
              <a:t>M’</a:t>
            </a:r>
            <a:r>
              <a:rPr lang="en-US" sz="3200" b="1" i="1" dirty="0" smtClean="0">
                <a:sym typeface="Wingdings" panose="05000000000000000000" pitchFamily="2" charset="2"/>
              </a:rPr>
              <a:t> </a:t>
            </a:r>
            <a:r>
              <a:rPr lang="en-US" sz="3200" dirty="0" smtClean="0">
                <a:sym typeface="Wingdings" panose="05000000000000000000" pitchFamily="2" charset="2"/>
              </a:rPr>
              <a:t> the first axis corresponds to the largest </a:t>
            </a:r>
            <a:r>
              <a:rPr lang="en-US" sz="3200" dirty="0" err="1" smtClean="0">
                <a:sym typeface="Wingdings" panose="05000000000000000000" pitchFamily="2" charset="2"/>
              </a:rPr>
              <a:t>eigen</a:t>
            </a:r>
            <a:r>
              <a:rPr lang="en-US" sz="3200" dirty="0" smtClean="0">
                <a:sym typeface="Wingdings" panose="05000000000000000000" pitchFamily="2" charset="2"/>
              </a:rPr>
              <a:t> value, the second axis corresponds to the seconds largest </a:t>
            </a:r>
            <a:r>
              <a:rPr lang="en-US" sz="3200" dirty="0" err="1" smtClean="0">
                <a:sym typeface="Wingdings" panose="05000000000000000000" pitchFamily="2" charset="2"/>
              </a:rPr>
              <a:t>eigen</a:t>
            </a:r>
            <a:r>
              <a:rPr lang="en-US" sz="3200" dirty="0" smtClean="0">
                <a:sym typeface="Wingdings" panose="05000000000000000000" pitchFamily="2" charset="2"/>
              </a:rPr>
              <a:t> values, and so on</a:t>
            </a:r>
          </a:p>
          <a:p>
            <a:pPr>
              <a:buFont typeface="Wingdings" panose="05000000000000000000" pitchFamily="2" charset="2"/>
              <a:buChar char="§"/>
            </a:pPr>
            <a:r>
              <a:rPr lang="en-US" sz="3200" i="1" dirty="0" smtClean="0">
                <a:sym typeface="Wingdings" panose="05000000000000000000" pitchFamily="2" charset="2"/>
              </a:rPr>
              <a:t>To reduce the data dimension, we only consider </a:t>
            </a:r>
            <a:r>
              <a:rPr lang="en-US" sz="3200" i="1" dirty="0" err="1" smtClean="0">
                <a:sym typeface="Wingdings" panose="05000000000000000000" pitchFamily="2" charset="2"/>
              </a:rPr>
              <a:t>eigen</a:t>
            </a:r>
            <a:r>
              <a:rPr lang="en-US" sz="3200" i="1" dirty="0" smtClean="0">
                <a:sym typeface="Wingdings" panose="05000000000000000000" pitchFamily="2" charset="2"/>
              </a:rPr>
              <a:t> vectors that corresponds to largest </a:t>
            </a:r>
            <a:r>
              <a:rPr lang="en-US" sz="3200" i="1" dirty="0" err="1" smtClean="0">
                <a:sym typeface="Wingdings" panose="05000000000000000000" pitchFamily="2" charset="2"/>
              </a:rPr>
              <a:t>eigen</a:t>
            </a:r>
            <a:r>
              <a:rPr lang="en-US" sz="3200" i="1" dirty="0" smtClean="0">
                <a:sym typeface="Wingdings" panose="05000000000000000000" pitchFamily="2" charset="2"/>
              </a:rPr>
              <a:t> values</a:t>
            </a:r>
          </a:p>
        </p:txBody>
      </p:sp>
      <p:pic>
        <p:nvPicPr>
          <p:cNvPr id="4" name="Picture 2" descr="Principal Component Analysis second principal"/>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194014" y="2334804"/>
            <a:ext cx="4997986" cy="2753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1043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F4FA-43CA-461C-AFC6-0FE30265DD3C}"/>
              </a:ext>
            </a:extLst>
          </p:cNvPr>
          <p:cNvSpPr>
            <a:spLocks noGrp="1"/>
          </p:cNvSpPr>
          <p:nvPr>
            <p:ph type="title"/>
          </p:nvPr>
        </p:nvSpPr>
        <p:spPr/>
        <p:txBody>
          <a:bodyPr/>
          <a:lstStyle/>
          <a:p>
            <a:pPr algn="ctr"/>
            <a:r>
              <a:rPr lang="en-US" b="1" dirty="0" smtClean="0">
                <a:solidFill>
                  <a:schemeClr val="accent2">
                    <a:lumMod val="75000"/>
                  </a:schemeClr>
                </a:solidFill>
              </a:rPr>
              <a:t>Rank of a Matrix</a:t>
            </a:r>
            <a:endParaRPr lang="en-US" b="1" dirty="0">
              <a:solidFill>
                <a:schemeClr val="accent2">
                  <a:lumMod val="75000"/>
                </a:schemeClr>
              </a:solidFill>
            </a:endParaRPr>
          </a:p>
        </p:txBody>
      </p:sp>
      <p:sp>
        <p:nvSpPr>
          <p:cNvPr id="3" name="Content Placeholder 2">
            <a:extLst>
              <a:ext uri="{FF2B5EF4-FFF2-40B4-BE49-F238E27FC236}">
                <a16:creationId xmlns:a16="http://schemas.microsoft.com/office/drawing/2014/main" id="{195A6CB0-988F-473C-9897-F5DF79C1CE1C}"/>
              </a:ext>
            </a:extLst>
          </p:cNvPr>
          <p:cNvSpPr>
            <a:spLocks noGrp="1"/>
          </p:cNvSpPr>
          <p:nvPr>
            <p:ph idx="1"/>
          </p:nvPr>
        </p:nvSpPr>
        <p:spPr>
          <a:xfrm>
            <a:off x="838200" y="1598894"/>
            <a:ext cx="10515600" cy="5110189"/>
          </a:xfrm>
        </p:spPr>
        <p:txBody>
          <a:bodyPr>
            <a:noAutofit/>
          </a:bodyPr>
          <a:lstStyle/>
          <a:p>
            <a:pPr>
              <a:buFont typeface="Wingdings" panose="05000000000000000000" pitchFamily="2" charset="2"/>
              <a:buChar char="§"/>
            </a:pPr>
            <a:r>
              <a:rPr lang="en-US" b="1" dirty="0">
                <a:solidFill>
                  <a:srgbClr val="D600B7"/>
                </a:solidFill>
              </a:rPr>
              <a:t>Q:</a:t>
            </a:r>
            <a:r>
              <a:rPr lang="en-US" dirty="0"/>
              <a:t> What is </a:t>
            </a:r>
            <a:r>
              <a:rPr lang="en-US" b="1" dirty="0">
                <a:solidFill>
                  <a:srgbClr val="D600B7"/>
                </a:solidFill>
              </a:rPr>
              <a:t>rank</a:t>
            </a:r>
            <a:r>
              <a:rPr lang="en-US" dirty="0">
                <a:solidFill>
                  <a:srgbClr val="FF0000"/>
                </a:solidFill>
              </a:rPr>
              <a:t> </a:t>
            </a:r>
            <a:r>
              <a:rPr lang="en-US" dirty="0"/>
              <a:t>of a matrix </a:t>
            </a:r>
            <a:r>
              <a:rPr lang="en-US" b="1" dirty="0"/>
              <a:t>A</a:t>
            </a:r>
            <a:r>
              <a:rPr lang="en-US" dirty="0"/>
              <a:t>?</a:t>
            </a:r>
          </a:p>
          <a:p>
            <a:pPr>
              <a:buFont typeface="Wingdings" panose="05000000000000000000" pitchFamily="2" charset="2"/>
              <a:buChar char="§"/>
            </a:pPr>
            <a:r>
              <a:rPr lang="en-US" b="1" dirty="0">
                <a:solidFill>
                  <a:srgbClr val="D600B7"/>
                </a:solidFill>
              </a:rPr>
              <a:t>A:</a:t>
            </a:r>
            <a:r>
              <a:rPr lang="en-US" dirty="0"/>
              <a:t> </a:t>
            </a:r>
            <a:r>
              <a:rPr lang="en-US" dirty="0">
                <a:solidFill>
                  <a:srgbClr val="207A00"/>
                </a:solidFill>
              </a:rPr>
              <a:t>Number of </a:t>
            </a:r>
            <a:r>
              <a:rPr lang="en-US" b="1" dirty="0">
                <a:solidFill>
                  <a:srgbClr val="207A00"/>
                </a:solidFill>
              </a:rPr>
              <a:t>linearly independent</a:t>
            </a:r>
            <a:r>
              <a:rPr lang="en-US" dirty="0">
                <a:solidFill>
                  <a:srgbClr val="207A00"/>
                </a:solidFill>
              </a:rPr>
              <a:t> </a:t>
            </a:r>
            <a:r>
              <a:rPr lang="en-US" dirty="0" smtClean="0">
                <a:solidFill>
                  <a:srgbClr val="207A00"/>
                </a:solidFill>
              </a:rPr>
              <a:t>rows </a:t>
            </a:r>
            <a:r>
              <a:rPr lang="en-US" dirty="0">
                <a:solidFill>
                  <a:srgbClr val="207A00"/>
                </a:solidFill>
              </a:rPr>
              <a:t>of </a:t>
            </a:r>
            <a:r>
              <a:rPr lang="en-US" b="1" dirty="0">
                <a:solidFill>
                  <a:srgbClr val="207A00"/>
                </a:solidFill>
              </a:rPr>
              <a:t>A</a:t>
            </a:r>
          </a:p>
          <a:p>
            <a:pPr>
              <a:buFont typeface="Wingdings" panose="05000000000000000000" pitchFamily="2" charset="2"/>
              <a:buChar char="§"/>
            </a:pPr>
            <a:r>
              <a:rPr lang="en-US" b="1" dirty="0">
                <a:solidFill>
                  <a:srgbClr val="D600B7"/>
                </a:solidFill>
              </a:rPr>
              <a:t>For example:</a:t>
            </a:r>
          </a:p>
          <a:p>
            <a:pPr lvl="1">
              <a:buFont typeface="Wingdings" panose="05000000000000000000" pitchFamily="2" charset="2"/>
              <a:buChar char="§"/>
            </a:pPr>
            <a:r>
              <a:rPr lang="en-US" dirty="0"/>
              <a:t>Matrix </a:t>
            </a:r>
            <a:r>
              <a:rPr lang="en-US" b="1" dirty="0"/>
              <a:t>A =</a:t>
            </a:r>
            <a:r>
              <a:rPr lang="en-US" dirty="0"/>
              <a:t>                     has rank </a:t>
            </a:r>
            <a:r>
              <a:rPr lang="en-US" b="1" dirty="0"/>
              <a:t>r=2</a:t>
            </a:r>
          </a:p>
          <a:p>
            <a:pPr lvl="4">
              <a:buFont typeface="Wingdings" panose="05000000000000000000" pitchFamily="2" charset="2"/>
              <a:buChar char="§"/>
            </a:pPr>
            <a:endParaRPr lang="en-US" b="1" dirty="0"/>
          </a:p>
          <a:p>
            <a:pPr lvl="2">
              <a:buFont typeface="Wingdings" panose="05000000000000000000" pitchFamily="2" charset="2"/>
              <a:buChar char="§"/>
            </a:pPr>
            <a:endParaRPr lang="en-US" b="1" dirty="0" smtClean="0"/>
          </a:p>
          <a:p>
            <a:pPr lvl="2">
              <a:buFont typeface="Wingdings" panose="05000000000000000000" pitchFamily="2" charset="2"/>
              <a:buChar char="§"/>
            </a:pPr>
            <a:r>
              <a:rPr lang="en-US" b="1" dirty="0" smtClean="0"/>
              <a:t>Why</a:t>
            </a:r>
            <a:r>
              <a:rPr lang="en-US" b="1" dirty="0"/>
              <a:t>? </a:t>
            </a:r>
            <a:r>
              <a:rPr lang="en-US" dirty="0"/>
              <a:t>The first two rows are linearly independent, so the rank is at least 2, but all three rows are linearly dependent (the first is equal to the sum of the second and third) so the rank must be less than 3.</a:t>
            </a:r>
          </a:p>
          <a:p>
            <a:pPr>
              <a:buFont typeface="Wingdings" panose="05000000000000000000" pitchFamily="2" charset="2"/>
              <a:buChar char="§"/>
            </a:pPr>
            <a:r>
              <a:rPr lang="en-US" b="1" dirty="0">
                <a:solidFill>
                  <a:srgbClr val="D600B7"/>
                </a:solidFill>
              </a:rPr>
              <a:t>Why do we care about low rank?</a:t>
            </a:r>
          </a:p>
          <a:p>
            <a:pPr lvl="1">
              <a:buFont typeface="Wingdings" panose="05000000000000000000" pitchFamily="2" charset="2"/>
              <a:buChar char="§"/>
            </a:pPr>
            <a:r>
              <a:rPr lang="en-US" dirty="0"/>
              <a:t>We can write </a:t>
            </a:r>
            <a:r>
              <a:rPr lang="en-US" b="1" dirty="0"/>
              <a:t>A</a:t>
            </a:r>
            <a:r>
              <a:rPr lang="en-US" dirty="0"/>
              <a:t> as two “basis” vectors: [1 2 1] [-2 -3 1]</a:t>
            </a:r>
          </a:p>
          <a:p>
            <a:pPr lvl="1">
              <a:buFont typeface="Wingdings" panose="05000000000000000000" pitchFamily="2" charset="2"/>
              <a:buChar char="§"/>
            </a:pPr>
            <a:r>
              <a:rPr lang="en-US" dirty="0"/>
              <a:t>And new coordinates of : [1 0] [0 1] [1 1]</a:t>
            </a:r>
            <a:endParaRPr lang="en-US" dirty="0"/>
          </a:p>
        </p:txBody>
      </p:sp>
      <p:pic>
        <p:nvPicPr>
          <p:cNvPr id="4" name="Picture 2" descr="\begin{bmatrix}1&amp;2&amp;1\\-2&amp;-3&amp;1\\3&amp;5&amp;0\end{bmatri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0685" y="3001575"/>
            <a:ext cx="1340285"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0184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F4FA-43CA-461C-AFC6-0FE30265DD3C}"/>
              </a:ext>
            </a:extLst>
          </p:cNvPr>
          <p:cNvSpPr>
            <a:spLocks noGrp="1"/>
          </p:cNvSpPr>
          <p:nvPr>
            <p:ph type="title"/>
          </p:nvPr>
        </p:nvSpPr>
        <p:spPr/>
        <p:txBody>
          <a:bodyPr/>
          <a:lstStyle/>
          <a:p>
            <a:pPr algn="ctr"/>
            <a:r>
              <a:rPr lang="en-US" b="1" dirty="0" smtClean="0">
                <a:solidFill>
                  <a:schemeClr val="accent2">
                    <a:lumMod val="75000"/>
                  </a:schemeClr>
                </a:solidFill>
              </a:rPr>
              <a:t>Rank is Dimensionality</a:t>
            </a:r>
            <a:endParaRPr lang="en-US" b="1" dirty="0">
              <a:solidFill>
                <a:schemeClr val="accent2">
                  <a:lumMod val="75000"/>
                </a:schemeClr>
              </a:solidFill>
            </a:endParaRPr>
          </a:p>
        </p:txBody>
      </p:sp>
      <p:sp>
        <p:nvSpPr>
          <p:cNvPr id="3" name="Content Placeholder 2">
            <a:extLst>
              <a:ext uri="{FF2B5EF4-FFF2-40B4-BE49-F238E27FC236}">
                <a16:creationId xmlns:a16="http://schemas.microsoft.com/office/drawing/2014/main" id="{195A6CB0-988F-473C-9897-F5DF79C1CE1C}"/>
              </a:ext>
            </a:extLst>
          </p:cNvPr>
          <p:cNvSpPr>
            <a:spLocks noGrp="1"/>
          </p:cNvSpPr>
          <p:nvPr>
            <p:ph idx="1"/>
          </p:nvPr>
        </p:nvSpPr>
        <p:spPr>
          <a:xfrm>
            <a:off x="838200" y="1825625"/>
            <a:ext cx="10515600" cy="4632652"/>
          </a:xfrm>
        </p:spPr>
        <p:txBody>
          <a:bodyPr>
            <a:noAutofit/>
          </a:bodyPr>
          <a:lstStyle/>
          <a:p>
            <a:pPr>
              <a:buFont typeface="Wingdings" panose="05000000000000000000" pitchFamily="2" charset="2"/>
              <a:buChar char="§"/>
            </a:pPr>
            <a:r>
              <a:rPr lang="en-US" b="1" dirty="0">
                <a:solidFill>
                  <a:srgbClr val="D600B7"/>
                </a:solidFill>
              </a:rPr>
              <a:t>Cloud of points 3D space:</a:t>
            </a:r>
          </a:p>
          <a:p>
            <a:pPr lvl="1">
              <a:buFont typeface="Wingdings" panose="05000000000000000000" pitchFamily="2" charset="2"/>
              <a:buChar char="§"/>
            </a:pPr>
            <a:r>
              <a:rPr lang="en-US" dirty="0"/>
              <a:t>Think of point </a:t>
            </a:r>
            <a:r>
              <a:rPr lang="en-US" dirty="0" smtClean="0"/>
              <a:t>positions as </a:t>
            </a:r>
            <a:r>
              <a:rPr lang="en-US" dirty="0"/>
              <a:t>a matrix:</a:t>
            </a:r>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pPr>
              <a:buFont typeface="Wingdings" panose="05000000000000000000" pitchFamily="2" charset="2"/>
              <a:buChar char="§"/>
            </a:pPr>
            <a:endParaRPr lang="en-US" b="1" dirty="0" smtClean="0">
              <a:solidFill>
                <a:srgbClr val="D600B7"/>
              </a:solidFill>
            </a:endParaRPr>
          </a:p>
          <a:p>
            <a:pPr>
              <a:buFont typeface="Wingdings" panose="05000000000000000000" pitchFamily="2" charset="2"/>
              <a:buChar char="§"/>
            </a:pPr>
            <a:r>
              <a:rPr lang="en-US" b="1" dirty="0" smtClean="0">
                <a:solidFill>
                  <a:srgbClr val="D600B7"/>
                </a:solidFill>
              </a:rPr>
              <a:t>We </a:t>
            </a:r>
            <a:r>
              <a:rPr lang="en-US" b="1" dirty="0">
                <a:solidFill>
                  <a:srgbClr val="D600B7"/>
                </a:solidFill>
              </a:rPr>
              <a:t>can rewrite coordinates more efficiently!</a:t>
            </a:r>
          </a:p>
          <a:p>
            <a:pPr lvl="1">
              <a:buFont typeface="Wingdings" panose="05000000000000000000" pitchFamily="2" charset="2"/>
              <a:buChar char="§"/>
            </a:pPr>
            <a:r>
              <a:rPr lang="en-US" dirty="0"/>
              <a:t>Old basis vectors:</a:t>
            </a:r>
            <a:r>
              <a:rPr lang="en-US" b="1" dirty="0"/>
              <a:t> </a:t>
            </a:r>
            <a:r>
              <a:rPr lang="en-US" dirty="0"/>
              <a:t>[1 0 0] [0 1 0] [0 0 1]</a:t>
            </a:r>
          </a:p>
          <a:p>
            <a:pPr lvl="1">
              <a:buFont typeface="Wingdings" panose="05000000000000000000" pitchFamily="2" charset="2"/>
              <a:buChar char="§"/>
            </a:pPr>
            <a:r>
              <a:rPr lang="en-US" b="1" dirty="0"/>
              <a:t>New basis vectors: [1 2 1] [-2 -3 1]</a:t>
            </a:r>
          </a:p>
          <a:p>
            <a:pPr lvl="1">
              <a:buFont typeface="Wingdings" panose="05000000000000000000" pitchFamily="2" charset="2"/>
              <a:buChar char="§"/>
            </a:pPr>
            <a:r>
              <a:rPr lang="en-US" dirty="0"/>
              <a:t>Then </a:t>
            </a:r>
            <a:r>
              <a:rPr lang="en-US" b="1" dirty="0"/>
              <a:t>A</a:t>
            </a:r>
            <a:r>
              <a:rPr lang="en-US" dirty="0"/>
              <a:t> has new coordinates: [1 0]. </a:t>
            </a:r>
            <a:r>
              <a:rPr lang="en-US" b="1" dirty="0"/>
              <a:t>B</a:t>
            </a:r>
            <a:r>
              <a:rPr lang="en-US" dirty="0"/>
              <a:t>: [0 1], </a:t>
            </a:r>
            <a:r>
              <a:rPr lang="en-US" b="1" dirty="0"/>
              <a:t>C</a:t>
            </a:r>
            <a:r>
              <a:rPr lang="en-US" dirty="0"/>
              <a:t>: [1 1]</a:t>
            </a:r>
          </a:p>
          <a:p>
            <a:pPr lvl="2">
              <a:buFont typeface="Wingdings" panose="05000000000000000000" pitchFamily="2" charset="2"/>
              <a:buChar char="§"/>
            </a:pPr>
            <a:r>
              <a:rPr lang="en-US" b="1" dirty="0"/>
              <a:t>Notice: We reduced the number of coordinates!</a:t>
            </a:r>
          </a:p>
          <a:p>
            <a:pPr>
              <a:buFont typeface="Wingdings" panose="05000000000000000000" pitchFamily="2" charset="2"/>
              <a:buChar char="§"/>
            </a:pPr>
            <a:endParaRPr lang="en-US" sz="2800" dirty="0" smtClean="0"/>
          </a:p>
        </p:txBody>
      </p:sp>
      <p:pic>
        <p:nvPicPr>
          <p:cNvPr id="4" name="Picture 2"/>
          <p:cNvPicPr>
            <a:picLocks noChangeAspect="1" noChangeArrowheads="1"/>
          </p:cNvPicPr>
          <p:nvPr/>
        </p:nvPicPr>
        <p:blipFill rotWithShape="1">
          <a:blip r:embed="rId3" cstate="print"/>
          <a:srcRect l="36826"/>
          <a:stretch/>
        </p:blipFill>
        <p:spPr bwMode="auto">
          <a:xfrm>
            <a:off x="7992737" y="1341303"/>
            <a:ext cx="4114800" cy="2885245"/>
          </a:xfrm>
          <a:prstGeom prst="rect">
            <a:avLst/>
          </a:prstGeom>
          <a:noFill/>
          <a:ln w="9525">
            <a:noFill/>
            <a:miter lim="800000"/>
            <a:headEnd/>
            <a:tailEnd/>
          </a:ln>
        </p:spPr>
      </p:pic>
      <p:pic>
        <p:nvPicPr>
          <p:cNvPr id="6" name="Picture 2" descr="\begin{bmatrix}1&amp;2&amp;1\\-2&amp;-3&amp;1\\3&amp;5&amp;0\end{bmatri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1285" y="2832253"/>
            <a:ext cx="1340285" cy="9144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025376" y="3365653"/>
            <a:ext cx="1915909" cy="369332"/>
          </a:xfrm>
          <a:prstGeom prst="rect">
            <a:avLst/>
          </a:prstGeom>
          <a:noFill/>
        </p:spPr>
        <p:txBody>
          <a:bodyPr wrap="none" rtlCol="0">
            <a:spAutoFit/>
          </a:bodyPr>
          <a:lstStyle/>
          <a:p>
            <a:r>
              <a:rPr lang="en-US" b="1" dirty="0" smtClean="0">
                <a:solidFill>
                  <a:srgbClr val="0000FF"/>
                </a:solidFill>
                <a:latin typeface="Arial" pitchFamily="34" charset="0"/>
                <a:cs typeface="Arial" pitchFamily="34" charset="0"/>
              </a:rPr>
              <a:t>1 row per point:</a:t>
            </a:r>
          </a:p>
        </p:txBody>
      </p:sp>
      <p:sp>
        <p:nvSpPr>
          <p:cNvPr id="8" name="TextBox 7"/>
          <p:cNvSpPr txBox="1"/>
          <p:nvPr/>
        </p:nvSpPr>
        <p:spPr>
          <a:xfrm>
            <a:off x="5289970" y="2832253"/>
            <a:ext cx="415498" cy="923330"/>
          </a:xfrm>
          <a:prstGeom prst="rect">
            <a:avLst/>
          </a:prstGeom>
          <a:noFill/>
        </p:spPr>
        <p:txBody>
          <a:bodyPr wrap="none" rtlCol="0">
            <a:spAutoFit/>
          </a:bodyPr>
          <a:lstStyle/>
          <a:p>
            <a:r>
              <a:rPr lang="en-US" b="1" dirty="0" smtClean="0">
                <a:solidFill>
                  <a:srgbClr val="0000FF"/>
                </a:solidFill>
                <a:latin typeface="Arial" pitchFamily="34" charset="0"/>
                <a:cs typeface="Arial" pitchFamily="34" charset="0"/>
              </a:rPr>
              <a:t>A</a:t>
            </a:r>
          </a:p>
          <a:p>
            <a:r>
              <a:rPr lang="en-US" b="1" dirty="0" smtClean="0">
                <a:solidFill>
                  <a:srgbClr val="0000FF"/>
                </a:solidFill>
                <a:latin typeface="Arial" pitchFamily="34" charset="0"/>
                <a:cs typeface="Arial" pitchFamily="34" charset="0"/>
              </a:rPr>
              <a:t>B</a:t>
            </a:r>
          </a:p>
          <a:p>
            <a:r>
              <a:rPr lang="en-US" b="1" dirty="0" smtClean="0">
                <a:solidFill>
                  <a:srgbClr val="0000FF"/>
                </a:solidFill>
                <a:latin typeface="Arial" pitchFamily="34" charset="0"/>
                <a:cs typeface="Arial" pitchFamily="34" charset="0"/>
              </a:rPr>
              <a:t>C </a:t>
            </a:r>
          </a:p>
        </p:txBody>
      </p:sp>
    </p:spTree>
    <p:extLst>
      <p:ext uri="{BB962C8B-B14F-4D97-AF65-F5344CB8AC3E}">
        <p14:creationId xmlns:p14="http://schemas.microsoft.com/office/powerpoint/2010/main" val="32615028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F4FA-43CA-461C-AFC6-0FE30265DD3C}"/>
              </a:ext>
            </a:extLst>
          </p:cNvPr>
          <p:cNvSpPr>
            <a:spLocks noGrp="1"/>
          </p:cNvSpPr>
          <p:nvPr>
            <p:ph type="title"/>
          </p:nvPr>
        </p:nvSpPr>
        <p:spPr/>
        <p:txBody>
          <a:bodyPr/>
          <a:lstStyle/>
          <a:p>
            <a:pPr algn="ctr"/>
            <a:r>
              <a:rPr lang="en-US" b="1" dirty="0" smtClean="0">
                <a:solidFill>
                  <a:schemeClr val="accent2">
                    <a:lumMod val="75000"/>
                  </a:schemeClr>
                </a:solidFill>
              </a:rPr>
              <a:t>Singular Value Decomposition</a:t>
            </a:r>
            <a:endParaRPr lang="en-US" b="1" dirty="0">
              <a:solidFill>
                <a:schemeClr val="accent2">
                  <a:lumMod val="75000"/>
                </a:schemeClr>
              </a:solidFill>
            </a:endParaRPr>
          </a:p>
        </p:txBody>
      </p:sp>
      <p:sp>
        <p:nvSpPr>
          <p:cNvPr id="3" name="Content Placeholder 2">
            <a:extLst>
              <a:ext uri="{FF2B5EF4-FFF2-40B4-BE49-F238E27FC236}">
                <a16:creationId xmlns:a16="http://schemas.microsoft.com/office/drawing/2014/main" id="{195A6CB0-988F-473C-9897-F5DF79C1CE1C}"/>
              </a:ext>
            </a:extLst>
          </p:cNvPr>
          <p:cNvSpPr>
            <a:spLocks noGrp="1"/>
          </p:cNvSpPr>
          <p:nvPr>
            <p:ph idx="1"/>
          </p:nvPr>
        </p:nvSpPr>
        <p:spPr>
          <a:xfrm>
            <a:off x="838200" y="1531345"/>
            <a:ext cx="10515600" cy="4926932"/>
          </a:xfrm>
        </p:spPr>
        <p:txBody>
          <a:bodyPr>
            <a:noAutofit/>
          </a:bodyPr>
          <a:lstStyle/>
          <a:p>
            <a:pPr algn="ctr">
              <a:buNone/>
            </a:pPr>
            <a:r>
              <a:rPr lang="en-US" sz="4000" b="1" dirty="0">
                <a:solidFill>
                  <a:srgbClr val="FF0066"/>
                </a:solidFill>
              </a:rPr>
              <a:t>A</a:t>
            </a:r>
            <a:r>
              <a:rPr lang="en-US" sz="4000" b="1" baseline="-25000" dirty="0">
                <a:solidFill>
                  <a:srgbClr val="FF0066"/>
                </a:solidFill>
              </a:rPr>
              <a:t>[m x n]</a:t>
            </a:r>
            <a:r>
              <a:rPr lang="en-US" sz="4000" dirty="0">
                <a:solidFill>
                  <a:srgbClr val="FF0066"/>
                </a:solidFill>
              </a:rPr>
              <a:t> = </a:t>
            </a:r>
            <a:r>
              <a:rPr lang="en-US" sz="4000" b="1" dirty="0">
                <a:solidFill>
                  <a:srgbClr val="FF0066"/>
                </a:solidFill>
              </a:rPr>
              <a:t>U</a:t>
            </a:r>
            <a:r>
              <a:rPr lang="en-US" sz="4000" b="1" baseline="-25000" dirty="0">
                <a:solidFill>
                  <a:srgbClr val="FF0066"/>
                </a:solidFill>
              </a:rPr>
              <a:t>[m x r]</a:t>
            </a:r>
            <a:r>
              <a:rPr lang="en-US" sz="4000" dirty="0">
                <a:solidFill>
                  <a:srgbClr val="FF0066"/>
                </a:solidFill>
              </a:rPr>
              <a:t> </a:t>
            </a:r>
            <a:r>
              <a:rPr lang="en-US" sz="4000" b="1" dirty="0">
                <a:solidFill>
                  <a:srgbClr val="FF0066"/>
                </a:solidFill>
                <a:latin typeface="Symbol" pitchFamily="18" charset="2"/>
                <a:sym typeface="Symbol"/>
              </a:rPr>
              <a:t></a:t>
            </a:r>
            <a:r>
              <a:rPr lang="en-US" sz="4000" b="1" dirty="0">
                <a:solidFill>
                  <a:srgbClr val="FF0066"/>
                </a:solidFill>
                <a:latin typeface="Symbol" pitchFamily="18" charset="2"/>
              </a:rPr>
              <a:t> </a:t>
            </a:r>
            <a:r>
              <a:rPr lang="en-US" sz="4000" b="1" baseline="-25000" dirty="0">
                <a:solidFill>
                  <a:srgbClr val="FF0066"/>
                </a:solidFill>
                <a:latin typeface="Symbol" pitchFamily="18" charset="2"/>
              </a:rPr>
              <a:t>[ </a:t>
            </a:r>
            <a:r>
              <a:rPr lang="en-US" sz="4000" b="1" baseline="-25000" dirty="0">
                <a:solidFill>
                  <a:srgbClr val="FF0066"/>
                </a:solidFill>
              </a:rPr>
              <a:t>r x r]</a:t>
            </a:r>
            <a:r>
              <a:rPr lang="en-US" sz="4000" dirty="0">
                <a:solidFill>
                  <a:srgbClr val="FF0066"/>
                </a:solidFill>
              </a:rPr>
              <a:t> (</a:t>
            </a:r>
            <a:r>
              <a:rPr lang="en-US" sz="4000" b="1" dirty="0">
                <a:solidFill>
                  <a:srgbClr val="FF0066"/>
                </a:solidFill>
              </a:rPr>
              <a:t>V</a:t>
            </a:r>
            <a:r>
              <a:rPr lang="en-US" sz="4000" b="1" baseline="-25000" dirty="0">
                <a:solidFill>
                  <a:srgbClr val="FF0066"/>
                </a:solidFill>
              </a:rPr>
              <a:t>[n x r]</a:t>
            </a:r>
            <a:r>
              <a:rPr lang="en-US" sz="4000" b="1" dirty="0">
                <a:solidFill>
                  <a:srgbClr val="FF0066"/>
                </a:solidFill>
              </a:rPr>
              <a:t>)</a:t>
            </a:r>
            <a:r>
              <a:rPr lang="en-US" sz="4000" baseline="30000" dirty="0">
                <a:solidFill>
                  <a:srgbClr val="FF0066"/>
                </a:solidFill>
              </a:rPr>
              <a:t>T</a:t>
            </a:r>
          </a:p>
          <a:p>
            <a:endParaRPr lang="en-US" b="1" dirty="0"/>
          </a:p>
          <a:p>
            <a:pPr>
              <a:buFont typeface="Wingdings" panose="05000000000000000000" pitchFamily="2" charset="2"/>
              <a:buChar char="§"/>
            </a:pPr>
            <a:r>
              <a:rPr lang="en-US" b="1" dirty="0"/>
              <a:t>A</a:t>
            </a:r>
            <a:r>
              <a:rPr lang="en-US" dirty="0"/>
              <a:t>: </a:t>
            </a:r>
            <a:r>
              <a:rPr lang="en-US" b="1" dirty="0">
                <a:solidFill>
                  <a:srgbClr val="D600B7"/>
                </a:solidFill>
              </a:rPr>
              <a:t>Input data matrix</a:t>
            </a:r>
          </a:p>
          <a:p>
            <a:pPr lvl="1">
              <a:buFont typeface="Wingdings" panose="05000000000000000000" pitchFamily="2" charset="2"/>
              <a:buChar char="§"/>
            </a:pPr>
            <a:r>
              <a:rPr lang="en-US" i="1" dirty="0"/>
              <a:t>m</a:t>
            </a:r>
            <a:r>
              <a:rPr lang="en-US" dirty="0"/>
              <a:t> x </a:t>
            </a:r>
            <a:r>
              <a:rPr lang="en-US" i="1" dirty="0"/>
              <a:t>n</a:t>
            </a:r>
            <a:r>
              <a:rPr lang="en-US" dirty="0"/>
              <a:t> matrix (e.g., </a:t>
            </a:r>
            <a:r>
              <a:rPr lang="en-US" i="1" dirty="0"/>
              <a:t>m</a:t>
            </a:r>
            <a:r>
              <a:rPr lang="en-US" dirty="0"/>
              <a:t> documents, </a:t>
            </a:r>
            <a:r>
              <a:rPr lang="en-US" i="1" dirty="0"/>
              <a:t>n</a:t>
            </a:r>
            <a:r>
              <a:rPr lang="en-US" dirty="0"/>
              <a:t> terms)</a:t>
            </a:r>
          </a:p>
          <a:p>
            <a:pPr>
              <a:buFont typeface="Wingdings" panose="05000000000000000000" pitchFamily="2" charset="2"/>
              <a:buChar char="§"/>
            </a:pPr>
            <a:r>
              <a:rPr lang="en-US" b="1" dirty="0"/>
              <a:t> U</a:t>
            </a:r>
            <a:r>
              <a:rPr lang="en-US" dirty="0"/>
              <a:t>: </a:t>
            </a:r>
            <a:r>
              <a:rPr lang="en-US" b="1" dirty="0">
                <a:solidFill>
                  <a:srgbClr val="D600B7"/>
                </a:solidFill>
              </a:rPr>
              <a:t>Left singular vectors</a:t>
            </a:r>
            <a:r>
              <a:rPr lang="en-US" b="1" dirty="0">
                <a:solidFill>
                  <a:srgbClr val="FF0066"/>
                </a:solidFill>
              </a:rPr>
              <a:t> </a:t>
            </a:r>
          </a:p>
          <a:p>
            <a:pPr lvl="1">
              <a:buFont typeface="Wingdings" panose="05000000000000000000" pitchFamily="2" charset="2"/>
              <a:buChar char="§"/>
            </a:pPr>
            <a:r>
              <a:rPr lang="en-US" i="1" dirty="0"/>
              <a:t>m</a:t>
            </a:r>
            <a:r>
              <a:rPr lang="en-US" dirty="0"/>
              <a:t> x </a:t>
            </a:r>
            <a:r>
              <a:rPr lang="en-US" i="1" dirty="0"/>
              <a:t>r</a:t>
            </a:r>
            <a:r>
              <a:rPr lang="en-US" dirty="0"/>
              <a:t> matrix  (</a:t>
            </a:r>
            <a:r>
              <a:rPr lang="en-US" i="1" dirty="0"/>
              <a:t>m</a:t>
            </a:r>
            <a:r>
              <a:rPr lang="en-US" dirty="0"/>
              <a:t> documents, </a:t>
            </a:r>
            <a:r>
              <a:rPr lang="en-US" i="1" dirty="0"/>
              <a:t>r</a:t>
            </a:r>
            <a:r>
              <a:rPr lang="en-US" dirty="0"/>
              <a:t> concepts)</a:t>
            </a:r>
          </a:p>
          <a:p>
            <a:pPr>
              <a:buFont typeface="Wingdings" panose="05000000000000000000" pitchFamily="2" charset="2"/>
              <a:buChar char="§"/>
            </a:pPr>
            <a:r>
              <a:rPr lang="en-US" dirty="0"/>
              <a:t> </a:t>
            </a:r>
            <a:r>
              <a:rPr lang="en-US" b="1" dirty="0">
                <a:latin typeface="Symbol" pitchFamily="18" charset="2"/>
                <a:sym typeface="Symbol"/>
              </a:rPr>
              <a:t></a:t>
            </a:r>
            <a:r>
              <a:rPr lang="en-US" dirty="0"/>
              <a:t>: </a:t>
            </a:r>
            <a:r>
              <a:rPr lang="en-US" b="1" dirty="0">
                <a:solidFill>
                  <a:srgbClr val="D600B7"/>
                </a:solidFill>
              </a:rPr>
              <a:t>Singular values</a:t>
            </a:r>
          </a:p>
          <a:p>
            <a:pPr lvl="1">
              <a:buFont typeface="Wingdings" panose="05000000000000000000" pitchFamily="2" charset="2"/>
              <a:buChar char="§"/>
            </a:pPr>
            <a:r>
              <a:rPr lang="en-US" i="1" dirty="0"/>
              <a:t>r</a:t>
            </a:r>
            <a:r>
              <a:rPr lang="en-US" dirty="0"/>
              <a:t> x </a:t>
            </a:r>
            <a:r>
              <a:rPr lang="en-US" i="1" dirty="0"/>
              <a:t>r</a:t>
            </a:r>
            <a:r>
              <a:rPr lang="en-US" dirty="0"/>
              <a:t> diagonal matrix (strength of each ‘concept’) </a:t>
            </a:r>
            <a:br>
              <a:rPr lang="en-US" dirty="0"/>
            </a:br>
            <a:r>
              <a:rPr lang="en-US" dirty="0"/>
              <a:t>(</a:t>
            </a:r>
            <a:r>
              <a:rPr lang="en-US" i="1" dirty="0"/>
              <a:t>r</a:t>
            </a:r>
            <a:r>
              <a:rPr lang="en-US" dirty="0"/>
              <a:t> : rank of the matrix </a:t>
            </a:r>
            <a:r>
              <a:rPr lang="en-US" b="1" dirty="0"/>
              <a:t>A</a:t>
            </a:r>
            <a:r>
              <a:rPr lang="en-US" dirty="0"/>
              <a:t>)</a:t>
            </a:r>
          </a:p>
          <a:p>
            <a:pPr>
              <a:buFont typeface="Wingdings" panose="05000000000000000000" pitchFamily="2" charset="2"/>
              <a:buChar char="§"/>
            </a:pPr>
            <a:r>
              <a:rPr lang="en-US" b="1" dirty="0"/>
              <a:t> V</a:t>
            </a:r>
            <a:r>
              <a:rPr lang="en-US" dirty="0"/>
              <a:t>: </a:t>
            </a:r>
            <a:r>
              <a:rPr lang="en-US" b="1" dirty="0">
                <a:solidFill>
                  <a:srgbClr val="D600B7"/>
                </a:solidFill>
              </a:rPr>
              <a:t>Right singular vectors</a:t>
            </a:r>
          </a:p>
          <a:p>
            <a:pPr lvl="1">
              <a:buFont typeface="Wingdings" panose="05000000000000000000" pitchFamily="2" charset="2"/>
              <a:buChar char="§"/>
            </a:pPr>
            <a:r>
              <a:rPr lang="en-US" i="1" dirty="0"/>
              <a:t>n</a:t>
            </a:r>
            <a:r>
              <a:rPr lang="en-US" dirty="0"/>
              <a:t> x </a:t>
            </a:r>
            <a:r>
              <a:rPr lang="en-US" i="1" dirty="0"/>
              <a:t>r</a:t>
            </a:r>
            <a:r>
              <a:rPr lang="en-US" dirty="0"/>
              <a:t> matrix (</a:t>
            </a:r>
            <a:r>
              <a:rPr lang="en-US" i="1" dirty="0"/>
              <a:t>n</a:t>
            </a:r>
            <a:r>
              <a:rPr lang="en-US" dirty="0"/>
              <a:t> terms, </a:t>
            </a:r>
            <a:r>
              <a:rPr lang="en-US" i="1" dirty="0"/>
              <a:t>r</a:t>
            </a:r>
            <a:r>
              <a:rPr lang="en-US" dirty="0"/>
              <a:t> concepts)</a:t>
            </a:r>
          </a:p>
          <a:p>
            <a:pPr marL="0" indent="0">
              <a:buNone/>
            </a:pPr>
            <a:endParaRPr lang="en-US" sz="2400" b="1" dirty="0" smtClean="0">
              <a:solidFill>
                <a:srgbClr val="207A00"/>
              </a:solidFill>
              <a:sym typeface="Wingdings" panose="05000000000000000000" pitchFamily="2" charset="2"/>
            </a:endParaRPr>
          </a:p>
        </p:txBody>
      </p:sp>
    </p:spTree>
    <p:extLst>
      <p:ext uri="{BB962C8B-B14F-4D97-AF65-F5344CB8AC3E}">
        <p14:creationId xmlns:p14="http://schemas.microsoft.com/office/powerpoint/2010/main" val="2562361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F4FA-43CA-461C-AFC6-0FE30265DD3C}"/>
              </a:ext>
            </a:extLst>
          </p:cNvPr>
          <p:cNvSpPr>
            <a:spLocks noGrp="1"/>
          </p:cNvSpPr>
          <p:nvPr>
            <p:ph type="title"/>
          </p:nvPr>
        </p:nvSpPr>
        <p:spPr/>
        <p:txBody>
          <a:bodyPr/>
          <a:lstStyle/>
          <a:p>
            <a:pPr algn="ctr"/>
            <a:r>
              <a:rPr lang="en-US" b="1" dirty="0" smtClean="0">
                <a:solidFill>
                  <a:schemeClr val="accent2">
                    <a:lumMod val="75000"/>
                  </a:schemeClr>
                </a:solidFill>
              </a:rPr>
              <a:t>SVD</a:t>
            </a:r>
            <a:endParaRPr lang="en-US" b="1" dirty="0">
              <a:solidFill>
                <a:schemeClr val="accent2">
                  <a:lumMod val="75000"/>
                </a:schemeClr>
              </a:solidFill>
            </a:endParaRPr>
          </a:p>
        </p:txBody>
      </p:sp>
      <p:pic>
        <p:nvPicPr>
          <p:cNvPr id="5" name="Picture 30" descr="TP_tmp"/>
          <p:cNvPicPr>
            <a:picLocks noChangeAspect="1" noChangeArrowheads="1"/>
          </p:cNvPicPr>
          <p:nvPr>
            <p:custDataLst>
              <p:tags r:id="rId1"/>
            </p:custDataLst>
          </p:nvPr>
        </p:nvPicPr>
        <p:blipFill>
          <a:blip r:embed="rId4" cstate="print">
            <a:clrChange>
              <a:clrFrom>
                <a:srgbClr val="FFFFFF"/>
              </a:clrFrom>
              <a:clrTo>
                <a:srgbClr val="FFFFFF">
                  <a:alpha val="0"/>
                </a:srgbClr>
              </a:clrTo>
            </a:clrChange>
          </a:blip>
          <a:srcRect/>
          <a:stretch>
            <a:fillRect/>
          </a:stretch>
        </p:blipFill>
        <p:spPr bwMode="auto">
          <a:xfrm>
            <a:off x="2971800" y="1476566"/>
            <a:ext cx="6248400" cy="635000"/>
          </a:xfrm>
          <a:prstGeom prst="rect">
            <a:avLst/>
          </a:prstGeom>
          <a:noFill/>
          <a:ln w="28575" algn="ctr">
            <a:noFill/>
            <a:miter lim="800000"/>
            <a:headEnd type="none" w="sm" len="sm"/>
            <a:tailEnd/>
          </a:ln>
          <a:effectLst/>
        </p:spPr>
      </p:pic>
      <p:sp>
        <p:nvSpPr>
          <p:cNvPr id="6" name="Rectangle 2"/>
          <p:cNvSpPr>
            <a:spLocks noChangeArrowheads="1"/>
          </p:cNvSpPr>
          <p:nvPr/>
        </p:nvSpPr>
        <p:spPr bwMode="auto">
          <a:xfrm>
            <a:off x="6958013" y="3360757"/>
            <a:ext cx="328612" cy="320675"/>
          </a:xfrm>
          <a:prstGeom prst="rect">
            <a:avLst/>
          </a:prstGeom>
          <a:solidFill>
            <a:schemeClr val="bg1"/>
          </a:solidFill>
          <a:ln w="9525" algn="ctr">
            <a:solidFill>
              <a:schemeClr val="tx1"/>
            </a:solidFill>
            <a:miter lim="800000"/>
            <a:headEnd/>
            <a:tailEnd/>
          </a:ln>
          <a:effectLst/>
        </p:spPr>
        <p:txBody>
          <a:bodyPr wrap="none" anchor="ctr"/>
          <a:lstStyle/>
          <a:p>
            <a:endParaRPr lang="en-US"/>
          </a:p>
        </p:txBody>
      </p:sp>
      <p:sp>
        <p:nvSpPr>
          <p:cNvPr id="7" name="AutoShape 5"/>
          <p:cNvSpPr>
            <a:spLocks noChangeArrowheads="1"/>
          </p:cNvSpPr>
          <p:nvPr/>
        </p:nvSpPr>
        <p:spPr bwMode="auto">
          <a:xfrm rot="16200000">
            <a:off x="3667125" y="3697307"/>
            <a:ext cx="1828800" cy="1143000"/>
          </a:xfrm>
          <a:prstGeom prst="flowChartProcess">
            <a:avLst/>
          </a:prstGeom>
          <a:solidFill>
            <a:srgbClr val="CCECFF"/>
          </a:solidFill>
          <a:ln w="9525">
            <a:solidFill>
              <a:schemeClr val="tx1"/>
            </a:solidFill>
            <a:miter lim="800000"/>
            <a:headEnd/>
            <a:tailEnd/>
          </a:ln>
          <a:effectLst/>
        </p:spPr>
        <p:txBody>
          <a:bodyPr vert="eaVert" wrap="none" anchor="ctr"/>
          <a:lstStyle/>
          <a:p>
            <a:pPr algn="ctr"/>
            <a:r>
              <a:rPr kumimoji="0" lang="en-US" sz="2400" b="1" dirty="0">
                <a:latin typeface="Sylfaen" pitchFamily="18" charset="0"/>
              </a:rPr>
              <a:t>A</a:t>
            </a:r>
            <a:endParaRPr kumimoji="0" lang="en-US" sz="2400" b="1" baseline="30000" dirty="0">
              <a:latin typeface="Sylfaen" pitchFamily="18" charset="0"/>
            </a:endParaRPr>
          </a:p>
        </p:txBody>
      </p:sp>
      <p:sp>
        <p:nvSpPr>
          <p:cNvPr id="8" name="AutoShape 6"/>
          <p:cNvSpPr>
            <a:spLocks/>
          </p:cNvSpPr>
          <p:nvPr/>
        </p:nvSpPr>
        <p:spPr bwMode="auto">
          <a:xfrm>
            <a:off x="3810000" y="3354407"/>
            <a:ext cx="152400" cy="1752600"/>
          </a:xfrm>
          <a:prstGeom prst="leftBrace">
            <a:avLst>
              <a:gd name="adj1" fmla="val 95833"/>
              <a:gd name="adj2" fmla="val 50000"/>
            </a:avLst>
          </a:prstGeom>
          <a:noFill/>
          <a:ln w="9525">
            <a:solidFill>
              <a:schemeClr val="tx1"/>
            </a:solidFill>
            <a:round/>
            <a:headEnd/>
            <a:tailEnd/>
          </a:ln>
          <a:effectLst/>
        </p:spPr>
        <p:txBody>
          <a:bodyPr wrap="none" anchor="ctr"/>
          <a:lstStyle/>
          <a:p>
            <a:endParaRPr lang="en-US"/>
          </a:p>
        </p:txBody>
      </p:sp>
      <p:sp>
        <p:nvSpPr>
          <p:cNvPr id="9" name="Text Box 7"/>
          <p:cNvSpPr txBox="1">
            <a:spLocks noChangeArrowheads="1"/>
          </p:cNvSpPr>
          <p:nvPr/>
        </p:nvSpPr>
        <p:spPr bwMode="auto">
          <a:xfrm>
            <a:off x="3467100" y="4021157"/>
            <a:ext cx="392113" cy="396875"/>
          </a:xfrm>
          <a:prstGeom prst="rect">
            <a:avLst/>
          </a:prstGeom>
          <a:noFill/>
          <a:ln w="9525">
            <a:noFill/>
            <a:miter lim="800000"/>
            <a:headEnd/>
            <a:tailEnd/>
          </a:ln>
          <a:effectLst/>
        </p:spPr>
        <p:txBody>
          <a:bodyPr wrap="none">
            <a:spAutoFit/>
          </a:bodyPr>
          <a:lstStyle/>
          <a:p>
            <a:pPr algn="l"/>
            <a:r>
              <a:rPr kumimoji="0" lang="en-US" sz="2000" dirty="0">
                <a:latin typeface="Sylfaen" pitchFamily="18" charset="0"/>
              </a:rPr>
              <a:t>m</a:t>
            </a:r>
          </a:p>
        </p:txBody>
      </p:sp>
      <p:sp>
        <p:nvSpPr>
          <p:cNvPr id="10" name="Text Box 8"/>
          <p:cNvSpPr txBox="1">
            <a:spLocks noChangeArrowheads="1"/>
          </p:cNvSpPr>
          <p:nvPr/>
        </p:nvSpPr>
        <p:spPr bwMode="auto">
          <a:xfrm>
            <a:off x="4419600" y="2678132"/>
            <a:ext cx="328613" cy="396875"/>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n</a:t>
            </a:r>
          </a:p>
        </p:txBody>
      </p:sp>
      <p:sp>
        <p:nvSpPr>
          <p:cNvPr id="11" name="AutoShape 9"/>
          <p:cNvSpPr>
            <a:spLocks/>
          </p:cNvSpPr>
          <p:nvPr/>
        </p:nvSpPr>
        <p:spPr bwMode="auto">
          <a:xfrm rot="5400000">
            <a:off x="4419600" y="2601932"/>
            <a:ext cx="304800" cy="1066800"/>
          </a:xfrm>
          <a:prstGeom prst="leftBrace">
            <a:avLst>
              <a:gd name="adj1" fmla="val 29167"/>
              <a:gd name="adj2" fmla="val 50000"/>
            </a:avLst>
          </a:prstGeom>
          <a:noFill/>
          <a:ln w="9525">
            <a:solidFill>
              <a:schemeClr val="tx1"/>
            </a:solidFill>
            <a:round/>
            <a:headEnd/>
            <a:tailEnd/>
          </a:ln>
          <a:effectLst/>
        </p:spPr>
        <p:txBody>
          <a:bodyPr wrap="none" anchor="ctr"/>
          <a:lstStyle/>
          <a:p>
            <a:endParaRPr lang="en-US"/>
          </a:p>
        </p:txBody>
      </p:sp>
      <p:sp>
        <p:nvSpPr>
          <p:cNvPr id="12" name="Rectangle 10"/>
          <p:cNvSpPr>
            <a:spLocks noChangeArrowheads="1"/>
          </p:cNvSpPr>
          <p:nvPr/>
        </p:nvSpPr>
        <p:spPr bwMode="auto">
          <a:xfrm>
            <a:off x="6954838" y="3717944"/>
            <a:ext cx="395287"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sym typeface="Symbol" pitchFamily="18" charset="2"/>
              </a:rPr>
              <a:t></a:t>
            </a:r>
          </a:p>
        </p:txBody>
      </p:sp>
      <p:grpSp>
        <p:nvGrpSpPr>
          <p:cNvPr id="13" name="Group 11"/>
          <p:cNvGrpSpPr>
            <a:grpSpLocks/>
          </p:cNvGrpSpPr>
          <p:nvPr/>
        </p:nvGrpSpPr>
        <p:grpSpPr bwMode="auto">
          <a:xfrm>
            <a:off x="5980113" y="3354407"/>
            <a:ext cx="468312" cy="1752600"/>
            <a:chOff x="1663" y="1551"/>
            <a:chExt cx="295" cy="1104"/>
          </a:xfrm>
        </p:grpSpPr>
        <p:sp>
          <p:nvSpPr>
            <p:cNvPr id="14" name="AutoShape 12"/>
            <p:cNvSpPr>
              <a:spLocks/>
            </p:cNvSpPr>
            <p:nvPr/>
          </p:nvSpPr>
          <p:spPr bwMode="auto">
            <a:xfrm>
              <a:off x="1862" y="1551"/>
              <a:ext cx="96" cy="1104"/>
            </a:xfrm>
            <a:prstGeom prst="leftBrace">
              <a:avLst>
                <a:gd name="adj1" fmla="val 95833"/>
                <a:gd name="adj2" fmla="val 50000"/>
              </a:avLst>
            </a:prstGeom>
            <a:noFill/>
            <a:ln w="9525">
              <a:solidFill>
                <a:schemeClr val="tx1"/>
              </a:solidFill>
              <a:round/>
              <a:headEnd/>
              <a:tailEnd/>
            </a:ln>
            <a:effectLst/>
          </p:spPr>
          <p:txBody>
            <a:bodyPr wrap="none" anchor="ctr"/>
            <a:lstStyle/>
            <a:p>
              <a:endParaRPr lang="en-US"/>
            </a:p>
          </p:txBody>
        </p:sp>
        <p:sp>
          <p:nvSpPr>
            <p:cNvPr id="15" name="Text Box 13"/>
            <p:cNvSpPr txBox="1">
              <a:spLocks noChangeArrowheads="1"/>
            </p:cNvSpPr>
            <p:nvPr/>
          </p:nvSpPr>
          <p:spPr bwMode="auto">
            <a:xfrm>
              <a:off x="1663" y="1955"/>
              <a:ext cx="247" cy="250"/>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m</a:t>
              </a:r>
            </a:p>
          </p:txBody>
        </p:sp>
      </p:grpSp>
      <p:grpSp>
        <p:nvGrpSpPr>
          <p:cNvPr id="16" name="Group 14"/>
          <p:cNvGrpSpPr>
            <a:grpSpLocks/>
          </p:cNvGrpSpPr>
          <p:nvPr/>
        </p:nvGrpSpPr>
        <p:grpSpPr bwMode="auto">
          <a:xfrm>
            <a:off x="7450138" y="2655907"/>
            <a:ext cx="1066800" cy="660400"/>
            <a:chOff x="2589" y="1111"/>
            <a:chExt cx="672" cy="416"/>
          </a:xfrm>
        </p:grpSpPr>
        <p:sp>
          <p:nvSpPr>
            <p:cNvPr id="17" name="Text Box 15"/>
            <p:cNvSpPr txBox="1">
              <a:spLocks noChangeArrowheads="1"/>
            </p:cNvSpPr>
            <p:nvPr/>
          </p:nvSpPr>
          <p:spPr bwMode="auto">
            <a:xfrm>
              <a:off x="2831" y="1111"/>
              <a:ext cx="207" cy="250"/>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n</a:t>
              </a:r>
            </a:p>
          </p:txBody>
        </p:sp>
        <p:sp>
          <p:nvSpPr>
            <p:cNvPr id="18" name="AutoShape 16"/>
            <p:cNvSpPr>
              <a:spLocks/>
            </p:cNvSpPr>
            <p:nvPr/>
          </p:nvSpPr>
          <p:spPr bwMode="auto">
            <a:xfrm rot="5400000">
              <a:off x="2829" y="1095"/>
              <a:ext cx="192" cy="672"/>
            </a:xfrm>
            <a:prstGeom prst="leftBrace">
              <a:avLst>
                <a:gd name="adj1" fmla="val 29167"/>
                <a:gd name="adj2" fmla="val 50000"/>
              </a:avLst>
            </a:prstGeom>
            <a:noFill/>
            <a:ln w="9525">
              <a:solidFill>
                <a:schemeClr val="tx1"/>
              </a:solidFill>
              <a:round/>
              <a:headEnd/>
              <a:tailEnd/>
            </a:ln>
            <a:effectLst/>
          </p:spPr>
          <p:txBody>
            <a:bodyPr wrap="none" anchor="ctr"/>
            <a:lstStyle/>
            <a:p>
              <a:endParaRPr lang="en-US"/>
            </a:p>
          </p:txBody>
        </p:sp>
      </p:grpSp>
      <p:sp>
        <p:nvSpPr>
          <p:cNvPr id="19" name="AutoShape 18"/>
          <p:cNvSpPr>
            <a:spLocks noChangeArrowheads="1"/>
          </p:cNvSpPr>
          <p:nvPr/>
        </p:nvSpPr>
        <p:spPr bwMode="auto">
          <a:xfrm rot="16200000">
            <a:off x="5691982" y="4187050"/>
            <a:ext cx="1828800" cy="163513"/>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baseline="30000">
              <a:latin typeface="Sylfaen" pitchFamily="18" charset="0"/>
            </a:endParaRPr>
          </a:p>
        </p:txBody>
      </p:sp>
      <p:sp>
        <p:nvSpPr>
          <p:cNvPr id="20" name="AutoShape 19"/>
          <p:cNvSpPr>
            <a:spLocks noChangeArrowheads="1"/>
          </p:cNvSpPr>
          <p:nvPr/>
        </p:nvSpPr>
        <p:spPr bwMode="auto">
          <a:xfrm rot="16200000">
            <a:off x="6952457" y="3365213"/>
            <a:ext cx="174625" cy="161925"/>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a:latin typeface="Symbol" pitchFamily="18" charset="2"/>
              <a:sym typeface="Symbol" pitchFamily="18" charset="2"/>
            </a:endParaRPr>
          </a:p>
        </p:txBody>
      </p:sp>
      <p:sp>
        <p:nvSpPr>
          <p:cNvPr id="21" name="Rectangle 20"/>
          <p:cNvSpPr>
            <a:spLocks noChangeArrowheads="1"/>
          </p:cNvSpPr>
          <p:nvPr/>
        </p:nvSpPr>
        <p:spPr bwMode="auto">
          <a:xfrm>
            <a:off x="7720013" y="3679844"/>
            <a:ext cx="584200"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rPr>
              <a:t>V</a:t>
            </a:r>
            <a:r>
              <a:rPr kumimoji="0" lang="en-US" sz="2800" b="1" baseline="30000">
                <a:latin typeface="Sylfaen" pitchFamily="18" charset="0"/>
              </a:rPr>
              <a:t>T</a:t>
            </a:r>
          </a:p>
        </p:txBody>
      </p:sp>
      <p:sp>
        <p:nvSpPr>
          <p:cNvPr id="22" name="Rectangle 21"/>
          <p:cNvSpPr>
            <a:spLocks noChangeArrowheads="1"/>
          </p:cNvSpPr>
          <p:nvPr/>
        </p:nvSpPr>
        <p:spPr bwMode="auto">
          <a:xfrm>
            <a:off x="5118100" y="3710007"/>
            <a:ext cx="977900" cy="1006475"/>
          </a:xfrm>
          <a:prstGeom prst="rect">
            <a:avLst/>
          </a:prstGeom>
          <a:noFill/>
          <a:ln w="9525" algn="ctr">
            <a:noFill/>
            <a:miter lim="800000"/>
            <a:headEnd/>
            <a:tailEnd/>
          </a:ln>
          <a:effectLst/>
        </p:spPr>
        <p:txBody>
          <a:bodyPr>
            <a:spAutoFit/>
          </a:bodyPr>
          <a:lstStyle/>
          <a:p>
            <a:r>
              <a:rPr kumimoji="0" lang="en-US" sz="6000">
                <a:latin typeface="Symbol" pitchFamily="18" charset="2"/>
                <a:sym typeface="Symbol" pitchFamily="18" charset="2"/>
              </a:rPr>
              <a:t></a:t>
            </a:r>
            <a:r>
              <a:rPr kumimoji="0" lang="en-US" sz="4400">
                <a:latin typeface="Symbol" pitchFamily="18" charset="2"/>
              </a:rPr>
              <a:t> </a:t>
            </a:r>
          </a:p>
        </p:txBody>
      </p:sp>
      <p:sp>
        <p:nvSpPr>
          <p:cNvPr id="23" name="Rectangle 22"/>
          <p:cNvSpPr>
            <a:spLocks noChangeArrowheads="1"/>
          </p:cNvSpPr>
          <p:nvPr/>
        </p:nvSpPr>
        <p:spPr bwMode="auto">
          <a:xfrm>
            <a:off x="6683375" y="3351232"/>
            <a:ext cx="171450" cy="1831975"/>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24" name="AutoShape 24"/>
          <p:cNvSpPr>
            <a:spLocks noChangeArrowheads="1"/>
          </p:cNvSpPr>
          <p:nvPr/>
        </p:nvSpPr>
        <p:spPr bwMode="auto">
          <a:xfrm>
            <a:off x="7407275" y="3371869"/>
            <a:ext cx="1149350" cy="163513"/>
          </a:xfrm>
          <a:prstGeom prst="flowChartProcess">
            <a:avLst/>
          </a:prstGeom>
          <a:solidFill>
            <a:schemeClr val="folHlink"/>
          </a:solidFill>
          <a:ln w="9525">
            <a:solidFill>
              <a:schemeClr val="tx1"/>
            </a:solidFill>
            <a:miter lim="800000"/>
            <a:headEnd/>
            <a:tailEnd/>
          </a:ln>
          <a:effectLst/>
        </p:spPr>
        <p:txBody>
          <a:bodyPr wrap="none" anchor="ctr"/>
          <a:lstStyle/>
          <a:p>
            <a:endParaRPr kumimoji="0" lang="en-US" sz="2400" b="1" baseline="30000">
              <a:latin typeface="Sylfaen" pitchFamily="18" charset="0"/>
            </a:endParaRPr>
          </a:p>
        </p:txBody>
      </p:sp>
      <p:sp>
        <p:nvSpPr>
          <p:cNvPr id="25" name="Rectangle 25"/>
          <p:cNvSpPr>
            <a:spLocks noChangeArrowheads="1"/>
          </p:cNvSpPr>
          <p:nvPr/>
        </p:nvSpPr>
        <p:spPr bwMode="auto">
          <a:xfrm>
            <a:off x="7405688" y="3540144"/>
            <a:ext cx="1150937" cy="1698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26" name="Rectangle 23"/>
          <p:cNvSpPr>
            <a:spLocks noChangeArrowheads="1"/>
          </p:cNvSpPr>
          <p:nvPr/>
        </p:nvSpPr>
        <p:spPr bwMode="auto">
          <a:xfrm>
            <a:off x="7120732" y="3521094"/>
            <a:ext cx="158750" cy="1571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3424487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F4FA-43CA-461C-AFC6-0FE30265DD3C}"/>
              </a:ext>
            </a:extLst>
          </p:cNvPr>
          <p:cNvSpPr>
            <a:spLocks noGrp="1"/>
          </p:cNvSpPr>
          <p:nvPr>
            <p:ph type="title"/>
          </p:nvPr>
        </p:nvSpPr>
        <p:spPr/>
        <p:txBody>
          <a:bodyPr/>
          <a:lstStyle/>
          <a:p>
            <a:pPr algn="ctr"/>
            <a:r>
              <a:rPr lang="en-US" b="1" dirty="0" smtClean="0">
                <a:solidFill>
                  <a:schemeClr val="accent2">
                    <a:lumMod val="75000"/>
                  </a:schemeClr>
                </a:solidFill>
              </a:rPr>
              <a:t>SVD</a:t>
            </a:r>
            <a:endParaRPr lang="en-US" b="1" dirty="0">
              <a:solidFill>
                <a:schemeClr val="accent2">
                  <a:lumMod val="75000"/>
                </a:schemeClr>
              </a:solidFill>
            </a:endParaRPr>
          </a:p>
        </p:txBody>
      </p:sp>
      <p:pic>
        <p:nvPicPr>
          <p:cNvPr id="5" name="Picture 30" descr="TP_tmp"/>
          <p:cNvPicPr>
            <a:picLocks noChangeAspect="1" noChangeArrowheads="1"/>
          </p:cNvPicPr>
          <p:nvPr>
            <p:custDataLst>
              <p:tags r:id="rId1"/>
            </p:custDataLst>
          </p:nvPr>
        </p:nvPicPr>
        <p:blipFill>
          <a:blip r:embed="rId4" cstate="print">
            <a:clrChange>
              <a:clrFrom>
                <a:srgbClr val="FFFFFF"/>
              </a:clrFrom>
              <a:clrTo>
                <a:srgbClr val="FFFFFF">
                  <a:alpha val="0"/>
                </a:srgbClr>
              </a:clrTo>
            </a:clrChange>
          </a:blip>
          <a:srcRect/>
          <a:stretch>
            <a:fillRect/>
          </a:stretch>
        </p:blipFill>
        <p:spPr bwMode="auto">
          <a:xfrm>
            <a:off x="2971800" y="1690688"/>
            <a:ext cx="6248400" cy="635000"/>
          </a:xfrm>
          <a:prstGeom prst="rect">
            <a:avLst/>
          </a:prstGeom>
          <a:noFill/>
          <a:ln w="28575" algn="ctr">
            <a:noFill/>
            <a:miter lim="800000"/>
            <a:headEnd type="none" w="sm" len="sm"/>
            <a:tailEnd/>
          </a:ln>
          <a:effectLst/>
        </p:spPr>
      </p:pic>
      <p:sp>
        <p:nvSpPr>
          <p:cNvPr id="6" name="AutoShape 5"/>
          <p:cNvSpPr>
            <a:spLocks noChangeArrowheads="1"/>
          </p:cNvSpPr>
          <p:nvPr/>
        </p:nvSpPr>
        <p:spPr bwMode="auto">
          <a:xfrm rot="16200000">
            <a:off x="2828925" y="3264820"/>
            <a:ext cx="1828800" cy="1143000"/>
          </a:xfrm>
          <a:prstGeom prst="flowChartProcess">
            <a:avLst/>
          </a:prstGeom>
          <a:solidFill>
            <a:srgbClr val="CCECFF"/>
          </a:solidFill>
          <a:ln w="9525">
            <a:solidFill>
              <a:schemeClr val="tx1"/>
            </a:solidFill>
            <a:miter lim="800000"/>
            <a:headEnd/>
            <a:tailEnd/>
          </a:ln>
          <a:effectLst/>
        </p:spPr>
        <p:txBody>
          <a:bodyPr vert="eaVert" wrap="none" anchor="ctr"/>
          <a:lstStyle/>
          <a:p>
            <a:pPr algn="ctr"/>
            <a:r>
              <a:rPr kumimoji="0" lang="en-US" sz="2400" b="1" dirty="0">
                <a:latin typeface="Sylfaen" pitchFamily="18" charset="0"/>
              </a:rPr>
              <a:t>A</a:t>
            </a:r>
            <a:endParaRPr kumimoji="0" lang="en-US" sz="2400" b="1" baseline="30000" dirty="0">
              <a:latin typeface="Sylfaen" pitchFamily="18" charset="0"/>
            </a:endParaRPr>
          </a:p>
        </p:txBody>
      </p:sp>
      <p:sp>
        <p:nvSpPr>
          <p:cNvPr id="7" name="AutoShape 6"/>
          <p:cNvSpPr>
            <a:spLocks/>
          </p:cNvSpPr>
          <p:nvPr/>
        </p:nvSpPr>
        <p:spPr bwMode="auto">
          <a:xfrm>
            <a:off x="2971800" y="2921920"/>
            <a:ext cx="152400" cy="1752600"/>
          </a:xfrm>
          <a:prstGeom prst="leftBrace">
            <a:avLst>
              <a:gd name="adj1" fmla="val 95833"/>
              <a:gd name="adj2" fmla="val 50000"/>
            </a:avLst>
          </a:prstGeom>
          <a:noFill/>
          <a:ln w="9525">
            <a:solidFill>
              <a:schemeClr val="tx1"/>
            </a:solidFill>
            <a:round/>
            <a:headEnd/>
            <a:tailEnd/>
          </a:ln>
          <a:effectLst/>
        </p:spPr>
        <p:txBody>
          <a:bodyPr wrap="none" anchor="ctr"/>
          <a:lstStyle/>
          <a:p>
            <a:endParaRPr lang="en-US"/>
          </a:p>
        </p:txBody>
      </p:sp>
      <p:sp>
        <p:nvSpPr>
          <p:cNvPr id="8" name="AutoShape 9"/>
          <p:cNvSpPr>
            <a:spLocks/>
          </p:cNvSpPr>
          <p:nvPr/>
        </p:nvSpPr>
        <p:spPr bwMode="auto">
          <a:xfrm rot="5400000">
            <a:off x="3581400" y="2169445"/>
            <a:ext cx="304800" cy="1066800"/>
          </a:xfrm>
          <a:prstGeom prst="leftBrace">
            <a:avLst>
              <a:gd name="adj1" fmla="val 29167"/>
              <a:gd name="adj2" fmla="val 50000"/>
            </a:avLst>
          </a:prstGeom>
          <a:noFill/>
          <a:ln w="9525">
            <a:solidFill>
              <a:schemeClr val="tx1"/>
            </a:solidFill>
            <a:round/>
            <a:headEnd/>
            <a:tailEnd/>
          </a:ln>
          <a:effectLst/>
        </p:spPr>
        <p:txBody>
          <a:bodyPr wrap="none" anchor="ctr"/>
          <a:lstStyle/>
          <a:p>
            <a:endParaRPr lang="en-US"/>
          </a:p>
        </p:txBody>
      </p:sp>
      <p:sp>
        <p:nvSpPr>
          <p:cNvPr id="9" name="AutoShape 18"/>
          <p:cNvSpPr>
            <a:spLocks noChangeArrowheads="1"/>
          </p:cNvSpPr>
          <p:nvPr/>
        </p:nvSpPr>
        <p:spPr bwMode="auto">
          <a:xfrm rot="16200000">
            <a:off x="4539457" y="3754563"/>
            <a:ext cx="1828800" cy="163513"/>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baseline="30000">
              <a:latin typeface="Sylfaen" pitchFamily="18" charset="0"/>
            </a:endParaRPr>
          </a:p>
        </p:txBody>
      </p:sp>
      <p:sp>
        <p:nvSpPr>
          <p:cNvPr id="10" name="AutoShape 19"/>
          <p:cNvSpPr>
            <a:spLocks noChangeArrowheads="1"/>
          </p:cNvSpPr>
          <p:nvPr/>
        </p:nvSpPr>
        <p:spPr bwMode="auto">
          <a:xfrm rot="16200000">
            <a:off x="5594350" y="2933032"/>
            <a:ext cx="174625" cy="161925"/>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a:latin typeface="Symbol" pitchFamily="18" charset="2"/>
              <a:sym typeface="Symbol" pitchFamily="18" charset="2"/>
            </a:endParaRPr>
          </a:p>
        </p:txBody>
      </p:sp>
      <p:sp>
        <p:nvSpPr>
          <p:cNvPr id="11" name="Rectangle 21"/>
          <p:cNvSpPr>
            <a:spLocks noChangeArrowheads="1"/>
          </p:cNvSpPr>
          <p:nvPr/>
        </p:nvSpPr>
        <p:spPr bwMode="auto">
          <a:xfrm>
            <a:off x="4279900" y="3277520"/>
            <a:ext cx="977900" cy="1006475"/>
          </a:xfrm>
          <a:prstGeom prst="rect">
            <a:avLst/>
          </a:prstGeom>
          <a:noFill/>
          <a:ln w="9525" algn="ctr">
            <a:noFill/>
            <a:miter lim="800000"/>
            <a:headEnd/>
            <a:tailEnd/>
          </a:ln>
          <a:effectLst/>
        </p:spPr>
        <p:txBody>
          <a:bodyPr>
            <a:spAutoFit/>
          </a:bodyPr>
          <a:lstStyle/>
          <a:p>
            <a:r>
              <a:rPr kumimoji="0" lang="en-US" sz="6000">
                <a:latin typeface="Symbol" pitchFamily="18" charset="2"/>
                <a:sym typeface="Symbol" pitchFamily="18" charset="2"/>
              </a:rPr>
              <a:t></a:t>
            </a:r>
            <a:r>
              <a:rPr kumimoji="0" lang="en-US" sz="4400">
                <a:latin typeface="Symbol" pitchFamily="18" charset="2"/>
              </a:rPr>
              <a:t> </a:t>
            </a:r>
          </a:p>
        </p:txBody>
      </p:sp>
      <p:sp>
        <p:nvSpPr>
          <p:cNvPr id="12" name="Rectangle 22"/>
          <p:cNvSpPr>
            <a:spLocks noChangeArrowheads="1"/>
          </p:cNvSpPr>
          <p:nvPr/>
        </p:nvSpPr>
        <p:spPr bwMode="auto">
          <a:xfrm>
            <a:off x="7562850" y="2961607"/>
            <a:ext cx="171450" cy="1831975"/>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13" name="Rectangle 23"/>
          <p:cNvSpPr>
            <a:spLocks noChangeArrowheads="1"/>
          </p:cNvSpPr>
          <p:nvPr/>
        </p:nvSpPr>
        <p:spPr bwMode="auto">
          <a:xfrm>
            <a:off x="7810500" y="2961607"/>
            <a:ext cx="158750" cy="1571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14" name="AutoShape 24"/>
          <p:cNvSpPr>
            <a:spLocks noChangeArrowheads="1"/>
          </p:cNvSpPr>
          <p:nvPr/>
        </p:nvSpPr>
        <p:spPr bwMode="auto">
          <a:xfrm>
            <a:off x="5905500" y="2939382"/>
            <a:ext cx="1149350" cy="163513"/>
          </a:xfrm>
          <a:prstGeom prst="flowChartProcess">
            <a:avLst/>
          </a:prstGeom>
          <a:solidFill>
            <a:schemeClr val="folHlink"/>
          </a:solidFill>
          <a:ln w="9525">
            <a:solidFill>
              <a:schemeClr val="tx1"/>
            </a:solidFill>
            <a:miter lim="800000"/>
            <a:headEnd/>
            <a:tailEnd/>
          </a:ln>
          <a:effectLst/>
        </p:spPr>
        <p:txBody>
          <a:bodyPr wrap="none" anchor="ctr"/>
          <a:lstStyle/>
          <a:p>
            <a:endParaRPr kumimoji="0" lang="en-US" sz="2400" b="1" baseline="30000">
              <a:latin typeface="Sylfaen" pitchFamily="18" charset="0"/>
            </a:endParaRPr>
          </a:p>
        </p:txBody>
      </p:sp>
      <p:sp>
        <p:nvSpPr>
          <p:cNvPr id="15" name="Rectangle 25"/>
          <p:cNvSpPr>
            <a:spLocks noChangeArrowheads="1"/>
          </p:cNvSpPr>
          <p:nvPr/>
        </p:nvSpPr>
        <p:spPr bwMode="auto">
          <a:xfrm>
            <a:off x="8115300" y="2961607"/>
            <a:ext cx="1150938" cy="1698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16" name="Text Box 26"/>
          <p:cNvSpPr txBox="1">
            <a:spLocks noChangeArrowheads="1"/>
          </p:cNvSpPr>
          <p:nvPr/>
        </p:nvSpPr>
        <p:spPr bwMode="auto">
          <a:xfrm>
            <a:off x="7129463" y="3475957"/>
            <a:ext cx="452437" cy="762000"/>
          </a:xfrm>
          <a:prstGeom prst="rect">
            <a:avLst/>
          </a:prstGeom>
          <a:noFill/>
          <a:ln w="9525" algn="ctr">
            <a:noFill/>
            <a:miter lim="800000"/>
            <a:headEnd/>
            <a:tailEnd/>
          </a:ln>
          <a:effectLst/>
        </p:spPr>
        <p:txBody>
          <a:bodyPr wrap="none">
            <a:spAutoFit/>
          </a:bodyPr>
          <a:lstStyle/>
          <a:p>
            <a:r>
              <a:rPr kumimoji="0" lang="en-US" sz="4400">
                <a:latin typeface="Comic Sans MS" pitchFamily="66" charset="0"/>
              </a:rPr>
              <a:t>+</a:t>
            </a:r>
          </a:p>
        </p:txBody>
      </p:sp>
      <p:sp>
        <p:nvSpPr>
          <p:cNvPr id="17" name="Text Box 27"/>
          <p:cNvSpPr txBox="1">
            <a:spLocks noChangeArrowheads="1"/>
          </p:cNvSpPr>
          <p:nvPr/>
        </p:nvSpPr>
        <p:spPr bwMode="auto">
          <a:xfrm>
            <a:off x="5167313" y="2396457"/>
            <a:ext cx="782587" cy="369332"/>
          </a:xfrm>
          <a:prstGeom prst="rect">
            <a:avLst/>
          </a:prstGeom>
          <a:noFill/>
          <a:ln w="9525" algn="ctr">
            <a:noFill/>
            <a:miter lim="800000"/>
            <a:headEnd/>
            <a:tailEnd/>
          </a:ln>
          <a:effectLst/>
        </p:spPr>
        <p:txBody>
          <a:bodyPr wrap="none">
            <a:spAutoFit/>
          </a:bodyPr>
          <a:lstStyle/>
          <a:p>
            <a:r>
              <a:rPr kumimoji="0" lang="en-US" dirty="0">
                <a:sym typeface="Symbol" pitchFamily="18" charset="2"/>
              </a:rPr>
              <a:t></a:t>
            </a:r>
            <a:r>
              <a:rPr kumimoji="0" lang="en-US" baseline="-25000" dirty="0" smtClean="0">
                <a:sym typeface="Symbol" pitchFamily="18" charset="2"/>
              </a:rPr>
              <a:t>1</a:t>
            </a:r>
            <a:r>
              <a:rPr kumimoji="0" lang="en-US" b="1" dirty="0" smtClean="0"/>
              <a:t>u</a:t>
            </a:r>
            <a:r>
              <a:rPr kumimoji="0" lang="en-US" b="1" baseline="-25000" dirty="0" smtClean="0"/>
              <a:t>1</a:t>
            </a:r>
            <a:r>
              <a:rPr kumimoji="0" lang="en-US" b="1" dirty="0" smtClean="0"/>
              <a:t>v</a:t>
            </a:r>
            <a:r>
              <a:rPr kumimoji="0" lang="en-US" b="1" baseline="-25000" dirty="0" smtClean="0"/>
              <a:t>1</a:t>
            </a:r>
            <a:endParaRPr kumimoji="0" lang="en-US" b="1" baseline="-25000" dirty="0"/>
          </a:p>
        </p:txBody>
      </p:sp>
      <p:sp>
        <p:nvSpPr>
          <p:cNvPr id="18" name="Text Box 28"/>
          <p:cNvSpPr txBox="1">
            <a:spLocks noChangeArrowheads="1"/>
          </p:cNvSpPr>
          <p:nvPr/>
        </p:nvSpPr>
        <p:spPr bwMode="auto">
          <a:xfrm>
            <a:off x="7550150" y="2444082"/>
            <a:ext cx="795411" cy="369332"/>
          </a:xfrm>
          <a:prstGeom prst="rect">
            <a:avLst/>
          </a:prstGeom>
          <a:noFill/>
          <a:ln w="9525" algn="ctr">
            <a:noFill/>
            <a:miter lim="800000"/>
            <a:headEnd/>
            <a:tailEnd/>
          </a:ln>
          <a:effectLst/>
        </p:spPr>
        <p:txBody>
          <a:bodyPr wrap="none">
            <a:spAutoFit/>
          </a:bodyPr>
          <a:lstStyle/>
          <a:p>
            <a:r>
              <a:rPr kumimoji="0" lang="en-US" dirty="0">
                <a:sym typeface="Symbol" pitchFamily="18" charset="2"/>
              </a:rPr>
              <a:t></a:t>
            </a:r>
            <a:r>
              <a:rPr kumimoji="0" lang="en-US" baseline="-25000" dirty="0" smtClean="0">
                <a:sym typeface="Symbol" pitchFamily="18" charset="2"/>
              </a:rPr>
              <a:t>2</a:t>
            </a:r>
            <a:r>
              <a:rPr kumimoji="0" lang="en-US" b="1" dirty="0" smtClean="0"/>
              <a:t>u</a:t>
            </a:r>
            <a:r>
              <a:rPr kumimoji="0" lang="en-US" b="1" baseline="-25000" dirty="0" smtClean="0"/>
              <a:t>2</a:t>
            </a:r>
            <a:r>
              <a:rPr kumimoji="0" lang="en-US" b="1" dirty="0" smtClean="0"/>
              <a:t>v</a:t>
            </a:r>
            <a:r>
              <a:rPr kumimoji="0" lang="en-US" b="1" baseline="-25000" dirty="0" smtClean="0"/>
              <a:t>2</a:t>
            </a:r>
            <a:endParaRPr kumimoji="0" lang="en-US" baseline="-25000" dirty="0"/>
          </a:p>
        </p:txBody>
      </p:sp>
      <p:sp>
        <p:nvSpPr>
          <p:cNvPr id="19" name="TextBox 18"/>
          <p:cNvSpPr txBox="1"/>
          <p:nvPr/>
        </p:nvSpPr>
        <p:spPr>
          <a:xfrm>
            <a:off x="9741665" y="5145796"/>
            <a:ext cx="1944763" cy="1384995"/>
          </a:xfrm>
          <a:prstGeom prst="rect">
            <a:avLst/>
          </a:prstGeom>
          <a:noFill/>
        </p:spPr>
        <p:txBody>
          <a:bodyPr wrap="none" rtlCol="0">
            <a:spAutoFit/>
          </a:bodyPr>
          <a:lstStyle/>
          <a:p>
            <a:r>
              <a:rPr lang="el-GR" sz="2800" b="1" dirty="0" smtClean="0">
                <a:solidFill>
                  <a:srgbClr val="008000"/>
                </a:solidFill>
                <a:latin typeface="Times New Roman"/>
                <a:cs typeface="Times New Roman"/>
              </a:rPr>
              <a:t>σ</a:t>
            </a:r>
            <a:r>
              <a:rPr lang="en-US" sz="2800" b="1" baseline="-25000" dirty="0" err="1" smtClean="0">
                <a:solidFill>
                  <a:srgbClr val="008000"/>
                </a:solidFill>
                <a:latin typeface="Times New Roman"/>
                <a:cs typeface="Times New Roman"/>
              </a:rPr>
              <a:t>i</a:t>
            </a:r>
            <a:r>
              <a:rPr lang="en-US" sz="2800" b="1" baseline="-25000" dirty="0" smtClean="0">
                <a:solidFill>
                  <a:srgbClr val="008000"/>
                </a:solidFill>
                <a:latin typeface="Times New Roman"/>
                <a:cs typeface="Times New Roman"/>
              </a:rPr>
              <a:t>  </a:t>
            </a:r>
            <a:r>
              <a:rPr lang="en-US" sz="2800" b="1" dirty="0" smtClean="0">
                <a:solidFill>
                  <a:srgbClr val="008000"/>
                </a:solidFill>
                <a:latin typeface="Times New Roman"/>
                <a:cs typeface="Times New Roman"/>
              </a:rPr>
              <a:t>… scalar</a:t>
            </a:r>
          </a:p>
          <a:p>
            <a:r>
              <a:rPr lang="en-US" sz="2800" b="1" dirty="0" err="1" smtClean="0">
                <a:solidFill>
                  <a:srgbClr val="008000"/>
                </a:solidFill>
                <a:latin typeface="Times New Roman"/>
                <a:cs typeface="Times New Roman"/>
              </a:rPr>
              <a:t>u</a:t>
            </a:r>
            <a:r>
              <a:rPr lang="en-US" sz="2800" b="1" baseline="-25000" dirty="0" err="1" smtClean="0">
                <a:solidFill>
                  <a:srgbClr val="008000"/>
                </a:solidFill>
                <a:latin typeface="Times New Roman"/>
                <a:cs typeface="Times New Roman"/>
              </a:rPr>
              <a:t>i</a:t>
            </a:r>
            <a:r>
              <a:rPr lang="en-US" sz="2800" b="1" dirty="0" smtClean="0">
                <a:solidFill>
                  <a:srgbClr val="008000"/>
                </a:solidFill>
                <a:latin typeface="Times New Roman"/>
                <a:cs typeface="Times New Roman"/>
              </a:rPr>
              <a:t> … vector</a:t>
            </a:r>
          </a:p>
          <a:p>
            <a:r>
              <a:rPr lang="en-US" sz="2800" b="1" dirty="0" smtClean="0">
                <a:solidFill>
                  <a:srgbClr val="008000"/>
                </a:solidFill>
                <a:latin typeface="Times New Roman"/>
                <a:cs typeface="Times New Roman"/>
              </a:rPr>
              <a:t>v</a:t>
            </a:r>
            <a:r>
              <a:rPr lang="en-US" sz="2800" b="1" baseline="-25000" dirty="0" smtClean="0">
                <a:solidFill>
                  <a:srgbClr val="008000"/>
                </a:solidFill>
                <a:latin typeface="Times New Roman"/>
                <a:cs typeface="Times New Roman"/>
              </a:rPr>
              <a:t>i</a:t>
            </a:r>
            <a:r>
              <a:rPr lang="en-US" sz="2800" b="1" dirty="0" smtClean="0">
                <a:solidFill>
                  <a:srgbClr val="008000"/>
                </a:solidFill>
                <a:latin typeface="Times New Roman"/>
                <a:cs typeface="Times New Roman"/>
              </a:rPr>
              <a:t> … vector</a:t>
            </a:r>
            <a:endParaRPr lang="en-US" sz="2800" b="1" dirty="0">
              <a:solidFill>
                <a:srgbClr val="008000"/>
              </a:solidFill>
            </a:endParaRPr>
          </a:p>
        </p:txBody>
      </p:sp>
    </p:spTree>
    <p:extLst>
      <p:ext uri="{BB962C8B-B14F-4D97-AF65-F5344CB8AC3E}">
        <p14:creationId xmlns:p14="http://schemas.microsoft.com/office/powerpoint/2010/main" val="7790234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F4FA-43CA-461C-AFC6-0FE30265DD3C}"/>
              </a:ext>
            </a:extLst>
          </p:cNvPr>
          <p:cNvSpPr>
            <a:spLocks noGrp="1"/>
          </p:cNvSpPr>
          <p:nvPr>
            <p:ph type="title"/>
          </p:nvPr>
        </p:nvSpPr>
        <p:spPr/>
        <p:txBody>
          <a:bodyPr/>
          <a:lstStyle/>
          <a:p>
            <a:pPr algn="ctr"/>
            <a:r>
              <a:rPr lang="en-US" b="1" dirty="0" smtClean="0">
                <a:solidFill>
                  <a:schemeClr val="accent2">
                    <a:lumMod val="75000"/>
                  </a:schemeClr>
                </a:solidFill>
              </a:rPr>
              <a:t>SVD - Properties</a:t>
            </a:r>
            <a:endParaRPr lang="en-US" b="1" dirty="0">
              <a:solidFill>
                <a:schemeClr val="accent2">
                  <a:lumMod val="75000"/>
                </a:schemeClr>
              </a:solidFill>
            </a:endParaRPr>
          </a:p>
        </p:txBody>
      </p:sp>
      <p:sp>
        <p:nvSpPr>
          <p:cNvPr id="3" name="Content Placeholder 2">
            <a:extLst>
              <a:ext uri="{FF2B5EF4-FFF2-40B4-BE49-F238E27FC236}">
                <a16:creationId xmlns:a16="http://schemas.microsoft.com/office/drawing/2014/main" id="{195A6CB0-988F-473C-9897-F5DF79C1CE1C}"/>
              </a:ext>
            </a:extLst>
          </p:cNvPr>
          <p:cNvSpPr>
            <a:spLocks noGrp="1"/>
          </p:cNvSpPr>
          <p:nvPr>
            <p:ph idx="1"/>
          </p:nvPr>
        </p:nvSpPr>
        <p:spPr>
          <a:xfrm>
            <a:off x="838200" y="1825625"/>
            <a:ext cx="10515600" cy="4632652"/>
          </a:xfrm>
        </p:spPr>
        <p:txBody>
          <a:bodyPr>
            <a:noAutofit/>
          </a:bodyPr>
          <a:lstStyle/>
          <a:p>
            <a:pPr>
              <a:buFontTx/>
              <a:buNone/>
            </a:pPr>
            <a:r>
              <a:rPr lang="en-US" dirty="0"/>
              <a:t>It is </a:t>
            </a:r>
            <a:r>
              <a:rPr lang="en-US" b="1" dirty="0"/>
              <a:t>always</a:t>
            </a:r>
            <a:r>
              <a:rPr lang="en-US" dirty="0"/>
              <a:t> possible to decompose a </a:t>
            </a:r>
            <a:r>
              <a:rPr lang="en-US" dirty="0" smtClean="0"/>
              <a:t>real matrix </a:t>
            </a:r>
            <a:r>
              <a:rPr lang="en-US" b="1" i="1" dirty="0"/>
              <a:t>A</a:t>
            </a:r>
            <a:r>
              <a:rPr lang="en-US" dirty="0"/>
              <a:t> into </a:t>
            </a:r>
            <a:r>
              <a:rPr lang="en-US" b="1" i="1" dirty="0"/>
              <a:t>A = U </a:t>
            </a:r>
            <a:r>
              <a:rPr lang="en-US" b="1" dirty="0">
                <a:sym typeface="Symbol"/>
              </a:rPr>
              <a:t></a:t>
            </a:r>
            <a:r>
              <a:rPr lang="en-US" b="1" dirty="0"/>
              <a:t> </a:t>
            </a:r>
            <a:r>
              <a:rPr lang="en-US" b="1" i="1" dirty="0"/>
              <a:t>V</a:t>
            </a:r>
            <a:r>
              <a:rPr lang="en-US" b="1" baseline="30000" dirty="0"/>
              <a:t>T</a:t>
            </a:r>
            <a:r>
              <a:rPr lang="en-US" dirty="0"/>
              <a:t> , where</a:t>
            </a:r>
          </a:p>
          <a:p>
            <a:pPr>
              <a:buFont typeface="Wingdings" panose="05000000000000000000" pitchFamily="2" charset="2"/>
              <a:buChar char="§"/>
            </a:pPr>
            <a:r>
              <a:rPr lang="en-US" b="1" i="1" dirty="0"/>
              <a:t>U, </a:t>
            </a:r>
            <a:r>
              <a:rPr lang="en-US" b="1" dirty="0">
                <a:sym typeface="Symbol"/>
              </a:rPr>
              <a:t></a:t>
            </a:r>
            <a:r>
              <a:rPr lang="en-US" b="1" i="1" dirty="0"/>
              <a:t>, V</a:t>
            </a:r>
            <a:r>
              <a:rPr lang="en-US" dirty="0"/>
              <a:t>: </a:t>
            </a:r>
            <a:r>
              <a:rPr lang="en-US" dirty="0">
                <a:solidFill>
                  <a:srgbClr val="D600B7"/>
                </a:solidFill>
              </a:rPr>
              <a:t>unique</a:t>
            </a:r>
          </a:p>
          <a:p>
            <a:pPr>
              <a:buFont typeface="Wingdings" panose="05000000000000000000" pitchFamily="2" charset="2"/>
              <a:buChar char="§"/>
            </a:pPr>
            <a:r>
              <a:rPr lang="en-US" b="1" i="1" dirty="0"/>
              <a:t>U, V</a:t>
            </a:r>
            <a:r>
              <a:rPr lang="en-US" dirty="0"/>
              <a:t>: </a:t>
            </a:r>
            <a:r>
              <a:rPr lang="en-US" dirty="0">
                <a:solidFill>
                  <a:srgbClr val="D600B7"/>
                </a:solidFill>
              </a:rPr>
              <a:t>column orthonormal</a:t>
            </a:r>
          </a:p>
          <a:p>
            <a:pPr lvl="1">
              <a:buFont typeface="Wingdings" panose="05000000000000000000" pitchFamily="2" charset="2"/>
              <a:buChar char="§"/>
            </a:pPr>
            <a:r>
              <a:rPr lang="en-US" b="1" i="1" dirty="0"/>
              <a:t>U</a:t>
            </a:r>
            <a:r>
              <a:rPr lang="en-US" b="1" i="1" baseline="30000" dirty="0"/>
              <a:t>T</a:t>
            </a:r>
            <a:r>
              <a:rPr lang="en-US" b="1" i="1" dirty="0"/>
              <a:t> U = I</a:t>
            </a:r>
            <a:r>
              <a:rPr lang="en-US" i="1" dirty="0"/>
              <a:t>; </a:t>
            </a:r>
            <a:r>
              <a:rPr lang="en-US" b="1" i="1" dirty="0"/>
              <a:t>V</a:t>
            </a:r>
            <a:r>
              <a:rPr lang="en-US" b="1" i="1" baseline="30000" dirty="0"/>
              <a:t>T</a:t>
            </a:r>
            <a:r>
              <a:rPr lang="en-US" b="1" i="1" dirty="0"/>
              <a:t> V = I</a:t>
            </a:r>
            <a:r>
              <a:rPr lang="en-US" i="1" dirty="0"/>
              <a:t>  </a:t>
            </a:r>
            <a:r>
              <a:rPr lang="en-US" dirty="0"/>
              <a:t>(</a:t>
            </a:r>
            <a:r>
              <a:rPr lang="en-US" b="1" i="1" dirty="0"/>
              <a:t>I</a:t>
            </a:r>
            <a:r>
              <a:rPr lang="en-US" dirty="0"/>
              <a:t>: identity matrix)</a:t>
            </a:r>
          </a:p>
          <a:p>
            <a:pPr lvl="1">
              <a:buFont typeface="Wingdings" panose="05000000000000000000" pitchFamily="2" charset="2"/>
              <a:buChar char="§"/>
            </a:pPr>
            <a:r>
              <a:rPr lang="en-US" dirty="0"/>
              <a:t>(Columns are orthogonal unit vectors)</a:t>
            </a:r>
          </a:p>
          <a:p>
            <a:pPr>
              <a:buFont typeface="Wingdings" panose="05000000000000000000" pitchFamily="2" charset="2"/>
              <a:buChar char="§"/>
            </a:pPr>
            <a:r>
              <a:rPr lang="en-US" b="1" dirty="0">
                <a:sym typeface="Symbol"/>
              </a:rPr>
              <a:t></a:t>
            </a:r>
            <a:r>
              <a:rPr lang="en-US" dirty="0"/>
              <a:t>: </a:t>
            </a:r>
            <a:r>
              <a:rPr lang="en-US" dirty="0">
                <a:solidFill>
                  <a:srgbClr val="D600B7"/>
                </a:solidFill>
              </a:rPr>
              <a:t>diagonal</a:t>
            </a:r>
          </a:p>
          <a:p>
            <a:pPr lvl="1">
              <a:buFont typeface="Wingdings" panose="05000000000000000000" pitchFamily="2" charset="2"/>
              <a:buChar char="§"/>
            </a:pPr>
            <a:r>
              <a:rPr lang="en-US" dirty="0"/>
              <a:t>Entries (</a:t>
            </a:r>
            <a:r>
              <a:rPr lang="en-US" b="1" dirty="0">
                <a:solidFill>
                  <a:srgbClr val="008000"/>
                </a:solidFill>
              </a:rPr>
              <a:t>singular values</a:t>
            </a:r>
            <a:r>
              <a:rPr lang="en-US" dirty="0"/>
              <a:t>) are </a:t>
            </a:r>
            <a:r>
              <a:rPr lang="en-US" dirty="0">
                <a:solidFill>
                  <a:srgbClr val="008000"/>
                </a:solidFill>
              </a:rPr>
              <a:t>positive</a:t>
            </a:r>
            <a:r>
              <a:rPr lang="en-US" dirty="0"/>
              <a:t>, </a:t>
            </a:r>
            <a:r>
              <a:rPr lang="en-US" dirty="0" smtClean="0"/>
              <a:t>and </a:t>
            </a:r>
            <a:r>
              <a:rPr lang="en-US" dirty="0"/>
              <a:t>sorted in decreasing order (</a:t>
            </a:r>
            <a:r>
              <a:rPr lang="el-GR" b="1" dirty="0">
                <a:latin typeface="Times New Roman"/>
                <a:cs typeface="Times New Roman"/>
              </a:rPr>
              <a:t>σ</a:t>
            </a:r>
            <a:r>
              <a:rPr lang="en-US" b="1" baseline="-25000" dirty="0"/>
              <a:t>1</a:t>
            </a:r>
            <a:r>
              <a:rPr lang="en-US" b="1" dirty="0"/>
              <a:t> </a:t>
            </a:r>
            <a:r>
              <a:rPr lang="en-US" b="1" dirty="0">
                <a:sym typeface="Symbol"/>
              </a:rPr>
              <a:t></a:t>
            </a:r>
            <a:r>
              <a:rPr lang="en-US" b="1" dirty="0"/>
              <a:t> </a:t>
            </a:r>
            <a:r>
              <a:rPr lang="el-GR" b="1" dirty="0">
                <a:latin typeface="Times New Roman"/>
                <a:cs typeface="Times New Roman"/>
              </a:rPr>
              <a:t>σ</a:t>
            </a:r>
            <a:r>
              <a:rPr lang="en-US" b="1" baseline="-25000" dirty="0"/>
              <a:t>2</a:t>
            </a:r>
            <a:r>
              <a:rPr lang="en-US" b="1" dirty="0"/>
              <a:t> </a:t>
            </a:r>
            <a:r>
              <a:rPr lang="en-US" b="1" dirty="0">
                <a:sym typeface="Symbol"/>
              </a:rPr>
              <a:t> </a:t>
            </a:r>
            <a:r>
              <a:rPr lang="en-US" b="1" dirty="0"/>
              <a:t>... </a:t>
            </a:r>
            <a:r>
              <a:rPr lang="en-US" b="1" dirty="0">
                <a:sym typeface="Symbol"/>
              </a:rPr>
              <a:t> </a:t>
            </a:r>
            <a:r>
              <a:rPr lang="en-US" b="1" dirty="0"/>
              <a:t>0</a:t>
            </a:r>
            <a:r>
              <a:rPr lang="en-US" dirty="0"/>
              <a:t>)</a:t>
            </a:r>
          </a:p>
          <a:p>
            <a:pPr marL="0" indent="0">
              <a:buNone/>
            </a:pPr>
            <a:endParaRPr lang="en-US" dirty="0" smtClean="0">
              <a:solidFill>
                <a:srgbClr val="207A00"/>
              </a:solidFill>
              <a:sym typeface="Wingdings" panose="05000000000000000000" pitchFamily="2" charset="2"/>
            </a:endParaRPr>
          </a:p>
        </p:txBody>
      </p:sp>
    </p:spTree>
    <p:extLst>
      <p:ext uri="{BB962C8B-B14F-4D97-AF65-F5344CB8AC3E}">
        <p14:creationId xmlns:p14="http://schemas.microsoft.com/office/powerpoint/2010/main" val="1320829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F4FA-43CA-461C-AFC6-0FE30265DD3C}"/>
              </a:ext>
            </a:extLst>
          </p:cNvPr>
          <p:cNvSpPr>
            <a:spLocks noGrp="1"/>
          </p:cNvSpPr>
          <p:nvPr>
            <p:ph type="title"/>
          </p:nvPr>
        </p:nvSpPr>
        <p:spPr/>
        <p:txBody>
          <a:bodyPr/>
          <a:lstStyle/>
          <a:p>
            <a:pPr algn="ctr"/>
            <a:r>
              <a:rPr lang="en-US" b="1" dirty="0" smtClean="0">
                <a:solidFill>
                  <a:schemeClr val="accent2">
                    <a:lumMod val="75000"/>
                  </a:schemeClr>
                </a:solidFill>
              </a:rPr>
              <a:t>Course Topics Until Now</a:t>
            </a:r>
            <a:endParaRPr lang="en-US" b="1" dirty="0">
              <a:solidFill>
                <a:schemeClr val="accent2">
                  <a:lumMod val="75000"/>
                </a:schemeClr>
              </a:solidFill>
            </a:endParaRPr>
          </a:p>
        </p:txBody>
      </p:sp>
      <p:sp>
        <p:nvSpPr>
          <p:cNvPr id="5" name="Rounded Rectangle 4"/>
          <p:cNvSpPr/>
          <p:nvPr/>
        </p:nvSpPr>
        <p:spPr>
          <a:xfrm>
            <a:off x="2031694" y="2285282"/>
            <a:ext cx="1100769" cy="980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 Reduce</a:t>
            </a:r>
            <a:endParaRPr lang="en-US" dirty="0"/>
          </a:p>
        </p:txBody>
      </p:sp>
      <p:sp>
        <p:nvSpPr>
          <p:cNvPr id="6" name="Rounded Rectangle 5"/>
          <p:cNvSpPr/>
          <p:nvPr/>
        </p:nvSpPr>
        <p:spPr>
          <a:xfrm>
            <a:off x="2031694" y="4335855"/>
            <a:ext cx="1100769" cy="980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Spark</a:t>
            </a:r>
            <a:endParaRPr lang="en-US" dirty="0"/>
          </a:p>
        </p:txBody>
      </p:sp>
      <p:sp>
        <p:nvSpPr>
          <p:cNvPr id="7" name="Rounded Rectangle 6"/>
          <p:cNvSpPr/>
          <p:nvPr/>
        </p:nvSpPr>
        <p:spPr>
          <a:xfrm>
            <a:off x="9059537" y="3265783"/>
            <a:ext cx="1344976" cy="107007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Association Rules</a:t>
            </a:r>
            <a:endParaRPr lang="en-US" dirty="0"/>
          </a:p>
        </p:txBody>
      </p:sp>
      <p:sp>
        <p:nvSpPr>
          <p:cNvPr id="8" name="Rounded Rectangle 7"/>
          <p:cNvSpPr/>
          <p:nvPr/>
        </p:nvSpPr>
        <p:spPr>
          <a:xfrm>
            <a:off x="5423511" y="2245202"/>
            <a:ext cx="1344976" cy="107007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t>Dimensionality Reduction</a:t>
            </a:r>
            <a:endParaRPr lang="en-US" b="1" dirty="0"/>
          </a:p>
        </p:txBody>
      </p:sp>
      <p:sp>
        <p:nvSpPr>
          <p:cNvPr id="9" name="TextBox 8"/>
          <p:cNvSpPr txBox="1"/>
          <p:nvPr/>
        </p:nvSpPr>
        <p:spPr>
          <a:xfrm>
            <a:off x="1596744" y="1762062"/>
            <a:ext cx="1970668" cy="523220"/>
          </a:xfrm>
          <a:prstGeom prst="rect">
            <a:avLst/>
          </a:prstGeom>
          <a:noFill/>
        </p:spPr>
        <p:txBody>
          <a:bodyPr wrap="none" rtlCol="0">
            <a:spAutoFit/>
          </a:bodyPr>
          <a:lstStyle/>
          <a:p>
            <a:r>
              <a:rPr lang="en-US" sz="2800" dirty="0" smtClean="0"/>
              <a:t>Frameworks</a:t>
            </a:r>
            <a:endParaRPr lang="en-US" sz="2800" dirty="0"/>
          </a:p>
        </p:txBody>
      </p:sp>
      <p:sp>
        <p:nvSpPr>
          <p:cNvPr id="10" name="TextBox 9"/>
          <p:cNvSpPr txBox="1"/>
          <p:nvPr/>
        </p:nvSpPr>
        <p:spPr>
          <a:xfrm>
            <a:off x="4865374" y="1703940"/>
            <a:ext cx="2461251" cy="523220"/>
          </a:xfrm>
          <a:prstGeom prst="rect">
            <a:avLst/>
          </a:prstGeom>
          <a:noFill/>
        </p:spPr>
        <p:txBody>
          <a:bodyPr wrap="none" rtlCol="0">
            <a:spAutoFit/>
          </a:bodyPr>
          <a:lstStyle/>
          <a:p>
            <a:r>
              <a:rPr lang="en-US" sz="2800" dirty="0" smtClean="0"/>
              <a:t>High. Dim. Data</a:t>
            </a:r>
            <a:endParaRPr lang="en-US" sz="2800" dirty="0"/>
          </a:p>
        </p:txBody>
      </p:sp>
      <p:sp>
        <p:nvSpPr>
          <p:cNvPr id="11" name="TextBox 10"/>
          <p:cNvSpPr txBox="1"/>
          <p:nvPr/>
        </p:nvSpPr>
        <p:spPr>
          <a:xfrm>
            <a:off x="8745152" y="1690688"/>
            <a:ext cx="1973745" cy="523220"/>
          </a:xfrm>
          <a:prstGeom prst="rect">
            <a:avLst/>
          </a:prstGeom>
          <a:noFill/>
        </p:spPr>
        <p:txBody>
          <a:bodyPr wrap="none" rtlCol="0">
            <a:spAutoFit/>
          </a:bodyPr>
          <a:lstStyle/>
          <a:p>
            <a:r>
              <a:rPr lang="en-US" sz="2800" dirty="0" smtClean="0"/>
              <a:t>Applications</a:t>
            </a:r>
            <a:endParaRPr lang="en-US" sz="2800" dirty="0"/>
          </a:p>
        </p:txBody>
      </p:sp>
      <p:sp>
        <p:nvSpPr>
          <p:cNvPr id="12" name="Rounded Rectangle 11"/>
          <p:cNvSpPr/>
          <p:nvPr/>
        </p:nvSpPr>
        <p:spPr>
          <a:xfrm>
            <a:off x="5423511" y="4246284"/>
            <a:ext cx="1344976" cy="107007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Locality Sensitive Hashing</a:t>
            </a:r>
            <a:endParaRPr lang="en-US" dirty="0"/>
          </a:p>
        </p:txBody>
      </p:sp>
    </p:spTree>
    <p:extLst>
      <p:ext uri="{BB962C8B-B14F-4D97-AF65-F5344CB8AC3E}">
        <p14:creationId xmlns:p14="http://schemas.microsoft.com/office/powerpoint/2010/main" val="2566203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strips(downLeft)">
                                      <p:cBhvr>
                                        <p:cTn id="18" dur="500"/>
                                        <p:tgtEl>
                                          <p:spTgt spid="11"/>
                                        </p:tgtEl>
                                      </p:cBhvr>
                                    </p:animEffect>
                                  </p:childTnLst>
                                </p:cTn>
                              </p:par>
                              <p:par>
                                <p:cTn id="19" presetID="18" presetClass="entr" presetSubtype="12"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strips(downLeft)">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12"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strips(downLeft)">
                                      <p:cBhvr>
                                        <p:cTn id="26" dur="500"/>
                                        <p:tgtEl>
                                          <p:spTgt spid="10"/>
                                        </p:tgtEl>
                                      </p:cBhvr>
                                    </p:animEffect>
                                  </p:childTnLst>
                                </p:cTn>
                              </p:par>
                              <p:par>
                                <p:cTn id="27" presetID="18" presetClass="entr" presetSubtype="12"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strips(downLeft)">
                                      <p:cBhvr>
                                        <p:cTn id="29" dur="500"/>
                                        <p:tgtEl>
                                          <p:spTgt spid="8"/>
                                        </p:tgtEl>
                                      </p:cBhvr>
                                    </p:animEffect>
                                  </p:childTnLst>
                                </p:cTn>
                              </p:par>
                              <p:par>
                                <p:cTn id="30" presetID="18" presetClass="entr" presetSubtype="12"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strips(downLeft)">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0" grpId="0"/>
      <p:bldP spid="11" grpId="0"/>
      <p:bldP spid="1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F4FA-43CA-461C-AFC6-0FE30265DD3C}"/>
              </a:ext>
            </a:extLst>
          </p:cNvPr>
          <p:cNvSpPr>
            <a:spLocks noGrp="1"/>
          </p:cNvSpPr>
          <p:nvPr>
            <p:ph type="title"/>
          </p:nvPr>
        </p:nvSpPr>
        <p:spPr/>
        <p:txBody>
          <a:bodyPr/>
          <a:lstStyle/>
          <a:p>
            <a:pPr algn="ctr"/>
            <a:r>
              <a:rPr lang="en-US" b="1" dirty="0" smtClean="0">
                <a:solidFill>
                  <a:schemeClr val="accent2">
                    <a:lumMod val="75000"/>
                  </a:schemeClr>
                </a:solidFill>
              </a:rPr>
              <a:t>SVD – Example: Users-to-Movies</a:t>
            </a:r>
            <a:endParaRPr lang="en-US" b="1" dirty="0">
              <a:solidFill>
                <a:schemeClr val="accent2">
                  <a:lumMod val="75000"/>
                </a:schemeClr>
              </a:solidFill>
            </a:endParaRPr>
          </a:p>
        </p:txBody>
      </p:sp>
      <p:sp>
        <p:nvSpPr>
          <p:cNvPr id="3" name="Content Placeholder 2">
            <a:extLst>
              <a:ext uri="{FF2B5EF4-FFF2-40B4-BE49-F238E27FC236}">
                <a16:creationId xmlns:a16="http://schemas.microsoft.com/office/drawing/2014/main" id="{195A6CB0-988F-473C-9897-F5DF79C1CE1C}"/>
              </a:ext>
            </a:extLst>
          </p:cNvPr>
          <p:cNvSpPr>
            <a:spLocks noGrp="1"/>
          </p:cNvSpPr>
          <p:nvPr>
            <p:ph idx="1"/>
          </p:nvPr>
        </p:nvSpPr>
        <p:spPr>
          <a:xfrm>
            <a:off x="838200" y="1690688"/>
            <a:ext cx="10515600" cy="675204"/>
          </a:xfrm>
        </p:spPr>
        <p:txBody>
          <a:bodyPr>
            <a:noAutofit/>
          </a:bodyPr>
          <a:lstStyle/>
          <a:p>
            <a:pPr>
              <a:buFont typeface="Wingdings" panose="05000000000000000000" pitchFamily="2" charset="2"/>
              <a:buChar char="§"/>
            </a:pPr>
            <a:r>
              <a:rPr lang="en-US" b="1" dirty="0" smtClean="0">
                <a:solidFill>
                  <a:srgbClr val="D600B7"/>
                </a:solidFill>
              </a:rPr>
              <a:t>A </a:t>
            </a:r>
            <a:r>
              <a:rPr lang="en-US" b="1" dirty="0">
                <a:solidFill>
                  <a:srgbClr val="D600B7"/>
                </a:solidFill>
              </a:rPr>
              <a:t>= U </a:t>
            </a:r>
            <a:r>
              <a:rPr lang="en-US" b="1" dirty="0">
                <a:solidFill>
                  <a:srgbClr val="D600B7"/>
                </a:solidFill>
                <a:sym typeface="Symbol"/>
              </a:rPr>
              <a:t></a:t>
            </a:r>
            <a:r>
              <a:rPr lang="en-US" b="1" dirty="0">
                <a:solidFill>
                  <a:srgbClr val="D600B7"/>
                </a:solidFill>
              </a:rPr>
              <a:t> V</a:t>
            </a:r>
            <a:r>
              <a:rPr lang="en-US" b="1" baseline="30000" dirty="0">
                <a:solidFill>
                  <a:srgbClr val="D600B7"/>
                </a:solidFill>
              </a:rPr>
              <a:t>T</a:t>
            </a:r>
            <a:r>
              <a:rPr lang="en-US" b="1" dirty="0">
                <a:solidFill>
                  <a:srgbClr val="D600B7"/>
                </a:solidFill>
              </a:rPr>
              <a:t> - example:</a:t>
            </a:r>
            <a:r>
              <a:rPr lang="en-US" b="1" dirty="0">
                <a:solidFill>
                  <a:srgbClr val="FF0066"/>
                </a:solidFill>
              </a:rPr>
              <a:t> </a:t>
            </a:r>
            <a:r>
              <a:rPr lang="en-US" b="1" dirty="0"/>
              <a:t>Users to Movies</a:t>
            </a:r>
          </a:p>
          <a:p>
            <a:pPr>
              <a:buFont typeface="Wingdings" panose="05000000000000000000" pitchFamily="2" charset="2"/>
              <a:buChar char="§"/>
            </a:pPr>
            <a:endParaRPr lang="en-US" dirty="0" smtClean="0">
              <a:solidFill>
                <a:srgbClr val="207A00"/>
              </a:solidFill>
              <a:sym typeface="Wingdings" panose="05000000000000000000" pitchFamily="2" charset="2"/>
            </a:endParaRPr>
          </a:p>
        </p:txBody>
      </p:sp>
      <p:sp>
        <p:nvSpPr>
          <p:cNvPr id="49" name="Freeform 8"/>
          <p:cNvSpPr>
            <a:spLocks/>
          </p:cNvSpPr>
          <p:nvPr/>
        </p:nvSpPr>
        <p:spPr bwMode="auto">
          <a:xfrm>
            <a:off x="2513880" y="326090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0" name="Freeform 11"/>
          <p:cNvSpPr>
            <a:spLocks/>
          </p:cNvSpPr>
          <p:nvPr/>
        </p:nvSpPr>
        <p:spPr bwMode="auto">
          <a:xfrm flipH="1">
            <a:off x="4175040" y="326090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1" name="Text Box 21"/>
          <p:cNvSpPr txBox="1">
            <a:spLocks noChangeArrowheads="1"/>
          </p:cNvSpPr>
          <p:nvPr/>
        </p:nvSpPr>
        <p:spPr bwMode="auto">
          <a:xfrm>
            <a:off x="4397824" y="4183798"/>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52" name="Line 22"/>
          <p:cNvSpPr>
            <a:spLocks noChangeShapeType="1"/>
          </p:cNvSpPr>
          <p:nvPr/>
        </p:nvSpPr>
        <p:spPr bwMode="auto">
          <a:xfrm flipV="1">
            <a:off x="2023432" y="3260900"/>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53" name="Line 26"/>
          <p:cNvSpPr>
            <a:spLocks noChangeShapeType="1"/>
          </p:cNvSpPr>
          <p:nvPr/>
        </p:nvSpPr>
        <p:spPr bwMode="auto">
          <a:xfrm>
            <a:off x="2023432" y="4327700"/>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4" name="Line 27"/>
          <p:cNvSpPr>
            <a:spLocks noChangeShapeType="1"/>
          </p:cNvSpPr>
          <p:nvPr/>
        </p:nvSpPr>
        <p:spPr bwMode="auto">
          <a:xfrm flipV="1">
            <a:off x="2023432" y="4784900"/>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5" name="Line 28"/>
          <p:cNvSpPr>
            <a:spLocks noChangeShapeType="1"/>
          </p:cNvSpPr>
          <p:nvPr/>
        </p:nvSpPr>
        <p:spPr bwMode="auto">
          <a:xfrm>
            <a:off x="2023432" y="5623100"/>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56" name="TextBox 55"/>
          <p:cNvSpPr txBox="1"/>
          <p:nvPr/>
        </p:nvSpPr>
        <p:spPr>
          <a:xfrm rot="16200000">
            <a:off x="2782619" y="1689658"/>
            <a:ext cx="1268296" cy="2031325"/>
          </a:xfrm>
          <a:prstGeom prst="rect">
            <a:avLst/>
          </a:prstGeom>
          <a:noFill/>
        </p:spPr>
        <p:txBody>
          <a:bodyPr wrap="none" rtlCol="0">
            <a:spAutoFit/>
          </a:bodyPr>
          <a:lstStyle/>
          <a:p>
            <a:pPr>
              <a:lnSpc>
                <a:spcPct val="140000"/>
              </a:lnSpc>
            </a:pPr>
            <a:r>
              <a:rPr lang="en-US" dirty="0" smtClean="0">
                <a:solidFill>
                  <a:srgbClr val="008000"/>
                </a:solidFill>
              </a:rPr>
              <a:t> Matrix</a:t>
            </a:r>
          </a:p>
          <a:p>
            <a:pPr>
              <a:lnSpc>
                <a:spcPct val="140000"/>
              </a:lnSpc>
            </a:pPr>
            <a:r>
              <a:rPr lang="en-US" dirty="0" smtClean="0">
                <a:solidFill>
                  <a:srgbClr val="008000"/>
                </a:solidFill>
              </a:rPr>
              <a:t>Alien</a:t>
            </a:r>
          </a:p>
          <a:p>
            <a:pPr>
              <a:lnSpc>
                <a:spcPct val="140000"/>
              </a:lnSpc>
            </a:pPr>
            <a:r>
              <a:rPr lang="en-US" dirty="0" smtClean="0">
                <a:solidFill>
                  <a:srgbClr val="008000"/>
                </a:solidFill>
              </a:rPr>
              <a:t>Serenity</a:t>
            </a:r>
          </a:p>
          <a:p>
            <a:pPr>
              <a:lnSpc>
                <a:spcPct val="140000"/>
              </a:lnSpc>
            </a:pPr>
            <a:r>
              <a:rPr lang="en-US" dirty="0" smtClean="0">
                <a:solidFill>
                  <a:srgbClr val="008000"/>
                </a:solidFill>
              </a:rPr>
              <a:t>Casablanca</a:t>
            </a:r>
          </a:p>
          <a:p>
            <a:pPr>
              <a:lnSpc>
                <a:spcPct val="140000"/>
              </a:lnSpc>
            </a:pPr>
            <a:r>
              <a:rPr lang="en-US" dirty="0" smtClean="0">
                <a:solidFill>
                  <a:srgbClr val="008000"/>
                </a:solidFill>
              </a:rPr>
              <a:t> </a:t>
            </a:r>
            <a:r>
              <a:rPr lang="en-US" dirty="0" err="1" smtClean="0">
                <a:solidFill>
                  <a:srgbClr val="008000"/>
                </a:solidFill>
              </a:rPr>
              <a:t>Amelie</a:t>
            </a:r>
            <a:endParaRPr lang="en-US" dirty="0">
              <a:solidFill>
                <a:srgbClr val="008000"/>
              </a:solidFill>
            </a:endParaRPr>
          </a:p>
        </p:txBody>
      </p:sp>
      <p:sp>
        <p:nvSpPr>
          <p:cNvPr id="57" name="Rectangle 56"/>
          <p:cNvSpPr/>
          <p:nvPr/>
        </p:nvSpPr>
        <p:spPr>
          <a:xfrm>
            <a:off x="2477304" y="3260900"/>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sp>
        <p:nvSpPr>
          <p:cNvPr id="58" name="Rectangle 2"/>
          <p:cNvSpPr>
            <a:spLocks noChangeArrowheads="1"/>
          </p:cNvSpPr>
          <p:nvPr/>
        </p:nvSpPr>
        <p:spPr bwMode="auto">
          <a:xfrm>
            <a:off x="5896932" y="3696772"/>
            <a:ext cx="328612" cy="320675"/>
          </a:xfrm>
          <a:prstGeom prst="rect">
            <a:avLst/>
          </a:prstGeom>
          <a:solidFill>
            <a:schemeClr val="bg1"/>
          </a:solidFill>
          <a:ln w="9525" algn="ctr">
            <a:solidFill>
              <a:schemeClr val="tx1"/>
            </a:solidFill>
            <a:miter lim="800000"/>
            <a:headEnd/>
            <a:tailEnd/>
          </a:ln>
          <a:effectLst/>
        </p:spPr>
        <p:txBody>
          <a:bodyPr wrap="none" anchor="ctr"/>
          <a:lstStyle/>
          <a:p>
            <a:endParaRPr lang="en-US"/>
          </a:p>
        </p:txBody>
      </p:sp>
      <p:sp>
        <p:nvSpPr>
          <p:cNvPr id="59" name="Rectangle 10"/>
          <p:cNvSpPr>
            <a:spLocks noChangeArrowheads="1"/>
          </p:cNvSpPr>
          <p:nvPr/>
        </p:nvSpPr>
        <p:spPr bwMode="auto">
          <a:xfrm>
            <a:off x="5893757" y="4053959"/>
            <a:ext cx="395287"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sym typeface="Symbol" pitchFamily="18" charset="2"/>
              </a:rPr>
              <a:t></a:t>
            </a:r>
          </a:p>
        </p:txBody>
      </p:sp>
      <p:grpSp>
        <p:nvGrpSpPr>
          <p:cNvPr id="60" name="Group 11"/>
          <p:cNvGrpSpPr>
            <a:grpSpLocks/>
          </p:cNvGrpSpPr>
          <p:nvPr/>
        </p:nvGrpSpPr>
        <p:grpSpPr bwMode="auto">
          <a:xfrm>
            <a:off x="4919032" y="3690422"/>
            <a:ext cx="468312" cy="1752600"/>
            <a:chOff x="1663" y="1551"/>
            <a:chExt cx="295" cy="1104"/>
          </a:xfrm>
        </p:grpSpPr>
        <p:sp>
          <p:nvSpPr>
            <p:cNvPr id="61" name="AutoShape 12"/>
            <p:cNvSpPr>
              <a:spLocks/>
            </p:cNvSpPr>
            <p:nvPr/>
          </p:nvSpPr>
          <p:spPr bwMode="auto">
            <a:xfrm>
              <a:off x="1862" y="1551"/>
              <a:ext cx="96" cy="1104"/>
            </a:xfrm>
            <a:prstGeom prst="leftBrace">
              <a:avLst>
                <a:gd name="adj1" fmla="val 95833"/>
                <a:gd name="adj2" fmla="val 50000"/>
              </a:avLst>
            </a:prstGeom>
            <a:noFill/>
            <a:ln w="9525">
              <a:solidFill>
                <a:schemeClr val="tx1"/>
              </a:solidFill>
              <a:round/>
              <a:headEnd/>
              <a:tailEnd/>
            </a:ln>
            <a:effectLst/>
          </p:spPr>
          <p:txBody>
            <a:bodyPr wrap="none" anchor="ctr"/>
            <a:lstStyle/>
            <a:p>
              <a:endParaRPr lang="en-US"/>
            </a:p>
          </p:txBody>
        </p:sp>
        <p:sp>
          <p:nvSpPr>
            <p:cNvPr id="62" name="Text Box 13"/>
            <p:cNvSpPr txBox="1">
              <a:spLocks noChangeArrowheads="1"/>
            </p:cNvSpPr>
            <p:nvPr/>
          </p:nvSpPr>
          <p:spPr bwMode="auto">
            <a:xfrm>
              <a:off x="1663" y="1955"/>
              <a:ext cx="247" cy="250"/>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m</a:t>
              </a:r>
            </a:p>
          </p:txBody>
        </p:sp>
      </p:grpSp>
      <p:grpSp>
        <p:nvGrpSpPr>
          <p:cNvPr id="63" name="Group 14"/>
          <p:cNvGrpSpPr>
            <a:grpSpLocks/>
          </p:cNvGrpSpPr>
          <p:nvPr/>
        </p:nvGrpSpPr>
        <p:grpSpPr bwMode="auto">
          <a:xfrm>
            <a:off x="6389057" y="2991922"/>
            <a:ext cx="1066800" cy="660400"/>
            <a:chOff x="2589" y="1111"/>
            <a:chExt cx="672" cy="416"/>
          </a:xfrm>
        </p:grpSpPr>
        <p:sp>
          <p:nvSpPr>
            <p:cNvPr id="64" name="Text Box 15"/>
            <p:cNvSpPr txBox="1">
              <a:spLocks noChangeArrowheads="1"/>
            </p:cNvSpPr>
            <p:nvPr/>
          </p:nvSpPr>
          <p:spPr bwMode="auto">
            <a:xfrm>
              <a:off x="2831" y="1111"/>
              <a:ext cx="207" cy="250"/>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n</a:t>
              </a:r>
            </a:p>
          </p:txBody>
        </p:sp>
        <p:sp>
          <p:nvSpPr>
            <p:cNvPr id="65" name="AutoShape 16"/>
            <p:cNvSpPr>
              <a:spLocks/>
            </p:cNvSpPr>
            <p:nvPr/>
          </p:nvSpPr>
          <p:spPr bwMode="auto">
            <a:xfrm rot="5400000">
              <a:off x="2829" y="1095"/>
              <a:ext cx="192" cy="672"/>
            </a:xfrm>
            <a:prstGeom prst="leftBrace">
              <a:avLst>
                <a:gd name="adj1" fmla="val 29167"/>
                <a:gd name="adj2" fmla="val 50000"/>
              </a:avLst>
            </a:prstGeom>
            <a:noFill/>
            <a:ln w="9525">
              <a:solidFill>
                <a:schemeClr val="tx1"/>
              </a:solidFill>
              <a:round/>
              <a:headEnd/>
              <a:tailEnd/>
            </a:ln>
            <a:effectLst/>
          </p:spPr>
          <p:txBody>
            <a:bodyPr wrap="none" anchor="ctr"/>
            <a:lstStyle/>
            <a:p>
              <a:endParaRPr lang="en-US"/>
            </a:p>
          </p:txBody>
        </p:sp>
      </p:grpSp>
      <p:sp>
        <p:nvSpPr>
          <p:cNvPr id="66" name="Rectangle 17"/>
          <p:cNvSpPr>
            <a:spLocks noChangeArrowheads="1"/>
          </p:cNvSpPr>
          <p:nvPr/>
        </p:nvSpPr>
        <p:spPr bwMode="auto">
          <a:xfrm>
            <a:off x="5428619" y="5438259"/>
            <a:ext cx="439738"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rPr>
              <a:t>U</a:t>
            </a:r>
            <a:endParaRPr kumimoji="0" lang="en-US" sz="2800" b="1" baseline="30000">
              <a:latin typeface="Sylfaen" pitchFamily="18" charset="0"/>
            </a:endParaRPr>
          </a:p>
        </p:txBody>
      </p:sp>
      <p:sp>
        <p:nvSpPr>
          <p:cNvPr id="67" name="AutoShape 18"/>
          <p:cNvSpPr>
            <a:spLocks noChangeArrowheads="1"/>
          </p:cNvSpPr>
          <p:nvPr/>
        </p:nvSpPr>
        <p:spPr bwMode="auto">
          <a:xfrm rot="16200000">
            <a:off x="4630901" y="4523065"/>
            <a:ext cx="1828800" cy="163513"/>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baseline="30000">
              <a:latin typeface="Sylfaen" pitchFamily="18" charset="0"/>
            </a:endParaRPr>
          </a:p>
        </p:txBody>
      </p:sp>
      <p:sp>
        <p:nvSpPr>
          <p:cNvPr id="68" name="AutoShape 19"/>
          <p:cNvSpPr>
            <a:spLocks noChangeArrowheads="1"/>
          </p:cNvSpPr>
          <p:nvPr/>
        </p:nvSpPr>
        <p:spPr bwMode="auto">
          <a:xfrm rot="16200000">
            <a:off x="5885819" y="3701534"/>
            <a:ext cx="174625" cy="161925"/>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a:latin typeface="Symbol" pitchFamily="18" charset="2"/>
              <a:sym typeface="Symbol" pitchFamily="18" charset="2"/>
            </a:endParaRPr>
          </a:p>
        </p:txBody>
      </p:sp>
      <p:sp>
        <p:nvSpPr>
          <p:cNvPr id="69" name="Rectangle 20"/>
          <p:cNvSpPr>
            <a:spLocks noChangeArrowheads="1"/>
          </p:cNvSpPr>
          <p:nvPr/>
        </p:nvSpPr>
        <p:spPr bwMode="auto">
          <a:xfrm>
            <a:off x="6658932" y="4015859"/>
            <a:ext cx="584200"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rPr>
              <a:t>V</a:t>
            </a:r>
            <a:r>
              <a:rPr kumimoji="0" lang="en-US" sz="2800" b="1" baseline="30000">
                <a:latin typeface="Sylfaen" pitchFamily="18" charset="0"/>
              </a:rPr>
              <a:t>T</a:t>
            </a:r>
          </a:p>
        </p:txBody>
      </p:sp>
      <p:sp>
        <p:nvSpPr>
          <p:cNvPr id="70" name="Rectangle 22"/>
          <p:cNvSpPr>
            <a:spLocks noChangeArrowheads="1"/>
          </p:cNvSpPr>
          <p:nvPr/>
        </p:nvSpPr>
        <p:spPr bwMode="auto">
          <a:xfrm>
            <a:off x="5622294" y="3687247"/>
            <a:ext cx="171450" cy="1831975"/>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71" name="Rectangle 23"/>
          <p:cNvSpPr>
            <a:spLocks noChangeArrowheads="1"/>
          </p:cNvSpPr>
          <p:nvPr/>
        </p:nvSpPr>
        <p:spPr bwMode="auto">
          <a:xfrm>
            <a:off x="6062032" y="3866634"/>
            <a:ext cx="158750" cy="1571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72" name="AutoShape 24"/>
          <p:cNvSpPr>
            <a:spLocks noChangeArrowheads="1"/>
          </p:cNvSpPr>
          <p:nvPr/>
        </p:nvSpPr>
        <p:spPr bwMode="auto">
          <a:xfrm>
            <a:off x="6346194" y="3707884"/>
            <a:ext cx="1149350" cy="163513"/>
          </a:xfrm>
          <a:prstGeom prst="flowChartProcess">
            <a:avLst/>
          </a:prstGeom>
          <a:solidFill>
            <a:schemeClr val="folHlink"/>
          </a:solidFill>
          <a:ln w="9525">
            <a:solidFill>
              <a:schemeClr val="tx1"/>
            </a:solidFill>
            <a:miter lim="800000"/>
            <a:headEnd/>
            <a:tailEnd/>
          </a:ln>
          <a:effectLst/>
        </p:spPr>
        <p:txBody>
          <a:bodyPr wrap="none" anchor="ctr"/>
          <a:lstStyle/>
          <a:p>
            <a:endParaRPr kumimoji="0" lang="en-US" sz="2400" b="1" baseline="30000">
              <a:latin typeface="Sylfaen" pitchFamily="18" charset="0"/>
            </a:endParaRPr>
          </a:p>
        </p:txBody>
      </p:sp>
      <p:sp>
        <p:nvSpPr>
          <p:cNvPr id="73" name="Rectangle 25"/>
          <p:cNvSpPr>
            <a:spLocks noChangeArrowheads="1"/>
          </p:cNvSpPr>
          <p:nvPr/>
        </p:nvSpPr>
        <p:spPr bwMode="auto">
          <a:xfrm>
            <a:off x="6344607" y="3876159"/>
            <a:ext cx="1150937" cy="1698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74" name="Text Box 31"/>
          <p:cNvSpPr txBox="1">
            <a:spLocks noChangeArrowheads="1"/>
          </p:cNvSpPr>
          <p:nvPr/>
        </p:nvSpPr>
        <p:spPr bwMode="auto">
          <a:xfrm>
            <a:off x="7100405" y="5643642"/>
            <a:ext cx="2536272" cy="923330"/>
          </a:xfrm>
          <a:prstGeom prst="rect">
            <a:avLst/>
          </a:prstGeom>
          <a:noFill/>
          <a:ln w="15875">
            <a:noFill/>
            <a:miter lim="800000"/>
            <a:headEnd type="none" w="sm" len="sm"/>
            <a:tailEnd/>
          </a:ln>
          <a:effectLst/>
        </p:spPr>
        <p:txBody>
          <a:bodyPr wrap="none" anchor="ctr">
            <a:spAutoFit/>
          </a:bodyPr>
          <a:lstStyle/>
          <a:p>
            <a:r>
              <a:rPr lang="en-US" b="1" dirty="0" smtClean="0">
                <a:solidFill>
                  <a:srgbClr val="0000FF"/>
                </a:solidFill>
              </a:rPr>
              <a:t>“Concepts” </a:t>
            </a:r>
            <a:br>
              <a:rPr lang="en-US" b="1" dirty="0" smtClean="0">
                <a:solidFill>
                  <a:srgbClr val="0000FF"/>
                </a:solidFill>
              </a:rPr>
            </a:br>
            <a:r>
              <a:rPr lang="en-US" b="1" dirty="0" smtClean="0">
                <a:solidFill>
                  <a:srgbClr val="0000FF"/>
                </a:solidFill>
              </a:rPr>
              <a:t>AKA</a:t>
            </a:r>
            <a:r>
              <a:rPr lang="en-US" b="1" dirty="0">
                <a:solidFill>
                  <a:srgbClr val="0000FF"/>
                </a:solidFill>
              </a:rPr>
              <a:t> </a:t>
            </a:r>
            <a:r>
              <a:rPr lang="en-US" b="1" dirty="0" smtClean="0">
                <a:solidFill>
                  <a:srgbClr val="0000FF"/>
                </a:solidFill>
              </a:rPr>
              <a:t>Latent dimensions</a:t>
            </a:r>
            <a:br>
              <a:rPr lang="en-US" b="1" dirty="0" smtClean="0">
                <a:solidFill>
                  <a:srgbClr val="0000FF"/>
                </a:solidFill>
              </a:rPr>
            </a:br>
            <a:r>
              <a:rPr lang="en-US" b="1" dirty="0" smtClean="0">
                <a:solidFill>
                  <a:srgbClr val="0000FF"/>
                </a:solidFill>
              </a:rPr>
              <a:t>AKA Latent factors</a:t>
            </a:r>
            <a:endParaRPr lang="en-US" b="1" dirty="0">
              <a:solidFill>
                <a:srgbClr val="0000FF"/>
              </a:solidFill>
            </a:endParaRPr>
          </a:p>
        </p:txBody>
      </p:sp>
      <p:sp>
        <p:nvSpPr>
          <p:cNvPr id="75" name="Line 33"/>
          <p:cNvSpPr>
            <a:spLocks noChangeShapeType="1"/>
          </p:cNvSpPr>
          <p:nvPr/>
        </p:nvSpPr>
        <p:spPr bwMode="auto">
          <a:xfrm flipH="1" flipV="1">
            <a:off x="5868357" y="4890572"/>
            <a:ext cx="1262276" cy="88346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76" name="Line 33"/>
          <p:cNvSpPr>
            <a:spLocks noChangeShapeType="1"/>
          </p:cNvSpPr>
          <p:nvPr/>
        </p:nvSpPr>
        <p:spPr bwMode="auto">
          <a:xfrm flipH="1" flipV="1">
            <a:off x="7357432" y="4053958"/>
            <a:ext cx="228600" cy="1589684"/>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pic>
        <p:nvPicPr>
          <p:cNvPr id="77" name="Picture 2"/>
          <p:cNvPicPr>
            <a:picLocks noChangeAspect="1" noChangeArrowheads="1"/>
          </p:cNvPicPr>
          <p:nvPr/>
        </p:nvPicPr>
        <p:blipFill rotWithShape="1">
          <a:blip r:embed="rId3" cstate="print"/>
          <a:srcRect l="36826"/>
          <a:stretch/>
        </p:blipFill>
        <p:spPr bwMode="auto">
          <a:xfrm>
            <a:off x="7967032" y="3444023"/>
            <a:ext cx="2796275" cy="1960712"/>
          </a:xfrm>
          <a:prstGeom prst="rect">
            <a:avLst/>
          </a:prstGeom>
          <a:noFill/>
          <a:ln w="9525">
            <a:noFill/>
            <a:miter lim="800000"/>
            <a:headEnd/>
            <a:tailEnd/>
          </a:ln>
        </p:spPr>
      </p:pic>
      <p:sp>
        <p:nvSpPr>
          <p:cNvPr id="78" name="Line 33"/>
          <p:cNvSpPr>
            <a:spLocks noChangeShapeType="1"/>
          </p:cNvSpPr>
          <p:nvPr/>
        </p:nvSpPr>
        <p:spPr bwMode="auto">
          <a:xfrm flipV="1">
            <a:off x="7967032" y="4442000"/>
            <a:ext cx="381000" cy="1201642"/>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79" name="Line 33"/>
          <p:cNvSpPr>
            <a:spLocks noChangeShapeType="1"/>
          </p:cNvSpPr>
          <p:nvPr/>
        </p:nvSpPr>
        <p:spPr bwMode="auto">
          <a:xfrm flipV="1">
            <a:off x="8805232" y="5110391"/>
            <a:ext cx="559936" cy="587423"/>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80" name="Text Box 23"/>
          <p:cNvSpPr txBox="1">
            <a:spLocks noChangeArrowheads="1"/>
          </p:cNvSpPr>
          <p:nvPr/>
        </p:nvSpPr>
        <p:spPr bwMode="auto">
          <a:xfrm>
            <a:off x="1707320" y="3861356"/>
            <a:ext cx="635110" cy="369332"/>
          </a:xfrm>
          <a:prstGeom prst="rect">
            <a:avLst/>
          </a:prstGeom>
          <a:noFill/>
          <a:ln w="15875">
            <a:noFill/>
            <a:miter lim="800000"/>
            <a:headEnd type="none" w="sm" len="sm"/>
            <a:tailEnd/>
          </a:ln>
          <a:effectLst/>
        </p:spPr>
        <p:txBody>
          <a:bodyPr wrap="none" anchor="ctr">
            <a:spAutoFit/>
          </a:bodyPr>
          <a:lstStyle/>
          <a:p>
            <a:r>
              <a:rPr lang="en-US" dirty="0" err="1" smtClean="0">
                <a:solidFill>
                  <a:srgbClr val="008000"/>
                </a:solidFill>
              </a:rPr>
              <a:t>SciFi</a:t>
            </a:r>
            <a:endParaRPr lang="en-US" dirty="0">
              <a:solidFill>
                <a:srgbClr val="008000"/>
              </a:solidFill>
            </a:endParaRPr>
          </a:p>
        </p:txBody>
      </p:sp>
      <p:sp>
        <p:nvSpPr>
          <p:cNvPr id="81" name="Text Box 25"/>
          <p:cNvSpPr txBox="1">
            <a:spLocks noChangeArrowheads="1"/>
          </p:cNvSpPr>
          <p:nvPr/>
        </p:nvSpPr>
        <p:spPr bwMode="auto">
          <a:xfrm>
            <a:off x="1501510" y="5236019"/>
            <a:ext cx="1056764" cy="369332"/>
          </a:xfrm>
          <a:prstGeom prst="rect">
            <a:avLst/>
          </a:prstGeom>
          <a:noFill/>
          <a:ln w="15875">
            <a:noFill/>
            <a:miter lim="800000"/>
            <a:headEnd type="none" w="sm" len="sm"/>
            <a:tailEnd/>
          </a:ln>
          <a:effectLst/>
        </p:spPr>
        <p:txBody>
          <a:bodyPr wrap="none" anchor="ctr">
            <a:spAutoFit/>
          </a:bodyPr>
          <a:lstStyle/>
          <a:p>
            <a:r>
              <a:rPr lang="en-US" dirty="0" smtClean="0">
                <a:solidFill>
                  <a:srgbClr val="008000"/>
                </a:solidFill>
              </a:rPr>
              <a:t>Romance</a:t>
            </a:r>
            <a:endParaRPr lang="en-US" dirty="0">
              <a:solidFill>
                <a:srgbClr val="008000"/>
              </a:solidFill>
            </a:endParaRPr>
          </a:p>
        </p:txBody>
      </p:sp>
    </p:spTree>
    <p:extLst>
      <p:ext uri="{BB962C8B-B14F-4D97-AF65-F5344CB8AC3E}">
        <p14:creationId xmlns:p14="http://schemas.microsoft.com/office/powerpoint/2010/main" val="4067507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animBg="1"/>
      <p:bldP spid="76" grpId="0" animBg="1"/>
      <p:bldP spid="78" grpId="0" animBg="1"/>
      <p:bldP spid="7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F4FA-43CA-461C-AFC6-0FE30265DD3C}"/>
              </a:ext>
            </a:extLst>
          </p:cNvPr>
          <p:cNvSpPr>
            <a:spLocks noGrp="1"/>
          </p:cNvSpPr>
          <p:nvPr>
            <p:ph type="title"/>
          </p:nvPr>
        </p:nvSpPr>
        <p:spPr/>
        <p:txBody>
          <a:bodyPr/>
          <a:lstStyle/>
          <a:p>
            <a:pPr algn="ctr"/>
            <a:r>
              <a:rPr lang="en-US" b="1" dirty="0" smtClean="0">
                <a:solidFill>
                  <a:schemeClr val="accent2">
                    <a:lumMod val="75000"/>
                  </a:schemeClr>
                </a:solidFill>
              </a:rPr>
              <a:t>SVD – Example: Users-to-Movies</a:t>
            </a:r>
            <a:endParaRPr lang="en-US" b="1" dirty="0">
              <a:solidFill>
                <a:schemeClr val="accent2">
                  <a:lumMod val="75000"/>
                </a:schemeClr>
              </a:solidFill>
            </a:endParaRPr>
          </a:p>
        </p:txBody>
      </p:sp>
      <p:sp>
        <p:nvSpPr>
          <p:cNvPr id="3" name="Content Placeholder 2">
            <a:extLst>
              <a:ext uri="{FF2B5EF4-FFF2-40B4-BE49-F238E27FC236}">
                <a16:creationId xmlns:a16="http://schemas.microsoft.com/office/drawing/2014/main" id="{195A6CB0-988F-473C-9897-F5DF79C1CE1C}"/>
              </a:ext>
            </a:extLst>
          </p:cNvPr>
          <p:cNvSpPr>
            <a:spLocks noGrp="1"/>
          </p:cNvSpPr>
          <p:nvPr>
            <p:ph idx="1"/>
          </p:nvPr>
        </p:nvSpPr>
        <p:spPr>
          <a:xfrm>
            <a:off x="4287398" y="1442736"/>
            <a:ext cx="6674385" cy="517352"/>
          </a:xfrm>
        </p:spPr>
        <p:txBody>
          <a:bodyPr>
            <a:noAutofit/>
          </a:bodyPr>
          <a:lstStyle/>
          <a:p>
            <a:pPr>
              <a:buFont typeface="Wingdings" panose="05000000000000000000" pitchFamily="2" charset="2"/>
              <a:buChar char="§"/>
            </a:pPr>
            <a:r>
              <a:rPr lang="en-US" b="1" dirty="0" smtClean="0">
                <a:solidFill>
                  <a:srgbClr val="D600B7"/>
                </a:solidFill>
              </a:rPr>
              <a:t>A </a:t>
            </a:r>
            <a:r>
              <a:rPr lang="en-US" b="1" dirty="0">
                <a:solidFill>
                  <a:srgbClr val="D600B7"/>
                </a:solidFill>
              </a:rPr>
              <a:t>= U </a:t>
            </a:r>
            <a:r>
              <a:rPr lang="en-US" b="1" dirty="0">
                <a:solidFill>
                  <a:srgbClr val="D600B7"/>
                </a:solidFill>
                <a:sym typeface="Symbol"/>
              </a:rPr>
              <a:t></a:t>
            </a:r>
            <a:r>
              <a:rPr lang="en-US" b="1" dirty="0">
                <a:solidFill>
                  <a:srgbClr val="D600B7"/>
                </a:solidFill>
              </a:rPr>
              <a:t> V</a:t>
            </a:r>
            <a:r>
              <a:rPr lang="en-US" b="1" baseline="30000" dirty="0">
                <a:solidFill>
                  <a:srgbClr val="D600B7"/>
                </a:solidFill>
              </a:rPr>
              <a:t>T</a:t>
            </a:r>
            <a:r>
              <a:rPr lang="en-US" b="1" dirty="0">
                <a:solidFill>
                  <a:srgbClr val="D600B7"/>
                </a:solidFill>
              </a:rPr>
              <a:t> - example:</a:t>
            </a:r>
            <a:r>
              <a:rPr lang="en-US" b="1" dirty="0">
                <a:solidFill>
                  <a:srgbClr val="FF0066"/>
                </a:solidFill>
              </a:rPr>
              <a:t> </a:t>
            </a:r>
            <a:r>
              <a:rPr lang="en-US" b="1" dirty="0"/>
              <a:t>Users to Movies</a:t>
            </a:r>
          </a:p>
          <a:p>
            <a:pPr>
              <a:buFont typeface="Wingdings" panose="05000000000000000000" pitchFamily="2" charset="2"/>
              <a:buChar char="§"/>
            </a:pPr>
            <a:endParaRPr lang="en-US" dirty="0" smtClean="0">
              <a:solidFill>
                <a:srgbClr val="207A00"/>
              </a:solidFill>
              <a:sym typeface="Wingdings" panose="05000000000000000000" pitchFamily="2" charset="2"/>
            </a:endParaRPr>
          </a:p>
        </p:txBody>
      </p:sp>
      <p:grpSp>
        <p:nvGrpSpPr>
          <p:cNvPr id="28" name="Group 27"/>
          <p:cNvGrpSpPr/>
          <p:nvPr/>
        </p:nvGrpSpPr>
        <p:grpSpPr>
          <a:xfrm>
            <a:off x="1485900" y="1690688"/>
            <a:ext cx="9220200" cy="4934128"/>
            <a:chOff x="-76200" y="1828801"/>
            <a:chExt cx="9220200" cy="4934128"/>
          </a:xfrm>
        </p:grpSpPr>
        <p:sp>
          <p:nvSpPr>
            <p:cNvPr id="29"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0"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1"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32"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33"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smtClean="0">
                  <a:solidFill>
                    <a:srgbClr val="008000"/>
                  </a:solidFill>
                </a:rPr>
                <a:t>SciFi</a:t>
              </a:r>
              <a:endParaRPr lang="en-US" dirty="0">
                <a:solidFill>
                  <a:srgbClr val="008000"/>
                </a:solidFill>
              </a:endParaRPr>
            </a:p>
          </p:txBody>
        </p:sp>
        <p:sp>
          <p:nvSpPr>
            <p:cNvPr id="34"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smtClean="0">
                  <a:solidFill>
                    <a:srgbClr val="008000"/>
                  </a:solidFill>
                </a:rPr>
                <a:t>Romnce</a:t>
              </a:r>
              <a:endParaRPr lang="en-US" dirty="0">
                <a:solidFill>
                  <a:srgbClr val="008000"/>
                </a:solidFill>
              </a:endParaRPr>
            </a:p>
          </p:txBody>
        </p:sp>
        <p:sp>
          <p:nvSpPr>
            <p:cNvPr id="35"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36"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49"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50"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1"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2"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3"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4"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5"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6" name="TextBox 55"/>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smtClean="0">
                  <a:solidFill>
                    <a:srgbClr val="008000"/>
                  </a:solidFill>
                </a:rPr>
                <a:t> Matrix</a:t>
              </a:r>
            </a:p>
            <a:p>
              <a:pPr>
                <a:lnSpc>
                  <a:spcPct val="140000"/>
                </a:lnSpc>
              </a:pPr>
              <a:r>
                <a:rPr lang="en-US" dirty="0" smtClean="0">
                  <a:solidFill>
                    <a:srgbClr val="008000"/>
                  </a:solidFill>
                </a:rPr>
                <a:t>Alien</a:t>
              </a:r>
            </a:p>
            <a:p>
              <a:pPr>
                <a:lnSpc>
                  <a:spcPct val="140000"/>
                </a:lnSpc>
              </a:pPr>
              <a:r>
                <a:rPr lang="en-US" dirty="0" smtClean="0">
                  <a:solidFill>
                    <a:srgbClr val="008000"/>
                  </a:solidFill>
                </a:rPr>
                <a:t>Serenity</a:t>
              </a:r>
            </a:p>
            <a:p>
              <a:pPr>
                <a:lnSpc>
                  <a:spcPct val="140000"/>
                </a:lnSpc>
              </a:pPr>
              <a:r>
                <a:rPr lang="en-US" dirty="0" smtClean="0">
                  <a:solidFill>
                    <a:srgbClr val="008000"/>
                  </a:solidFill>
                </a:rPr>
                <a:t>Casablanca</a:t>
              </a:r>
            </a:p>
            <a:p>
              <a:pPr>
                <a:lnSpc>
                  <a:spcPct val="140000"/>
                </a:lnSpc>
              </a:pPr>
              <a:r>
                <a:rPr lang="en-US" dirty="0" smtClean="0">
                  <a:solidFill>
                    <a:srgbClr val="008000"/>
                  </a:solidFill>
                </a:rPr>
                <a:t> </a:t>
              </a:r>
              <a:r>
                <a:rPr lang="en-US" dirty="0" err="1" smtClean="0">
                  <a:solidFill>
                    <a:srgbClr val="008000"/>
                  </a:solidFill>
                </a:rPr>
                <a:t>Amelie</a:t>
              </a:r>
              <a:endParaRPr lang="en-US" dirty="0">
                <a:solidFill>
                  <a:srgbClr val="008000"/>
                </a:solidFill>
              </a:endParaRPr>
            </a:p>
          </p:txBody>
        </p:sp>
        <p:sp>
          <p:nvSpPr>
            <p:cNvPr id="57" name="Rectangle 56"/>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58" name="Group 57"/>
            <p:cNvGrpSpPr/>
            <p:nvPr/>
          </p:nvGrpSpPr>
          <p:grpSpPr>
            <a:xfrm>
              <a:off x="2895600" y="3018528"/>
              <a:ext cx="2514600" cy="2677656"/>
              <a:chOff x="2971800" y="3018528"/>
              <a:chExt cx="2514600" cy="2677656"/>
            </a:xfrm>
          </p:grpSpPr>
          <p:sp>
            <p:nvSpPr>
              <p:cNvPr id="61"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2"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3" name="Rectangle 62"/>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smtClean="0">
                    <a:latin typeface="Times New Roman" pitchFamily="18" charset="0"/>
                    <a:cs typeface="Times New Roman" pitchFamily="18" charset="0"/>
                  </a:rPr>
                  <a:t>0.15  </a:t>
                </a:r>
                <a:r>
                  <a:rPr lang="en-US" sz="2400" b="1" dirty="0" smtClean="0">
                    <a:latin typeface="Times New Roman" pitchFamily="18" charset="0"/>
                    <a:cs typeface="Times New Roman" pitchFamily="18" charset="0"/>
                  </a:rPr>
                  <a:t>-0.59</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0.65</a:t>
                </a:r>
              </a:p>
              <a:p>
                <a:pPr algn="ctr"/>
                <a:r>
                  <a:rPr lang="en-US" sz="2400" dirty="0" smtClean="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59" name="Rectangle 58"/>
            <p:cNvSpPr/>
            <p:nvPr/>
          </p:nvSpPr>
          <p:spPr>
            <a:xfrm>
              <a:off x="6076950" y="3676471"/>
              <a:ext cx="1984528" cy="1200329"/>
            </a:xfrm>
            <a:prstGeom prst="rect">
              <a:avLst/>
            </a:prstGeom>
          </p:spPr>
          <p:txBody>
            <a:bodyPr wrap="square">
              <a:spAutoFit/>
            </a:bodyPr>
            <a:lstStyle/>
            <a:p>
              <a:r>
                <a:rPr lang="en-US" sz="2400" b="1" dirty="0" smtClean="0">
                  <a:latin typeface="Times New Roman" pitchFamily="18" charset="0"/>
                  <a:cs typeface="Times New Roman" pitchFamily="18" charset="0"/>
                </a:rPr>
                <a:t>12.4</a:t>
              </a:r>
              <a:r>
                <a:rPr lang="en-US" sz="2400" dirty="0" smtClean="0">
                  <a:latin typeface="Times New Roman" pitchFamily="18" charset="0"/>
                  <a:cs typeface="Times New Roman" pitchFamily="18" charset="0"/>
                </a:rPr>
                <a:t>  0     0</a:t>
              </a:r>
            </a:p>
            <a:p>
              <a:r>
                <a:rPr lang="en-US" sz="2400" dirty="0" smtClean="0">
                  <a:latin typeface="Times New Roman" pitchFamily="18" charset="0"/>
                  <a:cs typeface="Times New Roman" pitchFamily="18" charset="0"/>
                </a:rPr>
                <a:t>0       </a:t>
              </a:r>
              <a:r>
                <a:rPr lang="en-US" sz="2400" b="1" dirty="0" smtClean="0">
                  <a:latin typeface="Times New Roman" pitchFamily="18" charset="0"/>
                  <a:cs typeface="Times New Roman" pitchFamily="18" charset="0"/>
                </a:rPr>
                <a:t>9.5</a:t>
              </a:r>
              <a:r>
                <a:rPr lang="en-US" sz="2400" dirty="0" smtClean="0">
                  <a:latin typeface="Times New Roman" pitchFamily="18" charset="0"/>
                  <a:cs typeface="Times New Roman" pitchFamily="18" charset="0"/>
                </a:rPr>
                <a:t>  0</a:t>
              </a:r>
            </a:p>
            <a:p>
              <a:r>
                <a:rPr lang="en-US" sz="2400" dirty="0" smtClean="0">
                  <a:latin typeface="Times New Roman" pitchFamily="18" charset="0"/>
                  <a:cs typeface="Times New Roman" pitchFamily="18" charset="0"/>
                </a:rPr>
                <a:t>0       0     </a:t>
              </a:r>
              <a:r>
                <a:rPr lang="en-US" sz="2400" b="1" dirty="0" smtClean="0">
                  <a:latin typeface="Times New Roman" pitchFamily="18" charset="0"/>
                  <a:cs typeface="Times New Roman" pitchFamily="18" charset="0"/>
                </a:rPr>
                <a:t>1.3</a:t>
              </a:r>
              <a:endParaRPr lang="en-US" sz="2400" b="1" dirty="0">
                <a:latin typeface="Times New Roman" pitchFamily="18" charset="0"/>
                <a:cs typeface="Times New Roman" pitchFamily="18" charset="0"/>
              </a:endParaRPr>
            </a:p>
          </p:txBody>
        </p:sp>
        <p:sp>
          <p:nvSpPr>
            <p:cNvPr id="60" name="Rectangle 59"/>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a:t>
              </a:r>
              <a:r>
                <a:rPr lang="en-US" sz="2400" b="1" dirty="0" smtClean="0">
                  <a:latin typeface="Times New Roman" pitchFamily="18" charset="0"/>
                  <a:cs typeface="Times New Roman" pitchFamily="18" charset="0"/>
                </a:rPr>
                <a:t> </a:t>
              </a:r>
              <a:r>
                <a:rPr lang="en-US" sz="2400" b="1" dirty="0">
                  <a:latin typeface="Times New Roman" pitchFamily="18" charset="0"/>
                  <a:cs typeface="Times New Roman" pitchFamily="18" charset="0"/>
                </a:rPr>
                <a:t>0.56</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0.09  </a:t>
              </a:r>
              <a:r>
                <a:rPr lang="en-US" sz="2400" dirty="0" smtClean="0">
                  <a:latin typeface="Times New Roman" pitchFamily="18" charset="0"/>
                  <a:cs typeface="Times New Roman" pitchFamily="18" charset="0"/>
                </a:rPr>
                <a:t>  0.09</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0.12  -0.02 </a:t>
              </a:r>
              <a:r>
                <a:rPr lang="en-US" sz="2400" dirty="0" smtClean="0">
                  <a:latin typeface="Times New Roman" pitchFamily="18" charset="0"/>
                  <a:cs typeface="Times New Roman" pitchFamily="18" charset="0"/>
                </a:rPr>
                <a:t> 0.12  </a:t>
              </a:r>
              <a:r>
                <a:rPr lang="en-US" sz="2400" b="1" dirty="0" smtClean="0">
                  <a:latin typeface="Times New Roman" pitchFamily="18" charset="0"/>
                  <a:cs typeface="Times New Roman" pitchFamily="18" charset="0"/>
                </a:rPr>
                <a:t>-0.69  -</a:t>
              </a:r>
              <a:r>
                <a:rPr lang="en-US" sz="2400" b="1" dirty="0">
                  <a:latin typeface="Times New Roman" pitchFamily="18" charset="0"/>
                  <a:cs typeface="Times New Roman" pitchFamily="18" charset="0"/>
                </a:rPr>
                <a:t>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0.40 </a:t>
              </a:r>
              <a:r>
                <a:rPr lang="en-US" sz="2400" dirty="0" smtClean="0">
                  <a:latin typeface="Times New Roman" pitchFamily="18" charset="0"/>
                  <a:cs typeface="Times New Roman" pitchFamily="18" charset="0"/>
                </a:rPr>
                <a:t>  0.09    0.09</a:t>
              </a:r>
              <a:endParaRPr lang="en-US" sz="2400" dirty="0">
                <a:latin typeface="Times New Roman" pitchFamily="18" charset="0"/>
                <a:cs typeface="Times New Roman" pitchFamily="18" charset="0"/>
              </a:endParaRPr>
            </a:p>
          </p:txBody>
        </p:sp>
      </p:grpSp>
    </p:spTree>
    <p:extLst>
      <p:ext uri="{BB962C8B-B14F-4D97-AF65-F5344CB8AC3E}">
        <p14:creationId xmlns:p14="http://schemas.microsoft.com/office/powerpoint/2010/main" val="2587529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F4FA-43CA-461C-AFC6-0FE30265DD3C}"/>
              </a:ext>
            </a:extLst>
          </p:cNvPr>
          <p:cNvSpPr>
            <a:spLocks noGrp="1"/>
          </p:cNvSpPr>
          <p:nvPr>
            <p:ph type="title"/>
          </p:nvPr>
        </p:nvSpPr>
        <p:spPr/>
        <p:txBody>
          <a:bodyPr/>
          <a:lstStyle/>
          <a:p>
            <a:pPr algn="ctr"/>
            <a:r>
              <a:rPr lang="en-US" b="1" dirty="0" smtClean="0">
                <a:solidFill>
                  <a:schemeClr val="accent2">
                    <a:lumMod val="75000"/>
                  </a:schemeClr>
                </a:solidFill>
              </a:rPr>
              <a:t>SVD – Example: Users-to-Movies</a:t>
            </a:r>
            <a:endParaRPr lang="en-US" b="1" dirty="0">
              <a:solidFill>
                <a:schemeClr val="accent2">
                  <a:lumMod val="75000"/>
                </a:schemeClr>
              </a:solidFill>
            </a:endParaRPr>
          </a:p>
        </p:txBody>
      </p:sp>
      <p:sp>
        <p:nvSpPr>
          <p:cNvPr id="3" name="Content Placeholder 2">
            <a:extLst>
              <a:ext uri="{FF2B5EF4-FFF2-40B4-BE49-F238E27FC236}">
                <a16:creationId xmlns:a16="http://schemas.microsoft.com/office/drawing/2014/main" id="{195A6CB0-988F-473C-9897-F5DF79C1CE1C}"/>
              </a:ext>
            </a:extLst>
          </p:cNvPr>
          <p:cNvSpPr>
            <a:spLocks noGrp="1"/>
          </p:cNvSpPr>
          <p:nvPr>
            <p:ph idx="1"/>
          </p:nvPr>
        </p:nvSpPr>
        <p:spPr>
          <a:xfrm>
            <a:off x="4287398" y="1442736"/>
            <a:ext cx="6674385" cy="517352"/>
          </a:xfrm>
        </p:spPr>
        <p:txBody>
          <a:bodyPr>
            <a:noAutofit/>
          </a:bodyPr>
          <a:lstStyle/>
          <a:p>
            <a:pPr>
              <a:buFont typeface="Wingdings" panose="05000000000000000000" pitchFamily="2" charset="2"/>
              <a:buChar char="§"/>
            </a:pPr>
            <a:r>
              <a:rPr lang="en-US" b="1" dirty="0" smtClean="0">
                <a:solidFill>
                  <a:srgbClr val="D600B7"/>
                </a:solidFill>
              </a:rPr>
              <a:t>A </a:t>
            </a:r>
            <a:r>
              <a:rPr lang="en-US" b="1" dirty="0">
                <a:solidFill>
                  <a:srgbClr val="D600B7"/>
                </a:solidFill>
              </a:rPr>
              <a:t>= U </a:t>
            </a:r>
            <a:r>
              <a:rPr lang="en-US" b="1" dirty="0">
                <a:solidFill>
                  <a:srgbClr val="D600B7"/>
                </a:solidFill>
                <a:sym typeface="Symbol"/>
              </a:rPr>
              <a:t></a:t>
            </a:r>
            <a:r>
              <a:rPr lang="en-US" b="1" dirty="0">
                <a:solidFill>
                  <a:srgbClr val="D600B7"/>
                </a:solidFill>
              </a:rPr>
              <a:t> V</a:t>
            </a:r>
            <a:r>
              <a:rPr lang="en-US" b="1" baseline="30000" dirty="0">
                <a:solidFill>
                  <a:srgbClr val="D600B7"/>
                </a:solidFill>
              </a:rPr>
              <a:t>T</a:t>
            </a:r>
            <a:r>
              <a:rPr lang="en-US" b="1" dirty="0">
                <a:solidFill>
                  <a:srgbClr val="D600B7"/>
                </a:solidFill>
              </a:rPr>
              <a:t> - example:</a:t>
            </a:r>
            <a:r>
              <a:rPr lang="en-US" b="1" dirty="0">
                <a:solidFill>
                  <a:srgbClr val="FF0066"/>
                </a:solidFill>
              </a:rPr>
              <a:t> </a:t>
            </a:r>
            <a:r>
              <a:rPr lang="en-US" b="1" dirty="0"/>
              <a:t>Users to Movies</a:t>
            </a:r>
          </a:p>
          <a:p>
            <a:pPr>
              <a:buFont typeface="Wingdings" panose="05000000000000000000" pitchFamily="2" charset="2"/>
              <a:buChar char="§"/>
            </a:pPr>
            <a:endParaRPr lang="en-US" dirty="0" smtClean="0">
              <a:solidFill>
                <a:srgbClr val="207A00"/>
              </a:solidFill>
              <a:sym typeface="Wingdings" panose="05000000000000000000" pitchFamily="2" charset="2"/>
            </a:endParaRPr>
          </a:p>
        </p:txBody>
      </p:sp>
      <p:sp>
        <p:nvSpPr>
          <p:cNvPr id="76" name="Text Box 32"/>
          <p:cNvSpPr txBox="1">
            <a:spLocks noChangeArrowheads="1"/>
          </p:cNvSpPr>
          <p:nvPr/>
        </p:nvSpPr>
        <p:spPr bwMode="auto">
          <a:xfrm>
            <a:off x="5966724" y="2274065"/>
            <a:ext cx="1985159" cy="369332"/>
          </a:xfrm>
          <a:prstGeom prst="rect">
            <a:avLst/>
          </a:prstGeom>
          <a:noFill/>
          <a:ln w="15875">
            <a:noFill/>
            <a:miter lim="800000"/>
            <a:headEnd type="none" w="sm" len="sm"/>
            <a:tailEnd/>
          </a:ln>
          <a:effectLst/>
        </p:spPr>
        <p:txBody>
          <a:bodyPr wrap="none" anchor="ctr">
            <a:spAutoFit/>
          </a:bodyPr>
          <a:lstStyle/>
          <a:p>
            <a:r>
              <a:rPr lang="en-US" b="1" dirty="0" smtClean="0">
                <a:solidFill>
                  <a:srgbClr val="0000FF"/>
                </a:solidFill>
              </a:rPr>
              <a:t>Romance-concept</a:t>
            </a:r>
            <a:endParaRPr lang="en-US" b="1" dirty="0">
              <a:solidFill>
                <a:srgbClr val="0000FF"/>
              </a:solidFill>
            </a:endParaRPr>
          </a:p>
        </p:txBody>
      </p:sp>
      <p:sp>
        <p:nvSpPr>
          <p:cNvPr id="77" name="Line 34"/>
          <p:cNvSpPr>
            <a:spLocks noChangeShapeType="1"/>
          </p:cNvSpPr>
          <p:nvPr/>
        </p:nvSpPr>
        <p:spPr bwMode="auto">
          <a:xfrm flipH="1">
            <a:off x="5818283" y="2580175"/>
            <a:ext cx="533400" cy="3810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78" name="Text Box 31"/>
          <p:cNvSpPr txBox="1">
            <a:spLocks noChangeArrowheads="1"/>
          </p:cNvSpPr>
          <p:nvPr/>
        </p:nvSpPr>
        <p:spPr bwMode="auto">
          <a:xfrm>
            <a:off x="4366524" y="2285733"/>
            <a:ext cx="1523174" cy="369332"/>
          </a:xfrm>
          <a:prstGeom prst="rect">
            <a:avLst/>
          </a:prstGeom>
          <a:noFill/>
          <a:ln w="15875">
            <a:noFill/>
            <a:miter lim="800000"/>
            <a:headEnd type="none" w="sm" len="sm"/>
            <a:tailEnd/>
          </a:ln>
          <a:effectLst/>
        </p:spPr>
        <p:txBody>
          <a:bodyPr wrap="none" anchor="ctr">
            <a:spAutoFit/>
          </a:bodyPr>
          <a:lstStyle/>
          <a:p>
            <a:r>
              <a:rPr lang="en-US" b="1" dirty="0" err="1" smtClean="0">
                <a:solidFill>
                  <a:srgbClr val="0000FF"/>
                </a:solidFill>
              </a:rPr>
              <a:t>SciFi</a:t>
            </a:r>
            <a:r>
              <a:rPr lang="en-US" b="1" dirty="0" smtClean="0">
                <a:solidFill>
                  <a:srgbClr val="0000FF"/>
                </a:solidFill>
              </a:rPr>
              <a:t>-concept</a:t>
            </a:r>
            <a:endParaRPr lang="en-US" b="1" dirty="0">
              <a:solidFill>
                <a:srgbClr val="0000FF"/>
              </a:solidFill>
            </a:endParaRPr>
          </a:p>
        </p:txBody>
      </p:sp>
      <p:sp>
        <p:nvSpPr>
          <p:cNvPr id="79" name="Line 33"/>
          <p:cNvSpPr>
            <a:spLocks noChangeShapeType="1"/>
          </p:cNvSpPr>
          <p:nvPr/>
        </p:nvSpPr>
        <p:spPr bwMode="auto">
          <a:xfrm>
            <a:off x="5056283" y="2618275"/>
            <a:ext cx="0" cy="3429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grpSp>
        <p:nvGrpSpPr>
          <p:cNvPr id="80" name="Group 79"/>
          <p:cNvGrpSpPr/>
          <p:nvPr/>
        </p:nvGrpSpPr>
        <p:grpSpPr>
          <a:xfrm>
            <a:off x="1741583" y="1774450"/>
            <a:ext cx="9220200" cy="4934128"/>
            <a:chOff x="-76200" y="1828801"/>
            <a:chExt cx="9220200" cy="4934128"/>
          </a:xfrm>
        </p:grpSpPr>
        <p:sp>
          <p:nvSpPr>
            <p:cNvPr id="81"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82"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83"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84"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85"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smtClean="0">
                  <a:solidFill>
                    <a:srgbClr val="008000"/>
                  </a:solidFill>
                </a:rPr>
                <a:t>SciFi</a:t>
              </a:r>
              <a:endParaRPr lang="en-US" dirty="0">
                <a:solidFill>
                  <a:srgbClr val="008000"/>
                </a:solidFill>
              </a:endParaRPr>
            </a:p>
          </p:txBody>
        </p:sp>
        <p:sp>
          <p:nvSpPr>
            <p:cNvPr id="86"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smtClean="0">
                  <a:solidFill>
                    <a:srgbClr val="008000"/>
                  </a:solidFill>
                </a:rPr>
                <a:t>Romnce</a:t>
              </a:r>
              <a:endParaRPr lang="en-US" dirty="0">
                <a:solidFill>
                  <a:srgbClr val="008000"/>
                </a:solidFill>
              </a:endParaRPr>
            </a:p>
          </p:txBody>
        </p:sp>
        <p:sp>
          <p:nvSpPr>
            <p:cNvPr id="87"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88"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89"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90"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91"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92"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93"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94"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95"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96" name="TextBox 95"/>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smtClean="0">
                  <a:solidFill>
                    <a:srgbClr val="008000"/>
                  </a:solidFill>
                </a:rPr>
                <a:t> Matrix</a:t>
              </a:r>
            </a:p>
            <a:p>
              <a:pPr>
                <a:lnSpc>
                  <a:spcPct val="140000"/>
                </a:lnSpc>
              </a:pPr>
              <a:r>
                <a:rPr lang="en-US" dirty="0" smtClean="0">
                  <a:solidFill>
                    <a:srgbClr val="008000"/>
                  </a:solidFill>
                </a:rPr>
                <a:t>Alien</a:t>
              </a:r>
            </a:p>
            <a:p>
              <a:pPr>
                <a:lnSpc>
                  <a:spcPct val="140000"/>
                </a:lnSpc>
              </a:pPr>
              <a:r>
                <a:rPr lang="en-US" dirty="0" smtClean="0">
                  <a:solidFill>
                    <a:srgbClr val="008000"/>
                  </a:solidFill>
                </a:rPr>
                <a:t>Serenity</a:t>
              </a:r>
            </a:p>
            <a:p>
              <a:pPr>
                <a:lnSpc>
                  <a:spcPct val="140000"/>
                </a:lnSpc>
              </a:pPr>
              <a:r>
                <a:rPr lang="en-US" dirty="0" smtClean="0">
                  <a:solidFill>
                    <a:srgbClr val="008000"/>
                  </a:solidFill>
                </a:rPr>
                <a:t>Casablanca</a:t>
              </a:r>
            </a:p>
            <a:p>
              <a:pPr>
                <a:lnSpc>
                  <a:spcPct val="140000"/>
                </a:lnSpc>
              </a:pPr>
              <a:r>
                <a:rPr lang="en-US" dirty="0" smtClean="0">
                  <a:solidFill>
                    <a:srgbClr val="008000"/>
                  </a:solidFill>
                </a:rPr>
                <a:t> </a:t>
              </a:r>
              <a:r>
                <a:rPr lang="en-US" dirty="0" err="1" smtClean="0">
                  <a:solidFill>
                    <a:srgbClr val="008000"/>
                  </a:solidFill>
                </a:rPr>
                <a:t>Amelie</a:t>
              </a:r>
              <a:endParaRPr lang="en-US" dirty="0">
                <a:solidFill>
                  <a:srgbClr val="008000"/>
                </a:solidFill>
              </a:endParaRPr>
            </a:p>
          </p:txBody>
        </p:sp>
        <p:sp>
          <p:nvSpPr>
            <p:cNvPr id="97" name="Rectangle 96"/>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98" name="Group 97"/>
            <p:cNvGrpSpPr/>
            <p:nvPr/>
          </p:nvGrpSpPr>
          <p:grpSpPr>
            <a:xfrm>
              <a:off x="2895600" y="3018528"/>
              <a:ext cx="2514600" cy="2677656"/>
              <a:chOff x="2971800" y="3018528"/>
              <a:chExt cx="2514600" cy="2677656"/>
            </a:xfrm>
          </p:grpSpPr>
          <p:sp>
            <p:nvSpPr>
              <p:cNvPr id="101"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02"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03" name="Rectangle 102"/>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smtClean="0">
                    <a:latin typeface="Times New Roman" pitchFamily="18" charset="0"/>
                    <a:cs typeface="Times New Roman" pitchFamily="18" charset="0"/>
                  </a:rPr>
                  <a:t>0.15  </a:t>
                </a:r>
                <a:r>
                  <a:rPr lang="en-US" sz="2400" b="1" dirty="0" smtClean="0">
                    <a:latin typeface="Times New Roman" pitchFamily="18" charset="0"/>
                    <a:cs typeface="Times New Roman" pitchFamily="18" charset="0"/>
                  </a:rPr>
                  <a:t>-0.59</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0.65</a:t>
                </a:r>
              </a:p>
              <a:p>
                <a:pPr algn="ctr"/>
                <a:r>
                  <a:rPr lang="en-US" sz="2400" dirty="0" smtClean="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99" name="Rectangle 98"/>
            <p:cNvSpPr/>
            <p:nvPr/>
          </p:nvSpPr>
          <p:spPr>
            <a:xfrm>
              <a:off x="6076950" y="3676471"/>
              <a:ext cx="1984528" cy="1200329"/>
            </a:xfrm>
            <a:prstGeom prst="rect">
              <a:avLst/>
            </a:prstGeom>
          </p:spPr>
          <p:txBody>
            <a:bodyPr wrap="square">
              <a:spAutoFit/>
            </a:bodyPr>
            <a:lstStyle/>
            <a:p>
              <a:r>
                <a:rPr lang="en-US" sz="2400" b="1" dirty="0" smtClean="0">
                  <a:latin typeface="Times New Roman" pitchFamily="18" charset="0"/>
                  <a:cs typeface="Times New Roman" pitchFamily="18" charset="0"/>
                </a:rPr>
                <a:t>12.4</a:t>
              </a:r>
              <a:r>
                <a:rPr lang="en-US" sz="2400" dirty="0" smtClean="0">
                  <a:latin typeface="Times New Roman" pitchFamily="18" charset="0"/>
                  <a:cs typeface="Times New Roman" pitchFamily="18" charset="0"/>
                </a:rPr>
                <a:t>  0     0</a:t>
              </a:r>
            </a:p>
            <a:p>
              <a:r>
                <a:rPr lang="en-US" sz="2400" dirty="0" smtClean="0">
                  <a:latin typeface="Times New Roman" pitchFamily="18" charset="0"/>
                  <a:cs typeface="Times New Roman" pitchFamily="18" charset="0"/>
                </a:rPr>
                <a:t>0       </a:t>
              </a:r>
              <a:r>
                <a:rPr lang="en-US" sz="2400" b="1" dirty="0" smtClean="0">
                  <a:latin typeface="Times New Roman" pitchFamily="18" charset="0"/>
                  <a:cs typeface="Times New Roman" pitchFamily="18" charset="0"/>
                </a:rPr>
                <a:t>9.5</a:t>
              </a:r>
              <a:r>
                <a:rPr lang="en-US" sz="2400" dirty="0" smtClean="0">
                  <a:latin typeface="Times New Roman" pitchFamily="18" charset="0"/>
                  <a:cs typeface="Times New Roman" pitchFamily="18" charset="0"/>
                </a:rPr>
                <a:t>  0</a:t>
              </a:r>
            </a:p>
            <a:p>
              <a:r>
                <a:rPr lang="en-US" sz="2400" dirty="0" smtClean="0">
                  <a:latin typeface="Times New Roman" pitchFamily="18" charset="0"/>
                  <a:cs typeface="Times New Roman" pitchFamily="18" charset="0"/>
                </a:rPr>
                <a:t>0       0     </a:t>
              </a:r>
              <a:r>
                <a:rPr lang="en-US" sz="2400" b="1" dirty="0" smtClean="0">
                  <a:latin typeface="Times New Roman" pitchFamily="18" charset="0"/>
                  <a:cs typeface="Times New Roman" pitchFamily="18" charset="0"/>
                </a:rPr>
                <a:t>1.3</a:t>
              </a:r>
              <a:endParaRPr lang="en-US" sz="2400" b="1" dirty="0">
                <a:latin typeface="Times New Roman" pitchFamily="18" charset="0"/>
                <a:cs typeface="Times New Roman" pitchFamily="18" charset="0"/>
              </a:endParaRPr>
            </a:p>
          </p:txBody>
        </p:sp>
        <p:sp>
          <p:nvSpPr>
            <p:cNvPr id="100" name="Rectangle 99"/>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a:t>
              </a:r>
              <a:r>
                <a:rPr lang="en-US" sz="2400" b="1" dirty="0" smtClean="0">
                  <a:latin typeface="Times New Roman" pitchFamily="18" charset="0"/>
                  <a:cs typeface="Times New Roman" pitchFamily="18" charset="0"/>
                </a:rPr>
                <a:t> </a:t>
              </a:r>
              <a:r>
                <a:rPr lang="en-US" sz="2400" b="1" dirty="0">
                  <a:latin typeface="Times New Roman" pitchFamily="18" charset="0"/>
                  <a:cs typeface="Times New Roman" pitchFamily="18" charset="0"/>
                </a:rPr>
                <a:t>0.56</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0.09  </a:t>
              </a:r>
              <a:r>
                <a:rPr lang="en-US" sz="2400" dirty="0" smtClean="0">
                  <a:latin typeface="Times New Roman" pitchFamily="18" charset="0"/>
                  <a:cs typeface="Times New Roman" pitchFamily="18" charset="0"/>
                </a:rPr>
                <a:t>  0.09</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0.12  -0.02 </a:t>
              </a:r>
              <a:r>
                <a:rPr lang="en-US" sz="2400" dirty="0" smtClean="0">
                  <a:latin typeface="Times New Roman" pitchFamily="18" charset="0"/>
                  <a:cs typeface="Times New Roman" pitchFamily="18" charset="0"/>
                </a:rPr>
                <a:t> 0.12  </a:t>
              </a:r>
              <a:r>
                <a:rPr lang="en-US" sz="2400" b="1" dirty="0" smtClean="0">
                  <a:latin typeface="Times New Roman" pitchFamily="18" charset="0"/>
                  <a:cs typeface="Times New Roman" pitchFamily="18" charset="0"/>
                </a:rPr>
                <a:t>-0.69  -</a:t>
              </a:r>
              <a:r>
                <a:rPr lang="en-US" sz="2400" b="1" dirty="0">
                  <a:latin typeface="Times New Roman" pitchFamily="18" charset="0"/>
                  <a:cs typeface="Times New Roman" pitchFamily="18" charset="0"/>
                </a:rPr>
                <a:t>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0.40 </a:t>
              </a:r>
              <a:r>
                <a:rPr lang="en-US" sz="2400" dirty="0" smtClean="0">
                  <a:latin typeface="Times New Roman" pitchFamily="18" charset="0"/>
                  <a:cs typeface="Times New Roman" pitchFamily="18" charset="0"/>
                </a:rPr>
                <a:t>  0.09    0.09</a:t>
              </a:r>
              <a:endParaRPr lang="en-US" sz="2400" dirty="0">
                <a:latin typeface="Times New Roman" pitchFamily="18" charset="0"/>
                <a:cs typeface="Times New Roman" pitchFamily="18" charset="0"/>
              </a:endParaRPr>
            </a:p>
          </p:txBody>
        </p:sp>
      </p:grpSp>
      <p:sp>
        <p:nvSpPr>
          <p:cNvPr id="4" name="TextBox 3"/>
          <p:cNvSpPr txBox="1"/>
          <p:nvPr/>
        </p:nvSpPr>
        <p:spPr>
          <a:xfrm>
            <a:off x="8099222" y="2096600"/>
            <a:ext cx="3924151" cy="461665"/>
          </a:xfrm>
          <a:prstGeom prst="rect">
            <a:avLst/>
          </a:prstGeom>
          <a:noFill/>
        </p:spPr>
        <p:txBody>
          <a:bodyPr wrap="none" rtlCol="0">
            <a:spAutoFit/>
          </a:bodyPr>
          <a:lstStyle/>
          <a:p>
            <a:r>
              <a:rPr lang="en-US" sz="2400" b="1" i="1" dirty="0" smtClean="0">
                <a:solidFill>
                  <a:srgbClr val="207A00"/>
                </a:solidFill>
              </a:rPr>
              <a:t>U </a:t>
            </a:r>
            <a:r>
              <a:rPr lang="en-US" sz="2400" b="1" dirty="0" smtClean="0">
                <a:solidFill>
                  <a:srgbClr val="207A00"/>
                </a:solidFill>
              </a:rPr>
              <a:t>is “user-to-concept” matrix</a:t>
            </a:r>
            <a:endParaRPr lang="en-US" sz="2400" b="1" i="1" dirty="0">
              <a:solidFill>
                <a:srgbClr val="207A00"/>
              </a:solidFill>
            </a:endParaRPr>
          </a:p>
        </p:txBody>
      </p:sp>
    </p:spTree>
    <p:extLst>
      <p:ext uri="{BB962C8B-B14F-4D97-AF65-F5344CB8AC3E}">
        <p14:creationId xmlns:p14="http://schemas.microsoft.com/office/powerpoint/2010/main" val="39070586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F4FA-43CA-461C-AFC6-0FE30265DD3C}"/>
              </a:ext>
            </a:extLst>
          </p:cNvPr>
          <p:cNvSpPr>
            <a:spLocks noGrp="1"/>
          </p:cNvSpPr>
          <p:nvPr>
            <p:ph type="title"/>
          </p:nvPr>
        </p:nvSpPr>
        <p:spPr/>
        <p:txBody>
          <a:bodyPr/>
          <a:lstStyle/>
          <a:p>
            <a:pPr algn="ctr"/>
            <a:r>
              <a:rPr lang="en-US" b="1" dirty="0" smtClean="0">
                <a:solidFill>
                  <a:schemeClr val="accent2">
                    <a:lumMod val="75000"/>
                  </a:schemeClr>
                </a:solidFill>
              </a:rPr>
              <a:t>SVD – Example: Users-to-Movies</a:t>
            </a:r>
            <a:endParaRPr lang="en-US" b="1" dirty="0">
              <a:solidFill>
                <a:schemeClr val="accent2">
                  <a:lumMod val="75000"/>
                </a:schemeClr>
              </a:solidFill>
            </a:endParaRPr>
          </a:p>
        </p:txBody>
      </p:sp>
      <p:sp>
        <p:nvSpPr>
          <p:cNvPr id="3" name="Content Placeholder 2">
            <a:extLst>
              <a:ext uri="{FF2B5EF4-FFF2-40B4-BE49-F238E27FC236}">
                <a16:creationId xmlns:a16="http://schemas.microsoft.com/office/drawing/2014/main" id="{195A6CB0-988F-473C-9897-F5DF79C1CE1C}"/>
              </a:ext>
            </a:extLst>
          </p:cNvPr>
          <p:cNvSpPr>
            <a:spLocks noGrp="1"/>
          </p:cNvSpPr>
          <p:nvPr>
            <p:ph idx="1"/>
          </p:nvPr>
        </p:nvSpPr>
        <p:spPr>
          <a:xfrm>
            <a:off x="4287398" y="1442736"/>
            <a:ext cx="6674385" cy="517352"/>
          </a:xfrm>
        </p:spPr>
        <p:txBody>
          <a:bodyPr>
            <a:noAutofit/>
          </a:bodyPr>
          <a:lstStyle/>
          <a:p>
            <a:pPr>
              <a:buFont typeface="Wingdings" panose="05000000000000000000" pitchFamily="2" charset="2"/>
              <a:buChar char="§"/>
            </a:pPr>
            <a:r>
              <a:rPr lang="en-US" b="1" dirty="0" smtClean="0">
                <a:solidFill>
                  <a:srgbClr val="D600B7"/>
                </a:solidFill>
              </a:rPr>
              <a:t>A </a:t>
            </a:r>
            <a:r>
              <a:rPr lang="en-US" b="1" dirty="0">
                <a:solidFill>
                  <a:srgbClr val="D600B7"/>
                </a:solidFill>
              </a:rPr>
              <a:t>= U </a:t>
            </a:r>
            <a:r>
              <a:rPr lang="en-US" b="1" dirty="0">
                <a:solidFill>
                  <a:srgbClr val="D600B7"/>
                </a:solidFill>
                <a:sym typeface="Symbol"/>
              </a:rPr>
              <a:t></a:t>
            </a:r>
            <a:r>
              <a:rPr lang="en-US" b="1" dirty="0">
                <a:solidFill>
                  <a:srgbClr val="D600B7"/>
                </a:solidFill>
              </a:rPr>
              <a:t> V</a:t>
            </a:r>
            <a:r>
              <a:rPr lang="en-US" b="1" baseline="30000" dirty="0">
                <a:solidFill>
                  <a:srgbClr val="D600B7"/>
                </a:solidFill>
              </a:rPr>
              <a:t>T</a:t>
            </a:r>
            <a:r>
              <a:rPr lang="en-US" b="1" dirty="0">
                <a:solidFill>
                  <a:srgbClr val="D600B7"/>
                </a:solidFill>
              </a:rPr>
              <a:t> - example:</a:t>
            </a:r>
            <a:r>
              <a:rPr lang="en-US" b="1" dirty="0">
                <a:solidFill>
                  <a:srgbClr val="FF0066"/>
                </a:solidFill>
              </a:rPr>
              <a:t> </a:t>
            </a:r>
            <a:r>
              <a:rPr lang="en-US" b="1" dirty="0"/>
              <a:t>Users to Movies</a:t>
            </a:r>
          </a:p>
          <a:p>
            <a:pPr>
              <a:buFont typeface="Wingdings" panose="05000000000000000000" pitchFamily="2" charset="2"/>
              <a:buChar char="§"/>
            </a:pPr>
            <a:endParaRPr lang="en-US" dirty="0" smtClean="0">
              <a:solidFill>
                <a:srgbClr val="207A00"/>
              </a:solidFill>
              <a:sym typeface="Wingdings" panose="05000000000000000000" pitchFamily="2" charset="2"/>
            </a:endParaRPr>
          </a:p>
        </p:txBody>
      </p:sp>
      <p:grpSp>
        <p:nvGrpSpPr>
          <p:cNvPr id="32" name="Group 31"/>
          <p:cNvGrpSpPr/>
          <p:nvPr/>
        </p:nvGrpSpPr>
        <p:grpSpPr>
          <a:xfrm>
            <a:off x="1587347" y="1690688"/>
            <a:ext cx="9220200" cy="4934128"/>
            <a:chOff x="-76200" y="1828801"/>
            <a:chExt cx="9220200" cy="4934128"/>
          </a:xfrm>
        </p:grpSpPr>
        <p:sp>
          <p:nvSpPr>
            <p:cNvPr id="33"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4"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5"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36"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37"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smtClean="0">
                  <a:solidFill>
                    <a:srgbClr val="008000"/>
                  </a:solidFill>
                </a:rPr>
                <a:t>SciFi</a:t>
              </a:r>
              <a:endParaRPr lang="en-US" dirty="0">
                <a:solidFill>
                  <a:srgbClr val="008000"/>
                </a:solidFill>
              </a:endParaRPr>
            </a:p>
          </p:txBody>
        </p:sp>
        <p:sp>
          <p:nvSpPr>
            <p:cNvPr id="38"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smtClean="0">
                  <a:solidFill>
                    <a:srgbClr val="008000"/>
                  </a:solidFill>
                </a:rPr>
                <a:t>Romnce</a:t>
              </a:r>
              <a:endParaRPr lang="en-US" dirty="0">
                <a:solidFill>
                  <a:srgbClr val="008000"/>
                </a:solidFill>
              </a:endParaRPr>
            </a:p>
          </p:txBody>
        </p:sp>
        <p:sp>
          <p:nvSpPr>
            <p:cNvPr id="39"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40"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41"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42"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3"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4"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5"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6"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7"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8" name="TextBox 47"/>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smtClean="0">
                  <a:solidFill>
                    <a:srgbClr val="008000"/>
                  </a:solidFill>
                </a:rPr>
                <a:t> Matrix</a:t>
              </a:r>
            </a:p>
            <a:p>
              <a:pPr>
                <a:lnSpc>
                  <a:spcPct val="140000"/>
                </a:lnSpc>
              </a:pPr>
              <a:r>
                <a:rPr lang="en-US" dirty="0" smtClean="0">
                  <a:solidFill>
                    <a:srgbClr val="008000"/>
                  </a:solidFill>
                </a:rPr>
                <a:t>Alien</a:t>
              </a:r>
            </a:p>
            <a:p>
              <a:pPr>
                <a:lnSpc>
                  <a:spcPct val="140000"/>
                </a:lnSpc>
              </a:pPr>
              <a:r>
                <a:rPr lang="en-US" dirty="0" smtClean="0">
                  <a:solidFill>
                    <a:srgbClr val="008000"/>
                  </a:solidFill>
                </a:rPr>
                <a:t>Serenity</a:t>
              </a:r>
            </a:p>
            <a:p>
              <a:pPr>
                <a:lnSpc>
                  <a:spcPct val="140000"/>
                </a:lnSpc>
              </a:pPr>
              <a:r>
                <a:rPr lang="en-US" dirty="0" smtClean="0">
                  <a:solidFill>
                    <a:srgbClr val="008000"/>
                  </a:solidFill>
                </a:rPr>
                <a:t>Casablanca</a:t>
              </a:r>
            </a:p>
            <a:p>
              <a:pPr>
                <a:lnSpc>
                  <a:spcPct val="140000"/>
                </a:lnSpc>
              </a:pPr>
              <a:r>
                <a:rPr lang="en-US" dirty="0" smtClean="0">
                  <a:solidFill>
                    <a:srgbClr val="008000"/>
                  </a:solidFill>
                </a:rPr>
                <a:t> </a:t>
              </a:r>
              <a:r>
                <a:rPr lang="en-US" dirty="0" err="1" smtClean="0">
                  <a:solidFill>
                    <a:srgbClr val="008000"/>
                  </a:solidFill>
                </a:rPr>
                <a:t>Amelie</a:t>
              </a:r>
              <a:endParaRPr lang="en-US" dirty="0">
                <a:solidFill>
                  <a:srgbClr val="008000"/>
                </a:solidFill>
              </a:endParaRPr>
            </a:p>
          </p:txBody>
        </p:sp>
        <p:sp>
          <p:nvSpPr>
            <p:cNvPr id="49" name="Rectangle 48"/>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50" name="Group 49"/>
            <p:cNvGrpSpPr/>
            <p:nvPr/>
          </p:nvGrpSpPr>
          <p:grpSpPr>
            <a:xfrm>
              <a:off x="2895600" y="3018528"/>
              <a:ext cx="2514600" cy="2677656"/>
              <a:chOff x="2971800" y="3018528"/>
              <a:chExt cx="2514600" cy="2677656"/>
            </a:xfrm>
          </p:grpSpPr>
          <p:sp>
            <p:nvSpPr>
              <p:cNvPr id="53"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4"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5" name="Rectangle 54"/>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smtClean="0">
                    <a:latin typeface="Times New Roman" pitchFamily="18" charset="0"/>
                    <a:cs typeface="Times New Roman" pitchFamily="18" charset="0"/>
                  </a:rPr>
                  <a:t>0.15  </a:t>
                </a:r>
                <a:r>
                  <a:rPr lang="en-US" sz="2400" b="1" dirty="0" smtClean="0">
                    <a:latin typeface="Times New Roman" pitchFamily="18" charset="0"/>
                    <a:cs typeface="Times New Roman" pitchFamily="18" charset="0"/>
                  </a:rPr>
                  <a:t>-0.59</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0.65</a:t>
                </a:r>
              </a:p>
              <a:p>
                <a:pPr algn="ctr"/>
                <a:r>
                  <a:rPr lang="en-US" sz="2400" dirty="0" smtClean="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51" name="Rectangle 50"/>
            <p:cNvSpPr/>
            <p:nvPr/>
          </p:nvSpPr>
          <p:spPr>
            <a:xfrm>
              <a:off x="6076950" y="3676471"/>
              <a:ext cx="1984528" cy="1200329"/>
            </a:xfrm>
            <a:prstGeom prst="rect">
              <a:avLst/>
            </a:prstGeom>
          </p:spPr>
          <p:txBody>
            <a:bodyPr wrap="square">
              <a:spAutoFit/>
            </a:bodyPr>
            <a:lstStyle/>
            <a:p>
              <a:r>
                <a:rPr lang="en-US" sz="2400" b="1" dirty="0" smtClean="0">
                  <a:latin typeface="Times New Roman" pitchFamily="18" charset="0"/>
                  <a:cs typeface="Times New Roman" pitchFamily="18" charset="0"/>
                </a:rPr>
                <a:t>12.4</a:t>
              </a:r>
              <a:r>
                <a:rPr lang="en-US" sz="2400" dirty="0" smtClean="0">
                  <a:latin typeface="Times New Roman" pitchFamily="18" charset="0"/>
                  <a:cs typeface="Times New Roman" pitchFamily="18" charset="0"/>
                </a:rPr>
                <a:t>  0     0</a:t>
              </a:r>
            </a:p>
            <a:p>
              <a:r>
                <a:rPr lang="en-US" sz="2400" dirty="0" smtClean="0">
                  <a:latin typeface="Times New Roman" pitchFamily="18" charset="0"/>
                  <a:cs typeface="Times New Roman" pitchFamily="18" charset="0"/>
                </a:rPr>
                <a:t>0       </a:t>
              </a:r>
              <a:r>
                <a:rPr lang="en-US" sz="2400" b="1" dirty="0" smtClean="0">
                  <a:latin typeface="Times New Roman" pitchFamily="18" charset="0"/>
                  <a:cs typeface="Times New Roman" pitchFamily="18" charset="0"/>
                </a:rPr>
                <a:t>9.5</a:t>
              </a:r>
              <a:r>
                <a:rPr lang="en-US" sz="2400" dirty="0" smtClean="0">
                  <a:latin typeface="Times New Roman" pitchFamily="18" charset="0"/>
                  <a:cs typeface="Times New Roman" pitchFamily="18" charset="0"/>
                </a:rPr>
                <a:t>  0</a:t>
              </a:r>
            </a:p>
            <a:p>
              <a:r>
                <a:rPr lang="en-US" sz="2400" dirty="0" smtClean="0">
                  <a:latin typeface="Times New Roman" pitchFamily="18" charset="0"/>
                  <a:cs typeface="Times New Roman" pitchFamily="18" charset="0"/>
                </a:rPr>
                <a:t>0       0     </a:t>
              </a:r>
              <a:r>
                <a:rPr lang="en-US" sz="2400" b="1" dirty="0" smtClean="0">
                  <a:latin typeface="Times New Roman" pitchFamily="18" charset="0"/>
                  <a:cs typeface="Times New Roman" pitchFamily="18" charset="0"/>
                </a:rPr>
                <a:t>1.3</a:t>
              </a:r>
              <a:endParaRPr lang="en-US" sz="2400" b="1" dirty="0">
                <a:latin typeface="Times New Roman" pitchFamily="18" charset="0"/>
                <a:cs typeface="Times New Roman" pitchFamily="18" charset="0"/>
              </a:endParaRPr>
            </a:p>
          </p:txBody>
        </p:sp>
        <p:sp>
          <p:nvSpPr>
            <p:cNvPr id="52" name="Rectangle 51"/>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a:t>
              </a:r>
              <a:r>
                <a:rPr lang="en-US" sz="2400" b="1" dirty="0" smtClean="0">
                  <a:latin typeface="Times New Roman" pitchFamily="18" charset="0"/>
                  <a:cs typeface="Times New Roman" pitchFamily="18" charset="0"/>
                </a:rPr>
                <a:t> </a:t>
              </a:r>
              <a:r>
                <a:rPr lang="en-US" sz="2400" b="1" dirty="0">
                  <a:latin typeface="Times New Roman" pitchFamily="18" charset="0"/>
                  <a:cs typeface="Times New Roman" pitchFamily="18" charset="0"/>
                </a:rPr>
                <a:t>0.56</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0.09  </a:t>
              </a:r>
              <a:r>
                <a:rPr lang="en-US" sz="2400" dirty="0" smtClean="0">
                  <a:latin typeface="Times New Roman" pitchFamily="18" charset="0"/>
                  <a:cs typeface="Times New Roman" pitchFamily="18" charset="0"/>
                </a:rPr>
                <a:t>  0.09</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0.12  -0.02 </a:t>
              </a:r>
              <a:r>
                <a:rPr lang="en-US" sz="2400" dirty="0" smtClean="0">
                  <a:latin typeface="Times New Roman" pitchFamily="18" charset="0"/>
                  <a:cs typeface="Times New Roman" pitchFamily="18" charset="0"/>
                </a:rPr>
                <a:t> 0.12  </a:t>
              </a:r>
              <a:r>
                <a:rPr lang="en-US" sz="2400" b="1" dirty="0" smtClean="0">
                  <a:latin typeface="Times New Roman" pitchFamily="18" charset="0"/>
                  <a:cs typeface="Times New Roman" pitchFamily="18" charset="0"/>
                </a:rPr>
                <a:t>-0.69  -</a:t>
              </a:r>
              <a:r>
                <a:rPr lang="en-US" sz="2400" b="1" dirty="0">
                  <a:latin typeface="Times New Roman" pitchFamily="18" charset="0"/>
                  <a:cs typeface="Times New Roman" pitchFamily="18" charset="0"/>
                </a:rPr>
                <a:t>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0.40 </a:t>
              </a:r>
              <a:r>
                <a:rPr lang="en-US" sz="2400" dirty="0" smtClean="0">
                  <a:latin typeface="Times New Roman" pitchFamily="18" charset="0"/>
                  <a:cs typeface="Times New Roman" pitchFamily="18" charset="0"/>
                </a:rPr>
                <a:t>  0.09    0.09</a:t>
              </a:r>
              <a:endParaRPr lang="en-US" sz="2400" dirty="0">
                <a:latin typeface="Times New Roman" pitchFamily="18" charset="0"/>
                <a:cs typeface="Times New Roman" pitchFamily="18" charset="0"/>
              </a:endParaRPr>
            </a:p>
          </p:txBody>
        </p:sp>
      </p:grpSp>
      <p:sp>
        <p:nvSpPr>
          <p:cNvPr id="56" name="Text Box 31"/>
          <p:cNvSpPr txBox="1">
            <a:spLocks noChangeArrowheads="1"/>
          </p:cNvSpPr>
          <p:nvPr/>
        </p:nvSpPr>
        <p:spPr bwMode="auto">
          <a:xfrm>
            <a:off x="4478988" y="2235755"/>
            <a:ext cx="1523174" cy="369332"/>
          </a:xfrm>
          <a:prstGeom prst="rect">
            <a:avLst/>
          </a:prstGeom>
          <a:noFill/>
          <a:ln w="15875">
            <a:noFill/>
            <a:miter lim="800000"/>
            <a:headEnd type="none" w="sm" len="sm"/>
            <a:tailEnd/>
          </a:ln>
          <a:effectLst/>
        </p:spPr>
        <p:txBody>
          <a:bodyPr wrap="none" anchor="ctr">
            <a:spAutoFit/>
          </a:bodyPr>
          <a:lstStyle/>
          <a:p>
            <a:r>
              <a:rPr lang="en-US" b="1" dirty="0" err="1" smtClean="0">
                <a:solidFill>
                  <a:srgbClr val="0000FF"/>
                </a:solidFill>
              </a:rPr>
              <a:t>SciFi</a:t>
            </a:r>
            <a:r>
              <a:rPr lang="en-US" b="1" dirty="0" smtClean="0">
                <a:solidFill>
                  <a:srgbClr val="0000FF"/>
                </a:solidFill>
              </a:rPr>
              <a:t>-concept</a:t>
            </a:r>
            <a:endParaRPr lang="en-US" b="1" dirty="0">
              <a:solidFill>
                <a:srgbClr val="0000FF"/>
              </a:solidFill>
            </a:endParaRPr>
          </a:p>
        </p:txBody>
      </p:sp>
      <p:sp>
        <p:nvSpPr>
          <p:cNvPr id="57" name="Line 33"/>
          <p:cNvSpPr>
            <a:spLocks noChangeShapeType="1"/>
          </p:cNvSpPr>
          <p:nvPr/>
        </p:nvSpPr>
        <p:spPr bwMode="auto">
          <a:xfrm>
            <a:off x="5168747" y="2568297"/>
            <a:ext cx="0" cy="3429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58" name="Text Box 35"/>
          <p:cNvSpPr txBox="1">
            <a:spLocks noChangeArrowheads="1"/>
          </p:cNvSpPr>
          <p:nvPr/>
        </p:nvSpPr>
        <p:spPr bwMode="auto">
          <a:xfrm>
            <a:off x="7290573" y="2593419"/>
            <a:ext cx="3271217" cy="369332"/>
          </a:xfrm>
          <a:prstGeom prst="rect">
            <a:avLst/>
          </a:prstGeom>
          <a:noFill/>
          <a:ln w="15875">
            <a:noFill/>
            <a:miter lim="800000"/>
            <a:headEnd type="none" w="sm" len="sm"/>
            <a:tailEnd/>
          </a:ln>
          <a:effectLst/>
        </p:spPr>
        <p:txBody>
          <a:bodyPr wrap="none" anchor="ctr">
            <a:spAutoFit/>
          </a:bodyPr>
          <a:lstStyle/>
          <a:p>
            <a:r>
              <a:rPr lang="en-US" b="1" dirty="0" smtClean="0">
                <a:solidFill>
                  <a:srgbClr val="0000FF"/>
                </a:solidFill>
              </a:rPr>
              <a:t>“strength” of the </a:t>
            </a:r>
            <a:r>
              <a:rPr lang="en-US" b="1" dirty="0" err="1" smtClean="0">
                <a:solidFill>
                  <a:srgbClr val="0000FF"/>
                </a:solidFill>
              </a:rPr>
              <a:t>SciFi</a:t>
            </a:r>
            <a:r>
              <a:rPr lang="en-US" b="1" dirty="0" smtClean="0">
                <a:solidFill>
                  <a:srgbClr val="0000FF"/>
                </a:solidFill>
              </a:rPr>
              <a:t>-concept</a:t>
            </a:r>
            <a:endParaRPr lang="en-US" b="1" dirty="0">
              <a:solidFill>
                <a:srgbClr val="0000FF"/>
              </a:solidFill>
            </a:endParaRPr>
          </a:p>
        </p:txBody>
      </p:sp>
      <p:sp>
        <p:nvSpPr>
          <p:cNvPr id="59" name="Oval 37"/>
          <p:cNvSpPr>
            <a:spLocks noChangeArrowheads="1"/>
          </p:cNvSpPr>
          <p:nvPr/>
        </p:nvSpPr>
        <p:spPr bwMode="auto">
          <a:xfrm>
            <a:off x="7791837" y="3470719"/>
            <a:ext cx="729710" cy="533400"/>
          </a:xfrm>
          <a:prstGeom prst="ellipse">
            <a:avLst/>
          </a:prstGeom>
          <a:noFill/>
          <a:ln w="38100">
            <a:solidFill>
              <a:srgbClr val="0000FF"/>
            </a:solidFill>
            <a:round/>
            <a:headEnd type="none" w="sm" len="sm"/>
            <a:tailEnd/>
          </a:ln>
          <a:effectLst/>
        </p:spPr>
        <p:txBody>
          <a:bodyPr wrap="none" anchor="ctr"/>
          <a:lstStyle/>
          <a:p>
            <a:endParaRPr lang="en-US">
              <a:solidFill>
                <a:schemeClr val="accent3"/>
              </a:solidFill>
            </a:endParaRPr>
          </a:p>
        </p:txBody>
      </p:sp>
      <p:sp>
        <p:nvSpPr>
          <p:cNvPr id="60" name="Line 36"/>
          <p:cNvSpPr>
            <a:spLocks noChangeShapeType="1"/>
          </p:cNvSpPr>
          <p:nvPr/>
        </p:nvSpPr>
        <p:spPr bwMode="auto">
          <a:xfrm flipH="1">
            <a:off x="8249037" y="2958983"/>
            <a:ext cx="272510" cy="484303"/>
          </a:xfrm>
          <a:prstGeom prst="line">
            <a:avLst/>
          </a:prstGeom>
          <a:noFill/>
          <a:ln w="15875">
            <a:solidFill>
              <a:srgbClr val="0000FF"/>
            </a:solidFill>
            <a:round/>
            <a:headEnd type="none" w="sm" len="sm"/>
            <a:tailEnd type="triangle" w="med" len="med"/>
          </a:ln>
          <a:effectLst/>
        </p:spPr>
        <p:txBody>
          <a:bodyPr wrap="none" anchor="ctr"/>
          <a:lstStyle/>
          <a:p>
            <a:endParaRPr lang="en-US"/>
          </a:p>
        </p:txBody>
      </p:sp>
    </p:spTree>
    <p:extLst>
      <p:ext uri="{BB962C8B-B14F-4D97-AF65-F5344CB8AC3E}">
        <p14:creationId xmlns:p14="http://schemas.microsoft.com/office/powerpoint/2010/main" val="19181180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F4FA-43CA-461C-AFC6-0FE30265DD3C}"/>
              </a:ext>
            </a:extLst>
          </p:cNvPr>
          <p:cNvSpPr>
            <a:spLocks noGrp="1"/>
          </p:cNvSpPr>
          <p:nvPr>
            <p:ph type="title"/>
          </p:nvPr>
        </p:nvSpPr>
        <p:spPr/>
        <p:txBody>
          <a:bodyPr/>
          <a:lstStyle/>
          <a:p>
            <a:pPr algn="ctr"/>
            <a:r>
              <a:rPr lang="en-US" b="1" dirty="0" smtClean="0">
                <a:solidFill>
                  <a:schemeClr val="accent2">
                    <a:lumMod val="75000"/>
                  </a:schemeClr>
                </a:solidFill>
              </a:rPr>
              <a:t>SVD – Example: Users-to-Movies</a:t>
            </a:r>
            <a:endParaRPr lang="en-US" b="1" dirty="0">
              <a:solidFill>
                <a:schemeClr val="accent2">
                  <a:lumMod val="75000"/>
                </a:schemeClr>
              </a:solidFill>
            </a:endParaRPr>
          </a:p>
        </p:txBody>
      </p:sp>
      <p:sp>
        <p:nvSpPr>
          <p:cNvPr id="3" name="Content Placeholder 2">
            <a:extLst>
              <a:ext uri="{FF2B5EF4-FFF2-40B4-BE49-F238E27FC236}">
                <a16:creationId xmlns:a16="http://schemas.microsoft.com/office/drawing/2014/main" id="{195A6CB0-988F-473C-9897-F5DF79C1CE1C}"/>
              </a:ext>
            </a:extLst>
          </p:cNvPr>
          <p:cNvSpPr>
            <a:spLocks noGrp="1"/>
          </p:cNvSpPr>
          <p:nvPr>
            <p:ph idx="1"/>
          </p:nvPr>
        </p:nvSpPr>
        <p:spPr>
          <a:xfrm>
            <a:off x="4287398" y="1442736"/>
            <a:ext cx="6674385" cy="517352"/>
          </a:xfrm>
        </p:spPr>
        <p:txBody>
          <a:bodyPr>
            <a:noAutofit/>
          </a:bodyPr>
          <a:lstStyle/>
          <a:p>
            <a:pPr>
              <a:buFont typeface="Wingdings" panose="05000000000000000000" pitchFamily="2" charset="2"/>
              <a:buChar char="§"/>
            </a:pPr>
            <a:r>
              <a:rPr lang="en-US" b="1" dirty="0" smtClean="0">
                <a:solidFill>
                  <a:srgbClr val="D600B7"/>
                </a:solidFill>
              </a:rPr>
              <a:t>A </a:t>
            </a:r>
            <a:r>
              <a:rPr lang="en-US" b="1" dirty="0">
                <a:solidFill>
                  <a:srgbClr val="D600B7"/>
                </a:solidFill>
              </a:rPr>
              <a:t>= U </a:t>
            </a:r>
            <a:r>
              <a:rPr lang="en-US" b="1" dirty="0">
                <a:solidFill>
                  <a:srgbClr val="D600B7"/>
                </a:solidFill>
                <a:sym typeface="Symbol"/>
              </a:rPr>
              <a:t></a:t>
            </a:r>
            <a:r>
              <a:rPr lang="en-US" b="1" dirty="0">
                <a:solidFill>
                  <a:srgbClr val="D600B7"/>
                </a:solidFill>
              </a:rPr>
              <a:t> V</a:t>
            </a:r>
            <a:r>
              <a:rPr lang="en-US" b="1" baseline="30000" dirty="0">
                <a:solidFill>
                  <a:srgbClr val="D600B7"/>
                </a:solidFill>
              </a:rPr>
              <a:t>T</a:t>
            </a:r>
            <a:r>
              <a:rPr lang="en-US" b="1" dirty="0">
                <a:solidFill>
                  <a:srgbClr val="D600B7"/>
                </a:solidFill>
              </a:rPr>
              <a:t> - example:</a:t>
            </a:r>
            <a:r>
              <a:rPr lang="en-US" b="1" dirty="0">
                <a:solidFill>
                  <a:srgbClr val="FF0066"/>
                </a:solidFill>
              </a:rPr>
              <a:t> </a:t>
            </a:r>
            <a:r>
              <a:rPr lang="en-US" b="1" dirty="0"/>
              <a:t>Users to Movies</a:t>
            </a:r>
          </a:p>
          <a:p>
            <a:pPr>
              <a:buFont typeface="Wingdings" panose="05000000000000000000" pitchFamily="2" charset="2"/>
              <a:buChar char="§"/>
            </a:pPr>
            <a:endParaRPr lang="en-US" dirty="0" smtClean="0">
              <a:solidFill>
                <a:srgbClr val="207A00"/>
              </a:solidFill>
              <a:sym typeface="Wingdings" panose="05000000000000000000" pitchFamily="2" charset="2"/>
            </a:endParaRPr>
          </a:p>
        </p:txBody>
      </p:sp>
      <p:grpSp>
        <p:nvGrpSpPr>
          <p:cNvPr id="61" name="Group 60"/>
          <p:cNvGrpSpPr/>
          <p:nvPr/>
        </p:nvGrpSpPr>
        <p:grpSpPr>
          <a:xfrm>
            <a:off x="1653448" y="1862878"/>
            <a:ext cx="9220200" cy="4934128"/>
            <a:chOff x="-76200" y="1828801"/>
            <a:chExt cx="9220200" cy="4934128"/>
          </a:xfrm>
        </p:grpSpPr>
        <p:sp>
          <p:nvSpPr>
            <p:cNvPr id="62"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3"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4"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65"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66"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smtClean="0">
                  <a:solidFill>
                    <a:srgbClr val="008000"/>
                  </a:solidFill>
                </a:rPr>
                <a:t>SciFi</a:t>
              </a:r>
              <a:endParaRPr lang="en-US" dirty="0">
                <a:solidFill>
                  <a:srgbClr val="008000"/>
                </a:solidFill>
              </a:endParaRPr>
            </a:p>
          </p:txBody>
        </p:sp>
        <p:sp>
          <p:nvSpPr>
            <p:cNvPr id="67"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smtClean="0">
                  <a:solidFill>
                    <a:srgbClr val="008000"/>
                  </a:solidFill>
                </a:rPr>
                <a:t>Romnce</a:t>
              </a:r>
              <a:endParaRPr lang="en-US" dirty="0">
                <a:solidFill>
                  <a:srgbClr val="008000"/>
                </a:solidFill>
              </a:endParaRPr>
            </a:p>
          </p:txBody>
        </p:sp>
        <p:sp>
          <p:nvSpPr>
            <p:cNvPr id="68"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69"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70"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71"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2"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3"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74"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75"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6"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7" name="TextBox 76"/>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smtClean="0">
                  <a:solidFill>
                    <a:srgbClr val="008000"/>
                  </a:solidFill>
                </a:rPr>
                <a:t> Matrix</a:t>
              </a:r>
            </a:p>
            <a:p>
              <a:pPr>
                <a:lnSpc>
                  <a:spcPct val="140000"/>
                </a:lnSpc>
              </a:pPr>
              <a:r>
                <a:rPr lang="en-US" dirty="0" smtClean="0">
                  <a:solidFill>
                    <a:srgbClr val="008000"/>
                  </a:solidFill>
                </a:rPr>
                <a:t>Alien</a:t>
              </a:r>
            </a:p>
            <a:p>
              <a:pPr>
                <a:lnSpc>
                  <a:spcPct val="140000"/>
                </a:lnSpc>
              </a:pPr>
              <a:r>
                <a:rPr lang="en-US" dirty="0" smtClean="0">
                  <a:solidFill>
                    <a:srgbClr val="008000"/>
                  </a:solidFill>
                </a:rPr>
                <a:t>Serenity</a:t>
              </a:r>
            </a:p>
            <a:p>
              <a:pPr>
                <a:lnSpc>
                  <a:spcPct val="140000"/>
                </a:lnSpc>
              </a:pPr>
              <a:r>
                <a:rPr lang="en-US" dirty="0" smtClean="0">
                  <a:solidFill>
                    <a:srgbClr val="008000"/>
                  </a:solidFill>
                </a:rPr>
                <a:t>Casablanca</a:t>
              </a:r>
            </a:p>
            <a:p>
              <a:pPr>
                <a:lnSpc>
                  <a:spcPct val="140000"/>
                </a:lnSpc>
              </a:pPr>
              <a:r>
                <a:rPr lang="en-US" dirty="0" smtClean="0">
                  <a:solidFill>
                    <a:srgbClr val="008000"/>
                  </a:solidFill>
                </a:rPr>
                <a:t> </a:t>
              </a:r>
              <a:r>
                <a:rPr lang="en-US" dirty="0" err="1" smtClean="0">
                  <a:solidFill>
                    <a:srgbClr val="008000"/>
                  </a:solidFill>
                </a:rPr>
                <a:t>Amelie</a:t>
              </a:r>
              <a:endParaRPr lang="en-US" dirty="0">
                <a:solidFill>
                  <a:srgbClr val="008000"/>
                </a:solidFill>
              </a:endParaRPr>
            </a:p>
          </p:txBody>
        </p:sp>
        <p:sp>
          <p:nvSpPr>
            <p:cNvPr id="78" name="Rectangle 77"/>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79" name="Group 78"/>
            <p:cNvGrpSpPr/>
            <p:nvPr/>
          </p:nvGrpSpPr>
          <p:grpSpPr>
            <a:xfrm>
              <a:off x="2895600" y="3018528"/>
              <a:ext cx="2514600" cy="2677656"/>
              <a:chOff x="2971800" y="3018528"/>
              <a:chExt cx="2514600" cy="2677656"/>
            </a:xfrm>
          </p:grpSpPr>
          <p:sp>
            <p:nvSpPr>
              <p:cNvPr id="82"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83"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84" name="Rectangle 83"/>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smtClean="0">
                    <a:latin typeface="Times New Roman" pitchFamily="18" charset="0"/>
                    <a:cs typeface="Times New Roman" pitchFamily="18" charset="0"/>
                  </a:rPr>
                  <a:t>0.15  </a:t>
                </a:r>
                <a:r>
                  <a:rPr lang="en-US" sz="2400" b="1" dirty="0" smtClean="0">
                    <a:latin typeface="Times New Roman" pitchFamily="18" charset="0"/>
                    <a:cs typeface="Times New Roman" pitchFamily="18" charset="0"/>
                  </a:rPr>
                  <a:t>-0.59</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0.65</a:t>
                </a:r>
              </a:p>
              <a:p>
                <a:pPr algn="ctr"/>
                <a:r>
                  <a:rPr lang="en-US" sz="2400" dirty="0" smtClean="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80" name="Rectangle 79"/>
            <p:cNvSpPr/>
            <p:nvPr/>
          </p:nvSpPr>
          <p:spPr>
            <a:xfrm>
              <a:off x="6076950" y="3676471"/>
              <a:ext cx="1984528" cy="1200329"/>
            </a:xfrm>
            <a:prstGeom prst="rect">
              <a:avLst/>
            </a:prstGeom>
          </p:spPr>
          <p:txBody>
            <a:bodyPr wrap="square">
              <a:spAutoFit/>
            </a:bodyPr>
            <a:lstStyle/>
            <a:p>
              <a:r>
                <a:rPr lang="en-US" sz="2400" b="1" dirty="0" smtClean="0">
                  <a:latin typeface="Times New Roman" pitchFamily="18" charset="0"/>
                  <a:cs typeface="Times New Roman" pitchFamily="18" charset="0"/>
                </a:rPr>
                <a:t>12.4</a:t>
              </a:r>
              <a:r>
                <a:rPr lang="en-US" sz="2400" dirty="0" smtClean="0">
                  <a:latin typeface="Times New Roman" pitchFamily="18" charset="0"/>
                  <a:cs typeface="Times New Roman" pitchFamily="18" charset="0"/>
                </a:rPr>
                <a:t>  0     0</a:t>
              </a:r>
            </a:p>
            <a:p>
              <a:r>
                <a:rPr lang="en-US" sz="2400" dirty="0" smtClean="0">
                  <a:latin typeface="Times New Roman" pitchFamily="18" charset="0"/>
                  <a:cs typeface="Times New Roman" pitchFamily="18" charset="0"/>
                </a:rPr>
                <a:t>0       </a:t>
              </a:r>
              <a:r>
                <a:rPr lang="en-US" sz="2400" b="1" dirty="0" smtClean="0">
                  <a:latin typeface="Times New Roman" pitchFamily="18" charset="0"/>
                  <a:cs typeface="Times New Roman" pitchFamily="18" charset="0"/>
                </a:rPr>
                <a:t>9.5</a:t>
              </a:r>
              <a:r>
                <a:rPr lang="en-US" sz="2400" dirty="0" smtClean="0">
                  <a:latin typeface="Times New Roman" pitchFamily="18" charset="0"/>
                  <a:cs typeface="Times New Roman" pitchFamily="18" charset="0"/>
                </a:rPr>
                <a:t>  0</a:t>
              </a:r>
            </a:p>
            <a:p>
              <a:r>
                <a:rPr lang="en-US" sz="2400" dirty="0" smtClean="0">
                  <a:latin typeface="Times New Roman" pitchFamily="18" charset="0"/>
                  <a:cs typeface="Times New Roman" pitchFamily="18" charset="0"/>
                </a:rPr>
                <a:t>0       0     </a:t>
              </a:r>
              <a:r>
                <a:rPr lang="en-US" sz="2400" b="1" dirty="0" smtClean="0">
                  <a:latin typeface="Times New Roman" pitchFamily="18" charset="0"/>
                  <a:cs typeface="Times New Roman" pitchFamily="18" charset="0"/>
                </a:rPr>
                <a:t>1.3</a:t>
              </a:r>
              <a:endParaRPr lang="en-US" sz="2400" b="1" dirty="0">
                <a:latin typeface="Times New Roman" pitchFamily="18" charset="0"/>
                <a:cs typeface="Times New Roman" pitchFamily="18" charset="0"/>
              </a:endParaRPr>
            </a:p>
          </p:txBody>
        </p:sp>
        <p:sp>
          <p:nvSpPr>
            <p:cNvPr id="81" name="Rectangle 80"/>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a:t>
              </a:r>
              <a:r>
                <a:rPr lang="en-US" sz="2400" b="1" dirty="0" smtClean="0">
                  <a:latin typeface="Times New Roman" pitchFamily="18" charset="0"/>
                  <a:cs typeface="Times New Roman" pitchFamily="18" charset="0"/>
                </a:rPr>
                <a:t> </a:t>
              </a:r>
              <a:r>
                <a:rPr lang="en-US" sz="2400" b="1" dirty="0">
                  <a:latin typeface="Times New Roman" pitchFamily="18" charset="0"/>
                  <a:cs typeface="Times New Roman" pitchFamily="18" charset="0"/>
                </a:rPr>
                <a:t>0.56</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0.09  </a:t>
              </a:r>
              <a:r>
                <a:rPr lang="en-US" sz="2400" dirty="0" smtClean="0">
                  <a:latin typeface="Times New Roman" pitchFamily="18" charset="0"/>
                  <a:cs typeface="Times New Roman" pitchFamily="18" charset="0"/>
                </a:rPr>
                <a:t>  0.09</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0.12  -0.02 </a:t>
              </a:r>
              <a:r>
                <a:rPr lang="en-US" sz="2400" dirty="0" smtClean="0">
                  <a:latin typeface="Times New Roman" pitchFamily="18" charset="0"/>
                  <a:cs typeface="Times New Roman" pitchFamily="18" charset="0"/>
                </a:rPr>
                <a:t> 0.12  </a:t>
              </a:r>
              <a:r>
                <a:rPr lang="en-US" sz="2400" b="1" dirty="0" smtClean="0">
                  <a:latin typeface="Times New Roman" pitchFamily="18" charset="0"/>
                  <a:cs typeface="Times New Roman" pitchFamily="18" charset="0"/>
                </a:rPr>
                <a:t>-0.69  -</a:t>
              </a:r>
              <a:r>
                <a:rPr lang="en-US" sz="2400" b="1" dirty="0">
                  <a:latin typeface="Times New Roman" pitchFamily="18" charset="0"/>
                  <a:cs typeface="Times New Roman" pitchFamily="18" charset="0"/>
                </a:rPr>
                <a:t>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0.40 </a:t>
              </a:r>
              <a:r>
                <a:rPr lang="en-US" sz="2400" dirty="0" smtClean="0">
                  <a:latin typeface="Times New Roman" pitchFamily="18" charset="0"/>
                  <a:cs typeface="Times New Roman" pitchFamily="18" charset="0"/>
                </a:rPr>
                <a:t>  0.09    0.09</a:t>
              </a:r>
              <a:endParaRPr lang="en-US" sz="2400" dirty="0">
                <a:latin typeface="Times New Roman" pitchFamily="18" charset="0"/>
                <a:cs typeface="Times New Roman" pitchFamily="18" charset="0"/>
              </a:endParaRPr>
            </a:p>
          </p:txBody>
        </p:sp>
      </p:grpSp>
      <p:sp>
        <p:nvSpPr>
          <p:cNvPr id="85" name="Text Box 31"/>
          <p:cNvSpPr txBox="1">
            <a:spLocks noChangeArrowheads="1"/>
          </p:cNvSpPr>
          <p:nvPr/>
        </p:nvSpPr>
        <p:spPr bwMode="auto">
          <a:xfrm>
            <a:off x="4545089" y="2407945"/>
            <a:ext cx="1523174" cy="369332"/>
          </a:xfrm>
          <a:prstGeom prst="rect">
            <a:avLst/>
          </a:prstGeom>
          <a:noFill/>
          <a:ln w="15875">
            <a:noFill/>
            <a:miter lim="800000"/>
            <a:headEnd type="none" w="sm" len="sm"/>
            <a:tailEnd/>
          </a:ln>
          <a:effectLst/>
        </p:spPr>
        <p:txBody>
          <a:bodyPr wrap="none" anchor="ctr">
            <a:spAutoFit/>
          </a:bodyPr>
          <a:lstStyle/>
          <a:p>
            <a:r>
              <a:rPr lang="en-US" b="1" dirty="0" err="1" smtClean="0">
                <a:solidFill>
                  <a:srgbClr val="0000FF"/>
                </a:solidFill>
              </a:rPr>
              <a:t>SciFi</a:t>
            </a:r>
            <a:r>
              <a:rPr lang="en-US" b="1" dirty="0" smtClean="0">
                <a:solidFill>
                  <a:srgbClr val="0000FF"/>
                </a:solidFill>
              </a:rPr>
              <a:t>-concept</a:t>
            </a:r>
            <a:endParaRPr lang="en-US" b="1" dirty="0">
              <a:solidFill>
                <a:srgbClr val="0000FF"/>
              </a:solidFill>
            </a:endParaRPr>
          </a:p>
        </p:txBody>
      </p:sp>
      <p:sp>
        <p:nvSpPr>
          <p:cNvPr id="86" name="Line 33"/>
          <p:cNvSpPr>
            <a:spLocks noChangeShapeType="1"/>
          </p:cNvSpPr>
          <p:nvPr/>
        </p:nvSpPr>
        <p:spPr bwMode="auto">
          <a:xfrm>
            <a:off x="5234848" y="2740487"/>
            <a:ext cx="0" cy="3429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87" name="Text Box 31"/>
          <p:cNvSpPr txBox="1">
            <a:spLocks noChangeArrowheads="1"/>
          </p:cNvSpPr>
          <p:nvPr/>
        </p:nvSpPr>
        <p:spPr bwMode="auto">
          <a:xfrm>
            <a:off x="7005281" y="1899370"/>
            <a:ext cx="3868367" cy="954107"/>
          </a:xfrm>
          <a:prstGeom prst="rect">
            <a:avLst/>
          </a:prstGeom>
          <a:noFill/>
          <a:ln w="15875">
            <a:noFill/>
            <a:miter lim="800000"/>
            <a:headEnd type="none" w="sm" len="sm"/>
            <a:tailEnd/>
          </a:ln>
          <a:effectLst/>
        </p:spPr>
        <p:txBody>
          <a:bodyPr wrap="none" anchor="ctr">
            <a:spAutoFit/>
          </a:bodyPr>
          <a:lstStyle/>
          <a:p>
            <a:pPr algn="l"/>
            <a:r>
              <a:rPr lang="en-US" sz="2800" b="1" i="1" dirty="0" smtClean="0">
                <a:solidFill>
                  <a:srgbClr val="207A00"/>
                </a:solidFill>
              </a:rPr>
              <a:t>V</a:t>
            </a:r>
            <a:r>
              <a:rPr lang="en-US" sz="2800" b="1" dirty="0" smtClean="0">
                <a:solidFill>
                  <a:srgbClr val="207A00"/>
                </a:solidFill>
              </a:rPr>
              <a:t> is “movie-to-concept”</a:t>
            </a:r>
            <a:endParaRPr lang="en-US" sz="2800" b="1" dirty="0">
              <a:solidFill>
                <a:srgbClr val="207A00"/>
              </a:solidFill>
            </a:endParaRPr>
          </a:p>
          <a:p>
            <a:pPr algn="l"/>
            <a:r>
              <a:rPr lang="en-US" sz="2800" b="1" dirty="0">
                <a:solidFill>
                  <a:srgbClr val="207A00"/>
                </a:solidFill>
              </a:rPr>
              <a:t>similarity matrix</a:t>
            </a:r>
          </a:p>
        </p:txBody>
      </p:sp>
      <p:sp>
        <p:nvSpPr>
          <p:cNvPr id="88" name="Text Box 34"/>
          <p:cNvSpPr txBox="1">
            <a:spLocks noChangeArrowheads="1"/>
          </p:cNvSpPr>
          <p:nvPr/>
        </p:nvSpPr>
        <p:spPr bwMode="auto">
          <a:xfrm>
            <a:off x="4701861" y="6058663"/>
            <a:ext cx="1523174" cy="369332"/>
          </a:xfrm>
          <a:prstGeom prst="rect">
            <a:avLst/>
          </a:prstGeom>
          <a:noFill/>
          <a:ln w="15875">
            <a:noFill/>
            <a:miter lim="800000"/>
            <a:headEnd type="none" w="sm" len="sm"/>
            <a:tailEnd/>
          </a:ln>
          <a:effectLst/>
        </p:spPr>
        <p:txBody>
          <a:bodyPr wrap="none" anchor="ctr">
            <a:spAutoFit/>
          </a:bodyPr>
          <a:lstStyle/>
          <a:p>
            <a:r>
              <a:rPr lang="en-US" b="1" dirty="0" err="1" smtClean="0">
                <a:solidFill>
                  <a:srgbClr val="0000FF"/>
                </a:solidFill>
              </a:rPr>
              <a:t>SciFi</a:t>
            </a:r>
            <a:r>
              <a:rPr lang="en-US" b="1" dirty="0" smtClean="0">
                <a:solidFill>
                  <a:srgbClr val="0000FF"/>
                </a:solidFill>
              </a:rPr>
              <a:t>-concept</a:t>
            </a:r>
            <a:endParaRPr lang="en-US" b="1" dirty="0">
              <a:solidFill>
                <a:srgbClr val="0000FF"/>
              </a:solidFill>
            </a:endParaRPr>
          </a:p>
        </p:txBody>
      </p:sp>
      <p:sp>
        <p:nvSpPr>
          <p:cNvPr id="89" name="Freeform 35"/>
          <p:cNvSpPr>
            <a:spLocks/>
          </p:cNvSpPr>
          <p:nvPr/>
        </p:nvSpPr>
        <p:spPr bwMode="auto">
          <a:xfrm flipV="1">
            <a:off x="5463448" y="5847153"/>
            <a:ext cx="1524000" cy="211510"/>
          </a:xfrm>
          <a:custGeom>
            <a:avLst/>
            <a:gdLst/>
            <a:ahLst/>
            <a:cxnLst>
              <a:cxn ang="0">
                <a:pos x="0" y="0"/>
              </a:cxn>
              <a:cxn ang="0">
                <a:pos x="0" y="1056"/>
              </a:cxn>
              <a:cxn ang="0">
                <a:pos x="240" y="1056"/>
              </a:cxn>
            </a:cxnLst>
            <a:rect l="0" t="0" r="r" b="b"/>
            <a:pathLst>
              <a:path w="240" h="1056">
                <a:moveTo>
                  <a:pt x="0" y="0"/>
                </a:moveTo>
                <a:lnTo>
                  <a:pt x="0" y="1056"/>
                </a:lnTo>
                <a:lnTo>
                  <a:pt x="240" y="1056"/>
                </a:lnTo>
              </a:path>
            </a:pathLst>
          </a:custGeom>
          <a:noFill/>
          <a:ln w="28575" cap="flat" cmpd="sng">
            <a:solidFill>
              <a:srgbClr val="0000FF"/>
            </a:solidFill>
            <a:prstDash val="solid"/>
            <a:round/>
            <a:headEnd type="none" w="sm" len="sm"/>
            <a:tailEnd type="arrow" w="med" len="med"/>
          </a:ln>
          <a:effectLst/>
        </p:spPr>
        <p:txBody>
          <a:bodyPr wrap="none" anchor="ctr"/>
          <a:lstStyle/>
          <a:p>
            <a:endParaRPr lang="en-US"/>
          </a:p>
        </p:txBody>
      </p:sp>
      <p:sp>
        <p:nvSpPr>
          <p:cNvPr id="90" name="Line 36"/>
          <p:cNvSpPr>
            <a:spLocks noChangeShapeType="1"/>
          </p:cNvSpPr>
          <p:nvPr/>
        </p:nvSpPr>
        <p:spPr bwMode="auto">
          <a:xfrm>
            <a:off x="2720248" y="3385567"/>
            <a:ext cx="4572000" cy="2284262"/>
          </a:xfrm>
          <a:prstGeom prst="line">
            <a:avLst/>
          </a:prstGeom>
          <a:noFill/>
          <a:ln w="28575">
            <a:solidFill>
              <a:srgbClr val="0000FF"/>
            </a:solidFill>
            <a:round/>
            <a:headEnd type="none" w="sm" len="sm"/>
            <a:tailEnd type="triangle" w="med" len="med"/>
          </a:ln>
          <a:effectLst/>
        </p:spPr>
        <p:txBody>
          <a:bodyPr wrap="none" anchor="ctr"/>
          <a:lstStyle/>
          <a:p>
            <a:endParaRPr lang="en-US"/>
          </a:p>
        </p:txBody>
      </p:sp>
      <p:sp>
        <p:nvSpPr>
          <p:cNvPr id="91" name="Line 37"/>
          <p:cNvSpPr>
            <a:spLocks noChangeShapeType="1"/>
          </p:cNvSpPr>
          <p:nvPr/>
        </p:nvSpPr>
        <p:spPr bwMode="auto">
          <a:xfrm>
            <a:off x="3177448" y="3385567"/>
            <a:ext cx="4876800" cy="2284262"/>
          </a:xfrm>
          <a:prstGeom prst="line">
            <a:avLst/>
          </a:prstGeom>
          <a:noFill/>
          <a:ln w="28575">
            <a:solidFill>
              <a:srgbClr val="0000FF"/>
            </a:solidFill>
            <a:round/>
            <a:headEnd type="none" w="sm" len="sm"/>
            <a:tailEnd type="triangle" w="med" len="med"/>
          </a:ln>
          <a:effectLst/>
        </p:spPr>
        <p:txBody>
          <a:bodyPr wrap="none" anchor="ctr"/>
          <a:lstStyle/>
          <a:p>
            <a:endParaRPr lang="en-US"/>
          </a:p>
        </p:txBody>
      </p:sp>
    </p:spTree>
    <p:extLst>
      <p:ext uri="{BB962C8B-B14F-4D97-AF65-F5344CB8AC3E}">
        <p14:creationId xmlns:p14="http://schemas.microsoft.com/office/powerpoint/2010/main" val="18078248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F4FA-43CA-461C-AFC6-0FE30265DD3C}"/>
              </a:ext>
            </a:extLst>
          </p:cNvPr>
          <p:cNvSpPr>
            <a:spLocks noGrp="1"/>
          </p:cNvSpPr>
          <p:nvPr>
            <p:ph type="title"/>
          </p:nvPr>
        </p:nvSpPr>
        <p:spPr/>
        <p:txBody>
          <a:bodyPr/>
          <a:lstStyle/>
          <a:p>
            <a:pPr algn="ctr"/>
            <a:r>
              <a:rPr lang="en-US" b="1" dirty="0" smtClean="0">
                <a:solidFill>
                  <a:schemeClr val="accent2">
                    <a:lumMod val="75000"/>
                  </a:schemeClr>
                </a:solidFill>
              </a:rPr>
              <a:t>SVD – Interpretation #1</a:t>
            </a:r>
            <a:endParaRPr lang="en-US" b="1" dirty="0">
              <a:solidFill>
                <a:schemeClr val="accent2">
                  <a:lumMod val="75000"/>
                </a:schemeClr>
              </a:solidFill>
            </a:endParaRPr>
          </a:p>
        </p:txBody>
      </p:sp>
      <p:sp>
        <p:nvSpPr>
          <p:cNvPr id="4" name="Rectangle 1027"/>
          <p:cNvSpPr txBox="1">
            <a:spLocks noChangeArrowheads="1"/>
          </p:cNvSpPr>
          <p:nvPr/>
        </p:nvSpPr>
        <p:spPr>
          <a:xfrm>
            <a:off x="685799" y="1752600"/>
            <a:ext cx="9945477" cy="4114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sz="3600" dirty="0" smtClean="0"/>
              <a:t>‘</a:t>
            </a:r>
            <a:r>
              <a:rPr lang="en-US" sz="3600" b="1" dirty="0" smtClean="0">
                <a:solidFill>
                  <a:srgbClr val="D600B7"/>
                </a:solidFill>
              </a:rPr>
              <a:t>movies</a:t>
            </a:r>
            <a:r>
              <a:rPr lang="en-US" sz="3600" dirty="0" smtClean="0"/>
              <a:t>’, ‘</a:t>
            </a:r>
            <a:r>
              <a:rPr lang="en-US" sz="3600" b="1" dirty="0" smtClean="0">
                <a:solidFill>
                  <a:srgbClr val="D600B7"/>
                </a:solidFill>
              </a:rPr>
              <a:t>users</a:t>
            </a:r>
            <a:r>
              <a:rPr lang="en-US" sz="3600" dirty="0" smtClean="0"/>
              <a:t>’ and ‘</a:t>
            </a:r>
            <a:r>
              <a:rPr lang="en-US" sz="3600" b="1" dirty="0" smtClean="0">
                <a:solidFill>
                  <a:srgbClr val="D600B7"/>
                </a:solidFill>
              </a:rPr>
              <a:t>concepts</a:t>
            </a:r>
            <a:r>
              <a:rPr lang="en-US" sz="3600" dirty="0" smtClean="0"/>
              <a:t>’:</a:t>
            </a:r>
          </a:p>
          <a:p>
            <a:pPr>
              <a:buFont typeface="Wingdings" panose="05000000000000000000" pitchFamily="2" charset="2"/>
              <a:buChar char="§"/>
            </a:pPr>
            <a:r>
              <a:rPr lang="en-US" b="1" i="1" dirty="0" smtClean="0"/>
              <a:t>U</a:t>
            </a:r>
            <a:r>
              <a:rPr lang="en-US" dirty="0" smtClean="0"/>
              <a:t>: user-to-concept similarity matrix</a:t>
            </a:r>
          </a:p>
          <a:p>
            <a:pPr lvl="6">
              <a:buFont typeface="Wingdings" panose="05000000000000000000" pitchFamily="2" charset="2"/>
              <a:buChar char="§"/>
            </a:pPr>
            <a:endParaRPr lang="en-US" b="1" i="1" dirty="0" smtClean="0"/>
          </a:p>
          <a:p>
            <a:pPr>
              <a:buFont typeface="Wingdings" panose="05000000000000000000" pitchFamily="2" charset="2"/>
              <a:buChar char="§"/>
            </a:pPr>
            <a:r>
              <a:rPr lang="en-US" b="1" i="1" dirty="0" smtClean="0"/>
              <a:t>V</a:t>
            </a:r>
            <a:r>
              <a:rPr lang="en-US" dirty="0" smtClean="0"/>
              <a:t>: movie-to-concept similarity matrix</a:t>
            </a:r>
          </a:p>
          <a:p>
            <a:pPr lvl="5">
              <a:buFont typeface="Wingdings" panose="05000000000000000000" pitchFamily="2" charset="2"/>
              <a:buChar char="§"/>
            </a:pPr>
            <a:endParaRPr lang="en-US" dirty="0" smtClean="0"/>
          </a:p>
          <a:p>
            <a:pPr>
              <a:buFont typeface="Wingdings" panose="05000000000000000000" pitchFamily="2" charset="2"/>
              <a:buChar char="§"/>
            </a:pPr>
            <a:r>
              <a:rPr lang="en-US" b="1" dirty="0" smtClean="0">
                <a:latin typeface="Symbol" pitchFamily="18" charset="2"/>
                <a:sym typeface="Symbol"/>
              </a:rPr>
              <a:t></a:t>
            </a:r>
            <a:r>
              <a:rPr lang="en-US" dirty="0" smtClean="0"/>
              <a:t>: its diagonal elements: ‘strength’ of each concept</a:t>
            </a:r>
          </a:p>
          <a:p>
            <a:endParaRPr lang="en-US" dirty="0"/>
          </a:p>
        </p:txBody>
      </p:sp>
    </p:spTree>
    <p:extLst>
      <p:ext uri="{BB962C8B-B14F-4D97-AF65-F5344CB8AC3E}">
        <p14:creationId xmlns:p14="http://schemas.microsoft.com/office/powerpoint/2010/main" val="21718277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F4FA-43CA-461C-AFC6-0FE30265DD3C}"/>
              </a:ext>
            </a:extLst>
          </p:cNvPr>
          <p:cNvSpPr>
            <a:spLocks noGrp="1"/>
          </p:cNvSpPr>
          <p:nvPr>
            <p:ph type="title"/>
          </p:nvPr>
        </p:nvSpPr>
        <p:spPr/>
        <p:txBody>
          <a:bodyPr/>
          <a:lstStyle/>
          <a:p>
            <a:pPr algn="ctr"/>
            <a:r>
              <a:rPr lang="en-US" b="1" dirty="0" smtClean="0">
                <a:solidFill>
                  <a:schemeClr val="accent2">
                    <a:lumMod val="75000"/>
                  </a:schemeClr>
                </a:solidFill>
              </a:rPr>
              <a:t>Solving SVD</a:t>
            </a:r>
            <a:endParaRPr lang="en-US" b="1" dirty="0">
              <a:solidFill>
                <a:schemeClr val="accent2">
                  <a:lumMod val="75000"/>
                </a:schemeClr>
              </a:solidFill>
            </a:endParaRPr>
          </a:p>
        </p:txBody>
      </p:sp>
      <mc:AlternateContent xmlns:mc="http://schemas.openxmlformats.org/markup-compatibility/2006">
        <mc:Choice xmlns:a14="http://schemas.microsoft.com/office/drawing/2010/main" Requires="a14">
          <p:sp>
            <p:nvSpPr>
              <p:cNvPr id="4" name="Rectangle 1027"/>
              <p:cNvSpPr txBox="1">
                <a:spLocks noChangeArrowheads="1"/>
              </p:cNvSpPr>
              <p:nvPr/>
            </p:nvSpPr>
            <p:spPr>
              <a:xfrm>
                <a:off x="685799" y="1510937"/>
                <a:ext cx="9945477" cy="507274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1" i="1" smtClean="0">
                          <a:solidFill>
                            <a:srgbClr val="D600B7"/>
                          </a:solidFill>
                          <a:latin typeface="Cambria Math" panose="02040503050406030204" pitchFamily="18" charset="0"/>
                        </a:rPr>
                        <m:t>𝑴</m:t>
                      </m:r>
                      <m:r>
                        <a:rPr lang="en-US" b="1" i="1" smtClean="0">
                          <a:solidFill>
                            <a:srgbClr val="D600B7"/>
                          </a:solidFill>
                          <a:latin typeface="Cambria Math" panose="02040503050406030204" pitchFamily="18" charset="0"/>
                        </a:rPr>
                        <m:t>=</m:t>
                      </m:r>
                      <m:r>
                        <a:rPr lang="en-US" b="1" i="1" smtClean="0">
                          <a:solidFill>
                            <a:srgbClr val="D600B7"/>
                          </a:solidFill>
                          <a:latin typeface="Cambria Math" panose="02040503050406030204" pitchFamily="18" charset="0"/>
                        </a:rPr>
                        <m:t>𝑼</m:t>
                      </m:r>
                      <m:r>
                        <a:rPr lang="el-GR" b="1" i="1" smtClean="0">
                          <a:solidFill>
                            <a:srgbClr val="D600B7"/>
                          </a:solidFill>
                          <a:latin typeface="Cambria Math" panose="02040503050406030204" pitchFamily="18" charset="0"/>
                        </a:rPr>
                        <m:t>𝜮</m:t>
                      </m:r>
                      <m:sSup>
                        <m:sSupPr>
                          <m:ctrlPr>
                            <a:rPr lang="en-US" b="1" i="1" smtClean="0">
                              <a:solidFill>
                                <a:srgbClr val="D600B7"/>
                              </a:solidFill>
                              <a:latin typeface="Cambria Math" panose="02040503050406030204" pitchFamily="18" charset="0"/>
                            </a:rPr>
                          </m:ctrlPr>
                        </m:sSupPr>
                        <m:e>
                          <m:r>
                            <a:rPr lang="en-US" b="1" i="1" smtClean="0">
                              <a:solidFill>
                                <a:srgbClr val="D600B7"/>
                              </a:solidFill>
                              <a:latin typeface="Cambria Math" panose="02040503050406030204" pitchFamily="18" charset="0"/>
                            </a:rPr>
                            <m:t>𝑽</m:t>
                          </m:r>
                        </m:e>
                        <m:sup>
                          <m:r>
                            <a:rPr lang="en-US" b="1" i="1" smtClean="0">
                              <a:solidFill>
                                <a:srgbClr val="D600B7"/>
                              </a:solidFill>
                              <a:latin typeface="Cambria Math" panose="02040503050406030204" pitchFamily="18" charset="0"/>
                            </a:rPr>
                            <m:t>𝑻</m:t>
                          </m:r>
                        </m:sup>
                      </m:sSup>
                    </m:oMath>
                  </m:oMathPara>
                </a14:m>
                <a:endParaRPr lang="en-US" b="1" dirty="0" smtClean="0">
                  <a:solidFill>
                    <a:srgbClr val="D600B7"/>
                  </a:solidFill>
                </a:endParaRP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i="1">
                              <a:latin typeface="Cambria Math" panose="02040503050406030204" pitchFamily="18" charset="0"/>
                            </a:rPr>
                            <m:t>𝑀</m:t>
                          </m:r>
                        </m:e>
                        <m:sup>
                          <m:r>
                            <a:rPr lang="en-US" b="0" i="1" smtClean="0">
                              <a:latin typeface="Cambria Math" panose="02040503050406030204" pitchFamily="18" charset="0"/>
                            </a:rPr>
                            <m:t>𝑇</m:t>
                          </m:r>
                        </m:sup>
                      </m:sSup>
                      <m:r>
                        <a:rPr lang="en-US" i="1">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i="1">
                                  <a:latin typeface="Cambria Math" panose="02040503050406030204" pitchFamily="18" charset="0"/>
                                </a:rPr>
                                <m:t>𝑈</m:t>
                              </m:r>
                              <m:r>
                                <m:rPr>
                                  <m:sty m:val="p"/>
                                </m:rPr>
                                <a:rPr lang="el-GR" i="1">
                                  <a:latin typeface="Cambria Math" panose="02040503050406030204" pitchFamily="18" charset="0"/>
                                </a:rPr>
                                <m:t>Σ</m:t>
                              </m:r>
                              <m:sSup>
                                <m:sSupPr>
                                  <m:ctrlPr>
                                    <a:rPr lang="en-US" i="1">
                                      <a:latin typeface="Cambria Math" panose="02040503050406030204" pitchFamily="18" charset="0"/>
                                    </a:rPr>
                                  </m:ctrlPr>
                                </m:sSupPr>
                                <m:e>
                                  <m:r>
                                    <a:rPr lang="en-US" i="1">
                                      <a:latin typeface="Cambria Math" panose="02040503050406030204" pitchFamily="18" charset="0"/>
                                    </a:rPr>
                                    <m:t>𝑉</m:t>
                                  </m:r>
                                </m:e>
                                <m:sup>
                                  <m:r>
                                    <a:rPr lang="en-US" i="1">
                                      <a:latin typeface="Cambria Math" panose="02040503050406030204" pitchFamily="18" charset="0"/>
                                    </a:rPr>
                                    <m:t>𝑇</m:t>
                                  </m:r>
                                </m:sup>
                              </m:sSup>
                            </m:e>
                          </m:d>
                        </m:e>
                        <m:sup>
                          <m:r>
                            <a:rPr lang="en-US" b="0" i="1" smtClean="0">
                              <a:latin typeface="Cambria Math" panose="02040503050406030204" pitchFamily="18" charset="0"/>
                            </a:rPr>
                            <m:t>𝑇</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𝑇</m:t>
                                  </m:r>
                                </m:sup>
                              </m:sSup>
                            </m:e>
                          </m:d>
                        </m:e>
                        <m:sup>
                          <m:r>
                            <a:rPr lang="en-US" b="0" i="1" smtClean="0">
                              <a:latin typeface="Cambria Math" panose="02040503050406030204" pitchFamily="18" charset="0"/>
                            </a:rPr>
                            <m:t>𝑇</m:t>
                          </m:r>
                        </m:sup>
                      </m:sSup>
                      <m:sSup>
                        <m:sSupPr>
                          <m:ctrlPr>
                            <a:rPr lang="en-US" b="0" i="1" smtClean="0">
                              <a:latin typeface="Cambria Math" panose="02040503050406030204" pitchFamily="18" charset="0"/>
                            </a:rPr>
                          </m:ctrlPr>
                        </m:sSupPr>
                        <m:e>
                          <m:r>
                            <m:rPr>
                              <m:sty m:val="p"/>
                            </m:rPr>
                            <a:rPr lang="el-GR" i="1">
                              <a:latin typeface="Cambria Math" panose="02040503050406030204" pitchFamily="18" charset="0"/>
                            </a:rPr>
                            <m:t>Σ</m:t>
                          </m:r>
                        </m:e>
                        <m:sup>
                          <m:r>
                            <a:rPr lang="en-US" b="0" i="1" smtClean="0">
                              <a:latin typeface="Cambria Math" panose="02040503050406030204" pitchFamily="18" charset="0"/>
                            </a:rPr>
                            <m:t>𝑇</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𝑈</m:t>
                          </m:r>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0" i="1" smtClean="0">
                          <a:latin typeface="Cambria Math" panose="02040503050406030204" pitchFamily="18" charset="0"/>
                        </a:rPr>
                        <m:t>𝑉</m:t>
                      </m:r>
                      <m:sSup>
                        <m:sSupPr>
                          <m:ctrlPr>
                            <a:rPr lang="en-US" i="1">
                              <a:latin typeface="Cambria Math" panose="02040503050406030204" pitchFamily="18" charset="0"/>
                            </a:rPr>
                          </m:ctrlPr>
                        </m:sSupPr>
                        <m:e>
                          <m:r>
                            <m:rPr>
                              <m:sty m:val="p"/>
                            </m:rPr>
                            <a:rPr lang="el-GR" i="1">
                              <a:latin typeface="Cambria Math" panose="02040503050406030204" pitchFamily="18" charset="0"/>
                            </a:rPr>
                            <m:t>Σ</m:t>
                          </m:r>
                        </m:e>
                        <m:sup>
                          <m:r>
                            <a:rPr lang="en-US" i="1">
                              <a:latin typeface="Cambria Math" panose="02040503050406030204" pitchFamily="18" charset="0"/>
                            </a:rPr>
                            <m:t>𝑇</m:t>
                          </m:r>
                        </m:sup>
                      </m:sSup>
                      <m:sSup>
                        <m:sSupPr>
                          <m:ctrlPr>
                            <a:rPr lang="en-US" i="1">
                              <a:latin typeface="Cambria Math" panose="02040503050406030204" pitchFamily="18" charset="0"/>
                            </a:rPr>
                          </m:ctrlPr>
                        </m:sSupPr>
                        <m:e>
                          <m:r>
                            <a:rPr lang="en-US" i="1">
                              <a:latin typeface="Cambria Math" panose="02040503050406030204" pitchFamily="18" charset="0"/>
                            </a:rPr>
                            <m:t>𝑈</m:t>
                          </m:r>
                        </m:e>
                        <m:sup>
                          <m:r>
                            <a:rPr lang="en-US" i="1">
                              <a:latin typeface="Cambria Math" panose="02040503050406030204" pitchFamily="18" charset="0"/>
                            </a:rPr>
                            <m:t>𝑇</m:t>
                          </m:r>
                        </m:sup>
                      </m:sSup>
                    </m:oMath>
                  </m:oMathPara>
                </a14:m>
                <a:endParaRPr lang="en-US" dirty="0"/>
              </a:p>
              <a:p>
                <a:pPr marL="0" indent="0">
                  <a:buNone/>
                </a:pPr>
                <a:r>
                  <a:rPr lang="en-US" dirty="0" smtClean="0"/>
                  <a:t>Transposing a diagonal matrix </a:t>
                </a:r>
                <a14:m>
                  <m:oMath xmlns:m="http://schemas.openxmlformats.org/officeDocument/2006/math">
                    <m:sSup>
                      <m:sSupPr>
                        <m:ctrlPr>
                          <a:rPr lang="en-US" i="1">
                            <a:latin typeface="Cambria Math" panose="02040503050406030204" pitchFamily="18" charset="0"/>
                          </a:rPr>
                        </m:ctrlPr>
                      </m:sSupPr>
                      <m:e>
                        <m:r>
                          <m:rPr>
                            <m:sty m:val="p"/>
                          </m:rPr>
                          <a:rPr lang="el-GR" i="1">
                            <a:latin typeface="Cambria Math" panose="02040503050406030204" pitchFamily="18" charset="0"/>
                          </a:rPr>
                          <m:t>Σ</m:t>
                        </m:r>
                      </m:e>
                      <m:sup>
                        <m:r>
                          <a:rPr lang="en-US" b="0" i="1" smtClean="0">
                            <a:latin typeface="Cambria Math" panose="02040503050406030204" pitchFamily="18" charset="0"/>
                          </a:rPr>
                          <m:t> </m:t>
                        </m:r>
                      </m:sup>
                    </m:sSup>
                  </m:oMath>
                </a14:m>
                <a:r>
                  <a:rPr lang="en-US" dirty="0" smtClean="0"/>
                  <a:t>will not have any effect </a:t>
                </a:r>
                <a:r>
                  <a:rPr lang="en-US" dirty="0" smtClean="0">
                    <a:sym typeface="Wingdings" panose="05000000000000000000" pitchFamily="2" charset="2"/>
                  </a:rPr>
                  <a:t></a:t>
                </a:r>
                <a14:m>
                  <m:oMath xmlns:m="http://schemas.openxmlformats.org/officeDocument/2006/math">
                    <m:sSup>
                      <m:sSupPr>
                        <m:ctrlPr>
                          <a:rPr lang="en-US" b="0" i="0" smtClean="0">
                            <a:latin typeface="Cambria Math" panose="02040503050406030204" pitchFamily="18" charset="0"/>
                          </a:rPr>
                        </m:ctrlPr>
                      </m:sSupPr>
                      <m:e>
                        <m:r>
                          <m:rPr>
                            <m:sty m:val="p"/>
                          </m:rPr>
                          <a:rPr lang="en-US" b="0" i="0" smtClean="0">
                            <a:latin typeface="Cambria Math" panose="02040503050406030204" pitchFamily="18" charset="0"/>
                          </a:rPr>
                          <m:t>M</m:t>
                        </m:r>
                      </m:e>
                      <m:sup>
                        <m:r>
                          <m:rPr>
                            <m:sty m:val="p"/>
                          </m:rPr>
                          <a:rPr lang="en-US" b="0" i="0" smtClean="0">
                            <a:latin typeface="Cambria Math" panose="02040503050406030204" pitchFamily="18" charset="0"/>
                          </a:rPr>
                          <m:t>T</m:t>
                        </m:r>
                      </m:sup>
                    </m:sSup>
                    <m:r>
                      <a:rPr lang="en-US" b="0" i="0" smtClean="0">
                        <a:latin typeface="Cambria Math" panose="02040503050406030204" pitchFamily="18" charset="0"/>
                      </a:rPr>
                      <m:t>=</m:t>
                    </m:r>
                    <m:r>
                      <a:rPr lang="en-US" i="1">
                        <a:latin typeface="Cambria Math" panose="02040503050406030204" pitchFamily="18" charset="0"/>
                      </a:rPr>
                      <m:t>𝑉</m:t>
                    </m:r>
                    <m:sSup>
                      <m:sSupPr>
                        <m:ctrlPr>
                          <a:rPr lang="en-US" i="1">
                            <a:latin typeface="Cambria Math" panose="02040503050406030204" pitchFamily="18" charset="0"/>
                          </a:rPr>
                        </m:ctrlPr>
                      </m:sSupPr>
                      <m:e>
                        <m:r>
                          <m:rPr>
                            <m:sty m:val="p"/>
                          </m:rPr>
                          <a:rPr lang="el-GR" i="1">
                            <a:latin typeface="Cambria Math" panose="02040503050406030204" pitchFamily="18" charset="0"/>
                          </a:rPr>
                          <m:t>Σ</m:t>
                        </m:r>
                      </m:e>
                      <m:sup>
                        <m:r>
                          <a:rPr lang="en-US" b="0" i="1" smtClean="0">
                            <a:latin typeface="Cambria Math" panose="02040503050406030204" pitchFamily="18" charset="0"/>
                          </a:rPr>
                          <m:t> </m:t>
                        </m:r>
                      </m:sup>
                    </m:sSup>
                    <m:sSup>
                      <m:sSupPr>
                        <m:ctrlPr>
                          <a:rPr lang="en-US" i="1">
                            <a:latin typeface="Cambria Math" panose="02040503050406030204" pitchFamily="18" charset="0"/>
                          </a:rPr>
                        </m:ctrlPr>
                      </m:sSupPr>
                      <m:e>
                        <m:r>
                          <a:rPr lang="en-US" i="1">
                            <a:latin typeface="Cambria Math" panose="02040503050406030204" pitchFamily="18" charset="0"/>
                          </a:rPr>
                          <m:t>𝑈</m:t>
                        </m:r>
                      </m:e>
                      <m:sup>
                        <m:r>
                          <a:rPr lang="en-US" i="1">
                            <a:latin typeface="Cambria Math" panose="02040503050406030204" pitchFamily="18" charset="0"/>
                          </a:rPr>
                          <m:t>𝑇</m:t>
                        </m:r>
                      </m:sup>
                    </m:sSup>
                  </m:oMath>
                </a14:m>
                <a:endParaRPr lang="en-US" dirty="0" smtClean="0"/>
              </a:p>
              <a:p>
                <a:pPr marL="0" indent="0">
                  <a:buNone/>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m:rPr>
                              <m:sty m:val="p"/>
                            </m:rPr>
                            <a:rPr lang="en-US">
                              <a:latin typeface="Cambria Math" panose="02040503050406030204" pitchFamily="18" charset="0"/>
                            </a:rPr>
                            <m:t>M</m:t>
                          </m:r>
                        </m:e>
                        <m:sup>
                          <m:r>
                            <m:rPr>
                              <m:sty m:val="p"/>
                            </m:rPr>
                            <a:rPr lang="en-US">
                              <a:latin typeface="Cambria Math" panose="02040503050406030204" pitchFamily="18" charset="0"/>
                            </a:rPr>
                            <m:t>T</m:t>
                          </m:r>
                        </m:sup>
                      </m:sSup>
                      <m:r>
                        <a:rPr lang="en-US" b="0" i="1" smtClean="0">
                          <a:latin typeface="Cambria Math" panose="02040503050406030204" pitchFamily="18" charset="0"/>
                        </a:rPr>
                        <m:t>𝑀</m:t>
                      </m:r>
                      <m:r>
                        <a:rPr lang="en-US">
                          <a:latin typeface="Cambria Math" panose="02040503050406030204" pitchFamily="18" charset="0"/>
                        </a:rPr>
                        <m:t>=</m:t>
                      </m:r>
                      <m:r>
                        <a:rPr lang="en-US" i="1">
                          <a:latin typeface="Cambria Math" panose="02040503050406030204" pitchFamily="18" charset="0"/>
                        </a:rPr>
                        <m:t>𝑉</m:t>
                      </m:r>
                      <m:sSup>
                        <m:sSupPr>
                          <m:ctrlPr>
                            <a:rPr lang="en-US" i="1">
                              <a:latin typeface="Cambria Math" panose="02040503050406030204" pitchFamily="18" charset="0"/>
                            </a:rPr>
                          </m:ctrlPr>
                        </m:sSupPr>
                        <m:e>
                          <m:r>
                            <m:rPr>
                              <m:sty m:val="p"/>
                            </m:rPr>
                            <a:rPr lang="el-GR" i="1">
                              <a:latin typeface="Cambria Math" panose="02040503050406030204" pitchFamily="18" charset="0"/>
                            </a:rPr>
                            <m:t>Σ</m:t>
                          </m:r>
                        </m:e>
                        <m:sup>
                          <m:r>
                            <a:rPr lang="en-US" i="1">
                              <a:latin typeface="Cambria Math" panose="02040503050406030204" pitchFamily="18" charset="0"/>
                            </a:rPr>
                            <m:t> </m:t>
                          </m:r>
                        </m:sup>
                      </m:sSup>
                      <m:sSup>
                        <m:sSupPr>
                          <m:ctrlPr>
                            <a:rPr lang="en-US" i="1">
                              <a:latin typeface="Cambria Math" panose="02040503050406030204" pitchFamily="18" charset="0"/>
                            </a:rPr>
                          </m:ctrlPr>
                        </m:sSupPr>
                        <m:e>
                          <m:r>
                            <a:rPr lang="en-US" i="1">
                              <a:latin typeface="Cambria Math" panose="02040503050406030204" pitchFamily="18" charset="0"/>
                            </a:rPr>
                            <m:t>𝑈</m:t>
                          </m:r>
                        </m:e>
                        <m:sup>
                          <m:r>
                            <a:rPr lang="en-US" i="1">
                              <a:latin typeface="Cambria Math" panose="02040503050406030204" pitchFamily="18" charset="0"/>
                            </a:rPr>
                            <m:t>𝑇</m:t>
                          </m:r>
                        </m:sup>
                      </m:sSup>
                      <m:r>
                        <a:rPr lang="en-US" b="0" i="1" smtClean="0">
                          <a:latin typeface="Cambria Math" panose="02040503050406030204" pitchFamily="18" charset="0"/>
                        </a:rPr>
                        <m:t>𝑈</m:t>
                      </m:r>
                      <m:sSup>
                        <m:sSupPr>
                          <m:ctrlPr>
                            <a:rPr lang="en-US" i="1">
                              <a:latin typeface="Cambria Math" panose="02040503050406030204" pitchFamily="18" charset="0"/>
                            </a:rPr>
                          </m:ctrlPr>
                        </m:sSupPr>
                        <m:e>
                          <m:r>
                            <m:rPr>
                              <m:sty m:val="p"/>
                            </m:rPr>
                            <a:rPr lang="el-GR" i="1">
                              <a:latin typeface="Cambria Math" panose="02040503050406030204" pitchFamily="18" charset="0"/>
                            </a:rPr>
                            <m:t>Σ</m:t>
                          </m:r>
                        </m:e>
                        <m:sup>
                          <m:r>
                            <a:rPr lang="en-US" i="1">
                              <a:latin typeface="Cambria Math" panose="02040503050406030204" pitchFamily="18" charset="0"/>
                            </a:rPr>
                            <m:t> </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1" i="1" smtClean="0">
                          <a:solidFill>
                            <a:srgbClr val="D600B7"/>
                          </a:solidFill>
                          <a:latin typeface="Cambria Math" panose="02040503050406030204" pitchFamily="18" charset="0"/>
                        </a:rPr>
                        <m:t>𝑽</m:t>
                      </m:r>
                      <m:sSup>
                        <m:sSupPr>
                          <m:ctrlPr>
                            <a:rPr lang="en-US" b="1" i="1" smtClean="0">
                              <a:solidFill>
                                <a:srgbClr val="D600B7"/>
                              </a:solidFill>
                              <a:latin typeface="Cambria Math" panose="02040503050406030204" pitchFamily="18" charset="0"/>
                            </a:rPr>
                          </m:ctrlPr>
                        </m:sSupPr>
                        <m:e>
                          <m:r>
                            <a:rPr lang="el-GR" b="1" i="1">
                              <a:solidFill>
                                <a:srgbClr val="D600B7"/>
                              </a:solidFill>
                              <a:latin typeface="Cambria Math" panose="02040503050406030204" pitchFamily="18" charset="0"/>
                            </a:rPr>
                            <m:t>𝜮</m:t>
                          </m:r>
                        </m:e>
                        <m:sup>
                          <m:r>
                            <a:rPr lang="en-US" b="1" i="1" smtClean="0">
                              <a:solidFill>
                                <a:srgbClr val="D600B7"/>
                              </a:solidFill>
                              <a:latin typeface="Cambria Math" panose="02040503050406030204" pitchFamily="18" charset="0"/>
                            </a:rPr>
                            <m:t>𝟐</m:t>
                          </m:r>
                        </m:sup>
                      </m:sSup>
                      <m:sSup>
                        <m:sSupPr>
                          <m:ctrlPr>
                            <a:rPr lang="en-US" b="1" i="1" smtClean="0">
                              <a:solidFill>
                                <a:srgbClr val="D600B7"/>
                              </a:solidFill>
                              <a:latin typeface="Cambria Math" panose="02040503050406030204" pitchFamily="18" charset="0"/>
                            </a:rPr>
                          </m:ctrlPr>
                        </m:sSupPr>
                        <m:e>
                          <m:r>
                            <a:rPr lang="en-US" b="1" i="1" smtClean="0">
                              <a:solidFill>
                                <a:srgbClr val="D600B7"/>
                              </a:solidFill>
                              <a:latin typeface="Cambria Math" panose="02040503050406030204" pitchFamily="18" charset="0"/>
                            </a:rPr>
                            <m:t>𝑽</m:t>
                          </m:r>
                        </m:e>
                        <m:sup>
                          <m:r>
                            <a:rPr lang="en-US" b="1" i="1" smtClean="0">
                              <a:solidFill>
                                <a:srgbClr val="D600B7"/>
                              </a:solidFill>
                              <a:latin typeface="Cambria Math" panose="02040503050406030204" pitchFamily="18" charset="0"/>
                            </a:rPr>
                            <m:t>𝑻</m:t>
                          </m:r>
                        </m:sup>
                      </m:sSup>
                    </m:oMath>
                  </m:oMathPara>
                </a14:m>
                <a:endParaRPr lang="en-US" b="1" dirty="0" smtClean="0"/>
              </a:p>
              <a:p>
                <a:pPr marL="0" indent="0" algn="ctr">
                  <a:buNone/>
                </a:pPr>
                <a:r>
                  <a:rPr lang="en-US" dirty="0" smtClean="0">
                    <a:solidFill>
                      <a:srgbClr val="D600B7"/>
                    </a:solidFill>
                  </a:rPr>
                  <a:t>(since </a:t>
                </a:r>
                <a14:m>
                  <m:oMath xmlns:m="http://schemas.openxmlformats.org/officeDocument/2006/math">
                    <m:r>
                      <a:rPr lang="en-US" i="1">
                        <a:solidFill>
                          <a:srgbClr val="D600B7"/>
                        </a:solidFill>
                        <a:latin typeface="Cambria Math" panose="02040503050406030204" pitchFamily="18" charset="0"/>
                      </a:rPr>
                      <m:t>𝑈</m:t>
                    </m:r>
                  </m:oMath>
                </a14:m>
                <a:r>
                  <a:rPr lang="en-US" dirty="0" smtClean="0">
                    <a:solidFill>
                      <a:srgbClr val="D600B7"/>
                    </a:solidFill>
                  </a:rPr>
                  <a:t> is column orthonormal!)</a:t>
                </a:r>
              </a:p>
              <a:p>
                <a:pPr marL="0" indent="0" algn="ctr">
                  <a:buNone/>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m:rPr>
                              <m:sty m:val="p"/>
                            </m:rPr>
                            <a:rPr lang="en-US">
                              <a:latin typeface="Cambria Math" panose="02040503050406030204" pitchFamily="18" charset="0"/>
                            </a:rPr>
                            <m:t>M</m:t>
                          </m:r>
                        </m:e>
                        <m:sup>
                          <m:r>
                            <m:rPr>
                              <m:sty m:val="p"/>
                            </m:rPr>
                            <a:rPr lang="en-US">
                              <a:latin typeface="Cambria Math" panose="02040503050406030204" pitchFamily="18" charset="0"/>
                            </a:rPr>
                            <m:t>T</m:t>
                          </m:r>
                        </m:sup>
                      </m:sSup>
                      <m:r>
                        <a:rPr lang="en-US" i="1">
                          <a:latin typeface="Cambria Math" panose="02040503050406030204" pitchFamily="18" charset="0"/>
                        </a:rPr>
                        <m:t>𝑀</m:t>
                      </m:r>
                      <m:r>
                        <a:rPr lang="en-US" b="0" i="1" smtClean="0">
                          <a:latin typeface="Cambria Math" panose="02040503050406030204" pitchFamily="18" charset="0"/>
                        </a:rPr>
                        <m:t>𝑉</m:t>
                      </m:r>
                      <m:r>
                        <a:rPr lang="en-US">
                          <a:latin typeface="Cambria Math" panose="02040503050406030204" pitchFamily="18" charset="0"/>
                        </a:rPr>
                        <m:t>=</m:t>
                      </m:r>
                      <m:r>
                        <a:rPr lang="en-US" i="1">
                          <a:latin typeface="Cambria Math" panose="02040503050406030204" pitchFamily="18" charset="0"/>
                        </a:rPr>
                        <m:t>𝑉</m:t>
                      </m:r>
                      <m:sSup>
                        <m:sSupPr>
                          <m:ctrlPr>
                            <a:rPr lang="en-US" i="1">
                              <a:latin typeface="Cambria Math" panose="02040503050406030204" pitchFamily="18" charset="0"/>
                            </a:rPr>
                          </m:ctrlPr>
                        </m:sSupPr>
                        <m:e>
                          <m:r>
                            <m:rPr>
                              <m:sty m:val="p"/>
                            </m:rPr>
                            <a:rPr lang="el-GR" i="1">
                              <a:latin typeface="Cambria Math" panose="02040503050406030204" pitchFamily="18" charset="0"/>
                            </a:rPr>
                            <m:t>Σ</m:t>
                          </m:r>
                        </m:e>
                        <m:sup>
                          <m:r>
                            <a:rPr lang="en-US" i="1">
                              <a:latin typeface="Cambria Math" panose="02040503050406030204" pitchFamily="18" charset="0"/>
                            </a:rPr>
                            <m:t>2</m:t>
                          </m:r>
                        </m:sup>
                      </m:sSup>
                      <m:sSup>
                        <m:sSupPr>
                          <m:ctrlPr>
                            <a:rPr lang="en-US" i="1">
                              <a:latin typeface="Cambria Math" panose="02040503050406030204" pitchFamily="18" charset="0"/>
                            </a:rPr>
                          </m:ctrlPr>
                        </m:sSupPr>
                        <m:e>
                          <m:r>
                            <a:rPr lang="en-US" i="1">
                              <a:latin typeface="Cambria Math" panose="02040503050406030204" pitchFamily="18" charset="0"/>
                            </a:rPr>
                            <m:t>𝑉</m:t>
                          </m:r>
                        </m:e>
                        <m:sup>
                          <m:r>
                            <a:rPr lang="en-US" i="1">
                              <a:latin typeface="Cambria Math" panose="02040503050406030204" pitchFamily="18" charset="0"/>
                            </a:rPr>
                            <m:t>𝑇</m:t>
                          </m:r>
                        </m:sup>
                      </m:sSup>
                      <m:r>
                        <a:rPr lang="en-US" b="0" i="1" smtClean="0">
                          <a:latin typeface="Cambria Math" panose="02040503050406030204" pitchFamily="18" charset="0"/>
                        </a:rPr>
                        <m:t>𝑉</m:t>
                      </m:r>
                      <m:r>
                        <a:rPr lang="en-US" b="0" i="1" smtClean="0">
                          <a:latin typeface="Cambria Math" panose="02040503050406030204" pitchFamily="18" charset="0"/>
                        </a:rPr>
                        <m:t>=</m:t>
                      </m:r>
                      <m:r>
                        <a:rPr lang="en-US" i="1">
                          <a:latin typeface="Cambria Math" panose="02040503050406030204" pitchFamily="18" charset="0"/>
                        </a:rPr>
                        <m:t>𝑉</m:t>
                      </m:r>
                      <m:sSup>
                        <m:sSupPr>
                          <m:ctrlPr>
                            <a:rPr lang="en-US" i="1">
                              <a:latin typeface="Cambria Math" panose="02040503050406030204" pitchFamily="18" charset="0"/>
                            </a:rPr>
                          </m:ctrlPr>
                        </m:sSupPr>
                        <m:e>
                          <m:r>
                            <m:rPr>
                              <m:sty m:val="p"/>
                            </m:rPr>
                            <a:rPr lang="el-GR" i="1">
                              <a:latin typeface="Cambria Math" panose="02040503050406030204" pitchFamily="18" charset="0"/>
                            </a:rPr>
                            <m:t>Σ</m:t>
                          </m:r>
                        </m:e>
                        <m:sup>
                          <m:r>
                            <a:rPr lang="en-US" i="1">
                              <a:latin typeface="Cambria Math" panose="02040503050406030204" pitchFamily="18" charset="0"/>
                            </a:rPr>
                            <m:t>2</m:t>
                          </m:r>
                        </m:sup>
                      </m:sSup>
                    </m:oMath>
                  </m:oMathPara>
                </a14:m>
                <a:endParaRPr lang="en-US" dirty="0" smtClean="0"/>
              </a:p>
              <a:p>
                <a:pPr marL="0" indent="0" algn="ctr">
                  <a:buNone/>
                </a:pPr>
                <a:r>
                  <a:rPr lang="en-US" b="1" dirty="0" smtClean="0">
                    <a:solidFill>
                      <a:srgbClr val="D600B7"/>
                    </a:solidFill>
                  </a:rPr>
                  <a:t>(looks very similar to </a:t>
                </a:r>
                <a:r>
                  <a:rPr lang="en-US" b="1" dirty="0">
                    <a:solidFill>
                      <a:srgbClr val="D600B7"/>
                    </a:solidFill>
                  </a:rPr>
                  <a:t>Mx = </a:t>
                </a:r>
                <a14:m>
                  <m:oMath xmlns:m="http://schemas.openxmlformats.org/officeDocument/2006/math">
                    <m:r>
                      <a:rPr lang="el-GR" b="1" i="1">
                        <a:solidFill>
                          <a:srgbClr val="D600B7"/>
                        </a:solidFill>
                        <a:latin typeface="Cambria Math" panose="02040503050406030204" pitchFamily="18" charset="0"/>
                      </a:rPr>
                      <m:t>𝝀</m:t>
                    </m:r>
                  </m:oMath>
                </a14:m>
                <a:r>
                  <a:rPr lang="en-US" b="1" dirty="0" smtClean="0">
                    <a:solidFill>
                      <a:srgbClr val="D600B7"/>
                    </a:solidFill>
                  </a:rPr>
                  <a:t>x!)</a:t>
                </a:r>
              </a:p>
              <a:p>
                <a:pPr marL="0" indent="0">
                  <a:buNone/>
                </a:pPr>
                <a:r>
                  <a:rPr lang="en-US" dirty="0" smtClean="0"/>
                  <a:t>Thus, </a:t>
                </a:r>
                <a:r>
                  <a:rPr lang="en-US" b="1" dirty="0" smtClean="0">
                    <a:solidFill>
                      <a:srgbClr val="D600B7"/>
                    </a:solidFill>
                  </a:rPr>
                  <a:t>V</a:t>
                </a:r>
                <a:r>
                  <a:rPr lang="en-US" dirty="0" smtClean="0"/>
                  <a:t> is an </a:t>
                </a:r>
                <a:r>
                  <a:rPr lang="en-US" dirty="0" err="1" smtClean="0"/>
                  <a:t>eigen</a:t>
                </a:r>
                <a:r>
                  <a:rPr lang="en-US" dirty="0" smtClean="0"/>
                  <a:t> vector of the correlation matrix </a:t>
                </a:r>
                <a14:m>
                  <m:oMath xmlns:m="http://schemas.openxmlformats.org/officeDocument/2006/math">
                    <m:sSup>
                      <m:sSupPr>
                        <m:ctrlPr>
                          <a:rPr lang="en-US" b="1" i="1" smtClean="0">
                            <a:solidFill>
                              <a:srgbClr val="D600B7"/>
                            </a:solidFill>
                            <a:latin typeface="Cambria Math" panose="02040503050406030204" pitchFamily="18" charset="0"/>
                          </a:rPr>
                        </m:ctrlPr>
                      </m:sSupPr>
                      <m:e>
                        <m:r>
                          <a:rPr lang="en-US" b="1" i="1">
                            <a:solidFill>
                              <a:srgbClr val="D600B7"/>
                            </a:solidFill>
                            <a:latin typeface="Cambria Math" panose="02040503050406030204" pitchFamily="18" charset="0"/>
                          </a:rPr>
                          <m:t>𝑴</m:t>
                        </m:r>
                      </m:e>
                      <m:sup>
                        <m:r>
                          <a:rPr lang="en-US" b="1" i="1">
                            <a:solidFill>
                              <a:srgbClr val="D600B7"/>
                            </a:solidFill>
                            <a:latin typeface="Cambria Math" panose="02040503050406030204" pitchFamily="18" charset="0"/>
                          </a:rPr>
                          <m:t>𝑻</m:t>
                        </m:r>
                      </m:sup>
                    </m:sSup>
                    <m:r>
                      <a:rPr lang="en-US" b="1" i="1">
                        <a:solidFill>
                          <a:srgbClr val="D600B7"/>
                        </a:solidFill>
                        <a:latin typeface="Cambria Math" panose="02040503050406030204" pitchFamily="18" charset="0"/>
                      </a:rPr>
                      <m:t>𝑴</m:t>
                    </m:r>
                  </m:oMath>
                </a14:m>
                <a:endParaRPr lang="en-US" b="1" dirty="0"/>
              </a:p>
              <a:p>
                <a:pPr marL="0" indent="0">
                  <a:buNone/>
                </a:pPr>
                <a:r>
                  <a:rPr lang="en-US" dirty="0" smtClean="0"/>
                  <a:t>Similarly, </a:t>
                </a:r>
                <a:r>
                  <a:rPr lang="en-US" b="1" dirty="0" smtClean="0">
                    <a:solidFill>
                      <a:srgbClr val="D600B7"/>
                    </a:solidFill>
                  </a:rPr>
                  <a:t>U</a:t>
                </a:r>
                <a:r>
                  <a:rPr lang="en-US" dirty="0" smtClean="0"/>
                  <a:t> </a:t>
                </a:r>
                <a:r>
                  <a:rPr lang="en-US" dirty="0"/>
                  <a:t>is an </a:t>
                </a:r>
                <a:r>
                  <a:rPr lang="en-US" dirty="0" err="1"/>
                  <a:t>eigen</a:t>
                </a:r>
                <a:r>
                  <a:rPr lang="en-US" dirty="0"/>
                  <a:t> vector of the correlation matrix </a:t>
                </a:r>
                <a14:m>
                  <m:oMath xmlns:m="http://schemas.openxmlformats.org/officeDocument/2006/math">
                    <m:sSup>
                      <m:sSupPr>
                        <m:ctrlPr>
                          <a:rPr lang="en-US" b="1" i="1" smtClean="0">
                            <a:solidFill>
                              <a:srgbClr val="D600B7"/>
                            </a:solidFill>
                            <a:latin typeface="Cambria Math" panose="02040503050406030204" pitchFamily="18" charset="0"/>
                          </a:rPr>
                        </m:ctrlPr>
                      </m:sSupPr>
                      <m:e>
                        <m:r>
                          <a:rPr lang="en-US" b="1" i="1" smtClean="0">
                            <a:solidFill>
                              <a:srgbClr val="D600B7"/>
                            </a:solidFill>
                            <a:latin typeface="Cambria Math" panose="02040503050406030204" pitchFamily="18" charset="0"/>
                          </a:rPr>
                          <m:t>𝑴</m:t>
                        </m:r>
                        <m:r>
                          <a:rPr lang="en-US" b="1" i="1">
                            <a:solidFill>
                              <a:srgbClr val="D600B7"/>
                            </a:solidFill>
                            <a:latin typeface="Cambria Math" panose="02040503050406030204" pitchFamily="18" charset="0"/>
                          </a:rPr>
                          <m:t>𝑴</m:t>
                        </m:r>
                      </m:e>
                      <m:sup>
                        <m:r>
                          <a:rPr lang="en-US" b="1" i="1">
                            <a:solidFill>
                              <a:srgbClr val="D600B7"/>
                            </a:solidFill>
                            <a:latin typeface="Cambria Math" panose="02040503050406030204" pitchFamily="18" charset="0"/>
                          </a:rPr>
                          <m:t>𝑻</m:t>
                        </m:r>
                      </m:sup>
                    </m:sSup>
                  </m:oMath>
                </a14:m>
                <a:endParaRPr lang="en-US" b="1" dirty="0" smtClean="0"/>
              </a:p>
              <a:p>
                <a:pPr marL="0" indent="0">
                  <a:buNone/>
                </a:pPr>
                <a14:m>
                  <m:oMath xmlns:m="http://schemas.openxmlformats.org/officeDocument/2006/math">
                    <m:sSup>
                      <m:sSupPr>
                        <m:ctrlPr>
                          <a:rPr lang="en-US" i="1">
                            <a:latin typeface="Cambria Math" panose="02040503050406030204" pitchFamily="18" charset="0"/>
                          </a:rPr>
                        </m:ctrlPr>
                      </m:sSupPr>
                      <m:e>
                        <m:r>
                          <m:rPr>
                            <m:sty m:val="p"/>
                          </m:rPr>
                          <a:rPr lang="el-GR" i="1">
                            <a:latin typeface="Cambria Math" panose="02040503050406030204" pitchFamily="18" charset="0"/>
                          </a:rPr>
                          <m:t>Σ</m:t>
                        </m:r>
                      </m:e>
                      <m:sup>
                        <m:r>
                          <a:rPr lang="en-US" i="1">
                            <a:latin typeface="Cambria Math" panose="02040503050406030204" pitchFamily="18" charset="0"/>
                          </a:rPr>
                          <m:t>2</m:t>
                        </m:r>
                      </m:sup>
                    </m:sSup>
                  </m:oMath>
                </a14:m>
                <a:r>
                  <a:rPr lang="en-US" dirty="0" smtClean="0"/>
                  <a:t> are </a:t>
                </a:r>
                <a:r>
                  <a:rPr lang="en-US" dirty="0" err="1" smtClean="0"/>
                  <a:t>eigen</a:t>
                </a:r>
                <a:r>
                  <a:rPr lang="en-US" dirty="0" smtClean="0"/>
                  <a:t> values </a:t>
                </a:r>
                <a:r>
                  <a:rPr lang="en-US" dirty="0" smtClean="0">
                    <a:sym typeface="Wingdings" panose="05000000000000000000" pitchFamily="2" charset="2"/>
                  </a:rPr>
                  <a:t> </a:t>
                </a:r>
                <a14:m>
                  <m:oMath xmlns:m="http://schemas.openxmlformats.org/officeDocument/2006/math">
                    <m:sSup>
                      <m:sSupPr>
                        <m:ctrlPr>
                          <a:rPr lang="en-US" b="1" i="1" smtClean="0">
                            <a:solidFill>
                              <a:srgbClr val="D600B7"/>
                            </a:solidFill>
                            <a:latin typeface="Cambria Math" panose="02040503050406030204" pitchFamily="18" charset="0"/>
                          </a:rPr>
                        </m:ctrlPr>
                      </m:sSupPr>
                      <m:e>
                        <m:r>
                          <a:rPr lang="el-GR" b="1" i="1">
                            <a:solidFill>
                              <a:srgbClr val="D600B7"/>
                            </a:solidFill>
                            <a:latin typeface="Cambria Math" panose="02040503050406030204" pitchFamily="18" charset="0"/>
                          </a:rPr>
                          <m:t>𝜮</m:t>
                        </m:r>
                      </m:e>
                      <m:sup>
                        <m:r>
                          <a:rPr lang="en-US" b="1" i="1">
                            <a:solidFill>
                              <a:srgbClr val="D600B7"/>
                            </a:solidFill>
                            <a:latin typeface="Cambria Math" panose="02040503050406030204" pitchFamily="18" charset="0"/>
                          </a:rPr>
                          <m:t>𝟐</m:t>
                        </m:r>
                      </m:sup>
                    </m:sSup>
                  </m:oMath>
                </a14:m>
                <a:r>
                  <a:rPr lang="en-US" b="1" dirty="0" smtClean="0">
                    <a:solidFill>
                      <a:srgbClr val="D600B7"/>
                    </a:solidFill>
                  </a:rPr>
                  <a:t>(</a:t>
                </a:r>
                <a14:m>
                  <m:oMath xmlns:m="http://schemas.openxmlformats.org/officeDocument/2006/math">
                    <m:sSup>
                      <m:sSupPr>
                        <m:ctrlPr>
                          <a:rPr lang="en-US" b="1" i="1">
                            <a:solidFill>
                              <a:srgbClr val="D600B7"/>
                            </a:solidFill>
                            <a:latin typeface="Cambria Math" panose="02040503050406030204" pitchFamily="18" charset="0"/>
                          </a:rPr>
                        </m:ctrlPr>
                      </m:sSupPr>
                      <m:e>
                        <m:r>
                          <a:rPr lang="en-US" b="1" i="1">
                            <a:solidFill>
                              <a:srgbClr val="D600B7"/>
                            </a:solidFill>
                            <a:latin typeface="Cambria Math" panose="02040503050406030204" pitchFamily="18" charset="0"/>
                          </a:rPr>
                          <m:t>𝑴</m:t>
                        </m:r>
                        <m:r>
                          <a:rPr lang="en-US" b="1" i="1">
                            <a:solidFill>
                              <a:srgbClr val="D600B7"/>
                            </a:solidFill>
                            <a:latin typeface="Cambria Math" panose="02040503050406030204" pitchFamily="18" charset="0"/>
                          </a:rPr>
                          <m:t>𝑴</m:t>
                        </m:r>
                      </m:e>
                      <m:sup>
                        <m:r>
                          <a:rPr lang="en-US" b="1" i="1">
                            <a:solidFill>
                              <a:srgbClr val="D600B7"/>
                            </a:solidFill>
                            <a:latin typeface="Cambria Math" panose="02040503050406030204" pitchFamily="18" charset="0"/>
                          </a:rPr>
                          <m:t>𝑻</m:t>
                        </m:r>
                      </m:sup>
                    </m:sSup>
                  </m:oMath>
                </a14:m>
                <a:r>
                  <a:rPr lang="en-US" b="1" dirty="0" smtClean="0">
                    <a:solidFill>
                      <a:srgbClr val="D600B7"/>
                    </a:solidFill>
                  </a:rPr>
                  <a:t>) = </a:t>
                </a:r>
                <a14:m>
                  <m:oMath xmlns:m="http://schemas.openxmlformats.org/officeDocument/2006/math">
                    <m:sSup>
                      <m:sSupPr>
                        <m:ctrlPr>
                          <a:rPr lang="en-US" b="1" i="1">
                            <a:solidFill>
                              <a:srgbClr val="D600B7"/>
                            </a:solidFill>
                            <a:latin typeface="Cambria Math" panose="02040503050406030204" pitchFamily="18" charset="0"/>
                          </a:rPr>
                        </m:ctrlPr>
                      </m:sSupPr>
                      <m:e>
                        <m:r>
                          <a:rPr lang="el-GR" b="1" i="1">
                            <a:solidFill>
                              <a:srgbClr val="D600B7"/>
                            </a:solidFill>
                            <a:latin typeface="Cambria Math" panose="02040503050406030204" pitchFamily="18" charset="0"/>
                          </a:rPr>
                          <m:t>𝜮</m:t>
                        </m:r>
                      </m:e>
                      <m:sup>
                        <m:r>
                          <a:rPr lang="en-US" b="1" i="1">
                            <a:solidFill>
                              <a:srgbClr val="D600B7"/>
                            </a:solidFill>
                            <a:latin typeface="Cambria Math" panose="02040503050406030204" pitchFamily="18" charset="0"/>
                          </a:rPr>
                          <m:t>𝟐</m:t>
                        </m:r>
                      </m:sup>
                    </m:sSup>
                  </m:oMath>
                </a14:m>
                <a:r>
                  <a:rPr lang="en-US" b="1" dirty="0">
                    <a:solidFill>
                      <a:srgbClr val="D600B7"/>
                    </a:solidFill>
                  </a:rPr>
                  <a:t>(</a:t>
                </a:r>
                <a14:m>
                  <m:oMath xmlns:m="http://schemas.openxmlformats.org/officeDocument/2006/math">
                    <m:sSup>
                      <m:sSupPr>
                        <m:ctrlPr>
                          <a:rPr lang="en-US" b="1" i="1">
                            <a:solidFill>
                              <a:srgbClr val="D600B7"/>
                            </a:solidFill>
                            <a:latin typeface="Cambria Math" panose="02040503050406030204" pitchFamily="18" charset="0"/>
                          </a:rPr>
                        </m:ctrlPr>
                      </m:sSupPr>
                      <m:e>
                        <m:r>
                          <a:rPr lang="en-US" b="1" i="1">
                            <a:solidFill>
                              <a:srgbClr val="D600B7"/>
                            </a:solidFill>
                            <a:latin typeface="Cambria Math" panose="02040503050406030204" pitchFamily="18" charset="0"/>
                          </a:rPr>
                          <m:t>𝑴</m:t>
                        </m:r>
                      </m:e>
                      <m:sup>
                        <m:r>
                          <a:rPr lang="en-US" b="1" i="1">
                            <a:solidFill>
                              <a:srgbClr val="D600B7"/>
                            </a:solidFill>
                            <a:latin typeface="Cambria Math" panose="02040503050406030204" pitchFamily="18" charset="0"/>
                          </a:rPr>
                          <m:t>𝑻</m:t>
                        </m:r>
                      </m:sup>
                    </m:sSup>
                    <m:r>
                      <a:rPr lang="en-US" b="1" i="1" smtClean="0">
                        <a:solidFill>
                          <a:srgbClr val="D600B7"/>
                        </a:solidFill>
                        <a:latin typeface="Cambria Math" panose="02040503050406030204" pitchFamily="18" charset="0"/>
                      </a:rPr>
                      <m:t>𝑴</m:t>
                    </m:r>
                  </m:oMath>
                </a14:m>
                <a:r>
                  <a:rPr lang="en-US" b="1" dirty="0">
                    <a:solidFill>
                      <a:srgbClr val="D600B7"/>
                    </a:solidFill>
                  </a:rPr>
                  <a:t>)</a:t>
                </a:r>
                <a:endParaRPr lang="en-US" b="1" dirty="0" smtClean="0"/>
              </a:p>
              <a:p>
                <a:pPr marL="0" indent="0" algn="ctr">
                  <a:buNone/>
                </a:pPr>
                <a:endParaRPr lang="en-US" dirty="0" smtClean="0"/>
              </a:p>
              <a:p>
                <a:pPr marL="0" indent="0">
                  <a:buNone/>
                </a:pPr>
                <a:endParaRPr lang="en-US" dirty="0"/>
              </a:p>
            </p:txBody>
          </p:sp>
        </mc:Choice>
        <mc:Fallback>
          <p:sp>
            <p:nvSpPr>
              <p:cNvPr id="4" name="Rectangle 1027"/>
              <p:cNvSpPr txBox="1">
                <a:spLocks noRot="1" noChangeAspect="1" noMove="1" noResize="1" noEditPoints="1" noAdjustHandles="1" noChangeArrowheads="1" noChangeShapeType="1" noTextEdit="1"/>
              </p:cNvSpPr>
              <p:nvPr/>
            </p:nvSpPr>
            <p:spPr>
              <a:xfrm>
                <a:off x="685799" y="1510937"/>
                <a:ext cx="9945477" cy="5072743"/>
              </a:xfrm>
              <a:prstGeom prst="rect">
                <a:avLst/>
              </a:prstGeom>
              <a:blipFill>
                <a:blip r:embed="rId3"/>
                <a:stretch>
                  <a:fillRect l="-1225" b="-1202"/>
                </a:stretch>
              </a:blipFill>
            </p:spPr>
            <p:txBody>
              <a:bodyPr/>
              <a:lstStyle/>
              <a:p>
                <a:r>
                  <a:rPr lang="en-US">
                    <a:noFill/>
                  </a:rPr>
                  <a:t> </a:t>
                </a:r>
              </a:p>
            </p:txBody>
          </p:sp>
        </mc:Fallback>
      </mc:AlternateContent>
    </p:spTree>
    <p:extLst>
      <p:ext uri="{BB962C8B-B14F-4D97-AF65-F5344CB8AC3E}">
        <p14:creationId xmlns:p14="http://schemas.microsoft.com/office/powerpoint/2010/main" val="4233541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fade">
                                      <p:cBhvr>
                                        <p:cTn id="42" dur="500"/>
                                        <p:tgtEl>
                                          <p:spTgt spid="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Effect transition="in" filter="fade">
                                      <p:cBhvr>
                                        <p:cTn id="47"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D43F8-0080-47C2-A9E1-88075C8029C0}"/>
              </a:ext>
            </a:extLst>
          </p:cNvPr>
          <p:cNvSpPr>
            <a:spLocks noGrp="1"/>
          </p:cNvSpPr>
          <p:nvPr>
            <p:ph type="title"/>
          </p:nvPr>
        </p:nvSpPr>
        <p:spPr>
          <a:xfrm>
            <a:off x="838200" y="0"/>
            <a:ext cx="10515600" cy="639652"/>
          </a:xfrm>
        </p:spPr>
        <p:txBody>
          <a:bodyPr>
            <a:normAutofit fontScale="90000"/>
          </a:bodyPr>
          <a:lstStyle/>
          <a:p>
            <a:pPr algn="ctr"/>
            <a:r>
              <a:rPr lang="en-US" b="1" dirty="0">
                <a:solidFill>
                  <a:schemeClr val="accent2">
                    <a:lumMod val="75000"/>
                  </a:schemeClr>
                </a:solidFill>
              </a:rPr>
              <a:t>Questions???</a:t>
            </a:r>
          </a:p>
        </p:txBody>
      </p:sp>
      <p:sp>
        <p:nvSpPr>
          <p:cNvPr id="3" name="Content Placeholder 2">
            <a:extLst>
              <a:ext uri="{FF2B5EF4-FFF2-40B4-BE49-F238E27FC236}">
                <a16:creationId xmlns:a16="http://schemas.microsoft.com/office/drawing/2014/main" id="{5E59F856-0804-4105-93BA-6FC9C3556FD5}"/>
              </a:ext>
            </a:extLst>
          </p:cNvPr>
          <p:cNvSpPr>
            <a:spLocks noGrp="1"/>
          </p:cNvSpPr>
          <p:nvPr>
            <p:ph idx="1"/>
          </p:nvPr>
        </p:nvSpPr>
        <p:spPr/>
        <p:txBody>
          <a:bodyPr/>
          <a:lstStyle/>
          <a:p>
            <a:endParaRPr lang="en-US"/>
          </a:p>
        </p:txBody>
      </p:sp>
      <p:pic>
        <p:nvPicPr>
          <p:cNvPr id="5122" name="Picture 2" descr="Image result for any questions">
            <a:extLst>
              <a:ext uri="{FF2B5EF4-FFF2-40B4-BE49-F238E27FC236}">
                <a16:creationId xmlns:a16="http://schemas.microsoft.com/office/drawing/2014/main" id="{732C816D-12A6-4013-8745-B4E8A217AD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6945"/>
            <a:ext cx="12192000" cy="632105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0CB12E3D-92E7-4957-9504-AE37CC34E6C6}"/>
              </a:ext>
            </a:extLst>
          </p:cNvPr>
          <p:cNvSpPr>
            <a:spLocks noGrp="1"/>
          </p:cNvSpPr>
          <p:nvPr>
            <p:ph type="sldNum" sz="quarter" idx="12"/>
          </p:nvPr>
        </p:nvSpPr>
        <p:spPr/>
        <p:txBody>
          <a:bodyPr/>
          <a:lstStyle/>
          <a:p>
            <a:fld id="{B435A6B3-BCC5-4873-A905-DCEEA6A43DC5}" type="slidenum">
              <a:rPr lang="en-US" smtClean="0"/>
              <a:t>27</a:t>
            </a:fld>
            <a:endParaRPr lang="en-US"/>
          </a:p>
        </p:txBody>
      </p:sp>
    </p:spTree>
    <p:extLst>
      <p:ext uri="{BB962C8B-B14F-4D97-AF65-F5344CB8AC3E}">
        <p14:creationId xmlns:p14="http://schemas.microsoft.com/office/powerpoint/2010/main" val="12914796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6638F-3E44-4F58-B839-13B34171AB6A}"/>
              </a:ext>
            </a:extLst>
          </p:cNvPr>
          <p:cNvSpPr>
            <a:spLocks noGrp="1"/>
          </p:cNvSpPr>
          <p:nvPr>
            <p:ph type="title"/>
          </p:nvPr>
        </p:nvSpPr>
        <p:spPr/>
        <p:txBody>
          <a:bodyPr/>
          <a:lstStyle/>
          <a:p>
            <a:pPr algn="ctr"/>
            <a:r>
              <a:rPr lang="en-US" b="1" dirty="0">
                <a:solidFill>
                  <a:schemeClr val="accent2">
                    <a:lumMod val="75000"/>
                  </a:schemeClr>
                </a:solidFill>
              </a:rPr>
              <a:t>Acknowledgements</a:t>
            </a:r>
          </a:p>
        </p:txBody>
      </p:sp>
      <p:sp>
        <p:nvSpPr>
          <p:cNvPr id="3" name="Content Placeholder 2">
            <a:extLst>
              <a:ext uri="{FF2B5EF4-FFF2-40B4-BE49-F238E27FC236}">
                <a16:creationId xmlns:a16="http://schemas.microsoft.com/office/drawing/2014/main" id="{240E1050-D9C6-4AD7-BCD1-EFA7D7A34412}"/>
              </a:ext>
            </a:extLst>
          </p:cNvPr>
          <p:cNvSpPr>
            <a:spLocks noGrp="1"/>
          </p:cNvSpPr>
          <p:nvPr>
            <p:ph idx="1"/>
          </p:nvPr>
        </p:nvSpPr>
        <p:spPr>
          <a:xfrm>
            <a:off x="838200" y="1902823"/>
            <a:ext cx="10515600" cy="4688896"/>
          </a:xfrm>
        </p:spPr>
        <p:txBody>
          <a:bodyPr>
            <a:normAutofit/>
          </a:bodyPr>
          <a:lstStyle/>
          <a:p>
            <a:pPr marL="0" indent="0">
              <a:buNone/>
            </a:pPr>
            <a:endParaRPr lang="en-US" dirty="0" smtClean="0"/>
          </a:p>
          <a:p>
            <a:pPr marL="0" indent="0">
              <a:buNone/>
            </a:pPr>
            <a:r>
              <a:rPr lang="en-US" dirty="0" smtClean="0"/>
              <a:t>Most of this lecture slides are obtained from the Mining Massive Datasets course: </a:t>
            </a:r>
            <a:r>
              <a:rPr lang="en-US" dirty="0">
                <a:hlinkClick r:id="rId2"/>
              </a:rPr>
              <a:t>http://www.mmds.org/</a:t>
            </a:r>
            <a:endParaRPr lang="en-US" i="1" dirty="0"/>
          </a:p>
        </p:txBody>
      </p:sp>
      <p:sp>
        <p:nvSpPr>
          <p:cNvPr id="4" name="Slide Number Placeholder 3">
            <a:extLst>
              <a:ext uri="{FF2B5EF4-FFF2-40B4-BE49-F238E27FC236}">
                <a16:creationId xmlns:a16="http://schemas.microsoft.com/office/drawing/2014/main" id="{9D08CFFC-B473-4B8F-B5D4-550607A4874F}"/>
              </a:ext>
            </a:extLst>
          </p:cNvPr>
          <p:cNvSpPr>
            <a:spLocks noGrp="1"/>
          </p:cNvSpPr>
          <p:nvPr>
            <p:ph type="sldNum" sz="quarter" idx="12"/>
          </p:nvPr>
        </p:nvSpPr>
        <p:spPr/>
        <p:txBody>
          <a:bodyPr/>
          <a:lstStyle/>
          <a:p>
            <a:fld id="{B435A6B3-BCC5-4873-A905-DCEEA6A43DC5}" type="slidenum">
              <a:rPr lang="en-US" smtClean="0"/>
              <a:t>28</a:t>
            </a:fld>
            <a:endParaRPr lang="en-US"/>
          </a:p>
        </p:txBody>
      </p:sp>
    </p:spTree>
    <p:extLst>
      <p:ext uri="{BB962C8B-B14F-4D97-AF65-F5344CB8AC3E}">
        <p14:creationId xmlns:p14="http://schemas.microsoft.com/office/powerpoint/2010/main" val="26298207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F4FA-43CA-461C-AFC6-0FE30265DD3C}"/>
              </a:ext>
            </a:extLst>
          </p:cNvPr>
          <p:cNvSpPr>
            <a:spLocks noGrp="1"/>
          </p:cNvSpPr>
          <p:nvPr>
            <p:ph type="title"/>
          </p:nvPr>
        </p:nvSpPr>
        <p:spPr/>
        <p:txBody>
          <a:bodyPr/>
          <a:lstStyle/>
          <a:p>
            <a:pPr algn="ctr"/>
            <a:r>
              <a:rPr lang="en-US" b="1" dirty="0" smtClean="0">
                <a:solidFill>
                  <a:schemeClr val="accent2">
                    <a:lumMod val="75000"/>
                  </a:schemeClr>
                </a:solidFill>
              </a:rPr>
              <a:t>Dimensionality Reduction</a:t>
            </a:r>
            <a:endParaRPr lang="en-US" b="1" dirty="0">
              <a:solidFill>
                <a:schemeClr val="accent2">
                  <a:lumMod val="75000"/>
                </a:schemeClr>
              </a:solidFill>
            </a:endParaRPr>
          </a:p>
        </p:txBody>
      </p:sp>
      <p:sp>
        <p:nvSpPr>
          <p:cNvPr id="3" name="Content Placeholder 2"/>
          <p:cNvSpPr>
            <a:spLocks noGrp="1"/>
          </p:cNvSpPr>
          <p:nvPr>
            <p:ph idx="1"/>
          </p:nvPr>
        </p:nvSpPr>
        <p:spPr>
          <a:xfrm>
            <a:off x="838200" y="5023691"/>
            <a:ext cx="10515600" cy="1311007"/>
          </a:xfrm>
        </p:spPr>
        <p:txBody>
          <a:bodyPr/>
          <a:lstStyle/>
          <a:p>
            <a:pPr>
              <a:buFont typeface="Wingdings" panose="05000000000000000000" pitchFamily="2" charset="2"/>
              <a:buChar char="§"/>
            </a:pPr>
            <a:r>
              <a:rPr lang="en-US" b="1" dirty="0">
                <a:solidFill>
                  <a:srgbClr val="D600B7"/>
                </a:solidFill>
              </a:rPr>
              <a:t>Assumption:</a:t>
            </a:r>
            <a:r>
              <a:rPr lang="en-US" dirty="0"/>
              <a:t> Data lies on or near a low </a:t>
            </a:r>
            <a:r>
              <a:rPr lang="en-US" i="1" dirty="0" smtClean="0"/>
              <a:t>d</a:t>
            </a:r>
            <a:r>
              <a:rPr lang="en-US" dirty="0" smtClean="0"/>
              <a:t>-dimensional </a:t>
            </a:r>
            <a:r>
              <a:rPr lang="en-US" dirty="0"/>
              <a:t>subspace</a:t>
            </a:r>
          </a:p>
          <a:p>
            <a:pPr>
              <a:buFont typeface="Wingdings" panose="05000000000000000000" pitchFamily="2" charset="2"/>
              <a:buChar char="§"/>
            </a:pPr>
            <a:r>
              <a:rPr lang="en-US" b="1" dirty="0">
                <a:solidFill>
                  <a:srgbClr val="D600B7"/>
                </a:solidFill>
              </a:rPr>
              <a:t>Axes of this subspace are effective representation of the </a:t>
            </a:r>
            <a:r>
              <a:rPr lang="en-US" b="1" dirty="0" smtClean="0">
                <a:solidFill>
                  <a:srgbClr val="D600B7"/>
                </a:solidFill>
              </a:rPr>
              <a:t>data</a:t>
            </a:r>
            <a:endParaRPr lang="en-US" b="1" dirty="0">
              <a:solidFill>
                <a:srgbClr val="D600B7"/>
              </a:solidFill>
            </a:endParaRPr>
          </a:p>
        </p:txBody>
      </p:sp>
      <p:pic>
        <p:nvPicPr>
          <p:cNvPr id="5" name="Picture 2"/>
          <p:cNvPicPr>
            <a:picLocks noChangeAspect="1" noChangeArrowheads="1"/>
          </p:cNvPicPr>
          <p:nvPr/>
        </p:nvPicPr>
        <p:blipFill>
          <a:blip r:embed="rId3" cstate="print"/>
          <a:srcRect/>
          <a:stretch>
            <a:fillRect/>
          </a:stretch>
        </p:blipFill>
        <p:spPr bwMode="auto">
          <a:xfrm>
            <a:off x="1976325" y="1377108"/>
            <a:ext cx="8232161" cy="3646583"/>
          </a:xfrm>
          <a:prstGeom prst="rect">
            <a:avLst/>
          </a:prstGeom>
          <a:noFill/>
          <a:ln w="9525">
            <a:noFill/>
            <a:miter lim="800000"/>
            <a:headEnd/>
            <a:tailEnd/>
          </a:ln>
        </p:spPr>
      </p:pic>
    </p:spTree>
    <p:extLst>
      <p:ext uri="{BB962C8B-B14F-4D97-AF65-F5344CB8AC3E}">
        <p14:creationId xmlns:p14="http://schemas.microsoft.com/office/powerpoint/2010/main" val="5089491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F4FA-43CA-461C-AFC6-0FE30265DD3C}"/>
              </a:ext>
            </a:extLst>
          </p:cNvPr>
          <p:cNvSpPr>
            <a:spLocks noGrp="1"/>
          </p:cNvSpPr>
          <p:nvPr>
            <p:ph type="title"/>
          </p:nvPr>
        </p:nvSpPr>
        <p:spPr/>
        <p:txBody>
          <a:bodyPr/>
          <a:lstStyle/>
          <a:p>
            <a:pPr algn="ctr"/>
            <a:r>
              <a:rPr lang="en-US" b="1" dirty="0" smtClean="0">
                <a:solidFill>
                  <a:schemeClr val="accent2">
                    <a:lumMod val="75000"/>
                  </a:schemeClr>
                </a:solidFill>
              </a:rPr>
              <a:t>Dimensionality Reduction</a:t>
            </a:r>
            <a:endParaRPr lang="en-US" b="1" dirty="0">
              <a:solidFill>
                <a:schemeClr val="accent2">
                  <a:lumMod val="75000"/>
                </a:schemeClr>
              </a:solidFill>
            </a:endParaRPr>
          </a:p>
        </p:txBody>
      </p:sp>
      <p:sp>
        <p:nvSpPr>
          <p:cNvPr id="3" name="Content Placeholder 2">
            <a:extLst>
              <a:ext uri="{FF2B5EF4-FFF2-40B4-BE49-F238E27FC236}">
                <a16:creationId xmlns:a16="http://schemas.microsoft.com/office/drawing/2014/main" id="{195A6CB0-988F-473C-9897-F5DF79C1CE1C}"/>
              </a:ext>
            </a:extLst>
          </p:cNvPr>
          <p:cNvSpPr>
            <a:spLocks noGrp="1"/>
          </p:cNvSpPr>
          <p:nvPr>
            <p:ph idx="1"/>
          </p:nvPr>
        </p:nvSpPr>
        <p:spPr>
          <a:xfrm>
            <a:off x="838200" y="1817783"/>
            <a:ext cx="10515600" cy="1498294"/>
          </a:xfrm>
        </p:spPr>
        <p:txBody>
          <a:bodyPr>
            <a:normAutofit/>
          </a:bodyPr>
          <a:lstStyle/>
          <a:p>
            <a:pPr>
              <a:buFont typeface="Wingdings" panose="05000000000000000000" pitchFamily="2" charset="2"/>
              <a:buChar char="§"/>
            </a:pPr>
            <a:r>
              <a:rPr lang="en-US" sz="3200" b="1" dirty="0">
                <a:solidFill>
                  <a:srgbClr val="D600B7"/>
                </a:solidFill>
              </a:rPr>
              <a:t>Compress / reduce dimensionality:</a:t>
            </a:r>
          </a:p>
          <a:p>
            <a:pPr lvl="1">
              <a:buFont typeface="Wingdings" panose="05000000000000000000" pitchFamily="2" charset="2"/>
              <a:buChar char="§"/>
            </a:pPr>
            <a:r>
              <a:rPr lang="en-US" sz="2800" dirty="0"/>
              <a:t>10</a:t>
            </a:r>
            <a:r>
              <a:rPr lang="en-US" sz="2800" baseline="30000" dirty="0"/>
              <a:t>6</a:t>
            </a:r>
            <a:r>
              <a:rPr lang="en-US" sz="2800" dirty="0"/>
              <a:t> rows; 10</a:t>
            </a:r>
            <a:r>
              <a:rPr lang="en-US" sz="2800" baseline="30000" dirty="0"/>
              <a:t>3</a:t>
            </a:r>
            <a:r>
              <a:rPr lang="en-US" sz="2800" dirty="0"/>
              <a:t> columns; no updates</a:t>
            </a:r>
          </a:p>
          <a:p>
            <a:pPr lvl="1">
              <a:buFont typeface="Wingdings" panose="05000000000000000000" pitchFamily="2" charset="2"/>
              <a:buChar char="§"/>
            </a:pPr>
            <a:r>
              <a:rPr lang="en-US" sz="2800" dirty="0"/>
              <a:t>Random access to any cell(s); </a:t>
            </a:r>
            <a:r>
              <a:rPr lang="en-US" sz="2800" b="1" dirty="0"/>
              <a:t>small error: OK</a:t>
            </a:r>
            <a:endParaRPr lang="en-US" sz="3600" b="1" dirty="0" smtClean="0">
              <a:solidFill>
                <a:srgbClr val="207A00"/>
              </a:solidFill>
              <a:cs typeface="Calibri"/>
              <a:sym typeface="Wingdings" panose="05000000000000000000" pitchFamily="2" charset="2"/>
            </a:endParaRPr>
          </a:p>
        </p:txBody>
      </p:sp>
      <p:grpSp>
        <p:nvGrpSpPr>
          <p:cNvPr id="5" name="Group 4"/>
          <p:cNvGrpSpPr>
            <a:grpSpLocks/>
          </p:cNvGrpSpPr>
          <p:nvPr/>
        </p:nvGrpSpPr>
        <p:grpSpPr bwMode="auto">
          <a:xfrm>
            <a:off x="2971800" y="3316077"/>
            <a:ext cx="6248400" cy="2381250"/>
            <a:chOff x="576" y="2208"/>
            <a:chExt cx="3936" cy="1500"/>
          </a:xfrm>
        </p:grpSpPr>
        <p:pic>
          <p:nvPicPr>
            <p:cNvPr id="6" name="Picture 5" descr="img7"/>
            <p:cNvPicPr>
              <a:picLocks noChangeAspect="1" noChangeArrowheads="1"/>
            </p:cNvPicPr>
            <p:nvPr/>
          </p:nvPicPr>
          <p:blipFill>
            <a:blip r:embed="rId3" cstate="print"/>
            <a:srcRect/>
            <a:stretch>
              <a:fillRect/>
            </a:stretch>
          </p:blipFill>
          <p:spPr bwMode="auto">
            <a:xfrm>
              <a:off x="576" y="2208"/>
              <a:ext cx="3936" cy="1500"/>
            </a:xfrm>
            <a:prstGeom prst="rect">
              <a:avLst/>
            </a:prstGeom>
            <a:noFill/>
          </p:spPr>
        </p:pic>
        <p:sp>
          <p:nvSpPr>
            <p:cNvPr id="7" name="Rectangle 6"/>
            <p:cNvSpPr>
              <a:spLocks noChangeArrowheads="1"/>
            </p:cNvSpPr>
            <p:nvPr/>
          </p:nvSpPr>
          <p:spPr bwMode="auto">
            <a:xfrm>
              <a:off x="2880" y="2880"/>
              <a:ext cx="240" cy="144"/>
            </a:xfrm>
            <a:prstGeom prst="rect">
              <a:avLst/>
            </a:prstGeom>
            <a:noFill/>
            <a:ln w="28575">
              <a:solidFill>
                <a:srgbClr val="FF3300"/>
              </a:solidFill>
              <a:miter lim="800000"/>
              <a:headEnd/>
              <a:tailEnd/>
            </a:ln>
            <a:effectLst/>
          </p:spPr>
          <p:txBody>
            <a:bodyPr wrap="none" anchor="ctr"/>
            <a:lstStyle/>
            <a:p>
              <a:endParaRPr lang="en-US"/>
            </a:p>
          </p:txBody>
        </p:sp>
      </p:grpSp>
      <p:sp>
        <p:nvSpPr>
          <p:cNvPr id="9" name="TextBox 8"/>
          <p:cNvSpPr txBox="1"/>
          <p:nvPr/>
        </p:nvSpPr>
        <p:spPr>
          <a:xfrm>
            <a:off x="2048700" y="5824753"/>
            <a:ext cx="8094600" cy="830997"/>
          </a:xfrm>
          <a:prstGeom prst="rect">
            <a:avLst/>
          </a:prstGeom>
          <a:noFill/>
        </p:spPr>
        <p:txBody>
          <a:bodyPr wrap="square" rtlCol="0">
            <a:spAutoFit/>
          </a:bodyPr>
          <a:lstStyle/>
          <a:p>
            <a:r>
              <a:rPr lang="en-US" sz="2400" dirty="0" smtClean="0">
                <a:solidFill>
                  <a:srgbClr val="008000"/>
                </a:solidFill>
                <a:latin typeface="Arial" pitchFamily="34" charset="0"/>
                <a:cs typeface="Arial" pitchFamily="34" charset="0"/>
              </a:rPr>
              <a:t>The above matrix is really “2-dimensional.”</a:t>
            </a:r>
            <a:r>
              <a:rPr lang="en-US" sz="2400" dirty="0">
                <a:solidFill>
                  <a:srgbClr val="008000"/>
                </a:solidFill>
                <a:latin typeface="Arial" pitchFamily="34" charset="0"/>
                <a:cs typeface="Arial" pitchFamily="34" charset="0"/>
              </a:rPr>
              <a:t> </a:t>
            </a:r>
            <a:r>
              <a:rPr lang="en-US" sz="2400" dirty="0" smtClean="0">
                <a:solidFill>
                  <a:srgbClr val="008000"/>
                </a:solidFill>
                <a:latin typeface="Arial" pitchFamily="34" charset="0"/>
                <a:cs typeface="Arial" pitchFamily="34" charset="0"/>
              </a:rPr>
              <a:t>All rows can be reconstructed by scaling [1 1 1 0 0] or [0 0 0 1 1]</a:t>
            </a:r>
          </a:p>
        </p:txBody>
      </p:sp>
    </p:spTree>
    <p:extLst>
      <p:ext uri="{BB962C8B-B14F-4D97-AF65-F5344CB8AC3E}">
        <p14:creationId xmlns:p14="http://schemas.microsoft.com/office/powerpoint/2010/main" val="11786102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F4FA-43CA-461C-AFC6-0FE30265DD3C}"/>
              </a:ext>
            </a:extLst>
          </p:cNvPr>
          <p:cNvSpPr>
            <a:spLocks noGrp="1"/>
          </p:cNvSpPr>
          <p:nvPr>
            <p:ph type="title"/>
          </p:nvPr>
        </p:nvSpPr>
        <p:spPr/>
        <p:txBody>
          <a:bodyPr/>
          <a:lstStyle/>
          <a:p>
            <a:pPr algn="ctr"/>
            <a:r>
              <a:rPr lang="en-US" b="1" dirty="0" smtClean="0">
                <a:solidFill>
                  <a:schemeClr val="accent2">
                    <a:lumMod val="75000"/>
                  </a:schemeClr>
                </a:solidFill>
              </a:rPr>
              <a:t>Dimensionality Reduction</a:t>
            </a:r>
            <a:endParaRPr lang="en-US" b="1" dirty="0">
              <a:solidFill>
                <a:schemeClr val="accent2">
                  <a:lumMod val="75000"/>
                </a:schemeClr>
              </a:solidFill>
            </a:endParaRPr>
          </a:p>
        </p:txBody>
      </p:sp>
      <p:sp>
        <p:nvSpPr>
          <p:cNvPr id="3" name="Content Placeholder 2">
            <a:extLst>
              <a:ext uri="{FF2B5EF4-FFF2-40B4-BE49-F238E27FC236}">
                <a16:creationId xmlns:a16="http://schemas.microsoft.com/office/drawing/2014/main" id="{195A6CB0-988F-473C-9897-F5DF79C1CE1C}"/>
              </a:ext>
            </a:extLst>
          </p:cNvPr>
          <p:cNvSpPr>
            <a:spLocks noGrp="1"/>
          </p:cNvSpPr>
          <p:nvPr>
            <p:ph idx="1"/>
          </p:nvPr>
        </p:nvSpPr>
        <p:spPr>
          <a:xfrm>
            <a:off x="838200" y="1825625"/>
            <a:ext cx="10515600" cy="1104862"/>
          </a:xfrm>
        </p:spPr>
        <p:txBody>
          <a:bodyPr>
            <a:noAutofit/>
          </a:bodyPr>
          <a:lstStyle/>
          <a:p>
            <a:pPr>
              <a:buFont typeface="Wingdings" panose="05000000000000000000" pitchFamily="2" charset="2"/>
              <a:buChar char="§"/>
            </a:pPr>
            <a:r>
              <a:rPr lang="en-US" sz="3200" b="1" dirty="0" smtClean="0">
                <a:solidFill>
                  <a:srgbClr val="D600B7"/>
                </a:solidFill>
              </a:rPr>
              <a:t>Goal of </a:t>
            </a:r>
            <a:r>
              <a:rPr lang="en-US" sz="3200" b="1" dirty="0">
                <a:solidFill>
                  <a:srgbClr val="D600B7"/>
                </a:solidFill>
              </a:rPr>
              <a:t>d</a:t>
            </a:r>
            <a:r>
              <a:rPr lang="en-US" sz="3200" b="1" dirty="0" smtClean="0">
                <a:solidFill>
                  <a:srgbClr val="D600B7"/>
                </a:solidFill>
              </a:rPr>
              <a:t>imensionality reduction: </a:t>
            </a:r>
            <a:r>
              <a:rPr lang="en-US" sz="3200" b="1" dirty="0">
                <a:solidFill>
                  <a:srgbClr val="207A00"/>
                </a:solidFill>
              </a:rPr>
              <a:t>to </a:t>
            </a:r>
            <a:r>
              <a:rPr lang="en-US" sz="3200" b="1" dirty="0" smtClean="0">
                <a:solidFill>
                  <a:srgbClr val="207A00"/>
                </a:solidFill>
              </a:rPr>
              <a:t>discover </a:t>
            </a:r>
            <a:r>
              <a:rPr lang="en-US" sz="3200" b="1" dirty="0">
                <a:solidFill>
                  <a:srgbClr val="207A00"/>
                </a:solidFill>
              </a:rPr>
              <a:t>the axis of data!</a:t>
            </a:r>
            <a:endParaRPr lang="en-US" sz="3200" dirty="0" smtClean="0">
              <a:solidFill>
                <a:srgbClr val="207A00"/>
              </a:solidFill>
            </a:endParaRPr>
          </a:p>
        </p:txBody>
      </p:sp>
      <p:pic>
        <p:nvPicPr>
          <p:cNvPr id="4" name="Picture 2"/>
          <p:cNvPicPr>
            <a:picLocks noChangeAspect="1" noChangeArrowheads="1"/>
          </p:cNvPicPr>
          <p:nvPr/>
        </p:nvPicPr>
        <p:blipFill rotWithShape="1">
          <a:blip r:embed="rId3" cstate="print"/>
          <a:srcRect t="9033" r="65192" b="5588"/>
          <a:stretch/>
        </p:blipFill>
        <p:spPr bwMode="auto">
          <a:xfrm>
            <a:off x="2422793" y="2787571"/>
            <a:ext cx="3657600" cy="3974031"/>
          </a:xfrm>
          <a:prstGeom prst="rect">
            <a:avLst/>
          </a:prstGeom>
          <a:noFill/>
          <a:ln w="9525">
            <a:noFill/>
            <a:miter lim="800000"/>
            <a:headEnd/>
            <a:tailEnd/>
          </a:ln>
        </p:spPr>
      </p:pic>
      <p:sp>
        <p:nvSpPr>
          <p:cNvPr id="5" name="TextBox 4"/>
          <p:cNvSpPr txBox="1"/>
          <p:nvPr/>
        </p:nvSpPr>
        <p:spPr>
          <a:xfrm>
            <a:off x="6461393" y="3058103"/>
            <a:ext cx="3659976" cy="3170099"/>
          </a:xfrm>
          <a:prstGeom prst="rect">
            <a:avLst/>
          </a:prstGeom>
          <a:noFill/>
        </p:spPr>
        <p:txBody>
          <a:bodyPr wrap="none" rtlCol="0">
            <a:spAutoFit/>
          </a:bodyPr>
          <a:lstStyle/>
          <a:p>
            <a:r>
              <a:rPr lang="en-US" sz="2000" dirty="0" smtClean="0">
                <a:solidFill>
                  <a:srgbClr val="008000"/>
                </a:solidFill>
                <a:latin typeface="Arial" pitchFamily="34" charset="0"/>
                <a:cs typeface="Arial" pitchFamily="34" charset="0"/>
              </a:rPr>
              <a:t>Rather than representing</a:t>
            </a:r>
            <a:br>
              <a:rPr lang="en-US" sz="2000" dirty="0" smtClean="0">
                <a:solidFill>
                  <a:srgbClr val="008000"/>
                </a:solidFill>
                <a:latin typeface="Arial" pitchFamily="34" charset="0"/>
                <a:cs typeface="Arial" pitchFamily="34" charset="0"/>
              </a:rPr>
            </a:br>
            <a:r>
              <a:rPr lang="en-US" sz="2000" dirty="0" smtClean="0">
                <a:solidFill>
                  <a:srgbClr val="008000"/>
                </a:solidFill>
                <a:latin typeface="Arial" pitchFamily="34" charset="0"/>
                <a:cs typeface="Arial" pitchFamily="34" charset="0"/>
              </a:rPr>
              <a:t>every point with 2 coordinates</a:t>
            </a:r>
            <a:br>
              <a:rPr lang="en-US" sz="2000" dirty="0" smtClean="0">
                <a:solidFill>
                  <a:srgbClr val="008000"/>
                </a:solidFill>
                <a:latin typeface="Arial" pitchFamily="34" charset="0"/>
                <a:cs typeface="Arial" pitchFamily="34" charset="0"/>
              </a:rPr>
            </a:br>
            <a:r>
              <a:rPr lang="en-US" sz="2000" dirty="0" smtClean="0">
                <a:solidFill>
                  <a:srgbClr val="008000"/>
                </a:solidFill>
                <a:latin typeface="Arial" pitchFamily="34" charset="0"/>
                <a:cs typeface="Arial" pitchFamily="34" charset="0"/>
              </a:rPr>
              <a:t>we represent each point with</a:t>
            </a:r>
          </a:p>
          <a:p>
            <a:r>
              <a:rPr lang="en-US" sz="2000" dirty="0" smtClean="0">
                <a:solidFill>
                  <a:srgbClr val="008000"/>
                </a:solidFill>
                <a:latin typeface="Arial" pitchFamily="34" charset="0"/>
                <a:cs typeface="Arial" pitchFamily="34" charset="0"/>
              </a:rPr>
              <a:t>1 coordinate (corresponding to</a:t>
            </a:r>
            <a:br>
              <a:rPr lang="en-US" sz="2000" dirty="0" smtClean="0">
                <a:solidFill>
                  <a:srgbClr val="008000"/>
                </a:solidFill>
                <a:latin typeface="Arial" pitchFamily="34" charset="0"/>
                <a:cs typeface="Arial" pitchFamily="34" charset="0"/>
              </a:rPr>
            </a:br>
            <a:r>
              <a:rPr lang="en-US" sz="2000" dirty="0" smtClean="0">
                <a:solidFill>
                  <a:srgbClr val="008000"/>
                </a:solidFill>
                <a:latin typeface="Arial" pitchFamily="34" charset="0"/>
                <a:cs typeface="Arial" pitchFamily="34" charset="0"/>
              </a:rPr>
              <a:t>the position of the point on </a:t>
            </a:r>
            <a:br>
              <a:rPr lang="en-US" sz="2000" dirty="0" smtClean="0">
                <a:solidFill>
                  <a:srgbClr val="008000"/>
                </a:solidFill>
                <a:latin typeface="Arial" pitchFamily="34" charset="0"/>
                <a:cs typeface="Arial" pitchFamily="34" charset="0"/>
              </a:rPr>
            </a:br>
            <a:r>
              <a:rPr lang="en-US" sz="2000" dirty="0" smtClean="0">
                <a:solidFill>
                  <a:srgbClr val="008000"/>
                </a:solidFill>
                <a:latin typeface="Arial" pitchFamily="34" charset="0"/>
                <a:cs typeface="Arial" pitchFamily="34" charset="0"/>
              </a:rPr>
              <a:t>the red line).</a:t>
            </a:r>
          </a:p>
          <a:p>
            <a:endParaRPr lang="en-US" sz="2000" dirty="0" smtClean="0">
              <a:solidFill>
                <a:srgbClr val="008000"/>
              </a:solidFill>
              <a:latin typeface="Arial" pitchFamily="34" charset="0"/>
              <a:cs typeface="Arial" pitchFamily="34" charset="0"/>
            </a:endParaRPr>
          </a:p>
          <a:p>
            <a:r>
              <a:rPr lang="en-US" sz="2000" dirty="0" smtClean="0">
                <a:solidFill>
                  <a:srgbClr val="008000"/>
                </a:solidFill>
                <a:latin typeface="Arial" pitchFamily="34" charset="0"/>
                <a:cs typeface="Arial" pitchFamily="34" charset="0"/>
              </a:rPr>
              <a:t>By doing this we incur a bit of</a:t>
            </a:r>
            <a:br>
              <a:rPr lang="en-US" sz="2000" dirty="0" smtClean="0">
                <a:solidFill>
                  <a:srgbClr val="008000"/>
                </a:solidFill>
                <a:latin typeface="Arial" pitchFamily="34" charset="0"/>
                <a:cs typeface="Arial" pitchFamily="34" charset="0"/>
              </a:rPr>
            </a:br>
            <a:r>
              <a:rPr lang="en-US" sz="2000" b="1" dirty="0" smtClean="0">
                <a:solidFill>
                  <a:srgbClr val="008000"/>
                </a:solidFill>
                <a:latin typeface="Arial" pitchFamily="34" charset="0"/>
                <a:cs typeface="Arial" pitchFamily="34" charset="0"/>
              </a:rPr>
              <a:t>error</a:t>
            </a:r>
            <a:r>
              <a:rPr lang="en-US" sz="2000" dirty="0" smtClean="0">
                <a:solidFill>
                  <a:srgbClr val="008000"/>
                </a:solidFill>
                <a:latin typeface="Arial" pitchFamily="34" charset="0"/>
                <a:cs typeface="Arial" pitchFamily="34" charset="0"/>
              </a:rPr>
              <a:t> as the points do not </a:t>
            </a:r>
            <a:br>
              <a:rPr lang="en-US" sz="2000" dirty="0" smtClean="0">
                <a:solidFill>
                  <a:srgbClr val="008000"/>
                </a:solidFill>
                <a:latin typeface="Arial" pitchFamily="34" charset="0"/>
                <a:cs typeface="Arial" pitchFamily="34" charset="0"/>
              </a:rPr>
            </a:br>
            <a:r>
              <a:rPr lang="en-US" sz="2000" dirty="0" smtClean="0">
                <a:solidFill>
                  <a:srgbClr val="008000"/>
                </a:solidFill>
                <a:latin typeface="Arial" pitchFamily="34" charset="0"/>
                <a:cs typeface="Arial" pitchFamily="34" charset="0"/>
              </a:rPr>
              <a:t>exactly lie on the line</a:t>
            </a:r>
          </a:p>
        </p:txBody>
      </p:sp>
    </p:spTree>
    <p:extLst>
      <p:ext uri="{BB962C8B-B14F-4D97-AF65-F5344CB8AC3E}">
        <p14:creationId xmlns:p14="http://schemas.microsoft.com/office/powerpoint/2010/main" val="23594315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F4FA-43CA-461C-AFC6-0FE30265DD3C}"/>
              </a:ext>
            </a:extLst>
          </p:cNvPr>
          <p:cNvSpPr>
            <a:spLocks noGrp="1"/>
          </p:cNvSpPr>
          <p:nvPr>
            <p:ph type="title"/>
          </p:nvPr>
        </p:nvSpPr>
        <p:spPr/>
        <p:txBody>
          <a:bodyPr/>
          <a:lstStyle/>
          <a:p>
            <a:pPr algn="ctr"/>
            <a:r>
              <a:rPr lang="en-US" b="1" dirty="0" smtClean="0">
                <a:solidFill>
                  <a:schemeClr val="accent2">
                    <a:lumMod val="75000"/>
                  </a:schemeClr>
                </a:solidFill>
              </a:rPr>
              <a:t>Why Reduce Dimensions</a:t>
            </a:r>
            <a:endParaRPr lang="en-US" b="1" dirty="0">
              <a:solidFill>
                <a:schemeClr val="accent2">
                  <a:lumMod val="75000"/>
                </a:schemeClr>
              </a:solidFill>
            </a:endParaRPr>
          </a:p>
        </p:txBody>
      </p:sp>
      <p:sp>
        <p:nvSpPr>
          <p:cNvPr id="3" name="Content Placeholder 2">
            <a:extLst>
              <a:ext uri="{FF2B5EF4-FFF2-40B4-BE49-F238E27FC236}">
                <a16:creationId xmlns:a16="http://schemas.microsoft.com/office/drawing/2014/main" id="{195A6CB0-988F-473C-9897-F5DF79C1CE1C}"/>
              </a:ext>
            </a:extLst>
          </p:cNvPr>
          <p:cNvSpPr>
            <a:spLocks noGrp="1"/>
          </p:cNvSpPr>
          <p:nvPr>
            <p:ph idx="1"/>
          </p:nvPr>
        </p:nvSpPr>
        <p:spPr>
          <a:xfrm>
            <a:off x="838200" y="1825625"/>
            <a:ext cx="10515600" cy="4632652"/>
          </a:xfrm>
        </p:spPr>
        <p:txBody>
          <a:bodyPr>
            <a:noAutofit/>
          </a:bodyPr>
          <a:lstStyle/>
          <a:p>
            <a:pPr marL="118872" indent="0">
              <a:buNone/>
            </a:pPr>
            <a:r>
              <a:rPr lang="en-US" b="1" dirty="0">
                <a:solidFill>
                  <a:srgbClr val="D600B7"/>
                </a:solidFill>
              </a:rPr>
              <a:t>Why reduce dimensions?</a:t>
            </a:r>
          </a:p>
          <a:p>
            <a:pPr>
              <a:buFont typeface="Wingdings" panose="05000000000000000000" pitchFamily="2" charset="2"/>
              <a:buChar char="§"/>
            </a:pPr>
            <a:r>
              <a:rPr lang="en-US" b="1" dirty="0">
                <a:solidFill>
                  <a:srgbClr val="207A00"/>
                </a:solidFill>
              </a:rPr>
              <a:t>Discover hidden correlations/topics</a:t>
            </a:r>
          </a:p>
          <a:p>
            <a:pPr lvl="1">
              <a:buFont typeface="Wingdings" panose="05000000000000000000" pitchFamily="2" charset="2"/>
              <a:buChar char="§"/>
            </a:pPr>
            <a:r>
              <a:rPr lang="en-US" dirty="0"/>
              <a:t>Words that occur commonly together</a:t>
            </a:r>
          </a:p>
          <a:p>
            <a:pPr>
              <a:buFont typeface="Wingdings" panose="05000000000000000000" pitchFamily="2" charset="2"/>
              <a:buChar char="§"/>
            </a:pPr>
            <a:r>
              <a:rPr lang="en-US" b="1" dirty="0">
                <a:solidFill>
                  <a:srgbClr val="207A00"/>
                </a:solidFill>
              </a:rPr>
              <a:t>Remove redundant and noisy features</a:t>
            </a:r>
          </a:p>
          <a:p>
            <a:pPr lvl="1">
              <a:buFont typeface="Wingdings" panose="05000000000000000000" pitchFamily="2" charset="2"/>
              <a:buChar char="§"/>
            </a:pPr>
            <a:r>
              <a:rPr lang="en-US" dirty="0"/>
              <a:t>Not all words are useful</a:t>
            </a:r>
          </a:p>
          <a:p>
            <a:pPr>
              <a:buFont typeface="Wingdings" panose="05000000000000000000" pitchFamily="2" charset="2"/>
              <a:buChar char="§"/>
            </a:pPr>
            <a:r>
              <a:rPr lang="en-US" b="1" dirty="0">
                <a:solidFill>
                  <a:srgbClr val="207A00"/>
                </a:solidFill>
              </a:rPr>
              <a:t>Interpretation and visualization</a:t>
            </a:r>
          </a:p>
          <a:p>
            <a:pPr>
              <a:buFont typeface="Wingdings" panose="05000000000000000000" pitchFamily="2" charset="2"/>
              <a:buChar char="§"/>
            </a:pPr>
            <a:r>
              <a:rPr lang="en-US" b="1" dirty="0">
                <a:solidFill>
                  <a:srgbClr val="207A00"/>
                </a:solidFill>
              </a:rPr>
              <a:t>Easier storage and processing of the data</a:t>
            </a:r>
          </a:p>
          <a:p>
            <a:pPr lvl="1">
              <a:buFont typeface="Wingdings" panose="05000000000000000000" pitchFamily="2" charset="2"/>
              <a:buChar char="§"/>
            </a:pPr>
            <a:endParaRPr lang="en-US" dirty="0" smtClean="0">
              <a:sym typeface="Wingdings" panose="05000000000000000000" pitchFamily="2" charset="2"/>
            </a:endParaRPr>
          </a:p>
        </p:txBody>
      </p:sp>
      <p:pic>
        <p:nvPicPr>
          <p:cNvPr id="4" name="Picture 2"/>
          <p:cNvPicPr>
            <a:picLocks noChangeAspect="1" noChangeArrowheads="1"/>
          </p:cNvPicPr>
          <p:nvPr/>
        </p:nvPicPr>
        <p:blipFill rotWithShape="1">
          <a:blip r:embed="rId3" cstate="print"/>
          <a:srcRect l="36826"/>
          <a:stretch/>
        </p:blipFill>
        <p:spPr bwMode="auto">
          <a:xfrm>
            <a:off x="8450074" y="4497565"/>
            <a:ext cx="2796275" cy="1960712"/>
          </a:xfrm>
          <a:prstGeom prst="rect">
            <a:avLst/>
          </a:prstGeom>
          <a:noFill/>
          <a:ln w="9525">
            <a:noFill/>
            <a:miter lim="800000"/>
            <a:headEnd/>
            <a:tailEnd/>
          </a:ln>
        </p:spPr>
      </p:pic>
    </p:spTree>
    <p:extLst>
      <p:ext uri="{BB962C8B-B14F-4D97-AF65-F5344CB8AC3E}">
        <p14:creationId xmlns:p14="http://schemas.microsoft.com/office/powerpoint/2010/main" val="24462677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F4FA-43CA-461C-AFC6-0FE30265DD3C}"/>
              </a:ext>
            </a:extLst>
          </p:cNvPr>
          <p:cNvSpPr>
            <a:spLocks noGrp="1"/>
          </p:cNvSpPr>
          <p:nvPr>
            <p:ph type="title"/>
          </p:nvPr>
        </p:nvSpPr>
        <p:spPr/>
        <p:txBody>
          <a:bodyPr/>
          <a:lstStyle/>
          <a:p>
            <a:pPr algn="ctr"/>
            <a:r>
              <a:rPr lang="en-US" b="1" dirty="0" smtClean="0">
                <a:solidFill>
                  <a:schemeClr val="accent2">
                    <a:lumMod val="75000"/>
                  </a:schemeClr>
                </a:solidFill>
              </a:rPr>
              <a:t>Linear Algebra Throwback</a:t>
            </a:r>
            <a:endParaRPr lang="en-US" b="1" dirty="0">
              <a:solidFill>
                <a:schemeClr val="accent2">
                  <a:lumMod val="75000"/>
                </a:schemeClr>
              </a:solidFill>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95A6CB0-988F-473C-9897-F5DF79C1CE1C}"/>
                  </a:ext>
                </a:extLst>
              </p:cNvPr>
              <p:cNvSpPr>
                <a:spLocks noGrp="1"/>
              </p:cNvSpPr>
              <p:nvPr>
                <p:ph idx="1"/>
              </p:nvPr>
            </p:nvSpPr>
            <p:spPr>
              <a:xfrm>
                <a:off x="230777" y="1825625"/>
                <a:ext cx="11608526" cy="4632652"/>
              </a:xfrm>
            </p:spPr>
            <p:txBody>
              <a:bodyPr>
                <a:noAutofit/>
              </a:bodyPr>
              <a:lstStyle/>
              <a:p>
                <a:pPr marL="633222" indent="-514350">
                  <a:buAutoNum type="arabicPeriod"/>
                </a:pPr>
                <a:r>
                  <a:rPr lang="en-US" b="1" dirty="0" smtClean="0">
                    <a:solidFill>
                      <a:srgbClr val="D600B7"/>
                    </a:solidFill>
                  </a:rPr>
                  <a:t>M</a:t>
                </a:r>
                <a:r>
                  <a:rPr lang="en-US" b="1" baseline="-25000" dirty="0" smtClean="0">
                    <a:solidFill>
                      <a:srgbClr val="D600B7"/>
                    </a:solidFill>
                  </a:rPr>
                  <a:t>m x n</a:t>
                </a:r>
                <a:r>
                  <a:rPr lang="en-US" b="1" dirty="0" smtClean="0">
                    <a:solidFill>
                      <a:srgbClr val="D600B7"/>
                    </a:solidFill>
                  </a:rPr>
                  <a:t> – </a:t>
                </a:r>
                <a:r>
                  <a:rPr lang="en-US" b="1" dirty="0" smtClean="0">
                    <a:solidFill>
                      <a:srgbClr val="207A00"/>
                    </a:solidFill>
                  </a:rPr>
                  <a:t>matrix with </a:t>
                </a:r>
                <a:r>
                  <a:rPr lang="en-US" b="1" i="1" dirty="0" smtClean="0">
                    <a:solidFill>
                      <a:srgbClr val="207A00"/>
                    </a:solidFill>
                  </a:rPr>
                  <a:t>m rows</a:t>
                </a:r>
                <a:r>
                  <a:rPr lang="en-US" b="1" dirty="0" smtClean="0">
                    <a:solidFill>
                      <a:srgbClr val="207A00"/>
                    </a:solidFill>
                  </a:rPr>
                  <a:t> and </a:t>
                </a:r>
                <a:r>
                  <a:rPr lang="en-US" b="1" i="1" dirty="0" smtClean="0">
                    <a:solidFill>
                      <a:srgbClr val="207A00"/>
                    </a:solidFill>
                  </a:rPr>
                  <a:t>n columns: </a:t>
                </a:r>
                <a:r>
                  <a:rPr lang="en-US" i="1" dirty="0" smtClean="0">
                    <a:solidFill>
                      <a:srgbClr val="FF0066"/>
                    </a:solidFill>
                  </a:rPr>
                  <a:t>M = </a:t>
                </a:r>
                <a14:m>
                  <m:oMath xmlns:m="http://schemas.openxmlformats.org/officeDocument/2006/math">
                    <m:d>
                      <m:dPr>
                        <m:begChr m:val="["/>
                        <m:endChr m:val="]"/>
                        <m:ctrlPr>
                          <a:rPr lang="en-US" i="1" smtClean="0">
                            <a:solidFill>
                              <a:srgbClr val="FF0066"/>
                            </a:solidFill>
                            <a:latin typeface="Cambria Math" panose="02040503050406030204" pitchFamily="18" charset="0"/>
                          </a:rPr>
                        </m:ctrlPr>
                      </m:dPr>
                      <m:e>
                        <m:m>
                          <m:mPr>
                            <m:mcs>
                              <m:mc>
                                <m:mcPr>
                                  <m:count m:val="2"/>
                                  <m:mcJc m:val="center"/>
                                </m:mcPr>
                              </m:mc>
                            </m:mcs>
                            <m:ctrlPr>
                              <a:rPr lang="en-US" i="1">
                                <a:solidFill>
                                  <a:srgbClr val="FF0066"/>
                                </a:solidFill>
                                <a:latin typeface="Cambria Math" panose="02040503050406030204" pitchFamily="18" charset="0"/>
                              </a:rPr>
                            </m:ctrlPr>
                          </m:mPr>
                          <m:mr>
                            <m:e>
                              <m:r>
                                <m:rPr>
                                  <m:brk m:alnAt="7"/>
                                </m:rPr>
                                <a:rPr lang="en-US" b="0" i="1">
                                  <a:solidFill>
                                    <a:srgbClr val="FF0066"/>
                                  </a:solidFill>
                                  <a:latin typeface="Cambria Math" panose="02040503050406030204" pitchFamily="18" charset="0"/>
                                </a:rPr>
                                <m:t>1</m:t>
                              </m:r>
                            </m:e>
                            <m:e>
                              <m:r>
                                <a:rPr lang="en-US" b="0" i="1">
                                  <a:solidFill>
                                    <a:srgbClr val="FF0066"/>
                                  </a:solidFill>
                                  <a:latin typeface="Cambria Math" panose="02040503050406030204" pitchFamily="18" charset="0"/>
                                </a:rPr>
                                <m:t>2</m:t>
                              </m:r>
                            </m:e>
                          </m:mr>
                          <m:mr>
                            <m:e>
                              <m:r>
                                <a:rPr lang="en-US" b="0" i="1">
                                  <a:solidFill>
                                    <a:srgbClr val="FF0066"/>
                                  </a:solidFill>
                                  <a:latin typeface="Cambria Math" panose="02040503050406030204" pitchFamily="18" charset="0"/>
                                </a:rPr>
                                <m:t>3</m:t>
                              </m:r>
                            </m:e>
                            <m:e>
                              <m:r>
                                <a:rPr lang="en-US" b="0" i="1">
                                  <a:solidFill>
                                    <a:srgbClr val="FF0066"/>
                                  </a:solidFill>
                                  <a:latin typeface="Cambria Math" panose="02040503050406030204" pitchFamily="18" charset="0"/>
                                </a:rPr>
                                <m:t>4</m:t>
                              </m:r>
                            </m:e>
                          </m:mr>
                        </m:m>
                      </m:e>
                    </m:d>
                  </m:oMath>
                </a14:m>
                <a:endParaRPr lang="en-US" i="1" dirty="0" smtClean="0">
                  <a:solidFill>
                    <a:srgbClr val="207A00"/>
                  </a:solidFill>
                </a:endParaRPr>
              </a:p>
              <a:p>
                <a:pPr marL="1090422" lvl="1" indent="-514350">
                  <a:buFont typeface="Wingdings" panose="05000000000000000000" pitchFamily="2" charset="2"/>
                  <a:buChar char="§"/>
                </a:pPr>
                <a:r>
                  <a:rPr lang="en-US" b="1" dirty="0" smtClean="0">
                    <a:solidFill>
                      <a:srgbClr val="207A00"/>
                    </a:solidFill>
                  </a:rPr>
                  <a:t>Diagonal matrix</a:t>
                </a:r>
                <a:r>
                  <a:rPr lang="en-US" dirty="0" smtClean="0">
                    <a:solidFill>
                      <a:srgbClr val="207A00"/>
                    </a:solidFill>
                  </a:rPr>
                  <a:t> </a:t>
                </a:r>
                <a:r>
                  <a:rPr lang="en-US" dirty="0" smtClean="0"/>
                  <a:t>– matrix with 0’s everywhere except the diagonal:</a:t>
                </a:r>
                <a:r>
                  <a:rPr lang="en-US" dirty="0" smtClean="0">
                    <a:solidFill>
                      <a:srgbClr val="207A00"/>
                    </a:solidFill>
                  </a:rPr>
                  <a:t> </a:t>
                </a:r>
                <a:r>
                  <a:rPr lang="en-US" dirty="0" smtClean="0">
                    <a:solidFill>
                      <a:srgbClr val="FF0066"/>
                    </a:solidFill>
                  </a:rPr>
                  <a:t> </a:t>
                </a:r>
                <a14:m>
                  <m:oMath xmlns:m="http://schemas.openxmlformats.org/officeDocument/2006/math">
                    <m:d>
                      <m:dPr>
                        <m:begChr m:val="["/>
                        <m:endChr m:val="]"/>
                        <m:ctrlPr>
                          <a:rPr lang="en-US" i="1" smtClean="0">
                            <a:solidFill>
                              <a:srgbClr val="FF0066"/>
                            </a:solidFill>
                            <a:latin typeface="Cambria Math" panose="02040503050406030204" pitchFamily="18" charset="0"/>
                          </a:rPr>
                        </m:ctrlPr>
                      </m:dPr>
                      <m:e>
                        <m:m>
                          <m:mPr>
                            <m:mcs>
                              <m:mc>
                                <m:mcPr>
                                  <m:count m:val="3"/>
                                  <m:mcJc m:val="center"/>
                                </m:mcPr>
                              </m:mc>
                            </m:mcs>
                            <m:ctrlPr>
                              <a:rPr lang="en-US" i="1" smtClean="0">
                                <a:solidFill>
                                  <a:srgbClr val="FF0066"/>
                                </a:solidFill>
                                <a:latin typeface="Cambria Math" panose="02040503050406030204" pitchFamily="18" charset="0"/>
                              </a:rPr>
                            </m:ctrlPr>
                          </m:mPr>
                          <m:mr>
                            <m:e>
                              <m:r>
                                <m:rPr>
                                  <m:brk m:alnAt="7"/>
                                </m:rPr>
                                <a:rPr lang="en-US" b="0" i="1" smtClean="0">
                                  <a:solidFill>
                                    <a:srgbClr val="FF0066"/>
                                  </a:solidFill>
                                  <a:latin typeface="Cambria Math" panose="02040503050406030204" pitchFamily="18" charset="0"/>
                                </a:rPr>
                                <m:t>1</m:t>
                              </m:r>
                            </m:e>
                            <m:e>
                              <m:r>
                                <a:rPr lang="en-US" b="0" i="1" smtClean="0">
                                  <a:solidFill>
                                    <a:srgbClr val="FF0066"/>
                                  </a:solidFill>
                                  <a:latin typeface="Cambria Math" panose="02040503050406030204" pitchFamily="18" charset="0"/>
                                </a:rPr>
                                <m:t>0</m:t>
                              </m:r>
                            </m:e>
                            <m:e>
                              <m:r>
                                <a:rPr lang="en-US" b="0" i="1" smtClean="0">
                                  <a:solidFill>
                                    <a:srgbClr val="FF0066"/>
                                  </a:solidFill>
                                  <a:latin typeface="Cambria Math" panose="02040503050406030204" pitchFamily="18" charset="0"/>
                                </a:rPr>
                                <m:t>0</m:t>
                              </m:r>
                            </m:e>
                          </m:mr>
                          <m:mr>
                            <m:e>
                              <m:r>
                                <a:rPr lang="en-US" b="0" i="1" smtClean="0">
                                  <a:solidFill>
                                    <a:srgbClr val="FF0066"/>
                                  </a:solidFill>
                                  <a:latin typeface="Cambria Math" panose="02040503050406030204" pitchFamily="18" charset="0"/>
                                </a:rPr>
                                <m:t>0</m:t>
                              </m:r>
                            </m:e>
                            <m:e>
                              <m:r>
                                <a:rPr lang="en-US" b="0" i="1" smtClean="0">
                                  <a:solidFill>
                                    <a:srgbClr val="FF0066"/>
                                  </a:solidFill>
                                  <a:latin typeface="Cambria Math" panose="02040503050406030204" pitchFamily="18" charset="0"/>
                                </a:rPr>
                                <m:t>2</m:t>
                              </m:r>
                            </m:e>
                            <m:e>
                              <m:r>
                                <a:rPr lang="en-US" b="0" i="1" smtClean="0">
                                  <a:solidFill>
                                    <a:srgbClr val="FF0066"/>
                                  </a:solidFill>
                                  <a:latin typeface="Cambria Math" panose="02040503050406030204" pitchFamily="18" charset="0"/>
                                </a:rPr>
                                <m:t>0</m:t>
                              </m:r>
                            </m:e>
                          </m:mr>
                          <m:mr>
                            <m:e>
                              <m:r>
                                <a:rPr lang="en-US" b="0" i="1" smtClean="0">
                                  <a:solidFill>
                                    <a:srgbClr val="FF0066"/>
                                  </a:solidFill>
                                  <a:latin typeface="Cambria Math" panose="02040503050406030204" pitchFamily="18" charset="0"/>
                                </a:rPr>
                                <m:t>0</m:t>
                              </m:r>
                            </m:e>
                            <m:e>
                              <m:r>
                                <a:rPr lang="en-US" b="0" i="1" smtClean="0">
                                  <a:solidFill>
                                    <a:srgbClr val="FF0066"/>
                                  </a:solidFill>
                                  <a:latin typeface="Cambria Math" panose="02040503050406030204" pitchFamily="18" charset="0"/>
                                </a:rPr>
                                <m:t>0</m:t>
                              </m:r>
                            </m:e>
                            <m:e>
                              <m:r>
                                <a:rPr lang="en-US" b="0" i="1" smtClean="0">
                                  <a:solidFill>
                                    <a:srgbClr val="FF0066"/>
                                  </a:solidFill>
                                  <a:latin typeface="Cambria Math" panose="02040503050406030204" pitchFamily="18" charset="0"/>
                                </a:rPr>
                                <m:t>3</m:t>
                              </m:r>
                            </m:e>
                          </m:mr>
                        </m:m>
                      </m:e>
                    </m:d>
                  </m:oMath>
                </a14:m>
                <a:endParaRPr lang="en-US" dirty="0" smtClean="0">
                  <a:solidFill>
                    <a:srgbClr val="207A00"/>
                  </a:solidFill>
                </a:endParaRPr>
              </a:p>
              <a:p>
                <a:pPr marL="1090422" lvl="1" indent="-514350">
                  <a:buFont typeface="Wingdings" panose="05000000000000000000" pitchFamily="2" charset="2"/>
                  <a:buChar char="§"/>
                </a:pPr>
                <a:r>
                  <a:rPr lang="en-US" b="1" dirty="0" smtClean="0">
                    <a:solidFill>
                      <a:srgbClr val="207A00"/>
                    </a:solidFill>
                  </a:rPr>
                  <a:t>Symmetric matrix </a:t>
                </a:r>
                <a:r>
                  <a:rPr lang="en-US" dirty="0" smtClean="0">
                    <a:solidFill>
                      <a:srgbClr val="207A00"/>
                    </a:solidFill>
                  </a:rPr>
                  <a:t>- </a:t>
                </a:r>
                <a14:m>
                  <m:oMath xmlns:m="http://schemas.openxmlformats.org/officeDocument/2006/math">
                    <m:r>
                      <a:rPr lang="en-US" b="1" i="1" smtClean="0">
                        <a:solidFill>
                          <a:schemeClr val="tx1"/>
                        </a:solidFill>
                        <a:latin typeface="Cambria Math" panose="02040503050406030204" pitchFamily="18" charset="0"/>
                      </a:rPr>
                      <m:t>𝑴</m:t>
                    </m:r>
                    <m:r>
                      <a:rPr lang="en-US" b="1" i="1" smtClean="0">
                        <a:solidFill>
                          <a:schemeClr val="tx1"/>
                        </a:solidFill>
                        <a:latin typeface="Cambria Math" panose="02040503050406030204" pitchFamily="18" charset="0"/>
                      </a:rPr>
                      <m:t>=</m:t>
                    </m:r>
                    <m:sSup>
                      <m:sSupPr>
                        <m:ctrlPr>
                          <a:rPr lang="en-US" b="1" i="1" smtClean="0">
                            <a:solidFill>
                              <a:schemeClr val="tx1"/>
                            </a:solidFill>
                            <a:latin typeface="Cambria Math" panose="02040503050406030204" pitchFamily="18" charset="0"/>
                          </a:rPr>
                        </m:ctrlPr>
                      </m:sSupPr>
                      <m:e>
                        <m:r>
                          <a:rPr lang="en-US" b="1" i="1" smtClean="0">
                            <a:solidFill>
                              <a:schemeClr val="tx1"/>
                            </a:solidFill>
                            <a:latin typeface="Cambria Math" panose="02040503050406030204" pitchFamily="18" charset="0"/>
                          </a:rPr>
                          <m:t>𝑴</m:t>
                        </m:r>
                      </m:e>
                      <m:sup>
                        <m:r>
                          <a:rPr lang="en-US" b="1" i="1" smtClean="0">
                            <a:solidFill>
                              <a:schemeClr val="tx1"/>
                            </a:solidFill>
                            <a:latin typeface="Cambria Math" panose="02040503050406030204" pitchFamily="18" charset="0"/>
                          </a:rPr>
                          <m:t>𝑻</m:t>
                        </m:r>
                      </m:sup>
                    </m:sSup>
                  </m:oMath>
                </a14:m>
                <a:r>
                  <a:rPr lang="en-US" b="1" dirty="0" smtClean="0">
                    <a:solidFill>
                      <a:schemeClr val="tx1"/>
                    </a:solidFill>
                  </a:rPr>
                  <a:t> (</a:t>
                </a:r>
                <a:r>
                  <a:rPr lang="en-US" b="1" dirty="0" err="1" smtClean="0">
                    <a:solidFill>
                      <a:schemeClr val="tx1"/>
                    </a:solidFill>
                  </a:rPr>
                  <a:t>i.e</a:t>
                </a:r>
                <a:r>
                  <a:rPr lang="en-US" b="1" dirty="0" smtClean="0">
                    <a:solidFill>
                      <a:schemeClr val="tx1"/>
                    </a:solidFill>
                  </a:rPr>
                  <a:t>) </a:t>
                </a:r>
                <a:r>
                  <a:rPr lang="en-US" b="1" dirty="0" err="1" smtClean="0">
                    <a:solidFill>
                      <a:schemeClr val="tx1"/>
                    </a:solidFill>
                  </a:rPr>
                  <a:t>M</a:t>
                </a:r>
                <a:r>
                  <a:rPr lang="en-US" b="1" baseline="-25000" dirty="0" err="1" smtClean="0">
                    <a:solidFill>
                      <a:schemeClr val="tx1"/>
                    </a:solidFill>
                  </a:rPr>
                  <a:t>i,j</a:t>
                </a:r>
                <a:r>
                  <a:rPr lang="en-US" b="1" dirty="0" smtClean="0">
                    <a:solidFill>
                      <a:schemeClr val="tx1"/>
                    </a:solidFill>
                  </a:rPr>
                  <a:t> = </a:t>
                </a:r>
                <a:r>
                  <a:rPr lang="en-US" b="1" dirty="0" err="1" smtClean="0">
                    <a:solidFill>
                      <a:schemeClr val="tx1"/>
                    </a:solidFill>
                  </a:rPr>
                  <a:t>M</a:t>
                </a:r>
                <a:r>
                  <a:rPr lang="en-US" b="1" baseline="-25000" dirty="0" err="1" smtClean="0">
                    <a:solidFill>
                      <a:schemeClr val="tx1"/>
                    </a:solidFill>
                  </a:rPr>
                  <a:t>j,i</a:t>
                </a:r>
                <a:r>
                  <a:rPr lang="en-US" dirty="0" smtClean="0">
                    <a:solidFill>
                      <a:srgbClr val="207A00"/>
                    </a:solidFill>
                  </a:rPr>
                  <a:t> (M should be a square matrix)</a:t>
                </a:r>
                <a:endParaRPr lang="en-US" b="1" dirty="0" smtClean="0">
                  <a:solidFill>
                    <a:srgbClr val="207A00"/>
                  </a:solidFill>
                </a:endParaRPr>
              </a:p>
              <a:p>
                <a:pPr marL="1090422" lvl="1" indent="-514350">
                  <a:buFont typeface="Wingdings" panose="05000000000000000000" pitchFamily="2" charset="2"/>
                  <a:buChar char="§"/>
                </a:pPr>
                <a:r>
                  <a:rPr lang="en-US" b="1" dirty="0" smtClean="0">
                    <a:solidFill>
                      <a:srgbClr val="207A00"/>
                    </a:solidFill>
                  </a:rPr>
                  <a:t>Identity matrix (</a:t>
                </a:r>
                <a14:m>
                  <m:oMath xmlns:m="http://schemas.openxmlformats.org/officeDocument/2006/math">
                    <m:r>
                      <a:rPr lang="en-US" b="1" i="1" smtClean="0">
                        <a:solidFill>
                          <a:srgbClr val="207A00"/>
                        </a:solidFill>
                        <a:latin typeface="Cambria Math" panose="02040503050406030204" pitchFamily="18" charset="0"/>
                      </a:rPr>
                      <m:t>𝑰</m:t>
                    </m:r>
                  </m:oMath>
                </a14:m>
                <a:r>
                  <a:rPr lang="en-US" b="1" dirty="0" smtClean="0">
                    <a:solidFill>
                      <a:srgbClr val="207A00"/>
                    </a:solidFill>
                  </a:rPr>
                  <a:t>) </a:t>
                </a:r>
                <a:r>
                  <a:rPr lang="en-US" dirty="0" smtClean="0">
                    <a:solidFill>
                      <a:srgbClr val="207A00"/>
                    </a:solidFill>
                  </a:rPr>
                  <a:t>– </a:t>
                </a:r>
                <a:r>
                  <a:rPr lang="en-US" dirty="0" smtClean="0"/>
                  <a:t>diagonal matrix with only 1’s in the diagonal:</a:t>
                </a:r>
                <a:r>
                  <a:rPr lang="en-US" dirty="0" smtClean="0">
                    <a:solidFill>
                      <a:srgbClr val="207A00"/>
                    </a:solidFill>
                  </a:rPr>
                  <a:t> </a:t>
                </a:r>
                <a14:m>
                  <m:oMath xmlns:m="http://schemas.openxmlformats.org/officeDocument/2006/math">
                    <m:r>
                      <m:rPr>
                        <m:sty m:val="p"/>
                      </m:rPr>
                      <a:rPr lang="en-US" b="0" i="0" smtClean="0">
                        <a:solidFill>
                          <a:srgbClr val="FF0066"/>
                        </a:solidFill>
                        <a:latin typeface="Cambria Math" panose="02040503050406030204" pitchFamily="18" charset="0"/>
                      </a:rPr>
                      <m:t>I</m:t>
                    </m:r>
                    <m:r>
                      <a:rPr lang="en-US" b="0" i="0" smtClean="0">
                        <a:solidFill>
                          <a:srgbClr val="FF0066"/>
                        </a:solidFill>
                        <a:latin typeface="Cambria Math" panose="02040503050406030204" pitchFamily="18" charset="0"/>
                      </a:rPr>
                      <m:t>= </m:t>
                    </m:r>
                    <m:d>
                      <m:dPr>
                        <m:begChr m:val="["/>
                        <m:endChr m:val="]"/>
                        <m:ctrlPr>
                          <a:rPr lang="en-US" i="1">
                            <a:solidFill>
                              <a:srgbClr val="FF0066"/>
                            </a:solidFill>
                            <a:latin typeface="Cambria Math" panose="02040503050406030204" pitchFamily="18" charset="0"/>
                          </a:rPr>
                        </m:ctrlPr>
                      </m:dPr>
                      <m:e>
                        <m:m>
                          <m:mPr>
                            <m:mcs>
                              <m:mc>
                                <m:mcPr>
                                  <m:count m:val="3"/>
                                  <m:mcJc m:val="center"/>
                                </m:mcPr>
                              </m:mc>
                            </m:mcs>
                            <m:ctrlPr>
                              <a:rPr lang="en-US" i="1">
                                <a:solidFill>
                                  <a:srgbClr val="FF0066"/>
                                </a:solidFill>
                                <a:latin typeface="Cambria Math" panose="02040503050406030204" pitchFamily="18" charset="0"/>
                              </a:rPr>
                            </m:ctrlPr>
                          </m:mPr>
                          <m:mr>
                            <m:e>
                              <m:r>
                                <m:rPr>
                                  <m:brk m:alnAt="7"/>
                                </m:rPr>
                                <a:rPr lang="en-US" i="1">
                                  <a:solidFill>
                                    <a:srgbClr val="FF0066"/>
                                  </a:solidFill>
                                  <a:latin typeface="Cambria Math" panose="02040503050406030204" pitchFamily="18" charset="0"/>
                                </a:rPr>
                                <m:t>1</m:t>
                              </m:r>
                            </m:e>
                            <m:e>
                              <m:r>
                                <a:rPr lang="en-US" i="1">
                                  <a:solidFill>
                                    <a:srgbClr val="FF0066"/>
                                  </a:solidFill>
                                  <a:latin typeface="Cambria Math" panose="02040503050406030204" pitchFamily="18" charset="0"/>
                                </a:rPr>
                                <m:t>0</m:t>
                              </m:r>
                            </m:e>
                            <m:e>
                              <m:r>
                                <a:rPr lang="en-US" i="1">
                                  <a:solidFill>
                                    <a:srgbClr val="FF0066"/>
                                  </a:solidFill>
                                  <a:latin typeface="Cambria Math" panose="02040503050406030204" pitchFamily="18" charset="0"/>
                                </a:rPr>
                                <m:t>0</m:t>
                              </m:r>
                            </m:e>
                          </m:mr>
                          <m:mr>
                            <m:e>
                              <m:r>
                                <a:rPr lang="en-US" i="1">
                                  <a:solidFill>
                                    <a:srgbClr val="FF0066"/>
                                  </a:solidFill>
                                  <a:latin typeface="Cambria Math" panose="02040503050406030204" pitchFamily="18" charset="0"/>
                                </a:rPr>
                                <m:t>0</m:t>
                              </m:r>
                            </m:e>
                            <m:e>
                              <m:r>
                                <a:rPr lang="en-US" i="1">
                                  <a:solidFill>
                                    <a:srgbClr val="FF0066"/>
                                  </a:solidFill>
                                  <a:latin typeface="Cambria Math" panose="02040503050406030204" pitchFamily="18" charset="0"/>
                                </a:rPr>
                                <m:t>2</m:t>
                              </m:r>
                            </m:e>
                            <m:e>
                              <m:r>
                                <a:rPr lang="en-US" i="1">
                                  <a:solidFill>
                                    <a:srgbClr val="FF0066"/>
                                  </a:solidFill>
                                  <a:latin typeface="Cambria Math" panose="02040503050406030204" pitchFamily="18" charset="0"/>
                                </a:rPr>
                                <m:t>0</m:t>
                              </m:r>
                            </m:e>
                          </m:mr>
                          <m:mr>
                            <m:e>
                              <m:r>
                                <a:rPr lang="en-US" i="1">
                                  <a:solidFill>
                                    <a:srgbClr val="FF0066"/>
                                  </a:solidFill>
                                  <a:latin typeface="Cambria Math" panose="02040503050406030204" pitchFamily="18" charset="0"/>
                                </a:rPr>
                                <m:t>0</m:t>
                              </m:r>
                            </m:e>
                            <m:e>
                              <m:r>
                                <a:rPr lang="en-US" i="1">
                                  <a:solidFill>
                                    <a:srgbClr val="FF0066"/>
                                  </a:solidFill>
                                  <a:latin typeface="Cambria Math" panose="02040503050406030204" pitchFamily="18" charset="0"/>
                                </a:rPr>
                                <m:t>0</m:t>
                              </m:r>
                            </m:e>
                            <m:e>
                              <m:r>
                                <a:rPr lang="en-US" i="1">
                                  <a:solidFill>
                                    <a:srgbClr val="FF0066"/>
                                  </a:solidFill>
                                  <a:latin typeface="Cambria Math" panose="02040503050406030204" pitchFamily="18" charset="0"/>
                                </a:rPr>
                                <m:t>3</m:t>
                              </m:r>
                            </m:e>
                          </m:mr>
                        </m:m>
                      </m:e>
                    </m:d>
                  </m:oMath>
                </a14:m>
                <a:endParaRPr lang="en-US" b="1" dirty="0" smtClean="0">
                  <a:solidFill>
                    <a:srgbClr val="207A00"/>
                  </a:solidFill>
                </a:endParaRPr>
              </a:p>
              <a:p>
                <a:pPr marL="1090422" lvl="1" indent="-514350">
                  <a:buFont typeface="Wingdings" panose="05000000000000000000" pitchFamily="2" charset="2"/>
                  <a:buChar char="§"/>
                </a:pPr>
                <a:r>
                  <a:rPr lang="en-US" b="1" dirty="0" smtClean="0">
                    <a:solidFill>
                      <a:srgbClr val="207A00"/>
                    </a:solidFill>
                  </a:rPr>
                  <a:t>Orthogonal matrix</a:t>
                </a:r>
                <a:r>
                  <a:rPr lang="en-US" dirty="0" smtClean="0">
                    <a:solidFill>
                      <a:srgbClr val="207A00"/>
                    </a:solidFill>
                  </a:rPr>
                  <a:t> – </a:t>
                </a:r>
                <a:r>
                  <a:rPr lang="en-US" dirty="0" smtClean="0"/>
                  <a:t>matrix is orthogonal if</a:t>
                </a:r>
                <a:r>
                  <a:rPr lang="en-US" dirty="0" smtClean="0">
                    <a:solidFill>
                      <a:srgbClr val="207A00"/>
                    </a:solidFill>
                  </a:rPr>
                  <a:t> </a:t>
                </a:r>
                <a14:m>
                  <m:oMath xmlns:m="http://schemas.openxmlformats.org/officeDocument/2006/math">
                    <m:r>
                      <a:rPr lang="en-US" b="1" i="1" smtClean="0">
                        <a:solidFill>
                          <a:srgbClr val="FF0066"/>
                        </a:solidFill>
                        <a:latin typeface="Cambria Math" panose="02040503050406030204" pitchFamily="18" charset="0"/>
                      </a:rPr>
                      <m:t>𝑴</m:t>
                    </m:r>
                    <m:sSup>
                      <m:sSupPr>
                        <m:ctrlPr>
                          <a:rPr lang="en-US" b="1" i="1" smtClean="0">
                            <a:solidFill>
                              <a:srgbClr val="FF0066"/>
                            </a:solidFill>
                            <a:latin typeface="Cambria Math" panose="02040503050406030204" pitchFamily="18" charset="0"/>
                          </a:rPr>
                        </m:ctrlPr>
                      </m:sSupPr>
                      <m:e>
                        <m:r>
                          <a:rPr lang="en-US" b="1" i="1" smtClean="0">
                            <a:solidFill>
                              <a:srgbClr val="FF0066"/>
                            </a:solidFill>
                            <a:latin typeface="Cambria Math" panose="02040503050406030204" pitchFamily="18" charset="0"/>
                          </a:rPr>
                          <m:t>𝑴</m:t>
                        </m:r>
                      </m:e>
                      <m:sup>
                        <m:r>
                          <a:rPr lang="en-US" b="1" i="1" smtClean="0">
                            <a:solidFill>
                              <a:srgbClr val="FF0066"/>
                            </a:solidFill>
                            <a:latin typeface="Cambria Math" panose="02040503050406030204" pitchFamily="18" charset="0"/>
                          </a:rPr>
                          <m:t>𝑻</m:t>
                        </m:r>
                      </m:sup>
                    </m:sSup>
                    <m:r>
                      <a:rPr lang="en-US" b="1" i="1" smtClean="0">
                        <a:solidFill>
                          <a:srgbClr val="FF0066"/>
                        </a:solidFill>
                        <a:latin typeface="Cambria Math" panose="02040503050406030204" pitchFamily="18" charset="0"/>
                      </a:rPr>
                      <m:t>=</m:t>
                    </m:r>
                    <m:sSup>
                      <m:sSupPr>
                        <m:ctrlPr>
                          <a:rPr lang="en-US" b="1" i="1" smtClean="0">
                            <a:solidFill>
                              <a:srgbClr val="FF0066"/>
                            </a:solidFill>
                            <a:latin typeface="Cambria Math" panose="02040503050406030204" pitchFamily="18" charset="0"/>
                          </a:rPr>
                        </m:ctrlPr>
                      </m:sSupPr>
                      <m:e>
                        <m:r>
                          <a:rPr lang="en-US" b="1" i="1" smtClean="0">
                            <a:solidFill>
                              <a:srgbClr val="FF0066"/>
                            </a:solidFill>
                            <a:latin typeface="Cambria Math" panose="02040503050406030204" pitchFamily="18" charset="0"/>
                          </a:rPr>
                          <m:t>𝑴</m:t>
                        </m:r>
                      </m:e>
                      <m:sup>
                        <m:r>
                          <a:rPr lang="en-US" b="1" i="1" smtClean="0">
                            <a:solidFill>
                              <a:srgbClr val="FF0066"/>
                            </a:solidFill>
                            <a:latin typeface="Cambria Math" panose="02040503050406030204" pitchFamily="18" charset="0"/>
                          </a:rPr>
                          <m:t>𝑻</m:t>
                        </m:r>
                      </m:sup>
                    </m:sSup>
                    <m:r>
                      <a:rPr lang="en-US" b="1" i="1" smtClean="0">
                        <a:solidFill>
                          <a:srgbClr val="FF0066"/>
                        </a:solidFill>
                        <a:latin typeface="Cambria Math" panose="02040503050406030204" pitchFamily="18" charset="0"/>
                      </a:rPr>
                      <m:t>𝑴</m:t>
                    </m:r>
                    <m:r>
                      <a:rPr lang="en-US" b="1" i="1" smtClean="0">
                        <a:solidFill>
                          <a:srgbClr val="FF0066"/>
                        </a:solidFill>
                        <a:latin typeface="Cambria Math" panose="02040503050406030204" pitchFamily="18" charset="0"/>
                      </a:rPr>
                      <m:t>=</m:t>
                    </m:r>
                    <m:r>
                      <a:rPr lang="en-US" b="1" i="1" smtClean="0">
                        <a:solidFill>
                          <a:srgbClr val="FF0066"/>
                        </a:solidFill>
                        <a:latin typeface="Cambria Math" panose="02040503050406030204" pitchFamily="18" charset="0"/>
                      </a:rPr>
                      <m:t>𝑰</m:t>
                    </m:r>
                  </m:oMath>
                </a14:m>
                <a:endParaRPr lang="en-US" b="1" dirty="0" smtClean="0">
                  <a:solidFill>
                    <a:srgbClr val="207A00"/>
                  </a:solidFill>
                </a:endParaRPr>
              </a:p>
              <a:p>
                <a:pPr marL="1547622" lvl="2" indent="-514350">
                  <a:buFont typeface="Wingdings" panose="05000000000000000000" pitchFamily="2" charset="2"/>
                  <a:buChar char="§"/>
                </a:pPr>
                <a:r>
                  <a:rPr lang="en-US" dirty="0" smtClean="0"/>
                  <a:t>If M is orthogonal, then M</a:t>
                </a:r>
                <a:r>
                  <a:rPr lang="en-US" baseline="30000" dirty="0" smtClean="0"/>
                  <a:t>T</a:t>
                </a:r>
                <a:r>
                  <a:rPr lang="en-US" dirty="0" smtClean="0"/>
                  <a:t> is also orthogonal</a:t>
                </a:r>
              </a:p>
              <a:p>
                <a:pPr marL="1547622" lvl="2" indent="-514350">
                  <a:buFont typeface="Wingdings" panose="05000000000000000000" pitchFamily="2" charset="2"/>
                  <a:buChar char="§"/>
                </a:pPr>
                <a:r>
                  <a:rPr lang="en-US" dirty="0" smtClean="0"/>
                  <a:t>All column vectors in an orthogonal matrix is a unit vector – sum of squares of its elements =1</a:t>
                </a:r>
              </a:p>
              <a:p>
                <a:pPr marL="1547622" lvl="2" indent="-514350">
                  <a:buFont typeface="Wingdings" panose="05000000000000000000" pitchFamily="2" charset="2"/>
                  <a:buChar char="§"/>
                </a:pPr>
                <a:r>
                  <a:rPr lang="en-US" dirty="0" smtClean="0"/>
                  <a:t>Dot product of two column vectors = 0 </a:t>
                </a:r>
              </a:p>
              <a:p>
                <a:pPr marL="633222" indent="-514350">
                  <a:buAutoNum type="arabicPeriod"/>
                </a:pPr>
                <a:endParaRPr lang="en-US" b="1" i="1" dirty="0">
                  <a:solidFill>
                    <a:srgbClr val="207A00"/>
                  </a:solidFill>
                </a:endParaRPr>
              </a:p>
              <a:p>
                <a:pPr lvl="1">
                  <a:buFont typeface="Wingdings" panose="05000000000000000000" pitchFamily="2" charset="2"/>
                  <a:buChar char="§"/>
                </a:pPr>
                <a:endParaRPr lang="en-US" dirty="0" smtClean="0">
                  <a:sym typeface="Wingdings" panose="05000000000000000000" pitchFamily="2" charset="2"/>
                </a:endParaRPr>
              </a:p>
            </p:txBody>
          </p:sp>
        </mc:Choice>
        <mc:Fallback>
          <p:sp>
            <p:nvSpPr>
              <p:cNvPr id="3" name="Content Placeholder 2">
                <a:extLst>
                  <a:ext uri="{FF2B5EF4-FFF2-40B4-BE49-F238E27FC236}">
                    <a16:creationId xmlns:a16="http://schemas.microsoft.com/office/drawing/2014/main" id="{195A6CB0-988F-473C-9897-F5DF79C1CE1C}"/>
                  </a:ext>
                </a:extLst>
              </p:cNvPr>
              <p:cNvSpPr>
                <a:spLocks noGrp="1" noRot="1" noChangeAspect="1" noMove="1" noResize="1" noEditPoints="1" noAdjustHandles="1" noChangeArrowheads="1" noChangeShapeType="1" noTextEdit="1"/>
              </p:cNvSpPr>
              <p:nvPr>
                <p:ph idx="1"/>
              </p:nvPr>
            </p:nvSpPr>
            <p:spPr>
              <a:xfrm>
                <a:off x="230777" y="1825625"/>
                <a:ext cx="11608526" cy="4632652"/>
              </a:xfrm>
              <a:blipFill>
                <a:blip r:embed="rId3"/>
                <a:stretch>
                  <a:fillRect l="-105"/>
                </a:stretch>
              </a:blipFill>
            </p:spPr>
            <p:txBody>
              <a:bodyPr/>
              <a:lstStyle/>
              <a:p>
                <a:r>
                  <a:rPr lang="en-US">
                    <a:noFill/>
                  </a:rPr>
                  <a:t> </a:t>
                </a:r>
              </a:p>
            </p:txBody>
          </p:sp>
        </mc:Fallback>
      </mc:AlternateContent>
    </p:spTree>
    <p:extLst>
      <p:ext uri="{BB962C8B-B14F-4D97-AF65-F5344CB8AC3E}">
        <p14:creationId xmlns:p14="http://schemas.microsoft.com/office/powerpoint/2010/main" val="584441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F4FA-43CA-461C-AFC6-0FE30265DD3C}"/>
              </a:ext>
            </a:extLst>
          </p:cNvPr>
          <p:cNvSpPr>
            <a:spLocks noGrp="1"/>
          </p:cNvSpPr>
          <p:nvPr>
            <p:ph type="title"/>
          </p:nvPr>
        </p:nvSpPr>
        <p:spPr/>
        <p:txBody>
          <a:bodyPr/>
          <a:lstStyle/>
          <a:p>
            <a:pPr algn="ctr"/>
            <a:r>
              <a:rPr lang="en-US" b="1" dirty="0" smtClean="0">
                <a:solidFill>
                  <a:schemeClr val="accent2">
                    <a:lumMod val="75000"/>
                  </a:schemeClr>
                </a:solidFill>
              </a:rPr>
              <a:t>Linear Algebra Throwback</a:t>
            </a:r>
            <a:endParaRPr lang="en-US" b="1" dirty="0">
              <a:solidFill>
                <a:schemeClr val="accent2">
                  <a:lumMod val="75000"/>
                </a:schemeClr>
              </a:solidFill>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95A6CB0-988F-473C-9897-F5DF79C1CE1C}"/>
                  </a:ext>
                </a:extLst>
              </p:cNvPr>
              <p:cNvSpPr>
                <a:spLocks noGrp="1"/>
              </p:cNvSpPr>
              <p:nvPr>
                <p:ph idx="1"/>
              </p:nvPr>
            </p:nvSpPr>
            <p:spPr>
              <a:xfrm>
                <a:off x="230777" y="1825625"/>
                <a:ext cx="11608526" cy="4632652"/>
              </a:xfrm>
            </p:spPr>
            <p:txBody>
              <a:bodyPr>
                <a:noAutofit/>
              </a:bodyPr>
              <a:lstStyle/>
              <a:p>
                <a:pPr marL="118872" indent="0">
                  <a:buNone/>
                </a:pPr>
                <a:r>
                  <a:rPr lang="en-US" b="1" dirty="0" smtClean="0">
                    <a:solidFill>
                      <a:srgbClr val="D600B7"/>
                    </a:solidFill>
                  </a:rPr>
                  <a:t>2. Eigen vector – </a:t>
                </a:r>
                <a:r>
                  <a:rPr lang="en-US" dirty="0" smtClean="0"/>
                  <a:t>if a matrix is multiplied by a vector (</a:t>
                </a:r>
                <a:r>
                  <a:rPr lang="en-US" b="1" dirty="0" smtClean="0"/>
                  <a:t>x</a:t>
                </a:r>
                <a:r>
                  <a:rPr lang="en-US" dirty="0" smtClean="0"/>
                  <a:t>) and the vector x gets linearly transformed (stretched, without changing the direction), then the vector x is called</a:t>
                </a:r>
                <a:r>
                  <a:rPr lang="en-US" b="1" dirty="0" smtClean="0">
                    <a:solidFill>
                      <a:srgbClr val="207A00"/>
                    </a:solidFill>
                  </a:rPr>
                  <a:t> Eigen vector</a:t>
                </a:r>
              </a:p>
              <a:p>
                <a:pPr marL="118872" indent="0">
                  <a:buNone/>
                </a:pPr>
                <a:r>
                  <a:rPr lang="en-US" b="1" dirty="0" smtClean="0">
                    <a:solidFill>
                      <a:srgbClr val="D600B7"/>
                    </a:solidFill>
                  </a:rPr>
                  <a:t>3. </a:t>
                </a:r>
                <a:r>
                  <a:rPr lang="en-US" b="1" dirty="0">
                    <a:solidFill>
                      <a:srgbClr val="D600B7"/>
                    </a:solidFill>
                  </a:rPr>
                  <a:t>Eigen </a:t>
                </a:r>
                <a:r>
                  <a:rPr lang="en-US" b="1" dirty="0" smtClean="0">
                    <a:solidFill>
                      <a:srgbClr val="D600B7"/>
                    </a:solidFill>
                  </a:rPr>
                  <a:t>value </a:t>
                </a:r>
                <a:r>
                  <a:rPr lang="en-US" b="1" dirty="0">
                    <a:solidFill>
                      <a:srgbClr val="D600B7"/>
                    </a:solidFill>
                  </a:rPr>
                  <a:t>– </a:t>
                </a:r>
                <a:r>
                  <a:rPr lang="en-US" dirty="0" smtClean="0"/>
                  <a:t>quantity (</a:t>
                </a:r>
                <a14:m>
                  <m:oMath xmlns:m="http://schemas.openxmlformats.org/officeDocument/2006/math">
                    <m:r>
                      <a:rPr lang="el-GR" b="1" i="1" smtClean="0">
                        <a:latin typeface="Cambria Math" panose="02040503050406030204" pitchFamily="18" charset="0"/>
                      </a:rPr>
                      <m:t>𝝀</m:t>
                    </m:r>
                  </m:oMath>
                </a14:m>
                <a:r>
                  <a:rPr lang="en-US" dirty="0" smtClean="0"/>
                  <a:t>) at which the vector x is transformed: </a:t>
                </a:r>
                <a:r>
                  <a:rPr lang="en-US" b="1" dirty="0" smtClean="0">
                    <a:solidFill>
                      <a:schemeClr val="tx1"/>
                    </a:solidFill>
                  </a:rPr>
                  <a:t>Mx = </a:t>
                </a:r>
                <a14:m>
                  <m:oMath xmlns:m="http://schemas.openxmlformats.org/officeDocument/2006/math">
                    <m:r>
                      <a:rPr lang="el-GR" b="1" i="1">
                        <a:solidFill>
                          <a:schemeClr val="tx1"/>
                        </a:solidFill>
                        <a:latin typeface="Cambria Math" panose="02040503050406030204" pitchFamily="18" charset="0"/>
                      </a:rPr>
                      <m:t>𝝀</m:t>
                    </m:r>
                  </m:oMath>
                </a14:m>
                <a:r>
                  <a:rPr lang="en-US" b="1" dirty="0" smtClean="0">
                    <a:solidFill>
                      <a:schemeClr val="tx1"/>
                    </a:solidFill>
                  </a:rPr>
                  <a:t>x</a:t>
                </a:r>
              </a:p>
              <a:p>
                <a:pPr marL="118872" indent="0">
                  <a:buNone/>
                </a:pPr>
                <a:r>
                  <a:rPr lang="en-US" b="1" dirty="0" smtClean="0">
                    <a:solidFill>
                      <a:srgbClr val="D600B7"/>
                    </a:solidFill>
                  </a:rPr>
                  <a:t>4. Properties:</a:t>
                </a:r>
              </a:p>
              <a:p>
                <a:pPr marL="1033272" lvl="1" indent="-457200">
                  <a:buFont typeface="Wingdings" panose="05000000000000000000" pitchFamily="2" charset="2"/>
                  <a:buChar char="§"/>
                </a:pPr>
                <a:r>
                  <a:rPr lang="en-US" dirty="0" smtClean="0">
                    <a:solidFill>
                      <a:srgbClr val="207A00"/>
                    </a:solidFill>
                  </a:rPr>
                  <a:t>All </a:t>
                </a:r>
                <a:r>
                  <a:rPr lang="en-US" dirty="0">
                    <a:solidFill>
                      <a:srgbClr val="207A00"/>
                    </a:solidFill>
                  </a:rPr>
                  <a:t>E</a:t>
                </a:r>
                <a:r>
                  <a:rPr lang="en-US" dirty="0" smtClean="0">
                    <a:solidFill>
                      <a:srgbClr val="207A00"/>
                    </a:solidFill>
                  </a:rPr>
                  <a:t>igen vectors are unit vectors</a:t>
                </a:r>
              </a:p>
              <a:p>
                <a:pPr marL="1033272" lvl="1" indent="-457200">
                  <a:buFont typeface="Wingdings" panose="05000000000000000000" pitchFamily="2" charset="2"/>
                  <a:buChar char="§"/>
                </a:pPr>
                <a:r>
                  <a:rPr lang="en-US" dirty="0" smtClean="0">
                    <a:solidFill>
                      <a:srgbClr val="207A00"/>
                    </a:solidFill>
                  </a:rPr>
                  <a:t>Determinant of a matrix = the product of its </a:t>
                </a:r>
                <a:r>
                  <a:rPr lang="en-US" dirty="0">
                    <a:solidFill>
                      <a:srgbClr val="207A00"/>
                    </a:solidFill>
                  </a:rPr>
                  <a:t>E</a:t>
                </a:r>
                <a:r>
                  <a:rPr lang="en-US" dirty="0" smtClean="0">
                    <a:solidFill>
                      <a:srgbClr val="207A00"/>
                    </a:solidFill>
                  </a:rPr>
                  <a:t>igen values</a:t>
                </a:r>
              </a:p>
              <a:p>
                <a:pPr marL="1033272" lvl="1" indent="-457200">
                  <a:buFont typeface="Wingdings" panose="05000000000000000000" pitchFamily="2" charset="2"/>
                  <a:buChar char="§"/>
                </a:pPr>
                <a:r>
                  <a:rPr lang="en-US" dirty="0" smtClean="0">
                    <a:solidFill>
                      <a:srgbClr val="207A00"/>
                    </a:solidFill>
                  </a:rPr>
                  <a:t>Matrix of all </a:t>
                </a:r>
                <a:r>
                  <a:rPr lang="en-US" dirty="0">
                    <a:solidFill>
                      <a:srgbClr val="207A00"/>
                    </a:solidFill>
                  </a:rPr>
                  <a:t>E</a:t>
                </a:r>
                <a:r>
                  <a:rPr lang="en-US" dirty="0" smtClean="0">
                    <a:solidFill>
                      <a:srgbClr val="207A00"/>
                    </a:solidFill>
                  </a:rPr>
                  <a:t>igen vectors = </a:t>
                </a:r>
                <a14:m>
                  <m:oMath xmlns:m="http://schemas.openxmlformats.org/officeDocument/2006/math">
                    <m:r>
                      <a:rPr lang="en-US" b="1" i="1">
                        <a:solidFill>
                          <a:srgbClr val="207A00"/>
                        </a:solidFill>
                        <a:latin typeface="Cambria Math" panose="02040503050406030204" pitchFamily="18" charset="0"/>
                      </a:rPr>
                      <m:t>𝑰</m:t>
                    </m:r>
                  </m:oMath>
                </a14:m>
                <a:endParaRPr lang="en-US" dirty="0" smtClean="0">
                  <a:solidFill>
                    <a:srgbClr val="207A00"/>
                  </a:solidFill>
                </a:endParaRPr>
              </a:p>
              <a:p>
                <a:pPr marL="1033272" lvl="1" indent="-457200">
                  <a:buFont typeface="Wingdings" panose="05000000000000000000" pitchFamily="2" charset="2"/>
                  <a:buChar char="§"/>
                </a:pPr>
                <a:r>
                  <a:rPr lang="en-US" dirty="0" smtClean="0">
                    <a:solidFill>
                      <a:srgbClr val="207A00"/>
                    </a:solidFill>
                  </a:rPr>
                  <a:t>Eigen vectors in the Eigen matrix are orthogonal (perpendicular to each other)</a:t>
                </a:r>
                <a:endParaRPr lang="en-US" dirty="0">
                  <a:solidFill>
                    <a:srgbClr val="207A00"/>
                  </a:solidFill>
                </a:endParaRPr>
              </a:p>
              <a:p>
                <a:pPr lvl="1">
                  <a:buFont typeface="Wingdings" panose="05000000000000000000" pitchFamily="2" charset="2"/>
                  <a:buChar char="§"/>
                </a:pPr>
                <a:endParaRPr lang="en-US" dirty="0" smtClean="0">
                  <a:sym typeface="Wingdings" panose="05000000000000000000" pitchFamily="2" charset="2"/>
                </a:endParaRPr>
              </a:p>
            </p:txBody>
          </p:sp>
        </mc:Choice>
        <mc:Fallback>
          <p:sp>
            <p:nvSpPr>
              <p:cNvPr id="3" name="Content Placeholder 2">
                <a:extLst>
                  <a:ext uri="{FF2B5EF4-FFF2-40B4-BE49-F238E27FC236}">
                    <a16:creationId xmlns:a16="http://schemas.microsoft.com/office/drawing/2014/main" id="{195A6CB0-988F-473C-9897-F5DF79C1CE1C}"/>
                  </a:ext>
                </a:extLst>
              </p:cNvPr>
              <p:cNvSpPr>
                <a:spLocks noGrp="1" noRot="1" noChangeAspect="1" noMove="1" noResize="1" noEditPoints="1" noAdjustHandles="1" noChangeArrowheads="1" noChangeShapeType="1" noTextEdit="1"/>
              </p:cNvSpPr>
              <p:nvPr>
                <p:ph idx="1"/>
              </p:nvPr>
            </p:nvSpPr>
            <p:spPr>
              <a:xfrm>
                <a:off x="230777" y="1825625"/>
                <a:ext cx="11608526" cy="4632652"/>
              </a:xfrm>
              <a:blipFill>
                <a:blip r:embed="rId3"/>
                <a:stretch>
                  <a:fillRect l="-105" t="-2105"/>
                </a:stretch>
              </a:blipFill>
            </p:spPr>
            <p:txBody>
              <a:bodyPr/>
              <a:lstStyle/>
              <a:p>
                <a:r>
                  <a:rPr lang="en-US">
                    <a:noFill/>
                  </a:rPr>
                  <a:t> </a:t>
                </a:r>
              </a:p>
            </p:txBody>
          </p:sp>
        </mc:Fallback>
      </mc:AlternateContent>
    </p:spTree>
    <p:extLst>
      <p:ext uri="{BB962C8B-B14F-4D97-AF65-F5344CB8AC3E}">
        <p14:creationId xmlns:p14="http://schemas.microsoft.com/office/powerpoint/2010/main" val="2135021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F4FA-43CA-461C-AFC6-0FE30265DD3C}"/>
              </a:ext>
            </a:extLst>
          </p:cNvPr>
          <p:cNvSpPr>
            <a:spLocks noGrp="1"/>
          </p:cNvSpPr>
          <p:nvPr>
            <p:ph type="title"/>
          </p:nvPr>
        </p:nvSpPr>
        <p:spPr/>
        <p:txBody>
          <a:bodyPr/>
          <a:lstStyle/>
          <a:p>
            <a:pPr algn="ctr"/>
            <a:r>
              <a:rPr lang="en-US" b="1" dirty="0" smtClean="0">
                <a:solidFill>
                  <a:schemeClr val="accent2">
                    <a:lumMod val="75000"/>
                  </a:schemeClr>
                </a:solidFill>
              </a:rPr>
              <a:t>Linear Algebra Throwback</a:t>
            </a:r>
            <a:endParaRPr lang="en-US" b="1" dirty="0">
              <a:solidFill>
                <a:schemeClr val="accent2">
                  <a:lumMod val="75000"/>
                </a:schemeClr>
              </a:solidFill>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95A6CB0-988F-473C-9897-F5DF79C1CE1C}"/>
                  </a:ext>
                </a:extLst>
              </p:cNvPr>
              <p:cNvSpPr>
                <a:spLocks noGrp="1"/>
              </p:cNvSpPr>
              <p:nvPr>
                <p:ph idx="1"/>
              </p:nvPr>
            </p:nvSpPr>
            <p:spPr>
              <a:xfrm>
                <a:off x="230777" y="1825625"/>
                <a:ext cx="11608526" cy="4632652"/>
              </a:xfrm>
            </p:spPr>
            <p:txBody>
              <a:bodyPr>
                <a:noAutofit/>
              </a:bodyPr>
              <a:lstStyle/>
              <a:p>
                <a:pPr marL="118872" indent="0">
                  <a:buNone/>
                </a:pPr>
                <a:r>
                  <a:rPr lang="en-US" b="1" dirty="0" smtClean="0">
                    <a:solidFill>
                      <a:srgbClr val="D600B7"/>
                    </a:solidFill>
                  </a:rPr>
                  <a:t>Solving for Eigen values and Eigen vectors of matrix </a:t>
                </a:r>
                <a:r>
                  <a:rPr lang="en-US" i="1" dirty="0" smtClean="0">
                    <a:solidFill>
                      <a:srgbClr val="FF0066"/>
                    </a:solidFill>
                  </a:rPr>
                  <a:t>M = </a:t>
                </a:r>
                <a14:m>
                  <m:oMath xmlns:m="http://schemas.openxmlformats.org/officeDocument/2006/math">
                    <m:d>
                      <m:dPr>
                        <m:begChr m:val="["/>
                        <m:endChr m:val="]"/>
                        <m:ctrlPr>
                          <a:rPr lang="en-US" i="1" smtClean="0">
                            <a:solidFill>
                              <a:srgbClr val="FF0066"/>
                            </a:solidFill>
                            <a:latin typeface="Cambria Math" panose="02040503050406030204" pitchFamily="18" charset="0"/>
                          </a:rPr>
                        </m:ctrlPr>
                      </m:dPr>
                      <m:e>
                        <m:m>
                          <m:mPr>
                            <m:mcs>
                              <m:mc>
                                <m:mcPr>
                                  <m:count m:val="2"/>
                                  <m:mcJc m:val="center"/>
                                </m:mcPr>
                              </m:mc>
                            </m:mcs>
                            <m:ctrlPr>
                              <a:rPr lang="en-US" i="1">
                                <a:solidFill>
                                  <a:srgbClr val="FF0066"/>
                                </a:solidFill>
                                <a:latin typeface="Cambria Math" panose="02040503050406030204" pitchFamily="18" charset="0"/>
                              </a:rPr>
                            </m:ctrlPr>
                          </m:mPr>
                          <m:mr>
                            <m:e>
                              <m:r>
                                <m:rPr>
                                  <m:brk m:alnAt="7"/>
                                </m:rPr>
                                <a:rPr lang="en-US" b="0" i="1" smtClean="0">
                                  <a:solidFill>
                                    <a:srgbClr val="FF0066"/>
                                  </a:solidFill>
                                  <a:latin typeface="Cambria Math" panose="02040503050406030204" pitchFamily="18" charset="0"/>
                                </a:rPr>
                                <m:t>3</m:t>
                              </m:r>
                            </m:e>
                            <m:e>
                              <m:r>
                                <a:rPr lang="en-US" b="0" i="1">
                                  <a:solidFill>
                                    <a:srgbClr val="FF0066"/>
                                  </a:solidFill>
                                  <a:latin typeface="Cambria Math" panose="02040503050406030204" pitchFamily="18" charset="0"/>
                                </a:rPr>
                                <m:t>2</m:t>
                              </m:r>
                            </m:e>
                          </m:mr>
                          <m:mr>
                            <m:e>
                              <m:r>
                                <a:rPr lang="en-US" b="0" i="1" smtClean="0">
                                  <a:solidFill>
                                    <a:srgbClr val="FF0066"/>
                                  </a:solidFill>
                                  <a:latin typeface="Cambria Math" panose="02040503050406030204" pitchFamily="18" charset="0"/>
                                </a:rPr>
                                <m:t>2</m:t>
                              </m:r>
                            </m:e>
                            <m:e>
                              <m:r>
                                <a:rPr lang="en-US" b="0" i="1" smtClean="0">
                                  <a:solidFill>
                                    <a:srgbClr val="FF0066"/>
                                  </a:solidFill>
                                  <a:latin typeface="Cambria Math" panose="02040503050406030204" pitchFamily="18" charset="0"/>
                                </a:rPr>
                                <m:t>6</m:t>
                              </m:r>
                            </m:e>
                          </m:mr>
                        </m:m>
                      </m:e>
                    </m:d>
                  </m:oMath>
                </a14:m>
                <a:endParaRPr lang="en-US" i="1" dirty="0" smtClean="0">
                  <a:solidFill>
                    <a:srgbClr val="207A00"/>
                  </a:solidFill>
                </a:endParaRPr>
              </a:p>
              <a:p>
                <a:pPr marL="118872" indent="0">
                  <a:buNone/>
                </a:pPr>
                <a:r>
                  <a:rPr lang="en-US" b="1" dirty="0"/>
                  <a:t>Mx = </a:t>
                </a:r>
                <a14:m>
                  <m:oMath xmlns:m="http://schemas.openxmlformats.org/officeDocument/2006/math">
                    <m:r>
                      <a:rPr lang="el-GR" b="1" i="1">
                        <a:latin typeface="Cambria Math" panose="02040503050406030204" pitchFamily="18" charset="0"/>
                      </a:rPr>
                      <m:t>𝝀</m:t>
                    </m:r>
                  </m:oMath>
                </a14:m>
                <a:r>
                  <a:rPr lang="en-US" b="1" dirty="0" smtClean="0"/>
                  <a:t>x </a:t>
                </a:r>
                <a:r>
                  <a:rPr lang="en-US" b="1" dirty="0" smtClean="0">
                    <a:sym typeface="Wingdings" panose="05000000000000000000" pitchFamily="2" charset="2"/>
                  </a:rPr>
                  <a:t> (</a:t>
                </a:r>
                <a14:m>
                  <m:oMath xmlns:m="http://schemas.openxmlformats.org/officeDocument/2006/math">
                    <m:r>
                      <a:rPr lang="en-US" b="1" i="0" smtClean="0">
                        <a:latin typeface="Cambria Math" panose="02040503050406030204" pitchFamily="18" charset="0"/>
                      </a:rPr>
                      <m:t>𝐌</m:t>
                    </m:r>
                    <m:r>
                      <a:rPr lang="en-US" b="1" i="0" smtClean="0">
                        <a:latin typeface="Cambria Math" panose="02040503050406030204" pitchFamily="18" charset="0"/>
                      </a:rPr>
                      <m:t> − </m:t>
                    </m:r>
                    <m:r>
                      <a:rPr lang="el-GR" b="1" i="1">
                        <a:latin typeface="Cambria Math" panose="02040503050406030204" pitchFamily="18" charset="0"/>
                      </a:rPr>
                      <m:t>𝝀</m:t>
                    </m:r>
                    <m:r>
                      <a:rPr lang="en-US" b="1" i="1" smtClean="0">
                        <a:latin typeface="Cambria Math" panose="02040503050406030204" pitchFamily="18" charset="0"/>
                      </a:rPr>
                      <m:t>𝑰</m:t>
                    </m:r>
                  </m:oMath>
                </a14:m>
                <a:r>
                  <a:rPr lang="en-US" b="1" dirty="0" smtClean="0">
                    <a:sym typeface="Wingdings" panose="05000000000000000000" pitchFamily="2" charset="2"/>
                  </a:rPr>
                  <a:t>)x = 0 </a:t>
                </a:r>
                <a:r>
                  <a:rPr lang="en-US" dirty="0" smtClean="0">
                    <a:sym typeface="Wingdings" panose="05000000000000000000" pitchFamily="2" charset="2"/>
                  </a:rPr>
                  <a:t>(this condition holds </a:t>
                </a:r>
                <a:r>
                  <a:rPr lang="en-US" b="1" dirty="0" err="1" smtClean="0">
                    <a:sym typeface="Wingdings" panose="05000000000000000000" pitchFamily="2" charset="2"/>
                  </a:rPr>
                  <a:t>iff</a:t>
                </a:r>
                <a:r>
                  <a:rPr lang="en-US" b="1" dirty="0" smtClean="0">
                    <a:sym typeface="Wingdings" panose="05000000000000000000" pitchFamily="2" charset="2"/>
                  </a:rPr>
                  <a:t> </a:t>
                </a:r>
                <a14:m>
                  <m:oMath xmlns:m="http://schemas.openxmlformats.org/officeDocument/2006/math">
                    <m:d>
                      <m:dPr>
                        <m:begChr m:val="|"/>
                        <m:endChr m:val="|"/>
                        <m:ctrlPr>
                          <a:rPr lang="en-US" b="1" i="0" smtClean="0">
                            <a:latin typeface="Cambria Math" panose="02040503050406030204" pitchFamily="18" charset="0"/>
                          </a:rPr>
                        </m:ctrlPr>
                      </m:dPr>
                      <m:e>
                        <m:r>
                          <a:rPr lang="en-US" b="1" i="0" smtClean="0">
                            <a:latin typeface="Cambria Math" panose="02040503050406030204" pitchFamily="18" charset="0"/>
                          </a:rPr>
                          <m:t>𝐌</m:t>
                        </m:r>
                        <m:r>
                          <a:rPr lang="en-US" b="1" i="0" smtClean="0">
                            <a:latin typeface="Cambria Math" panose="02040503050406030204" pitchFamily="18" charset="0"/>
                          </a:rPr>
                          <m:t> − </m:t>
                        </m:r>
                        <m:r>
                          <a:rPr lang="el-GR" b="1" i="1">
                            <a:latin typeface="Cambria Math" panose="02040503050406030204" pitchFamily="18" charset="0"/>
                          </a:rPr>
                          <m:t>𝝀</m:t>
                        </m:r>
                        <m:r>
                          <a:rPr lang="en-US" b="1" i="1">
                            <a:latin typeface="Cambria Math" panose="02040503050406030204" pitchFamily="18" charset="0"/>
                          </a:rPr>
                          <m:t>𝑰</m:t>
                        </m:r>
                      </m:e>
                    </m:d>
                    <m:r>
                      <a:rPr lang="en-US" b="1" i="1" smtClean="0">
                        <a:latin typeface="Cambria Math" panose="02040503050406030204" pitchFamily="18" charset="0"/>
                      </a:rPr>
                      <m:t>=</m:t>
                    </m:r>
                    <m:r>
                      <a:rPr lang="en-US" b="1" i="1" smtClean="0">
                        <a:latin typeface="Cambria Math" panose="02040503050406030204" pitchFamily="18" charset="0"/>
                      </a:rPr>
                      <m:t>𝟎</m:t>
                    </m:r>
                  </m:oMath>
                </a14:m>
                <a:r>
                  <a:rPr lang="en-US" dirty="0" smtClean="0">
                    <a:sym typeface="Wingdings" panose="05000000000000000000" pitchFamily="2" charset="2"/>
                  </a:rPr>
                  <a:t>)</a:t>
                </a:r>
              </a:p>
              <a:p>
                <a:pPr marL="118872" indent="0">
                  <a:buNone/>
                </a:pPr>
                <a14:m>
                  <m:oMath xmlns:m="http://schemas.openxmlformats.org/officeDocument/2006/math">
                    <m:r>
                      <a:rPr lang="en-US" b="0" i="1" smtClean="0">
                        <a:latin typeface="Cambria Math" panose="02040503050406030204" pitchFamily="18" charset="0"/>
                        <a:sym typeface="Wingdings" panose="05000000000000000000" pitchFamily="2" charset="2"/>
                      </a:rPr>
                      <m:t>𝑀</m:t>
                    </m:r>
                    <m:r>
                      <a:rPr lang="en-US" b="0" i="1" smtClean="0">
                        <a:latin typeface="Cambria Math" panose="02040503050406030204" pitchFamily="18" charset="0"/>
                        <a:sym typeface="Wingdings" panose="05000000000000000000" pitchFamily="2" charset="2"/>
                      </a:rPr>
                      <m:t> − </m:t>
                    </m:r>
                    <m:r>
                      <m:rPr>
                        <m:sty m:val="p"/>
                      </m:rPr>
                      <a:rPr lang="el-GR" b="0" i="1" smtClean="0">
                        <a:latin typeface="Cambria Math" panose="02040503050406030204" pitchFamily="18" charset="0"/>
                        <a:sym typeface="Wingdings" panose="05000000000000000000" pitchFamily="2" charset="2"/>
                      </a:rPr>
                      <m:t>λ</m:t>
                    </m:r>
                    <m:r>
                      <a:rPr lang="en-US" b="0" i="1" smtClean="0">
                        <a:latin typeface="Cambria Math" panose="02040503050406030204" pitchFamily="18" charset="0"/>
                        <a:sym typeface="Wingdings" panose="05000000000000000000" pitchFamily="2" charset="2"/>
                      </a:rPr>
                      <m:t>𝐼</m:t>
                    </m:r>
                  </m:oMath>
                </a14:m>
                <a:r>
                  <a:rPr lang="en-US" dirty="0" smtClean="0">
                    <a:sym typeface="Wingdings" panose="05000000000000000000" pitchFamily="2" charset="2"/>
                  </a:rPr>
                  <a:t> = </a:t>
                </a:r>
                <a14:m>
                  <m:oMath xmlns:m="http://schemas.openxmlformats.org/officeDocument/2006/math">
                    <m:d>
                      <m:dPr>
                        <m:begChr m:val="["/>
                        <m:endChr m:val="]"/>
                        <m:ctrlPr>
                          <a:rPr lang="en-US" i="1">
                            <a:solidFill>
                              <a:srgbClr val="FF0066"/>
                            </a:solidFill>
                            <a:latin typeface="Cambria Math" panose="02040503050406030204" pitchFamily="18" charset="0"/>
                          </a:rPr>
                        </m:ctrlPr>
                      </m:dPr>
                      <m:e>
                        <m:m>
                          <m:mPr>
                            <m:mcs>
                              <m:mc>
                                <m:mcPr>
                                  <m:count m:val="2"/>
                                  <m:mcJc m:val="center"/>
                                </m:mcPr>
                              </m:mc>
                            </m:mcs>
                            <m:ctrlPr>
                              <a:rPr lang="en-US" i="1">
                                <a:solidFill>
                                  <a:srgbClr val="FF0066"/>
                                </a:solidFill>
                                <a:latin typeface="Cambria Math" panose="02040503050406030204" pitchFamily="18" charset="0"/>
                              </a:rPr>
                            </m:ctrlPr>
                          </m:mPr>
                          <m:mr>
                            <m:e>
                              <m:r>
                                <m:rPr>
                                  <m:brk m:alnAt="7"/>
                                </m:rPr>
                                <a:rPr lang="en-US" b="0" i="1" smtClean="0">
                                  <a:solidFill>
                                    <a:srgbClr val="FF0066"/>
                                  </a:solidFill>
                                  <a:latin typeface="Cambria Math" panose="02040503050406030204" pitchFamily="18" charset="0"/>
                                </a:rPr>
                                <m:t>3</m:t>
                              </m:r>
                              <m:r>
                                <a:rPr lang="en-US" b="0" i="1" smtClean="0">
                                  <a:solidFill>
                                    <a:srgbClr val="FF0066"/>
                                  </a:solidFill>
                                  <a:latin typeface="Cambria Math" panose="02040503050406030204" pitchFamily="18" charset="0"/>
                                </a:rPr>
                                <m:t>−</m:t>
                              </m:r>
                              <m:r>
                                <m:rPr>
                                  <m:sty m:val="p"/>
                                </m:rPr>
                                <a:rPr lang="el-GR" b="0" i="1" smtClean="0">
                                  <a:solidFill>
                                    <a:srgbClr val="FF0066"/>
                                  </a:solidFill>
                                  <a:latin typeface="Cambria Math" panose="02040503050406030204" pitchFamily="18" charset="0"/>
                                </a:rPr>
                                <m:t>λ</m:t>
                              </m:r>
                            </m:e>
                            <m:e>
                              <m:r>
                                <a:rPr lang="en-US" i="1">
                                  <a:solidFill>
                                    <a:srgbClr val="FF0066"/>
                                  </a:solidFill>
                                  <a:latin typeface="Cambria Math" panose="02040503050406030204" pitchFamily="18" charset="0"/>
                                </a:rPr>
                                <m:t>2</m:t>
                              </m:r>
                            </m:e>
                          </m:mr>
                          <m:mr>
                            <m:e>
                              <m:r>
                                <a:rPr lang="en-US" b="0" i="1" smtClean="0">
                                  <a:solidFill>
                                    <a:srgbClr val="FF0066"/>
                                  </a:solidFill>
                                  <a:latin typeface="Cambria Math" panose="02040503050406030204" pitchFamily="18" charset="0"/>
                                </a:rPr>
                                <m:t>2</m:t>
                              </m:r>
                            </m:e>
                            <m:e>
                              <m:r>
                                <a:rPr lang="en-US" b="0" i="1" smtClean="0">
                                  <a:solidFill>
                                    <a:srgbClr val="FF0066"/>
                                  </a:solidFill>
                                  <a:latin typeface="Cambria Math" panose="02040503050406030204" pitchFamily="18" charset="0"/>
                                </a:rPr>
                                <m:t>6−</m:t>
                              </m:r>
                              <m:r>
                                <m:rPr>
                                  <m:sty m:val="p"/>
                                  <m:brk m:alnAt="7"/>
                                </m:rPr>
                                <a:rPr lang="el-GR" i="1">
                                  <a:solidFill>
                                    <a:srgbClr val="FF0066"/>
                                  </a:solidFill>
                                  <a:latin typeface="Cambria Math" panose="02040503050406030204" pitchFamily="18" charset="0"/>
                                </a:rPr>
                                <m:t>λ</m:t>
                              </m:r>
                            </m:e>
                          </m:mr>
                        </m:m>
                      </m:e>
                    </m:d>
                  </m:oMath>
                </a14:m>
                <a:r>
                  <a:rPr lang="en-US" dirty="0" smtClean="0">
                    <a:sym typeface="Wingdings" panose="05000000000000000000" pitchFamily="2" charset="2"/>
                  </a:rPr>
                  <a:t>  </a:t>
                </a:r>
                <a14:m>
                  <m:oMath xmlns:m="http://schemas.openxmlformats.org/officeDocument/2006/math">
                    <m:d>
                      <m:dPr>
                        <m:begChr m:val="|"/>
                        <m:endChr m:val="|"/>
                        <m:ctrlPr>
                          <a:rPr lang="en-US" b="0" i="0" smtClean="0">
                            <a:latin typeface="Cambria Math" panose="02040503050406030204" pitchFamily="18" charset="0"/>
                            <a:sym typeface="Wingdings" panose="05000000000000000000" pitchFamily="2" charset="2"/>
                          </a:rPr>
                        </m:ctrlPr>
                      </m:dPr>
                      <m:e>
                        <m:r>
                          <a:rPr lang="en-US" i="1">
                            <a:latin typeface="Cambria Math" panose="02040503050406030204" pitchFamily="18" charset="0"/>
                            <a:sym typeface="Wingdings" panose="05000000000000000000" pitchFamily="2" charset="2"/>
                          </a:rPr>
                          <m:t>𝑀</m:t>
                        </m:r>
                        <m:r>
                          <a:rPr lang="en-US" i="1">
                            <a:latin typeface="Cambria Math" panose="02040503050406030204" pitchFamily="18" charset="0"/>
                            <a:sym typeface="Wingdings" panose="05000000000000000000" pitchFamily="2" charset="2"/>
                          </a:rPr>
                          <m:t> − </m:t>
                        </m:r>
                        <m:r>
                          <m:rPr>
                            <m:sty m:val="p"/>
                          </m:rPr>
                          <a:rPr lang="el-GR" i="1">
                            <a:latin typeface="Cambria Math" panose="02040503050406030204" pitchFamily="18" charset="0"/>
                            <a:sym typeface="Wingdings" panose="05000000000000000000" pitchFamily="2" charset="2"/>
                          </a:rPr>
                          <m:t>λ</m:t>
                        </m:r>
                        <m:r>
                          <a:rPr lang="en-US" i="1">
                            <a:latin typeface="Cambria Math" panose="02040503050406030204" pitchFamily="18" charset="0"/>
                            <a:sym typeface="Wingdings" panose="05000000000000000000" pitchFamily="2" charset="2"/>
                          </a:rPr>
                          <m:t>𝐼</m:t>
                        </m:r>
                      </m:e>
                    </m:d>
                    <m:r>
                      <a:rPr lang="en-US" b="0" i="1" smtClean="0">
                        <a:latin typeface="Cambria Math" panose="02040503050406030204" pitchFamily="18" charset="0"/>
                        <a:sym typeface="Wingdings" panose="05000000000000000000" pitchFamily="2" charset="2"/>
                      </a:rPr>
                      <m:t>=</m:t>
                    </m:r>
                    <m:d>
                      <m:dPr>
                        <m:ctrlPr>
                          <a:rPr lang="en-US" b="0" i="1" smtClean="0">
                            <a:latin typeface="Cambria Math" panose="02040503050406030204" pitchFamily="18" charset="0"/>
                            <a:sym typeface="Wingdings" panose="05000000000000000000" pitchFamily="2" charset="2"/>
                          </a:rPr>
                        </m:ctrlPr>
                      </m:dPr>
                      <m:e>
                        <m:r>
                          <a:rPr lang="en-US" b="0" i="1" smtClean="0">
                            <a:latin typeface="Cambria Math" panose="02040503050406030204" pitchFamily="18" charset="0"/>
                            <a:sym typeface="Wingdings" panose="05000000000000000000" pitchFamily="2" charset="2"/>
                          </a:rPr>
                          <m:t>3</m:t>
                        </m:r>
                        <m:r>
                          <a:rPr lang="en-US" b="0" i="1" smtClean="0">
                            <a:latin typeface="Cambria Math" panose="02040503050406030204" pitchFamily="18" charset="0"/>
                            <a:sym typeface="Wingdings" panose="05000000000000000000" pitchFamily="2" charset="2"/>
                          </a:rPr>
                          <m:t>−</m:t>
                        </m:r>
                        <m:r>
                          <m:rPr>
                            <m:sty m:val="p"/>
                          </m:rPr>
                          <a:rPr lang="el-GR" i="1">
                            <a:latin typeface="Cambria Math" panose="02040503050406030204" pitchFamily="18" charset="0"/>
                            <a:sym typeface="Wingdings" panose="05000000000000000000" pitchFamily="2" charset="2"/>
                          </a:rPr>
                          <m:t>λ</m:t>
                        </m:r>
                      </m:e>
                    </m:d>
                    <m:d>
                      <m:dPr>
                        <m:ctrlPr>
                          <a:rPr lang="en-US" b="0" i="1" smtClean="0">
                            <a:latin typeface="Cambria Math" panose="02040503050406030204" pitchFamily="18" charset="0"/>
                            <a:sym typeface="Wingdings" panose="05000000000000000000" pitchFamily="2" charset="2"/>
                          </a:rPr>
                        </m:ctrlPr>
                      </m:dPr>
                      <m:e>
                        <m:r>
                          <a:rPr lang="en-US" b="0" i="1" smtClean="0">
                            <a:latin typeface="Cambria Math" panose="02040503050406030204" pitchFamily="18" charset="0"/>
                            <a:sym typeface="Wingdings" panose="05000000000000000000" pitchFamily="2" charset="2"/>
                          </a:rPr>
                          <m:t>6</m:t>
                        </m:r>
                        <m:r>
                          <a:rPr lang="en-US" b="0" i="1" smtClean="0">
                            <a:latin typeface="Cambria Math" panose="02040503050406030204" pitchFamily="18" charset="0"/>
                            <a:sym typeface="Wingdings" panose="05000000000000000000" pitchFamily="2" charset="2"/>
                          </a:rPr>
                          <m:t>−</m:t>
                        </m:r>
                        <m:r>
                          <m:rPr>
                            <m:sty m:val="p"/>
                          </m:rPr>
                          <a:rPr lang="el-GR" i="1">
                            <a:latin typeface="Cambria Math" panose="02040503050406030204" pitchFamily="18" charset="0"/>
                            <a:sym typeface="Wingdings" panose="05000000000000000000" pitchFamily="2" charset="2"/>
                          </a:rPr>
                          <m:t>λ</m:t>
                        </m:r>
                      </m:e>
                    </m:d>
                    <m:r>
                      <a:rPr lang="en-US" b="0" i="1" smtClean="0">
                        <a:latin typeface="Cambria Math" panose="02040503050406030204" pitchFamily="18" charset="0"/>
                        <a:sym typeface="Wingdings" panose="05000000000000000000" pitchFamily="2" charset="2"/>
                      </a:rPr>
                      <m:t>−4=0</m:t>
                    </m:r>
                  </m:oMath>
                </a14:m>
                <a:endParaRPr lang="en-US" dirty="0" smtClean="0">
                  <a:sym typeface="Wingdings" panose="05000000000000000000" pitchFamily="2" charset="2"/>
                </a:endParaRPr>
              </a:p>
              <a:p>
                <a:pPr marL="118872" indent="0">
                  <a:buNone/>
                </a:pPr>
                <a14:m>
                  <m:oMath xmlns:m="http://schemas.openxmlformats.org/officeDocument/2006/math">
                    <m:r>
                      <m:rPr>
                        <m:sty m:val="p"/>
                      </m:rPr>
                      <a:rPr lang="el-GR" i="1">
                        <a:latin typeface="Cambria Math" panose="02040503050406030204" pitchFamily="18" charset="0"/>
                        <a:sym typeface="Wingdings" panose="05000000000000000000" pitchFamily="2" charset="2"/>
                      </a:rPr>
                      <m:t>λ</m:t>
                    </m:r>
                  </m:oMath>
                </a14:m>
                <a:r>
                  <a:rPr lang="en-US" dirty="0" smtClean="0">
                    <a:sym typeface="Wingdings" panose="05000000000000000000" pitchFamily="2" charset="2"/>
                  </a:rPr>
                  <a:t> = 7 (largest </a:t>
                </a:r>
                <a:r>
                  <a:rPr lang="en-US" dirty="0">
                    <a:sym typeface="Wingdings" panose="05000000000000000000" pitchFamily="2" charset="2"/>
                  </a:rPr>
                  <a:t>E</a:t>
                </a:r>
                <a:r>
                  <a:rPr lang="en-US" dirty="0" smtClean="0">
                    <a:sym typeface="Wingdings" panose="05000000000000000000" pitchFamily="2" charset="2"/>
                  </a:rPr>
                  <a:t>igen value – </a:t>
                </a:r>
                <a:r>
                  <a:rPr lang="en-US" b="1" dirty="0" smtClean="0">
                    <a:sym typeface="Wingdings" panose="05000000000000000000" pitchFamily="2" charset="2"/>
                  </a:rPr>
                  <a:t>principal Eigen value</a:t>
                </a:r>
                <a:r>
                  <a:rPr lang="en-US" dirty="0" smtClean="0">
                    <a:sym typeface="Wingdings" panose="05000000000000000000" pitchFamily="2" charset="2"/>
                  </a:rPr>
                  <a:t>) and </a:t>
                </a:r>
                <a14:m>
                  <m:oMath xmlns:m="http://schemas.openxmlformats.org/officeDocument/2006/math">
                    <m:r>
                      <m:rPr>
                        <m:sty m:val="p"/>
                      </m:rPr>
                      <a:rPr lang="el-GR" i="1">
                        <a:latin typeface="Cambria Math" panose="02040503050406030204" pitchFamily="18" charset="0"/>
                        <a:sym typeface="Wingdings" panose="05000000000000000000" pitchFamily="2" charset="2"/>
                      </a:rPr>
                      <m:t>λ</m:t>
                    </m:r>
                  </m:oMath>
                </a14:m>
                <a:r>
                  <a:rPr lang="en-US" dirty="0" smtClean="0">
                    <a:sym typeface="Wingdings" panose="05000000000000000000" pitchFamily="2" charset="2"/>
                  </a:rPr>
                  <a:t> = 2</a:t>
                </a:r>
              </a:p>
              <a:p>
                <a:pPr marL="118872" indent="0">
                  <a:buNone/>
                </a:pPr>
                <a:r>
                  <a:rPr lang="en-US" dirty="0" smtClean="0">
                    <a:sym typeface="Wingdings" panose="05000000000000000000" pitchFamily="2" charset="2"/>
                  </a:rPr>
                  <a:t>Solve for first Eigen vector </a:t>
                </a:r>
                <a14:m>
                  <m:oMath xmlns:m="http://schemas.openxmlformats.org/officeDocument/2006/math">
                    <m:d>
                      <m:dPr>
                        <m:begChr m:val="["/>
                        <m:endChr m:val="]"/>
                        <m:ctrlPr>
                          <a:rPr lang="en-US" i="1" smtClean="0">
                            <a:latin typeface="Cambria Math" panose="02040503050406030204" pitchFamily="18" charset="0"/>
                            <a:sym typeface="Wingdings" panose="05000000000000000000" pitchFamily="2" charset="2"/>
                          </a:rPr>
                        </m:ctrlPr>
                      </m:dPr>
                      <m:e>
                        <m:m>
                          <m:mPr>
                            <m:mcs>
                              <m:mc>
                                <m:mcPr>
                                  <m:count m:val="1"/>
                                  <m:mcJc m:val="center"/>
                                </m:mcPr>
                              </m:mc>
                            </m:mcs>
                            <m:ctrlPr>
                              <a:rPr lang="en-US" i="1" smtClean="0">
                                <a:latin typeface="Cambria Math" panose="02040503050406030204" pitchFamily="18" charset="0"/>
                                <a:sym typeface="Wingdings" panose="05000000000000000000" pitchFamily="2" charset="2"/>
                              </a:rPr>
                            </m:ctrlPr>
                          </m:mPr>
                          <m:mr>
                            <m:e>
                              <m:r>
                                <m:rPr>
                                  <m:brk m:alnAt="7"/>
                                </m:rPr>
                                <a:rPr lang="en-US" b="0" i="1" smtClean="0">
                                  <a:latin typeface="Cambria Math" panose="02040503050406030204" pitchFamily="18" charset="0"/>
                                  <a:sym typeface="Wingdings" panose="05000000000000000000" pitchFamily="2" charset="2"/>
                                </a:rPr>
                                <m:t>𝑥</m:t>
                              </m:r>
                            </m:e>
                          </m:mr>
                          <m:mr>
                            <m:e>
                              <m:r>
                                <a:rPr lang="en-US" b="0" i="1" smtClean="0">
                                  <a:latin typeface="Cambria Math" panose="02040503050406030204" pitchFamily="18" charset="0"/>
                                  <a:sym typeface="Wingdings" panose="05000000000000000000" pitchFamily="2" charset="2"/>
                                </a:rPr>
                                <m:t>𝑦</m:t>
                              </m:r>
                            </m:e>
                          </m:mr>
                        </m:m>
                      </m:e>
                    </m:d>
                  </m:oMath>
                </a14:m>
                <a:r>
                  <a:rPr lang="en-US" dirty="0" smtClean="0">
                    <a:sym typeface="Wingdings" panose="05000000000000000000" pitchFamily="2" charset="2"/>
                  </a:rPr>
                  <a:t> </a:t>
                </a:r>
                <a14:m>
                  <m:oMath xmlns:m="http://schemas.openxmlformats.org/officeDocument/2006/math">
                    <m:d>
                      <m:dPr>
                        <m:begChr m:val="["/>
                        <m:endChr m:val="]"/>
                        <m:ctrlPr>
                          <a:rPr lang="en-US" i="1" smtClean="0">
                            <a:solidFill>
                              <a:schemeClr val="tx1"/>
                            </a:solidFill>
                            <a:latin typeface="Cambria Math" panose="02040503050406030204" pitchFamily="18" charset="0"/>
                          </a:rPr>
                        </m:ctrlPr>
                      </m:dPr>
                      <m:e>
                        <m:m>
                          <m:mPr>
                            <m:mcs>
                              <m:mc>
                                <m:mcPr>
                                  <m:count m:val="2"/>
                                  <m:mcJc m:val="center"/>
                                </m:mcPr>
                              </m:mc>
                            </m:mcs>
                            <m:ctrlPr>
                              <a:rPr lang="en-US" i="1">
                                <a:solidFill>
                                  <a:schemeClr val="tx1"/>
                                </a:solidFill>
                                <a:latin typeface="Cambria Math" panose="02040503050406030204" pitchFamily="18" charset="0"/>
                              </a:rPr>
                            </m:ctrlPr>
                          </m:mPr>
                          <m:mr>
                            <m:e>
                              <m:r>
                                <m:rPr>
                                  <m:brk m:alnAt="7"/>
                                </m:rPr>
                                <a:rPr lang="en-US" i="1">
                                  <a:solidFill>
                                    <a:schemeClr val="tx1"/>
                                  </a:solidFill>
                                  <a:latin typeface="Cambria Math" panose="02040503050406030204" pitchFamily="18" charset="0"/>
                                </a:rPr>
                                <m:t>3</m:t>
                              </m:r>
                            </m:e>
                            <m:e>
                              <m:r>
                                <a:rPr lang="en-US" i="1">
                                  <a:solidFill>
                                    <a:schemeClr val="tx1"/>
                                  </a:solidFill>
                                  <a:latin typeface="Cambria Math" panose="02040503050406030204" pitchFamily="18" charset="0"/>
                                </a:rPr>
                                <m:t>2</m:t>
                              </m:r>
                            </m:e>
                          </m:mr>
                          <m:mr>
                            <m:e>
                              <m:r>
                                <a:rPr lang="en-US" i="1">
                                  <a:solidFill>
                                    <a:schemeClr val="tx1"/>
                                  </a:solidFill>
                                  <a:latin typeface="Cambria Math" panose="02040503050406030204" pitchFamily="18" charset="0"/>
                                </a:rPr>
                                <m:t>2</m:t>
                              </m:r>
                            </m:e>
                            <m:e>
                              <m:r>
                                <a:rPr lang="en-US" i="1">
                                  <a:solidFill>
                                    <a:schemeClr val="tx1"/>
                                  </a:solidFill>
                                  <a:latin typeface="Cambria Math" panose="02040503050406030204" pitchFamily="18" charset="0"/>
                                </a:rPr>
                                <m:t>6</m:t>
                              </m:r>
                            </m:e>
                          </m:mr>
                        </m:m>
                      </m:e>
                    </m:d>
                    <m:d>
                      <m:dPr>
                        <m:begChr m:val="["/>
                        <m:endChr m:val="]"/>
                        <m:ctrlPr>
                          <a:rPr lang="en-US" i="1">
                            <a:latin typeface="Cambria Math" panose="02040503050406030204" pitchFamily="18" charset="0"/>
                            <a:sym typeface="Wingdings" panose="05000000000000000000" pitchFamily="2" charset="2"/>
                          </a:rPr>
                        </m:ctrlPr>
                      </m:dPr>
                      <m:e>
                        <m:m>
                          <m:mPr>
                            <m:mcs>
                              <m:mc>
                                <m:mcPr>
                                  <m:count m:val="1"/>
                                  <m:mcJc m:val="center"/>
                                </m:mcPr>
                              </m:mc>
                            </m:mcs>
                            <m:ctrlPr>
                              <a:rPr lang="en-US" i="1">
                                <a:latin typeface="Cambria Math" panose="02040503050406030204" pitchFamily="18" charset="0"/>
                                <a:sym typeface="Wingdings" panose="05000000000000000000" pitchFamily="2" charset="2"/>
                              </a:rPr>
                            </m:ctrlPr>
                          </m:mPr>
                          <m:mr>
                            <m:e>
                              <m:r>
                                <m:rPr>
                                  <m:brk m:alnAt="7"/>
                                </m:rPr>
                                <a:rPr lang="en-US" i="1">
                                  <a:latin typeface="Cambria Math" panose="02040503050406030204" pitchFamily="18" charset="0"/>
                                  <a:sym typeface="Wingdings" panose="05000000000000000000" pitchFamily="2" charset="2"/>
                                </a:rPr>
                                <m:t>𝑥</m:t>
                              </m:r>
                            </m:e>
                          </m:mr>
                          <m:mr>
                            <m:e>
                              <m:r>
                                <a:rPr lang="en-US" i="1">
                                  <a:latin typeface="Cambria Math" panose="02040503050406030204" pitchFamily="18" charset="0"/>
                                  <a:sym typeface="Wingdings" panose="05000000000000000000" pitchFamily="2" charset="2"/>
                                </a:rPr>
                                <m:t>𝑦</m:t>
                              </m:r>
                            </m:e>
                          </m:mr>
                        </m:m>
                      </m:e>
                    </m:d>
                  </m:oMath>
                </a14:m>
                <a:r>
                  <a:rPr lang="en-US" dirty="0" smtClean="0">
                    <a:sym typeface="Wingdings" panose="05000000000000000000" pitchFamily="2" charset="2"/>
                  </a:rPr>
                  <a:t> = </a:t>
                </a:r>
                <a14:m>
                  <m:oMath xmlns:m="http://schemas.openxmlformats.org/officeDocument/2006/math">
                    <m:r>
                      <a:rPr lang="en-US" b="0" i="0" smtClean="0">
                        <a:latin typeface="Cambria Math" panose="02040503050406030204" pitchFamily="18" charset="0"/>
                        <a:sym typeface="Wingdings" panose="05000000000000000000" pitchFamily="2" charset="2"/>
                      </a:rPr>
                      <m:t>7</m:t>
                    </m:r>
                    <m:d>
                      <m:dPr>
                        <m:begChr m:val="["/>
                        <m:endChr m:val="]"/>
                        <m:ctrlPr>
                          <a:rPr lang="en-US" i="1">
                            <a:latin typeface="Cambria Math" panose="02040503050406030204" pitchFamily="18" charset="0"/>
                            <a:sym typeface="Wingdings" panose="05000000000000000000" pitchFamily="2" charset="2"/>
                          </a:rPr>
                        </m:ctrlPr>
                      </m:dPr>
                      <m:e>
                        <m:m>
                          <m:mPr>
                            <m:mcs>
                              <m:mc>
                                <m:mcPr>
                                  <m:count m:val="1"/>
                                  <m:mcJc m:val="center"/>
                                </m:mcPr>
                              </m:mc>
                            </m:mcs>
                            <m:ctrlPr>
                              <a:rPr lang="en-US" i="1">
                                <a:latin typeface="Cambria Math" panose="02040503050406030204" pitchFamily="18" charset="0"/>
                                <a:sym typeface="Wingdings" panose="05000000000000000000" pitchFamily="2" charset="2"/>
                              </a:rPr>
                            </m:ctrlPr>
                          </m:mPr>
                          <m:mr>
                            <m:e>
                              <m:r>
                                <m:rPr>
                                  <m:brk m:alnAt="7"/>
                                </m:rPr>
                                <a:rPr lang="en-US" i="1">
                                  <a:latin typeface="Cambria Math" panose="02040503050406030204" pitchFamily="18" charset="0"/>
                                  <a:sym typeface="Wingdings" panose="05000000000000000000" pitchFamily="2" charset="2"/>
                                </a:rPr>
                                <m:t>𝑥</m:t>
                              </m:r>
                            </m:e>
                          </m:mr>
                          <m:mr>
                            <m:e>
                              <m:r>
                                <a:rPr lang="en-US" i="1">
                                  <a:latin typeface="Cambria Math" panose="02040503050406030204" pitchFamily="18" charset="0"/>
                                  <a:sym typeface="Wingdings" panose="05000000000000000000" pitchFamily="2" charset="2"/>
                                </a:rPr>
                                <m:t>𝑦</m:t>
                              </m:r>
                            </m:e>
                          </m:mr>
                        </m:m>
                      </m:e>
                    </m:d>
                  </m:oMath>
                </a14:m>
                <a:endParaRPr lang="en-US" dirty="0" smtClean="0">
                  <a:sym typeface="Wingdings" panose="05000000000000000000" pitchFamily="2" charset="2"/>
                </a:endParaRPr>
              </a:p>
              <a:p>
                <a:pPr marL="118872" indent="0">
                  <a:buNone/>
                </a:pPr>
                <a14:m>
                  <m:oMathPara xmlns:m="http://schemas.openxmlformats.org/officeDocument/2006/math">
                    <m:oMathParaPr>
                      <m:jc m:val="centerGroup"/>
                    </m:oMathParaPr>
                    <m:oMath xmlns:m="http://schemas.openxmlformats.org/officeDocument/2006/math">
                      <m:r>
                        <a:rPr lang="en-US" b="1" i="1" smtClean="0">
                          <a:solidFill>
                            <a:srgbClr val="207A00"/>
                          </a:solidFill>
                          <a:latin typeface="Cambria Math" panose="02040503050406030204" pitchFamily="18" charset="0"/>
                        </a:rPr>
                        <m:t>𝟑</m:t>
                      </m:r>
                      <m:r>
                        <a:rPr lang="en-US" b="1" i="1" smtClean="0">
                          <a:solidFill>
                            <a:srgbClr val="207A00"/>
                          </a:solidFill>
                          <a:latin typeface="Cambria Math" panose="02040503050406030204" pitchFamily="18" charset="0"/>
                        </a:rPr>
                        <m:t>𝒙</m:t>
                      </m:r>
                      <m:r>
                        <a:rPr lang="en-US" b="1" i="1" smtClean="0">
                          <a:solidFill>
                            <a:srgbClr val="207A00"/>
                          </a:solidFill>
                          <a:latin typeface="Cambria Math" panose="02040503050406030204" pitchFamily="18" charset="0"/>
                        </a:rPr>
                        <m:t>+</m:t>
                      </m:r>
                      <m:r>
                        <a:rPr lang="en-US" b="1" i="1" smtClean="0">
                          <a:solidFill>
                            <a:srgbClr val="207A00"/>
                          </a:solidFill>
                          <a:latin typeface="Cambria Math" panose="02040503050406030204" pitchFamily="18" charset="0"/>
                        </a:rPr>
                        <m:t>𝟐</m:t>
                      </m:r>
                      <m:r>
                        <a:rPr lang="en-US" b="1" i="1" smtClean="0">
                          <a:solidFill>
                            <a:srgbClr val="207A00"/>
                          </a:solidFill>
                          <a:latin typeface="Cambria Math" panose="02040503050406030204" pitchFamily="18" charset="0"/>
                        </a:rPr>
                        <m:t>𝒚</m:t>
                      </m:r>
                      <m:r>
                        <a:rPr lang="en-US" b="1" i="1" smtClean="0">
                          <a:solidFill>
                            <a:srgbClr val="207A00"/>
                          </a:solidFill>
                          <a:latin typeface="Cambria Math" panose="02040503050406030204" pitchFamily="18" charset="0"/>
                        </a:rPr>
                        <m:t>=</m:t>
                      </m:r>
                      <m:r>
                        <a:rPr lang="en-US" b="1" i="1" smtClean="0">
                          <a:solidFill>
                            <a:srgbClr val="207A00"/>
                          </a:solidFill>
                          <a:latin typeface="Cambria Math" panose="02040503050406030204" pitchFamily="18" charset="0"/>
                        </a:rPr>
                        <m:t>𝟕</m:t>
                      </m:r>
                      <m:r>
                        <a:rPr lang="en-US" b="1" i="1" smtClean="0">
                          <a:solidFill>
                            <a:srgbClr val="207A00"/>
                          </a:solidFill>
                          <a:latin typeface="Cambria Math" panose="02040503050406030204" pitchFamily="18" charset="0"/>
                        </a:rPr>
                        <m:t>𝒙</m:t>
                      </m:r>
                    </m:oMath>
                  </m:oMathPara>
                </a14:m>
                <a:endParaRPr lang="en-US" b="1" i="1" dirty="0" smtClean="0">
                  <a:solidFill>
                    <a:srgbClr val="207A00"/>
                  </a:solidFill>
                </a:endParaRPr>
              </a:p>
              <a:p>
                <a:pPr marL="118872" indent="0">
                  <a:buNone/>
                </a:pPr>
                <a14:m>
                  <m:oMathPara xmlns:m="http://schemas.openxmlformats.org/officeDocument/2006/math">
                    <m:oMathParaPr>
                      <m:jc m:val="centerGroup"/>
                    </m:oMathParaPr>
                    <m:oMath xmlns:m="http://schemas.openxmlformats.org/officeDocument/2006/math">
                      <m:r>
                        <a:rPr lang="en-US" b="1" i="1" smtClean="0">
                          <a:solidFill>
                            <a:srgbClr val="207A00"/>
                          </a:solidFill>
                          <a:latin typeface="Cambria Math" panose="02040503050406030204" pitchFamily="18" charset="0"/>
                        </a:rPr>
                        <m:t>𝟐</m:t>
                      </m:r>
                      <m:r>
                        <a:rPr lang="en-US" b="1" i="1">
                          <a:solidFill>
                            <a:srgbClr val="207A00"/>
                          </a:solidFill>
                          <a:latin typeface="Cambria Math" panose="02040503050406030204" pitchFamily="18" charset="0"/>
                        </a:rPr>
                        <m:t>𝒙</m:t>
                      </m:r>
                      <m:r>
                        <a:rPr lang="en-US" b="1" i="1">
                          <a:solidFill>
                            <a:srgbClr val="207A00"/>
                          </a:solidFill>
                          <a:latin typeface="Cambria Math" panose="02040503050406030204" pitchFamily="18" charset="0"/>
                        </a:rPr>
                        <m:t>+</m:t>
                      </m:r>
                      <m:r>
                        <a:rPr lang="en-US" b="1" i="1" smtClean="0">
                          <a:solidFill>
                            <a:srgbClr val="207A00"/>
                          </a:solidFill>
                          <a:latin typeface="Cambria Math" panose="02040503050406030204" pitchFamily="18" charset="0"/>
                        </a:rPr>
                        <m:t>𝟔</m:t>
                      </m:r>
                      <m:r>
                        <a:rPr lang="en-US" b="1" i="1">
                          <a:solidFill>
                            <a:srgbClr val="207A00"/>
                          </a:solidFill>
                          <a:latin typeface="Cambria Math" panose="02040503050406030204" pitchFamily="18" charset="0"/>
                        </a:rPr>
                        <m:t>𝒚</m:t>
                      </m:r>
                      <m:r>
                        <a:rPr lang="en-US" b="1" i="1">
                          <a:solidFill>
                            <a:srgbClr val="207A00"/>
                          </a:solidFill>
                          <a:latin typeface="Cambria Math" panose="02040503050406030204" pitchFamily="18" charset="0"/>
                        </a:rPr>
                        <m:t>=</m:t>
                      </m:r>
                      <m:r>
                        <a:rPr lang="en-US" b="1" i="1" smtClean="0">
                          <a:solidFill>
                            <a:srgbClr val="207A00"/>
                          </a:solidFill>
                          <a:latin typeface="Cambria Math" panose="02040503050406030204" pitchFamily="18" charset="0"/>
                        </a:rPr>
                        <m:t>𝟕</m:t>
                      </m:r>
                      <m:r>
                        <a:rPr lang="en-US" b="1" i="1" smtClean="0">
                          <a:solidFill>
                            <a:srgbClr val="207A00"/>
                          </a:solidFill>
                          <a:latin typeface="Cambria Math" panose="02040503050406030204" pitchFamily="18" charset="0"/>
                        </a:rPr>
                        <m:t>𝒚</m:t>
                      </m:r>
                    </m:oMath>
                  </m:oMathPara>
                </a14:m>
                <a:endParaRPr lang="en-US" b="1" i="1" dirty="0" smtClean="0">
                  <a:solidFill>
                    <a:srgbClr val="207A00"/>
                  </a:solidFill>
                </a:endParaRPr>
              </a:p>
              <a:p>
                <a:pPr marL="118872" indent="0" algn="ctr">
                  <a:buNone/>
                </a:pPr>
                <a14:m>
                  <m:oMathPara xmlns:m="http://schemas.openxmlformats.org/officeDocument/2006/math">
                    <m:oMathParaPr>
                      <m:jc m:val="centerGroup"/>
                    </m:oMathParaPr>
                    <m:oMath xmlns:m="http://schemas.openxmlformats.org/officeDocument/2006/math">
                      <m:r>
                        <a:rPr lang="en-US" b="1" i="1">
                          <a:solidFill>
                            <a:srgbClr val="207A00"/>
                          </a:solidFill>
                          <a:latin typeface="Cambria Math" panose="02040503050406030204" pitchFamily="18" charset="0"/>
                        </a:rPr>
                        <m:t>𝒚</m:t>
                      </m:r>
                      <m:r>
                        <a:rPr lang="en-US" b="1" i="1">
                          <a:solidFill>
                            <a:srgbClr val="207A00"/>
                          </a:solidFill>
                          <a:latin typeface="Cambria Math" panose="02040503050406030204" pitchFamily="18" charset="0"/>
                        </a:rPr>
                        <m:t>=</m:t>
                      </m:r>
                      <m:r>
                        <a:rPr lang="en-US" b="1" i="1" smtClean="0">
                          <a:solidFill>
                            <a:srgbClr val="207A00"/>
                          </a:solidFill>
                          <a:latin typeface="Cambria Math" panose="02040503050406030204" pitchFamily="18" charset="0"/>
                        </a:rPr>
                        <m:t>𝟐</m:t>
                      </m:r>
                      <m:r>
                        <a:rPr lang="en-US" b="1" i="1">
                          <a:solidFill>
                            <a:srgbClr val="207A00"/>
                          </a:solidFill>
                          <a:latin typeface="Cambria Math" panose="02040503050406030204" pitchFamily="18" charset="0"/>
                        </a:rPr>
                        <m:t>𝒙</m:t>
                      </m:r>
                    </m:oMath>
                  </m:oMathPara>
                </a14:m>
                <a:endParaRPr lang="en-US" b="1" i="1" dirty="0">
                  <a:solidFill>
                    <a:srgbClr val="207A00"/>
                  </a:solidFill>
                </a:endParaRPr>
              </a:p>
              <a:p>
                <a:pPr lvl="1">
                  <a:buFont typeface="Wingdings" panose="05000000000000000000" pitchFamily="2" charset="2"/>
                  <a:buChar char="§"/>
                </a:pPr>
                <a:endParaRPr lang="en-US" dirty="0" smtClean="0">
                  <a:sym typeface="Wingdings" panose="05000000000000000000" pitchFamily="2" charset="2"/>
                </a:endParaRPr>
              </a:p>
            </p:txBody>
          </p:sp>
        </mc:Choice>
        <mc:Fallback>
          <p:sp>
            <p:nvSpPr>
              <p:cNvPr id="3" name="Content Placeholder 2">
                <a:extLst>
                  <a:ext uri="{FF2B5EF4-FFF2-40B4-BE49-F238E27FC236}">
                    <a16:creationId xmlns:a16="http://schemas.microsoft.com/office/drawing/2014/main" id="{195A6CB0-988F-473C-9897-F5DF79C1CE1C}"/>
                  </a:ext>
                </a:extLst>
              </p:cNvPr>
              <p:cNvSpPr>
                <a:spLocks noGrp="1" noRot="1" noChangeAspect="1" noMove="1" noResize="1" noEditPoints="1" noAdjustHandles="1" noChangeArrowheads="1" noChangeShapeType="1" noTextEdit="1"/>
              </p:cNvSpPr>
              <p:nvPr>
                <p:ph idx="1"/>
              </p:nvPr>
            </p:nvSpPr>
            <p:spPr>
              <a:xfrm>
                <a:off x="230777" y="1825625"/>
                <a:ext cx="11608526" cy="4632652"/>
              </a:xfrm>
              <a:blipFill>
                <a:blip r:embed="rId3"/>
                <a:stretch>
                  <a:fillRect l="-105"/>
                </a:stretch>
              </a:blipFill>
            </p:spPr>
            <p:txBody>
              <a:bodyPr/>
              <a:lstStyle/>
              <a:p>
                <a:r>
                  <a:rPr lang="en-US">
                    <a:noFill/>
                  </a:rPr>
                  <a:t> </a:t>
                </a:r>
              </a:p>
            </p:txBody>
          </p:sp>
        </mc:Fallback>
      </mc:AlternateContent>
    </p:spTree>
    <p:extLst>
      <p:ext uri="{BB962C8B-B14F-4D97-AF65-F5344CB8AC3E}">
        <p14:creationId xmlns:p14="http://schemas.microsoft.com/office/powerpoint/2010/main" val="3816847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 val="latex"/>
  <p:tag name="SOURCE" val="\documentclass{slides}\usepackage[usenames]{color}&#10;\pagestyle{empty}&#10;\begin{document}&#10;&#10;\color[rgb]{0,0,0}&#10;$\mathbf{X} \approx \mathbf{U} \mathbf{\Sigma} \mathbf{V}^T = \sum_i \sigma_i \mathbf{u}_i \circ\mathbf{v}_i$&#10;\end{document}&#10;"/>
  <p:tag name="FILENAME" val="TP_tmp"/>
  <p:tag name="FORMAT" val="pngmono"/>
  <p:tag name="RES" val="1200"/>
  <p:tag name="BLEND" val="0"/>
  <p:tag name="TRANSPARENT" val="1"/>
  <p:tag name="TBUG" val="0"/>
  <p:tag name="ALLOWFS" val="0"/>
  <p:tag name="MAGNIFICATION" val="2000"/>
  <p:tag name="ORIGWIDTH" val="246"/>
  <p:tag name="PICTUREFILESIZE" val="11566"/>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slides}\usepackage[usenames]{color}&#10;\pagestyle{empty}&#10;\begin{document}&#10;&#10;\color[rgb]{0,0,0}&#10;$\mathbf{X} \approx \mathbf{U} \mathbf{\Sigma} \mathbf{V}^T = \sum_i \sigma_i \mathbf{u}_i \circ\mathbf{v}_i$&#10;\end{document}&#10;"/>
  <p:tag name="FILENAME" val="TP_tmp"/>
  <p:tag name="FORMAT" val="pngmono"/>
  <p:tag name="RES" val="1200"/>
  <p:tag name="BLEND" val="0"/>
  <p:tag name="TRANSPARENT" val="1"/>
  <p:tag name="TBUG" val="0"/>
  <p:tag name="ALLOWFS" val="0"/>
  <p:tag name="MAGNIFICATION" val="2000"/>
  <p:tag name="ORIGWIDTH" val="246"/>
  <p:tag name="PICTUREFILESIZE" val="1156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37370</TotalTime>
  <Words>1567</Words>
  <Application>Microsoft Office PowerPoint</Application>
  <PresentationFormat>Widescreen</PresentationFormat>
  <Paragraphs>355</Paragraphs>
  <Slides>28</Slides>
  <Notes>25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Arial</vt:lpstr>
      <vt:lpstr>Calibri</vt:lpstr>
      <vt:lpstr>Calibri Light</vt:lpstr>
      <vt:lpstr>Cambria Math</vt:lpstr>
      <vt:lpstr>Comic Sans MS</vt:lpstr>
      <vt:lpstr>Sylfaen</vt:lpstr>
      <vt:lpstr>Symbol</vt:lpstr>
      <vt:lpstr>Times New Roman</vt:lpstr>
      <vt:lpstr>Wingdings</vt:lpstr>
      <vt:lpstr>Office Theme</vt:lpstr>
      <vt:lpstr>CS 5683: Algorithms &amp; Methods for Big Data Analytics  Dimensionality Reduction Basics</vt:lpstr>
      <vt:lpstr>Course Topics Until Now</vt:lpstr>
      <vt:lpstr>Dimensionality Reduction</vt:lpstr>
      <vt:lpstr>Dimensionality Reduction</vt:lpstr>
      <vt:lpstr>Dimensionality Reduction</vt:lpstr>
      <vt:lpstr>Why Reduce Dimensions</vt:lpstr>
      <vt:lpstr>Linear Algebra Throwback</vt:lpstr>
      <vt:lpstr>Linear Algebra Throwback</vt:lpstr>
      <vt:lpstr>Linear Algebra Throwback</vt:lpstr>
      <vt:lpstr>Linear Algebra Throwback</vt:lpstr>
      <vt:lpstr>Principal Component Analysis</vt:lpstr>
      <vt:lpstr>Principal Component Analysis</vt:lpstr>
      <vt:lpstr>PCA – Dimensionality Reduction</vt:lpstr>
      <vt:lpstr>Rank of a Matrix</vt:lpstr>
      <vt:lpstr>Rank is Dimensionality</vt:lpstr>
      <vt:lpstr>Singular Value Decomposition</vt:lpstr>
      <vt:lpstr>SVD</vt:lpstr>
      <vt:lpstr>SVD</vt:lpstr>
      <vt:lpstr>SVD - Properties</vt:lpstr>
      <vt:lpstr>SVD – Example: Users-to-Movies</vt:lpstr>
      <vt:lpstr>SVD – Example: Users-to-Movies</vt:lpstr>
      <vt:lpstr>SVD – Example: Users-to-Movies</vt:lpstr>
      <vt:lpstr>SVD – Example: Users-to-Movies</vt:lpstr>
      <vt:lpstr>SVD – Example: Users-to-Movies</vt:lpstr>
      <vt:lpstr>SVD – Interpretation #1</vt:lpstr>
      <vt:lpstr>Solving SVD</vt:lpstr>
      <vt:lpstr>Questions???</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5123: Cloud Computing and Distributed Systems  Spring 2020</dc:title>
  <dc:creator>Bagavathi, Arun</dc:creator>
  <cp:lastModifiedBy>Bagavathi, Arun</cp:lastModifiedBy>
  <cp:revision>852</cp:revision>
  <dcterms:created xsi:type="dcterms:W3CDTF">2020-01-06T22:26:49Z</dcterms:created>
  <dcterms:modified xsi:type="dcterms:W3CDTF">2020-09-16T18:49:01Z</dcterms:modified>
</cp:coreProperties>
</file>