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447" r:id="rId3"/>
    <p:sldId id="434" r:id="rId4"/>
    <p:sldId id="452" r:id="rId5"/>
    <p:sldId id="435" r:id="rId6"/>
    <p:sldId id="453" r:id="rId7"/>
    <p:sldId id="454" r:id="rId8"/>
    <p:sldId id="486" r:id="rId9"/>
    <p:sldId id="487" r:id="rId10"/>
    <p:sldId id="488" r:id="rId11"/>
    <p:sldId id="489" r:id="rId12"/>
    <p:sldId id="439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7" r:id="rId24"/>
    <p:sldId id="508" r:id="rId25"/>
    <p:sldId id="510" r:id="rId26"/>
    <p:sldId id="511" r:id="rId27"/>
    <p:sldId id="513" r:id="rId28"/>
    <p:sldId id="512" r:id="rId29"/>
    <p:sldId id="514" r:id="rId30"/>
    <p:sldId id="509" r:id="rId31"/>
    <p:sldId id="518" r:id="rId32"/>
    <p:sldId id="515" r:id="rId33"/>
    <p:sldId id="522" r:id="rId34"/>
    <p:sldId id="516" r:id="rId35"/>
    <p:sldId id="517" r:id="rId36"/>
    <p:sldId id="523" r:id="rId37"/>
    <p:sldId id="521" r:id="rId38"/>
    <p:sldId id="519" r:id="rId39"/>
    <p:sldId id="520" r:id="rId40"/>
    <p:sldId id="524" r:id="rId41"/>
    <p:sldId id="297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9" autoAdjust="0"/>
  </p:normalViewPr>
  <p:slideViewPr>
    <p:cSldViewPr snapToGrid="0">
      <p:cViewPr varScale="1">
        <p:scale>
          <a:sx n="29" d="100"/>
          <a:sy n="29" d="100"/>
        </p:scale>
        <p:origin x="4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7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2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7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8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6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0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8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7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0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3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5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8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1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3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3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4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4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3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3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0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6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4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Dimensionality Reduction </a:t>
            </a:r>
            <a:r>
              <a:rPr lang="en-US" b="1" dirty="0" smtClean="0">
                <a:solidFill>
                  <a:srgbClr val="D600B7"/>
                </a:solidFill>
              </a:rPr>
              <a:t>– SVD and CUR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Example: Users-to-Movies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398" y="1442736"/>
            <a:ext cx="6674385" cy="517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 </a:t>
            </a:r>
            <a:r>
              <a:rPr lang="en-US" b="1" dirty="0">
                <a:solidFill>
                  <a:srgbClr val="D600B7"/>
                </a:solidFill>
              </a:rPr>
              <a:t>= U </a:t>
            </a:r>
            <a:r>
              <a:rPr lang="en-US" b="1" dirty="0">
                <a:solidFill>
                  <a:srgbClr val="D600B7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D600B7"/>
                </a:solidFill>
              </a:rPr>
              <a:t> V</a:t>
            </a:r>
            <a:r>
              <a:rPr lang="en-US" b="1" baseline="30000" dirty="0">
                <a:solidFill>
                  <a:srgbClr val="D600B7"/>
                </a:solidFill>
              </a:rPr>
              <a:t>T</a:t>
            </a:r>
            <a:r>
              <a:rPr lang="en-US" b="1" dirty="0">
                <a:solidFill>
                  <a:srgbClr val="D600B7"/>
                </a:solidFill>
              </a:rPr>
              <a:t> - example: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Users to Movies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87347" y="1690688"/>
            <a:ext cx="9220200" cy="4934128"/>
            <a:chOff x="-76200" y="1828801"/>
            <a:chExt cx="9220200" cy="4934128"/>
          </a:xfrm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US" dirty="0" err="1" smtClean="0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5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4478988" y="2235755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SciFi</a:t>
            </a:r>
            <a:r>
              <a:rPr lang="en-US" b="1" dirty="0" smtClean="0">
                <a:solidFill>
                  <a:srgbClr val="0000FF"/>
                </a:solidFill>
              </a:rPr>
              <a:t>-concept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>
            <a:off x="5168747" y="2568297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7290573" y="2593419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“strength” of the </a:t>
            </a:r>
            <a:r>
              <a:rPr lang="en-US" b="1" dirty="0" err="1" smtClean="0">
                <a:solidFill>
                  <a:srgbClr val="0000FF"/>
                </a:solidFill>
              </a:rPr>
              <a:t>SciFi</a:t>
            </a:r>
            <a:r>
              <a:rPr lang="en-US" b="1" dirty="0" smtClean="0">
                <a:solidFill>
                  <a:srgbClr val="0000FF"/>
                </a:solidFill>
              </a:rPr>
              <a:t>-concept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9" name="Oval 37"/>
          <p:cNvSpPr>
            <a:spLocks noChangeArrowheads="1"/>
          </p:cNvSpPr>
          <p:nvPr/>
        </p:nvSpPr>
        <p:spPr bwMode="auto">
          <a:xfrm>
            <a:off x="7791837" y="3470719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H="1">
            <a:off x="8249037" y="2958983"/>
            <a:ext cx="272510" cy="48430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Example: Users-to-Movies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398" y="1442736"/>
            <a:ext cx="6674385" cy="517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 </a:t>
            </a:r>
            <a:r>
              <a:rPr lang="en-US" b="1" dirty="0">
                <a:solidFill>
                  <a:srgbClr val="D600B7"/>
                </a:solidFill>
              </a:rPr>
              <a:t>= U </a:t>
            </a:r>
            <a:r>
              <a:rPr lang="en-US" b="1" dirty="0">
                <a:solidFill>
                  <a:srgbClr val="D600B7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D600B7"/>
                </a:solidFill>
              </a:rPr>
              <a:t> V</a:t>
            </a:r>
            <a:r>
              <a:rPr lang="en-US" b="1" baseline="30000" dirty="0">
                <a:solidFill>
                  <a:srgbClr val="D600B7"/>
                </a:solidFill>
              </a:rPr>
              <a:t>T</a:t>
            </a:r>
            <a:r>
              <a:rPr lang="en-US" b="1" dirty="0">
                <a:solidFill>
                  <a:srgbClr val="D600B7"/>
                </a:solidFill>
              </a:rPr>
              <a:t> - example: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Users to Movies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653448" y="1862878"/>
            <a:ext cx="9220200" cy="4934128"/>
            <a:chOff x="-76200" y="1828801"/>
            <a:chExt cx="9220200" cy="4934128"/>
          </a:xfrm>
        </p:grpSpPr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US" dirty="0" err="1" smtClean="0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82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4545089" y="2407945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SciFi</a:t>
            </a:r>
            <a:r>
              <a:rPr lang="en-US" b="1" dirty="0" smtClean="0">
                <a:solidFill>
                  <a:srgbClr val="0000FF"/>
                </a:solidFill>
              </a:rPr>
              <a:t>-concept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>
            <a:off x="5234848" y="2740487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7005281" y="1899370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 smtClean="0">
                <a:solidFill>
                  <a:srgbClr val="207A00"/>
                </a:solidFill>
              </a:rPr>
              <a:t>V</a:t>
            </a:r>
            <a:r>
              <a:rPr lang="en-US" sz="2800" b="1" dirty="0" smtClean="0">
                <a:solidFill>
                  <a:srgbClr val="207A00"/>
                </a:solidFill>
              </a:rPr>
              <a:t> is “movie-to-concept”</a:t>
            </a:r>
            <a:endParaRPr lang="en-US" sz="2800" b="1" dirty="0">
              <a:solidFill>
                <a:srgbClr val="207A00"/>
              </a:solidFill>
            </a:endParaRPr>
          </a:p>
          <a:p>
            <a:pPr algn="l"/>
            <a:r>
              <a:rPr lang="en-US" sz="2800" b="1" dirty="0">
                <a:solidFill>
                  <a:srgbClr val="207A00"/>
                </a:solidFill>
              </a:rPr>
              <a:t>similarity matrix</a:t>
            </a: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4701861" y="6058663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SciFi</a:t>
            </a:r>
            <a:r>
              <a:rPr lang="en-US" b="1" dirty="0" smtClean="0">
                <a:solidFill>
                  <a:srgbClr val="0000FF"/>
                </a:solidFill>
              </a:rPr>
              <a:t>-concept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9" name="Freeform 35"/>
          <p:cNvSpPr>
            <a:spLocks/>
          </p:cNvSpPr>
          <p:nvPr/>
        </p:nvSpPr>
        <p:spPr bwMode="auto">
          <a:xfrm flipV="1">
            <a:off x="5463448" y="5847153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2720248" y="3385567"/>
            <a:ext cx="45720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3177448" y="3385567"/>
            <a:ext cx="48768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Interpretation #1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685799" y="1752600"/>
            <a:ext cx="994547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dirty="0" smtClean="0"/>
              <a:t>‘</a:t>
            </a:r>
            <a:r>
              <a:rPr lang="en-US" sz="3600" b="1" dirty="0" smtClean="0">
                <a:solidFill>
                  <a:srgbClr val="D600B7"/>
                </a:solidFill>
              </a:rPr>
              <a:t>movies</a:t>
            </a:r>
            <a:r>
              <a:rPr lang="en-US" sz="3600" dirty="0" smtClean="0"/>
              <a:t>’, ‘</a:t>
            </a:r>
            <a:r>
              <a:rPr lang="en-US" sz="3600" b="1" dirty="0" smtClean="0">
                <a:solidFill>
                  <a:srgbClr val="D600B7"/>
                </a:solidFill>
              </a:rPr>
              <a:t>users</a:t>
            </a:r>
            <a:r>
              <a:rPr lang="en-US" sz="3600" dirty="0" smtClean="0"/>
              <a:t>’ and ‘</a:t>
            </a:r>
            <a:r>
              <a:rPr lang="en-US" sz="3600" b="1" dirty="0" smtClean="0">
                <a:solidFill>
                  <a:srgbClr val="D600B7"/>
                </a:solidFill>
              </a:rPr>
              <a:t>concepts</a:t>
            </a:r>
            <a:r>
              <a:rPr lang="en-US" sz="3600" dirty="0" smtClean="0"/>
              <a:t>’: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/>
              <a:t>U</a:t>
            </a:r>
            <a:r>
              <a:rPr lang="en-US" dirty="0" smtClean="0"/>
              <a:t>: user-to-concept similarity matrix</a:t>
            </a:r>
          </a:p>
          <a:p>
            <a:pPr lvl="6">
              <a:buFont typeface="Wingdings" panose="05000000000000000000" pitchFamily="2" charset="2"/>
              <a:buChar char="§"/>
            </a:pPr>
            <a:endParaRPr lang="en-US" b="1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/>
              <a:t>V</a:t>
            </a:r>
            <a:r>
              <a:rPr lang="en-US" dirty="0" smtClean="0"/>
              <a:t>: movie-to-concept similarity matrix</a:t>
            </a:r>
          </a:p>
          <a:p>
            <a:pPr lvl="5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Symbol" pitchFamily="18" charset="2"/>
                <a:sym typeface="Symbol"/>
              </a:rPr>
              <a:t></a:t>
            </a:r>
            <a:r>
              <a:rPr lang="en-US" dirty="0" smtClean="0"/>
              <a:t>: its diagonal elements: ‘strength’ of each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Solving SVD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27"/>
              <p:cNvSpPr txBox="1">
                <a:spLocks noChangeArrowheads="1"/>
              </p:cNvSpPr>
              <p:nvPr/>
            </p:nvSpPr>
            <p:spPr>
              <a:xfrm>
                <a:off x="685799" y="1510937"/>
                <a:ext cx="9945477" cy="5072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600B7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rgbClr val="D600B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D600B7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l-GR" b="1" i="1" smtClean="0">
                          <a:solidFill>
                            <a:srgbClr val="D600B7"/>
                          </a:solidFill>
                          <a:latin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 smtClean="0">
                  <a:solidFill>
                    <a:srgbClr val="D600B7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Transposing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will not have any effect </a:t>
                </a: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D600B7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D600B7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D600B7"/>
                    </a:solidFill>
                  </a:rPr>
                  <a:t>(since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D600B7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>
                    <a:solidFill>
                      <a:srgbClr val="D600B7"/>
                    </a:solidFill>
                  </a:rPr>
                  <a:t> is column orthonormal!)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(looks very similar to </a:t>
                </a:r>
                <a:r>
                  <a:rPr lang="en-US" b="1" dirty="0">
                    <a:solidFill>
                      <a:srgbClr val="D600B7"/>
                    </a:solidFill>
                  </a:rPr>
                  <a:t>Mx =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D600B7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 smtClean="0">
                    <a:solidFill>
                      <a:srgbClr val="D600B7"/>
                    </a:solidFill>
                  </a:rPr>
                  <a:t>x!)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V</a:t>
                </a:r>
                <a:r>
                  <a:rPr lang="en-US" dirty="0" smtClean="0"/>
                  <a:t> is an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 vector of the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solidFill>
                          <a:srgbClr val="D600B7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is an </a:t>
                </a:r>
                <a:r>
                  <a:rPr lang="en-US" dirty="0" err="1"/>
                  <a:t>eigen</a:t>
                </a:r>
                <a:r>
                  <a:rPr lang="en-US" dirty="0"/>
                  <a:t> vector of the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D600B7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𝑴𝑴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D600B7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)</a:t>
                </a:r>
                <a:endParaRPr lang="en-US" b="1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510937"/>
                <a:ext cx="9945477" cy="5072743"/>
              </a:xfrm>
              <a:prstGeom prst="rect">
                <a:avLst/>
              </a:prstGeom>
              <a:blipFill>
                <a:blip r:embed="rId3"/>
                <a:stretch>
                  <a:fillRect l="-1225" b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5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027"/>
              <p:cNvSpPr txBox="1">
                <a:spLocks noChangeArrowheads="1"/>
              </p:cNvSpPr>
              <p:nvPr/>
            </p:nvSpPr>
            <p:spPr>
              <a:xfrm>
                <a:off x="838199" y="4704202"/>
                <a:ext cx="10515601" cy="21537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Instead of using two coordinates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 err="1">
                        <a:latin typeface="Cambria Math"/>
                      </a:rPr>
                      <m:t>𝒙</m:t>
                    </m:r>
                    <m:r>
                      <a:rPr lang="en-US" b="1" i="1" dirty="0" err="1">
                        <a:latin typeface="Cambria Math"/>
                      </a:rPr>
                      <m:t>,</m:t>
                    </m:r>
                    <m:r>
                      <a:rPr lang="en-US" b="1" i="1" dirty="0" err="1">
                        <a:latin typeface="Cambria Math"/>
                      </a:rPr>
                      <m:t>𝒚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to describe point locations, let’s use only one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Point’s position is its location along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? </a:t>
                </a:r>
                <a:r>
                  <a:rPr lang="en-US" b="1" dirty="0">
                    <a:solidFill>
                      <a:srgbClr val="D600B7"/>
                    </a:solidFill>
                  </a:rPr>
                  <a:t>Minimize reconstruction error</a:t>
                </a:r>
                <a:endParaRPr lang="en-US" b="1" dirty="0">
                  <a:solidFill>
                    <a:srgbClr val="D600B7"/>
                  </a:solidFill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Rectangle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704202"/>
                <a:ext cx="10515601" cy="2153798"/>
              </a:xfrm>
              <a:prstGeom prst="rect">
                <a:avLst/>
              </a:prstGeom>
              <a:blipFill>
                <a:blip r:embed="rId3"/>
                <a:stretch>
                  <a:fillRect l="-985" t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9" y="1690688"/>
            <a:ext cx="3620059" cy="27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027"/>
              <p:cNvSpPr txBox="1">
                <a:spLocks noChangeArrowheads="1"/>
              </p:cNvSpPr>
              <p:nvPr/>
            </p:nvSpPr>
            <p:spPr>
              <a:xfrm>
                <a:off x="838200" y="1531345"/>
                <a:ext cx="8162582" cy="48474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Goal: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/>
                  <a:t>Minimize the </a:t>
                </a:r>
                <a:r>
                  <a:rPr lang="en-US" b="1" dirty="0" smtClean="0"/>
                  <a:t>sum of </a:t>
                </a:r>
                <a:r>
                  <a:rPr lang="en-US" b="1" dirty="0"/>
                  <a:t>reconstruction errors</a:t>
                </a:r>
                <a:r>
                  <a:rPr lang="en-US" b="1" dirty="0"/>
                  <a:t>: 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 are the “old”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dirty="0" smtClean="0"/>
                  <a:t>“</a:t>
                </a:r>
                <a:r>
                  <a:rPr lang="en-US" dirty="0"/>
                  <a:t>new” </a:t>
                </a:r>
                <a:r>
                  <a:rPr lang="en-US" dirty="0" smtClean="0"/>
                  <a:t>coordinates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SVD gives ‘best’ axis to project 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‘</a:t>
                </a:r>
                <a:r>
                  <a:rPr lang="en-US" b="1" dirty="0"/>
                  <a:t>best</a:t>
                </a:r>
                <a:r>
                  <a:rPr lang="en-US" dirty="0"/>
                  <a:t>’ = minimizing the reconstruction </a:t>
                </a:r>
                <a:r>
                  <a:rPr lang="en-US" dirty="0" smtClean="0"/>
                  <a:t>errors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In other words, </a:t>
                </a:r>
                <a:r>
                  <a:rPr lang="en-US" b="1" dirty="0">
                    <a:solidFill>
                      <a:srgbClr val="D600B7"/>
                    </a:solidFill>
                  </a:rPr>
                  <a:t>minimum reconstruction error</a:t>
                </a:r>
                <a:endParaRPr lang="en-US" sz="3600" b="1" dirty="0">
                  <a:solidFill>
                    <a:srgbClr val="D600B7"/>
                  </a:solidFill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Rectangle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1345"/>
                <a:ext cx="8162582" cy="4847421"/>
              </a:xfrm>
              <a:prstGeom prst="rect">
                <a:avLst/>
              </a:prstGeom>
              <a:blipFill>
                <a:blip r:embed="rId3"/>
                <a:stretch>
                  <a:fillRect l="-1344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19" y="1437301"/>
            <a:ext cx="2913981" cy="21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531345"/>
            <a:ext cx="8162582" cy="484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019" y="1437301"/>
            <a:ext cx="2913981" cy="21982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44486" y="1531345"/>
            <a:ext cx="8229600" cy="1674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D600B7"/>
                </a:solidFill>
              </a:rPr>
              <a:t>A = U </a:t>
            </a:r>
            <a:r>
              <a:rPr lang="en-US" sz="3600" b="1" dirty="0" smtClean="0">
                <a:solidFill>
                  <a:srgbClr val="D600B7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 smtClean="0">
                <a:solidFill>
                  <a:srgbClr val="D600B7"/>
                </a:solidFill>
              </a:rPr>
              <a:t> </a:t>
            </a:r>
            <a:r>
              <a:rPr lang="en-US" sz="3600" b="1" dirty="0">
                <a:solidFill>
                  <a:srgbClr val="D600B7"/>
                </a:solidFill>
              </a:rPr>
              <a:t>V</a:t>
            </a:r>
            <a:r>
              <a:rPr lang="en-US" sz="3600" b="1" baseline="30000" dirty="0">
                <a:solidFill>
                  <a:srgbClr val="D600B7"/>
                </a:solidFill>
              </a:rPr>
              <a:t>T </a:t>
            </a:r>
            <a:r>
              <a:rPr lang="en-US" sz="3600" b="1" dirty="0">
                <a:solidFill>
                  <a:srgbClr val="D600B7"/>
                </a:solidFill>
              </a:rPr>
              <a:t>- example</a:t>
            </a:r>
            <a:r>
              <a:rPr lang="en-US" sz="3600" b="1" dirty="0" smtClean="0">
                <a:solidFill>
                  <a:srgbClr val="D600B7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V</a:t>
            </a:r>
            <a:r>
              <a:rPr lang="en-US" dirty="0"/>
              <a:t>:</a:t>
            </a:r>
            <a:r>
              <a:rPr lang="en-US" dirty="0" smtClean="0"/>
              <a:t> “movie-to-concept”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U</a:t>
            </a:r>
            <a:r>
              <a:rPr lang="en-US" dirty="0" smtClean="0"/>
              <a:t>: “user-to-concept</a:t>
            </a:r>
            <a:r>
              <a:rPr lang="en-US" dirty="0"/>
              <a:t>”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8085" y="3483527"/>
            <a:ext cx="8915400" cy="3268385"/>
            <a:chOff x="228600" y="3494544"/>
            <a:chExt cx="8915400" cy="3268385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300157" y="5618552"/>
            <a:ext cx="3737128" cy="37092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8168721" y="3235745"/>
            <a:ext cx="1429832" cy="2382807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6369661" y="4027415"/>
            <a:ext cx="762000" cy="5334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705709" y="2754165"/>
            <a:ext cx="228780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variance (‘spread’)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v</a:t>
            </a:r>
            <a:r>
              <a:rPr lang="en-US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axis</a:t>
            </a: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6169553" y="3360220"/>
            <a:ext cx="428743" cy="5782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019" y="1437301"/>
            <a:ext cx="2913981" cy="21982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44486" y="1531345"/>
            <a:ext cx="8229600" cy="167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D600B7"/>
                </a:solidFill>
              </a:rPr>
              <a:t>A = U </a:t>
            </a:r>
            <a:r>
              <a:rPr lang="en-US" sz="3600" b="1" dirty="0" smtClean="0">
                <a:solidFill>
                  <a:srgbClr val="D600B7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 smtClean="0">
                <a:solidFill>
                  <a:srgbClr val="D600B7"/>
                </a:solidFill>
              </a:rPr>
              <a:t> </a:t>
            </a:r>
            <a:r>
              <a:rPr lang="en-US" sz="3600" b="1" dirty="0">
                <a:solidFill>
                  <a:srgbClr val="D600B7"/>
                </a:solidFill>
              </a:rPr>
              <a:t>V</a:t>
            </a:r>
            <a:r>
              <a:rPr lang="en-US" sz="3600" b="1" baseline="30000" dirty="0">
                <a:solidFill>
                  <a:srgbClr val="D600B7"/>
                </a:solidFill>
              </a:rPr>
              <a:t>T </a:t>
            </a:r>
            <a:r>
              <a:rPr lang="en-US" sz="3600" b="1" dirty="0">
                <a:solidFill>
                  <a:srgbClr val="D600B7"/>
                </a:solidFill>
              </a:rPr>
              <a:t>- example</a:t>
            </a:r>
            <a:r>
              <a:rPr lang="en-US" sz="3600" b="1" dirty="0" smtClean="0">
                <a:solidFill>
                  <a:srgbClr val="D600B7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rgbClr val="207A00"/>
                </a:solidFill>
              </a:rPr>
              <a:t>U </a:t>
            </a:r>
            <a:r>
              <a:rPr lang="en-US" b="1" dirty="0">
                <a:solidFill>
                  <a:srgbClr val="207A00"/>
                </a:solidFill>
                <a:latin typeface="Symbol" pitchFamily="18" charset="2"/>
                <a:sym typeface="Symbol"/>
              </a:rPr>
              <a:t></a:t>
            </a:r>
            <a:r>
              <a:rPr lang="en-US" dirty="0">
                <a:solidFill>
                  <a:srgbClr val="207A00"/>
                </a:solidFill>
                <a:latin typeface="Symbol" pitchFamily="18" charset="2"/>
                <a:sym typeface="Symbol"/>
              </a:rPr>
              <a:t>:</a:t>
            </a:r>
            <a:r>
              <a:rPr lang="en-US" dirty="0">
                <a:solidFill>
                  <a:srgbClr val="FF0066"/>
                </a:solidFill>
              </a:rPr>
              <a:t>  </a:t>
            </a:r>
            <a:r>
              <a:rPr lang="en-US" dirty="0"/>
              <a:t>Gives the coordinates </a:t>
            </a:r>
            <a:br>
              <a:rPr lang="en-US" dirty="0"/>
            </a:br>
            <a:r>
              <a:rPr lang="en-US" dirty="0"/>
              <a:t>of the points in the </a:t>
            </a:r>
            <a:br>
              <a:rPr lang="en-US" dirty="0"/>
            </a:br>
            <a:r>
              <a:rPr lang="en-US" dirty="0"/>
              <a:t>projection axis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343839" y="3560088"/>
            <a:ext cx="8763000" cy="3297912"/>
            <a:chOff x="228600" y="3494544"/>
            <a:chExt cx="8763000" cy="3297912"/>
          </a:xfrm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6019800" y="4160823"/>
              <a:ext cx="135047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 flipH="1">
              <a:off x="8382000" y="4160823"/>
              <a:ext cx="152400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9800" y="4114800"/>
              <a:ext cx="2971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1.61  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0.19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-0.01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5.08  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0.66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-0.03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6.82  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0.85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-0.05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8.43  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1.04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-0.06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1.86   -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5.60 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0.84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6.93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-0.87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2.75 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11423" y="3589615"/>
            <a:ext cx="30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Projection of users on the “Sci-Fi” axis </a:t>
            </a:r>
            <a:r>
              <a:rPr lang="en-US" sz="2400" b="1" dirty="0" smtClean="0">
                <a:latin typeface="Symbol" pitchFamily="18" charset="2"/>
                <a:sym typeface="Symbol"/>
              </a:rPr>
              <a:t>(</a:t>
            </a:r>
            <a:r>
              <a:rPr lang="en-US" sz="2400" b="1" dirty="0" smtClean="0"/>
              <a:t>U </a:t>
            </a:r>
            <a:r>
              <a:rPr lang="en-US" sz="2400" b="1" dirty="0" smtClean="0">
                <a:latin typeface="Symbol" pitchFamily="18" charset="2"/>
                <a:sym typeface="Symbol"/>
              </a:rPr>
              <a:t>)</a:t>
            </a:r>
            <a:r>
              <a:rPr lang="en-US" sz="2400" b="1" baseline="30000" dirty="0">
                <a:latin typeface="Symbol" pitchFamily="18" charset="2"/>
                <a:sym typeface="Symbol"/>
              </a:rPr>
              <a:t> </a:t>
            </a:r>
            <a:r>
              <a:rPr lang="en-US" sz="2400" b="1" baseline="30000" dirty="0" smtClean="0">
                <a:latin typeface="Symbol" pitchFamily="18" charset="2"/>
                <a:sym typeface="Symbol"/>
              </a:rPr>
              <a:t>T</a:t>
            </a:r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  <a:endParaRPr lang="en-US" sz="2400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11239" y="4226367"/>
            <a:ext cx="636488" cy="2536562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44439" y="4485144"/>
            <a:ext cx="1036636" cy="533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44486" y="1531345"/>
            <a:ext cx="8229600" cy="167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D600B7"/>
                </a:solidFill>
              </a:rPr>
              <a:t>More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Q: </a:t>
            </a:r>
            <a:r>
              <a:rPr lang="en-US" dirty="0" smtClean="0">
                <a:solidFill>
                  <a:srgbClr val="207A00"/>
                </a:solidFill>
              </a:rPr>
              <a:t>How exactly is dim. Reduction done?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0AD00"/>
                </a:solidFill>
              </a:rPr>
              <a:t>A: Set smaller singular values to zero</a:t>
            </a:r>
            <a:endParaRPr lang="en-US" dirty="0">
              <a:solidFill>
                <a:srgbClr val="F0AD00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23501" y="3351325"/>
            <a:ext cx="8915400" cy="3268385"/>
            <a:chOff x="228600" y="3494544"/>
            <a:chExt cx="8915400" cy="3268385"/>
          </a:xfrm>
        </p:grpSpPr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24301" y="4733581"/>
            <a:ext cx="342900" cy="424428"/>
            <a:chOff x="6629400" y="4876800"/>
            <a:chExt cx="342900" cy="424428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4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44486" y="1531345"/>
            <a:ext cx="8229600" cy="167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D600B7"/>
                </a:solidFill>
              </a:rPr>
              <a:t>More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Q: </a:t>
            </a:r>
            <a:r>
              <a:rPr lang="en-US" dirty="0" smtClean="0">
                <a:solidFill>
                  <a:srgbClr val="207A00"/>
                </a:solidFill>
              </a:rPr>
              <a:t>How exactly is dim. Reduction done?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0AD00"/>
                </a:solidFill>
              </a:rPr>
              <a:t>A: Set smaller singular values to zero</a:t>
            </a:r>
            <a:endParaRPr lang="en-US" dirty="0">
              <a:solidFill>
                <a:srgbClr val="F0AD00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013332" y="3325210"/>
            <a:ext cx="8915400" cy="3268385"/>
            <a:chOff x="228600" y="3494544"/>
            <a:chExt cx="8915400" cy="3268385"/>
          </a:xfrm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14132" y="4707466"/>
            <a:ext cx="342900" cy="424428"/>
            <a:chOff x="6629400" y="4876800"/>
            <a:chExt cx="342900" cy="424428"/>
          </a:xfrm>
        </p:grpSpPr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75732" y="3437034"/>
            <a:ext cx="460528" cy="2498300"/>
            <a:chOff x="6613700" y="4876800"/>
            <a:chExt cx="533400" cy="424428"/>
          </a:xfrm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6200000">
            <a:off x="8893625" y="4502823"/>
            <a:ext cx="230265" cy="3687552"/>
            <a:chOff x="6613700" y="4876800"/>
            <a:chExt cx="533400" cy="424428"/>
          </a:xfrm>
        </p:grpSpPr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881306" y="4186553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3691"/>
            <a:ext cx="10515600" cy="1311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Assumption:</a:t>
            </a:r>
            <a:r>
              <a:rPr lang="en-US" dirty="0"/>
              <a:t> Data lies on or near a low </a:t>
            </a:r>
            <a:r>
              <a:rPr lang="en-US" i="1" dirty="0" smtClean="0"/>
              <a:t>d</a:t>
            </a:r>
            <a:r>
              <a:rPr lang="en-US" dirty="0" smtClean="0"/>
              <a:t>-dimensional </a:t>
            </a:r>
            <a:r>
              <a:rPr lang="en-US" dirty="0"/>
              <a:t>subspace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Axes of this subspace are effective representation of the </a:t>
            </a:r>
            <a:r>
              <a:rPr lang="en-US" b="1" dirty="0" smtClean="0">
                <a:solidFill>
                  <a:srgbClr val="D600B7"/>
                </a:solidFill>
              </a:rPr>
              <a:t>data</a:t>
            </a:r>
            <a:endParaRPr lang="en-US" b="1" dirty="0">
              <a:solidFill>
                <a:srgbClr val="D600B7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325" y="1377108"/>
            <a:ext cx="8232161" cy="364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89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44486" y="1531345"/>
            <a:ext cx="8229600" cy="167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D600B7"/>
                </a:solidFill>
              </a:rPr>
              <a:t>More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Q: </a:t>
            </a:r>
            <a:r>
              <a:rPr lang="en-US" dirty="0" smtClean="0">
                <a:solidFill>
                  <a:srgbClr val="207A00"/>
                </a:solidFill>
              </a:rPr>
              <a:t>How exactly is dim. Reduction done?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0AD00"/>
                </a:solidFill>
              </a:rPr>
              <a:t>A: Set smaller singular values to zero</a:t>
            </a:r>
            <a:endParaRPr lang="en-US" dirty="0">
              <a:solidFill>
                <a:srgbClr val="F0AD00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38300" y="3340308"/>
            <a:ext cx="8915400" cy="3202841"/>
            <a:chOff x="228600" y="3494544"/>
            <a:chExt cx="8915400" cy="3202841"/>
          </a:xfrm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69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0.02</a:t>
                </a:r>
              </a:p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0.09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0.11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0.59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0.73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0.29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-0.69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7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44486" y="1531345"/>
            <a:ext cx="8229600" cy="167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D600B7"/>
                </a:solidFill>
              </a:rPr>
              <a:t>More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Q: </a:t>
            </a:r>
            <a:r>
              <a:rPr lang="en-US" dirty="0" smtClean="0">
                <a:solidFill>
                  <a:srgbClr val="207A00"/>
                </a:solidFill>
              </a:rPr>
              <a:t>How exactly is dim. Reduction done?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0AD00"/>
                </a:solidFill>
              </a:rPr>
              <a:t>A: Set smaller singular values to zero</a:t>
            </a:r>
            <a:endParaRPr lang="en-US" dirty="0">
              <a:solidFill>
                <a:srgbClr val="F0AD00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2653" y="3033300"/>
            <a:ext cx="7162800" cy="2677656"/>
            <a:chOff x="228600" y="3494544"/>
            <a:chExt cx="7162800" cy="2677656"/>
          </a:xfrm>
        </p:grpSpPr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0.01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0.70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1.34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4.78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687665" y="5928900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Frobenius</a:t>
            </a:r>
            <a:r>
              <a:rPr lang="en-US" sz="2400" b="1" dirty="0" smtClean="0">
                <a:solidFill>
                  <a:srgbClr val="008000"/>
                </a:solidFill>
              </a:rPr>
              <a:t> norm:</a:t>
            </a:r>
          </a:p>
          <a:p>
            <a:r>
              <a:rPr lang="en-US" sz="32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= </a:t>
            </a:r>
            <a:r>
              <a:rPr lang="en-US" sz="3200" dirty="0" smtClean="0">
                <a:solidFill>
                  <a:srgbClr val="008000"/>
                </a:solidFill>
                <a:sym typeface="Symbol"/>
              </a:rPr>
              <a:t></a:t>
            </a:r>
            <a:r>
              <a:rPr lang="el-GR" sz="3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rgbClr val="008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09053" y="6117793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= 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 </a:t>
            </a:r>
            <a:r>
              <a:rPr lang="el-GR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315" y="422759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5346" y="409786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88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4270" y="5681663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5470" y="4331399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43670" y="4714876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670" y="4371976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386070" y="1752601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6" name="Rectangle 35"/>
          <p:cNvSpPr/>
          <p:nvPr/>
        </p:nvSpPr>
        <p:spPr>
          <a:xfrm>
            <a:off x="4824470" y="1690688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43670" y="1752601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Sigma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7034270" y="2605088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</a:t>
            </a:r>
            <a:r>
              <a:rPr lang="en-US" sz="3200" baseline="30000" dirty="0" smtClean="0"/>
              <a:t>T</a:t>
            </a:r>
            <a:endParaRPr lang="en-US" sz="3200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4124152" y="26670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09870" y="4267201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B</a:t>
            </a:r>
            <a:endParaRPr lang="en-US" sz="3200" b="1" dirty="0"/>
          </a:p>
        </p:txBody>
      </p:sp>
      <p:sp>
        <p:nvSpPr>
          <p:cNvPr id="41" name="Rectangle 40"/>
          <p:cNvSpPr/>
          <p:nvPr/>
        </p:nvSpPr>
        <p:spPr>
          <a:xfrm>
            <a:off x="4824470" y="4310063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43670" y="4371976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Sigma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7034270" y="5224463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</a:t>
            </a:r>
            <a:r>
              <a:rPr lang="en-US" sz="3200" baseline="30000" dirty="0" smtClean="0"/>
              <a:t>T</a:t>
            </a:r>
            <a:endParaRPr lang="en-US" sz="3200" baseline="30000" dirty="0"/>
          </a:p>
        </p:txBody>
      </p:sp>
      <p:cxnSp>
        <p:nvCxnSpPr>
          <p:cNvPr id="44" name="Straight Connector 43"/>
          <p:cNvCxnSpPr>
            <a:stCxn id="41" idx="0"/>
            <a:endCxn id="41" idx="2"/>
          </p:cNvCxnSpPr>
          <p:nvPr/>
        </p:nvCxnSpPr>
        <p:spPr>
          <a:xfrm>
            <a:off x="5205470" y="4310063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43" idx="1"/>
          </p:cNvCxnSpPr>
          <p:nvPr/>
        </p:nvCxnSpPr>
        <p:spPr>
          <a:xfrm flipH="1">
            <a:off x="7034270" y="5681663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</p:cNvCxnSpPr>
          <p:nvPr/>
        </p:nvCxnSpPr>
        <p:spPr>
          <a:xfrm>
            <a:off x="6424670" y="4371976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1"/>
          </p:cNvCxnSpPr>
          <p:nvPr/>
        </p:nvCxnSpPr>
        <p:spPr>
          <a:xfrm>
            <a:off x="6043670" y="4714876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6893" y="50577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09870" y="3657601"/>
            <a:ext cx="514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 is best approximation of  A</a:t>
            </a:r>
          </a:p>
        </p:txBody>
      </p:sp>
    </p:spTree>
    <p:extLst>
      <p:ext uri="{BB962C8B-B14F-4D97-AF65-F5344CB8AC3E}">
        <p14:creationId xmlns:p14="http://schemas.microsoft.com/office/powerpoint/2010/main" val="1688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4485" y="1531345"/>
                <a:ext cx="10438483" cy="311777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Q: How many </a:t>
                </a:r>
                <a:r>
                  <a:rPr lang="el-GR" b="1" dirty="0">
                    <a:solidFill>
                      <a:srgbClr val="D600B7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n-US" sz="1800" b="1" dirty="0">
                    <a:solidFill>
                      <a:srgbClr val="D600B7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en-US" b="1" dirty="0">
                    <a:solidFill>
                      <a:srgbClr val="D600B7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to keep?</a:t>
                </a:r>
              </a:p>
              <a:p>
                <a:pPr>
                  <a:buNone/>
                </a:pPr>
                <a:r>
                  <a:rPr lang="en-US" b="1" dirty="0">
                    <a:solidFill>
                      <a:srgbClr val="D600B7"/>
                    </a:solidFill>
                  </a:rPr>
                  <a:t>A:</a:t>
                </a:r>
                <a:r>
                  <a:rPr lang="en-US" dirty="0"/>
                  <a:t> Rule-of-a thumb: </a:t>
                </a:r>
                <a:br>
                  <a:rPr lang="en-US" dirty="0"/>
                </a:br>
                <a:r>
                  <a:rPr lang="en-US" b="1" dirty="0">
                    <a:solidFill>
                      <a:srgbClr val="207A00"/>
                    </a:solidFill>
                  </a:rPr>
                  <a:t>keep </a:t>
                </a:r>
                <a:r>
                  <a:rPr lang="en-US" b="1" dirty="0">
                    <a:solidFill>
                      <a:srgbClr val="207A00"/>
                    </a:solidFill>
                  </a:rPr>
                  <a:t>80-90% of ‘energy’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485" y="1531345"/>
                <a:ext cx="10438483" cy="3117773"/>
              </a:xfrm>
              <a:blipFill>
                <a:blip r:embed="rId3"/>
                <a:stretch>
                  <a:fillRect l="-1227" t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Dimensionality Reduction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00199"/>
            <a:ext cx="10515600" cy="525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B7"/>
                </a:solidFill>
              </a:rPr>
              <a:t>To compute SVD:</a:t>
            </a:r>
          </a:p>
          <a:p>
            <a:pPr lvl="1"/>
            <a:r>
              <a:rPr lang="en-US" b="1" dirty="0" smtClean="0"/>
              <a:t>O(nm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 or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m)</a:t>
            </a:r>
            <a:r>
              <a:rPr lang="en-US" dirty="0" smtClean="0"/>
              <a:t> (whichever is less)</a:t>
            </a:r>
          </a:p>
          <a:p>
            <a:r>
              <a:rPr lang="en-US" b="1" dirty="0" smtClean="0">
                <a:solidFill>
                  <a:srgbClr val="D600B7"/>
                </a:solidFill>
              </a:rPr>
              <a:t>But:</a:t>
            </a:r>
          </a:p>
          <a:p>
            <a:pPr lvl="1"/>
            <a:r>
              <a:rPr lang="en-US" dirty="0" smtClean="0"/>
              <a:t>Less work, if we just want singular values</a:t>
            </a:r>
          </a:p>
          <a:p>
            <a:pPr lvl="1"/>
            <a:r>
              <a:rPr lang="en-US" dirty="0" smtClean="0"/>
              <a:t>or if we want first </a:t>
            </a:r>
            <a:r>
              <a:rPr lang="en-US" i="1" dirty="0" smtClean="0"/>
              <a:t>k</a:t>
            </a:r>
            <a:r>
              <a:rPr lang="en-US" dirty="0" smtClean="0"/>
              <a:t> singular vectors</a:t>
            </a:r>
          </a:p>
          <a:p>
            <a:pPr lvl="1"/>
            <a:r>
              <a:rPr lang="en-US" dirty="0" smtClean="0"/>
              <a:t>or if the matrix is sparse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D600B7"/>
                </a:solidFill>
              </a:rPr>
              <a:t>Implemented in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linear algebra packages like</a:t>
            </a:r>
          </a:p>
          <a:p>
            <a:pPr lvl="1"/>
            <a:r>
              <a:rPr lang="en-US" dirty="0" smtClean="0"/>
              <a:t>LINPACK,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SPlus</a:t>
            </a:r>
            <a:r>
              <a:rPr lang="en-US" dirty="0" smtClean="0"/>
              <a:t>, Mathematica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Case Study – How to Query?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38234"/>
            <a:ext cx="10515600" cy="108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600B7"/>
                </a:solidFill>
              </a:rPr>
              <a:t>Q: Find users that like ‘Matrix’</a:t>
            </a:r>
          </a:p>
          <a:p>
            <a:r>
              <a:rPr lang="en-US" b="1" dirty="0">
                <a:solidFill>
                  <a:srgbClr val="207A00"/>
                </a:solidFill>
              </a:rPr>
              <a:t>A: Map query into a ‘concept space’ – how?</a:t>
            </a:r>
            <a:endParaRPr lang="en-US" dirty="0">
              <a:solidFill>
                <a:srgbClr val="207A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3954" y="2152472"/>
            <a:ext cx="9220200" cy="4705528"/>
            <a:chOff x="-76200" y="1828801"/>
            <a:chExt cx="9220200" cy="4705528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9" name="Freeform 36"/>
            <p:cNvSpPr>
              <a:spLocks/>
            </p:cNvSpPr>
            <p:nvPr/>
          </p:nvSpPr>
          <p:spPr bwMode="auto">
            <a:xfrm>
              <a:off x="5330672" y="5409617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7"/>
            <p:cNvSpPr>
              <a:spLocks/>
            </p:cNvSpPr>
            <p:nvPr/>
          </p:nvSpPr>
          <p:spPr bwMode="auto">
            <a:xfrm flipH="1">
              <a:off x="8915400" y="5351201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US" dirty="0" err="1" smtClean="0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0" y="53340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7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Case Study – How to Query?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38234"/>
            <a:ext cx="10515600" cy="108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600B7"/>
                </a:solidFill>
              </a:rPr>
              <a:t>Q: Find users that like ‘Matrix’</a:t>
            </a:r>
          </a:p>
          <a:p>
            <a:r>
              <a:rPr lang="en-US" b="1" dirty="0">
                <a:solidFill>
                  <a:srgbClr val="207A00"/>
                </a:solidFill>
              </a:rPr>
              <a:t>A: Map query into a ‘concept space’ – how?</a:t>
            </a:r>
            <a:endParaRPr lang="en-US" dirty="0">
              <a:solidFill>
                <a:srgbClr val="207A00"/>
              </a:solidFill>
            </a:endParaRP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82336"/>
              </p:ext>
            </p:extLst>
          </p:nvPr>
        </p:nvGraphicFramePr>
        <p:xfrm>
          <a:off x="2591604" y="4219613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3023680" imgH="637393" progId="Word.Document.8">
                  <p:embed/>
                </p:oleObj>
              </mc:Choice>
              <mc:Fallback>
                <p:oleObj name="Document" r:id="rId4" imgW="3023680" imgH="637393" progId="Word.Document.8">
                  <p:embed/>
                  <p:pic>
                    <p:nvPicPr>
                      <p:cNvPr id="1452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604" y="4219613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6"/>
          <p:cNvSpPr>
            <a:spLocks/>
          </p:cNvSpPr>
          <p:nvPr/>
        </p:nvSpPr>
        <p:spPr bwMode="auto">
          <a:xfrm>
            <a:off x="2620179" y="4132856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 flipH="1">
            <a:off x="4348967" y="4132856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82004" y="4156668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q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7039779" y="3024781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8979554" y="5070513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Matrix</a:t>
            </a:r>
            <a:endParaRPr lang="en-US" sz="2000" dirty="0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 rot="16200000">
            <a:off x="6490270" y="3009117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Alien</a:t>
            </a:r>
            <a:endParaRPr lang="en-US" sz="2000" dirty="0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7344579" y="4015381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8106579" y="3634381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8563779" y="4396381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9020979" y="3862981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8716179" y="3329581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039779" y="4472581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725579" y="4472581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7039779" y="3405781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8840004" y="3015256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rot="16200000" flipV="1">
            <a:off x="6315879" y="4358281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6049179" y="4094200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2849294" y="2541667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2274701" y="4918113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product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724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Case Study – How to Query?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38234"/>
            <a:ext cx="10515600" cy="108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600B7"/>
                </a:solidFill>
              </a:rPr>
              <a:t>Q: Find users that like ‘Matrix’</a:t>
            </a:r>
          </a:p>
          <a:p>
            <a:r>
              <a:rPr lang="en-US" b="1" dirty="0">
                <a:solidFill>
                  <a:srgbClr val="207A00"/>
                </a:solidFill>
              </a:rPr>
              <a:t>A: Map query into a ‘concept space’ – how?</a:t>
            </a:r>
            <a:endParaRPr lang="en-US" dirty="0">
              <a:solidFill>
                <a:srgbClr val="207A0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072830" y="3101248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7377630" y="409184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8139630" y="371084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8596830" y="447284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9054030" y="393944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auto">
          <a:xfrm>
            <a:off x="8749230" y="3406048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V="1">
            <a:off x="7072830" y="454904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7758630" y="4549048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 flipV="1">
            <a:off x="7072830" y="3482248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8873055" y="3091723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rot="16200000" flipV="1">
            <a:off x="6348930" y="443474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5" name="Line 30"/>
          <p:cNvSpPr>
            <a:spLocks noChangeShapeType="1"/>
          </p:cNvSpPr>
          <p:nvPr/>
        </p:nvSpPr>
        <p:spPr bwMode="auto">
          <a:xfrm flipV="1">
            <a:off x="7072830" y="3253648"/>
            <a:ext cx="2514600" cy="1905000"/>
          </a:xfrm>
          <a:prstGeom prst="line">
            <a:avLst/>
          </a:prstGeom>
          <a:noFill/>
          <a:ln w="15875">
            <a:solidFill>
              <a:srgbClr val="339933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 flipV="1">
            <a:off x="7453830" y="4244248"/>
            <a:ext cx="190500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8695255" y="4563335"/>
            <a:ext cx="671979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/>
              <a:t>q*v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graphicFrame>
        <p:nvGraphicFramePr>
          <p:cNvPr id="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42551"/>
              </p:ext>
            </p:extLst>
          </p:nvPr>
        </p:nvGraphicFramePr>
        <p:xfrm>
          <a:off x="2624655" y="4307748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3023680" imgH="637393" progId="Word.Document.8">
                  <p:embed/>
                </p:oleObj>
              </mc:Choice>
              <mc:Fallback>
                <p:oleObj name="Document" r:id="rId4" imgW="3023680" imgH="637393" progId="Word.Document.8">
                  <p:embed/>
                  <p:pic>
                    <p:nvPicPr>
                      <p:cNvPr id="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655" y="4307748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Freeform 6"/>
          <p:cNvSpPr>
            <a:spLocks/>
          </p:cNvSpPr>
          <p:nvPr/>
        </p:nvSpPr>
        <p:spPr bwMode="auto">
          <a:xfrm>
            <a:off x="2653230" y="4220991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7"/>
          <p:cNvSpPr>
            <a:spLocks/>
          </p:cNvSpPr>
          <p:nvPr/>
        </p:nvSpPr>
        <p:spPr bwMode="auto">
          <a:xfrm flipH="1">
            <a:off x="4382018" y="4220991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882345" y="2629802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>
            <a:off x="8825430" y="3482248"/>
            <a:ext cx="152400" cy="2286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6082230" y="4182335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9012605" y="5158648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Matrix</a:t>
            </a:r>
            <a:endParaRPr lang="en-US" sz="2000" dirty="0"/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 rot="16200000">
            <a:off x="6523321" y="3097252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Alien</a:t>
            </a:r>
            <a:endParaRPr lang="en-US" sz="2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2015055" y="4244803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q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2307752" y="5006248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product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536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Case Study – How to Query?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108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B7"/>
                </a:solidFill>
              </a:rPr>
              <a:t>How would the user </a:t>
            </a:r>
            <a:r>
              <a:rPr lang="en-US" b="1" i="1" dirty="0" smtClean="0">
                <a:solidFill>
                  <a:srgbClr val="D600B7"/>
                </a:solidFill>
              </a:rPr>
              <a:t>d </a:t>
            </a:r>
            <a:r>
              <a:rPr lang="en-US" b="1" dirty="0" smtClean="0">
                <a:solidFill>
                  <a:srgbClr val="D600B7"/>
                </a:solidFill>
              </a:rPr>
              <a:t>that rated (‘</a:t>
            </a:r>
            <a:r>
              <a:rPr lang="en-US" b="1" dirty="0" err="1" smtClean="0">
                <a:solidFill>
                  <a:srgbClr val="D600B7"/>
                </a:solidFill>
              </a:rPr>
              <a:t>Alien’,’Serenity</a:t>
            </a:r>
            <a:r>
              <a:rPr lang="en-US" b="1" dirty="0" smtClean="0">
                <a:solidFill>
                  <a:srgbClr val="D600B7"/>
                </a:solidFill>
              </a:rPr>
              <a:t>’) be handled?</a:t>
            </a:r>
          </a:p>
          <a:p>
            <a:r>
              <a:rPr lang="en-US" b="1" dirty="0" err="1">
                <a:solidFill>
                  <a:srgbClr val="D600B7"/>
                </a:solidFill>
              </a:rPr>
              <a:t>d</a:t>
            </a:r>
            <a:r>
              <a:rPr lang="en-US" b="1" baseline="-25000" dirty="0" err="1" smtClean="0">
                <a:solidFill>
                  <a:srgbClr val="D600B7"/>
                </a:solidFill>
              </a:rPr>
              <a:t>concept</a:t>
            </a:r>
            <a:r>
              <a:rPr lang="en-US" b="1" dirty="0" smtClean="0">
                <a:solidFill>
                  <a:srgbClr val="D600B7"/>
                </a:solidFill>
              </a:rPr>
              <a:t> = </a:t>
            </a:r>
            <a:r>
              <a:rPr lang="en-US" b="1" dirty="0" err="1">
                <a:solidFill>
                  <a:srgbClr val="D600B7"/>
                </a:solidFill>
              </a:rPr>
              <a:t>d</a:t>
            </a:r>
            <a:r>
              <a:rPr lang="en-US" b="1" dirty="0" err="1" smtClean="0">
                <a:solidFill>
                  <a:srgbClr val="D600B7"/>
                </a:solidFill>
              </a:rPr>
              <a:t>.V</a:t>
            </a:r>
            <a:endParaRPr lang="en-US" dirty="0">
              <a:solidFill>
                <a:srgbClr val="D600B7"/>
              </a:solidFill>
            </a:endParaRPr>
          </a:p>
        </p:txBody>
      </p:sp>
      <p:sp>
        <p:nvSpPr>
          <p:cNvPr id="84" name="Freeform 40"/>
          <p:cNvSpPr>
            <a:spLocks/>
          </p:cNvSpPr>
          <p:nvPr/>
        </p:nvSpPr>
        <p:spPr bwMode="auto">
          <a:xfrm flipH="1">
            <a:off x="7160965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5484564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movie-to-concept</a:t>
            </a:r>
            <a:endParaRPr lang="en-US" b="1" dirty="0">
              <a:solidFill>
                <a:srgbClr val="008000"/>
              </a:solidFill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similarities (V)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7694364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87" name="Freeform 45"/>
          <p:cNvSpPr>
            <a:spLocks/>
          </p:cNvSpPr>
          <p:nvPr/>
        </p:nvSpPr>
        <p:spPr bwMode="auto">
          <a:xfrm>
            <a:off x="8151564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7"/>
          <p:cNvSpPr>
            <a:spLocks/>
          </p:cNvSpPr>
          <p:nvPr/>
        </p:nvSpPr>
        <p:spPr bwMode="auto">
          <a:xfrm flipH="1">
            <a:off x="9446964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48"/>
          <p:cNvSpPr txBox="1">
            <a:spLocks noChangeArrowheads="1"/>
          </p:cNvSpPr>
          <p:nvPr/>
        </p:nvSpPr>
        <p:spPr bwMode="auto">
          <a:xfrm>
            <a:off x="7694364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SciFi</a:t>
            </a:r>
            <a:r>
              <a:rPr lang="en-US" dirty="0" smtClean="0">
                <a:solidFill>
                  <a:srgbClr val="0000FF"/>
                </a:solidFill>
              </a:rPr>
              <a:t>-concept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0" name="Line 49"/>
          <p:cNvSpPr>
            <a:spLocks noChangeShapeType="1"/>
          </p:cNvSpPr>
          <p:nvPr/>
        </p:nvSpPr>
        <p:spPr bwMode="auto">
          <a:xfrm>
            <a:off x="8432707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29465"/>
              </p:ext>
            </p:extLst>
          </p:nvPr>
        </p:nvGraphicFramePr>
        <p:xfrm>
          <a:off x="2717552" y="4406900"/>
          <a:ext cx="1938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3023679" imgH="640637" progId="Word.Document.8">
                  <p:embed/>
                </p:oleObj>
              </mc:Choice>
              <mc:Fallback>
                <p:oleObj name="Document" r:id="rId4" imgW="3023679" imgH="640637" progId="Word.Document.8">
                  <p:embed/>
                  <p:pic>
                    <p:nvPicPr>
                      <p:cNvPr id="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552" y="4406900"/>
                        <a:ext cx="19383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Freeform 6"/>
          <p:cNvSpPr>
            <a:spLocks/>
          </p:cNvSpPr>
          <p:nvPr/>
        </p:nvSpPr>
        <p:spPr bwMode="auto">
          <a:xfrm>
            <a:off x="2741364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7"/>
          <p:cNvSpPr>
            <a:spLocks/>
          </p:cNvSpPr>
          <p:nvPr/>
        </p:nvSpPr>
        <p:spPr bwMode="auto">
          <a:xfrm flipH="1">
            <a:off x="4470152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2970479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103189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q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96" name="Freeform 16"/>
          <p:cNvSpPr>
            <a:spLocks/>
          </p:cNvSpPr>
          <p:nvPr/>
        </p:nvSpPr>
        <p:spPr bwMode="auto">
          <a:xfrm>
            <a:off x="5484564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524097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0.12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0.02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0.09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0.69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0.69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94711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191096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5.2      0.4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Case Study – How to Query?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1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B7"/>
                </a:solidFill>
              </a:rPr>
              <a:t>Observation:</a:t>
            </a:r>
            <a:r>
              <a:rPr lang="en-US" b="1" dirty="0" smtClean="0">
                <a:solidFill>
                  <a:srgbClr val="D60093"/>
                </a:solidFill>
              </a:rPr>
              <a:t> </a:t>
            </a:r>
            <a:r>
              <a:rPr lang="en-US" dirty="0"/>
              <a:t>User </a:t>
            </a:r>
            <a:r>
              <a:rPr lang="en-US" b="1" i="1" dirty="0"/>
              <a:t>d</a:t>
            </a:r>
            <a:r>
              <a:rPr lang="en-US" dirty="0"/>
              <a:t> that rated (‘</a:t>
            </a:r>
            <a:r>
              <a:rPr lang="en-US" i="1" dirty="0"/>
              <a:t>Alien</a:t>
            </a:r>
            <a:r>
              <a:rPr lang="en-US" dirty="0"/>
              <a:t>’, ‘</a:t>
            </a:r>
            <a:r>
              <a:rPr lang="en-US" i="1" dirty="0"/>
              <a:t>Serenity</a:t>
            </a:r>
            <a:r>
              <a:rPr lang="en-US" dirty="0"/>
              <a:t>’) will be </a:t>
            </a:r>
            <a:r>
              <a:rPr lang="en-US" b="1" dirty="0"/>
              <a:t>similar</a:t>
            </a:r>
            <a:r>
              <a:rPr lang="en-US" dirty="0"/>
              <a:t> to user </a:t>
            </a:r>
            <a:r>
              <a:rPr lang="en-US" b="1" dirty="0"/>
              <a:t>q</a:t>
            </a:r>
            <a:r>
              <a:rPr lang="en-US" dirty="0"/>
              <a:t> </a:t>
            </a:r>
            <a:r>
              <a:rPr lang="en-US" dirty="0" smtClean="0"/>
              <a:t>that rated </a:t>
            </a:r>
            <a:r>
              <a:rPr lang="en-US" dirty="0"/>
              <a:t>(‘</a:t>
            </a:r>
            <a:r>
              <a:rPr lang="en-US" i="1" dirty="0"/>
              <a:t>Matrix</a:t>
            </a:r>
            <a:r>
              <a:rPr lang="en-US" dirty="0"/>
              <a:t>’), although </a:t>
            </a:r>
            <a:r>
              <a:rPr lang="en-US" b="1" i="1" dirty="0"/>
              <a:t>d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have </a:t>
            </a:r>
            <a:r>
              <a:rPr lang="en-US" b="1" dirty="0" smtClean="0"/>
              <a:t>zero </a:t>
            </a:r>
            <a:r>
              <a:rPr lang="en-US" b="1" dirty="0"/>
              <a:t>ratings in common</a:t>
            </a:r>
            <a:r>
              <a:rPr lang="en-US" dirty="0" smtClean="0"/>
              <a:t>!</a:t>
            </a:r>
            <a:endParaRPr lang="en-US" b="1" dirty="0" smtClean="0">
              <a:solidFill>
                <a:srgbClr val="D60093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64708"/>
              </p:ext>
            </p:extLst>
          </p:nvPr>
        </p:nvGraphicFramePr>
        <p:xfrm>
          <a:off x="3283275" y="4351832"/>
          <a:ext cx="19002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4" imgW="3212232" imgH="791693" progId="Word.Document.8">
                  <p:embed/>
                </p:oleObj>
              </mc:Choice>
              <mc:Fallback>
                <p:oleObj name="Document" r:id="rId4" imgW="3212232" imgH="791693" progId="Word.Document.8">
                  <p:embed/>
                  <p:pic>
                    <p:nvPicPr>
                      <p:cNvPr id="1458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275" y="4351832"/>
                        <a:ext cx="19002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2294262" y="4266107"/>
            <a:ext cx="2843213" cy="619125"/>
            <a:chOff x="129" y="2346"/>
            <a:chExt cx="1791" cy="390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672" y="2346"/>
              <a:ext cx="173" cy="39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1761" y="2346"/>
              <a:ext cx="159" cy="34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29" y="2352"/>
              <a:ext cx="448" cy="2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d   =</a:t>
              </a:r>
              <a:endParaRPr lang="en-US" sz="2400" b="1" dirty="0"/>
            </a:p>
          </p:txBody>
        </p:sp>
      </p:grpSp>
      <p:sp>
        <p:nvSpPr>
          <p:cNvPr id="25" name="Freeform 20"/>
          <p:cNvSpPr>
            <a:spLocks/>
          </p:cNvSpPr>
          <p:nvPr/>
        </p:nvSpPr>
        <p:spPr bwMode="auto">
          <a:xfrm>
            <a:off x="8009262" y="419943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flipH="1">
            <a:off x="9304662" y="419943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704462" y="3513632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SciFi</a:t>
            </a:r>
            <a:r>
              <a:rPr lang="en-US" dirty="0" smtClean="0">
                <a:solidFill>
                  <a:srgbClr val="0000FF"/>
                </a:solidFill>
              </a:rPr>
              <a:t>-concept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8390262" y="3818432"/>
            <a:ext cx="0" cy="381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49867"/>
              </p:ext>
            </p:extLst>
          </p:nvPr>
        </p:nvGraphicFramePr>
        <p:xfrm>
          <a:off x="3208662" y="5266232"/>
          <a:ext cx="1847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6" imgW="3023680" imgH="952123" progId="Word.Document.8">
                  <p:embed/>
                </p:oleObj>
              </mc:Choice>
              <mc:Fallback>
                <p:oleObj name="Document" r:id="rId6" imgW="3023680" imgH="952123" progId="Word.Document.8">
                  <p:embed/>
                  <p:pic>
                    <p:nvPicPr>
                      <p:cNvPr id="1458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662" y="5266232"/>
                        <a:ext cx="1847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27"/>
          <p:cNvSpPr>
            <a:spLocks/>
          </p:cNvSpPr>
          <p:nvPr/>
        </p:nvSpPr>
        <p:spPr bwMode="auto">
          <a:xfrm>
            <a:off x="8066412" y="511383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 flipH="1">
            <a:off x="9361812" y="511383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3080075" y="5104307"/>
            <a:ext cx="274637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234974" y="5113832"/>
            <a:ext cx="708848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q   </a:t>
            </a:r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 flipH="1">
            <a:off x="4961262" y="5113832"/>
            <a:ext cx="274638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570862" y="4504232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570862" y="5266232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3513977" y="2695071"/>
            <a:ext cx="126829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03862" y="585626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Zero ratings in common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97510" y="587583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Similarity ≠ 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24994" y="5185567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48794" y="4271167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Singular Value Decomposition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45"/>
            <a:ext cx="10515600" cy="49269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FF0066"/>
                </a:solidFill>
              </a:rPr>
              <a:t>A</a:t>
            </a:r>
            <a:r>
              <a:rPr lang="en-US" sz="4000" b="1" baseline="-25000" dirty="0">
                <a:solidFill>
                  <a:srgbClr val="FF0066"/>
                </a:solidFill>
              </a:rPr>
              <a:t>[m x n]</a:t>
            </a:r>
            <a:r>
              <a:rPr lang="en-US" sz="4000" dirty="0">
                <a:solidFill>
                  <a:srgbClr val="FF0066"/>
                </a:solidFill>
              </a:rPr>
              <a:t> = </a:t>
            </a:r>
            <a:r>
              <a:rPr lang="en-US" sz="4000" b="1" dirty="0">
                <a:solidFill>
                  <a:srgbClr val="FF0066"/>
                </a:solidFill>
              </a:rPr>
              <a:t>U</a:t>
            </a:r>
            <a:r>
              <a:rPr lang="en-US" sz="4000" b="1" baseline="-25000" dirty="0">
                <a:solidFill>
                  <a:srgbClr val="FF0066"/>
                </a:solidFill>
              </a:rPr>
              <a:t>[m x r]</a:t>
            </a:r>
            <a:r>
              <a:rPr lang="en-US" sz="4000" dirty="0">
                <a:solidFill>
                  <a:srgbClr val="FF0066"/>
                </a:solidFill>
              </a:rPr>
              <a:t> </a:t>
            </a:r>
            <a:r>
              <a:rPr lang="en-US" sz="4000" b="1" dirty="0">
                <a:solidFill>
                  <a:srgbClr val="FF0066"/>
                </a:solidFill>
                <a:latin typeface="Symbol" pitchFamily="18" charset="2"/>
                <a:sym typeface="Symbol"/>
              </a:rPr>
              <a:t></a:t>
            </a:r>
            <a:r>
              <a:rPr lang="en-US" sz="4000" b="1" dirty="0">
                <a:solidFill>
                  <a:srgbClr val="FF0066"/>
                </a:solidFill>
                <a:latin typeface="Symbol" pitchFamily="18" charset="2"/>
              </a:rPr>
              <a:t> </a:t>
            </a:r>
            <a:r>
              <a:rPr lang="en-US" sz="4000" b="1" baseline="-25000" dirty="0">
                <a:solidFill>
                  <a:srgbClr val="FF0066"/>
                </a:solidFill>
                <a:latin typeface="Symbol" pitchFamily="18" charset="2"/>
              </a:rPr>
              <a:t>[ </a:t>
            </a:r>
            <a:r>
              <a:rPr lang="en-US" sz="4000" b="1" baseline="-25000" dirty="0">
                <a:solidFill>
                  <a:srgbClr val="FF0066"/>
                </a:solidFill>
              </a:rPr>
              <a:t>r x r]</a:t>
            </a:r>
            <a:r>
              <a:rPr lang="en-US" sz="4000" dirty="0">
                <a:solidFill>
                  <a:srgbClr val="FF0066"/>
                </a:solidFill>
              </a:rPr>
              <a:t> (</a:t>
            </a:r>
            <a:r>
              <a:rPr lang="en-US" sz="4000" b="1" dirty="0">
                <a:solidFill>
                  <a:srgbClr val="FF0066"/>
                </a:solidFill>
              </a:rPr>
              <a:t>V</a:t>
            </a:r>
            <a:r>
              <a:rPr lang="en-US" sz="4000" b="1" baseline="-25000" dirty="0">
                <a:solidFill>
                  <a:srgbClr val="FF0066"/>
                </a:solidFill>
              </a:rPr>
              <a:t>[n x r]</a:t>
            </a:r>
            <a:r>
              <a:rPr lang="en-US" sz="4000" b="1" dirty="0">
                <a:solidFill>
                  <a:srgbClr val="FF0066"/>
                </a:solidFill>
              </a:rPr>
              <a:t>)</a:t>
            </a:r>
            <a:r>
              <a:rPr lang="en-US" sz="4000" baseline="30000" dirty="0">
                <a:solidFill>
                  <a:srgbClr val="FF0066"/>
                </a:solidFill>
              </a:rPr>
              <a:t>T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>
                <a:solidFill>
                  <a:srgbClr val="D600B7"/>
                </a:solidFill>
              </a:rPr>
              <a:t>Input data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(e.g., 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n</a:t>
            </a:r>
            <a:r>
              <a:rPr lang="en-US" dirty="0"/>
              <a:t> terms)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U</a:t>
            </a:r>
            <a:r>
              <a:rPr lang="en-US" dirty="0"/>
              <a:t>: </a:t>
            </a:r>
            <a:r>
              <a:rPr lang="en-US" b="1" dirty="0">
                <a:solidFill>
                  <a:srgbClr val="D600B7"/>
                </a:solidFill>
              </a:rPr>
              <a:t>Left singular vectors</a:t>
            </a:r>
            <a:r>
              <a:rPr lang="en-US" b="1" dirty="0">
                <a:solidFill>
                  <a:srgbClr val="FF0066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 (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</a:t>
            </a:r>
            <a:r>
              <a:rPr lang="en-US" b="1" dirty="0">
                <a:solidFill>
                  <a:srgbClr val="D600B7"/>
                </a:solidFill>
              </a:rPr>
              <a:t>Singular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diagonal matrix (strength of each ‘concept’)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: rank of the matrix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>
                <a:solidFill>
                  <a:srgbClr val="D600B7"/>
                </a:solidFill>
              </a:rPr>
              <a:t>Right singular vectors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(</a:t>
            </a:r>
            <a:r>
              <a:rPr lang="en-US" i="1" dirty="0"/>
              <a:t>n</a:t>
            </a:r>
            <a:r>
              <a:rPr lang="en-US" dirty="0"/>
              <a:t> 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3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Relation to Eigen-decomposition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4894" y="1497573"/>
            <a:ext cx="10388906" cy="48169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600B7"/>
                </a:solidFill>
              </a:rPr>
              <a:t>SVD gives us: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b="1" dirty="0" smtClean="0">
                <a:solidFill>
                  <a:srgbClr val="207A00"/>
                </a:solidFill>
              </a:rPr>
              <a:t>Eigen-decomposition: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b="1" dirty="0">
                <a:latin typeface="Symbol" pitchFamily="18" charset="2"/>
              </a:rPr>
              <a:t>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2"/>
            <a:r>
              <a:rPr lang="en-US" dirty="0" smtClean="0"/>
              <a:t>A is symmetric</a:t>
            </a:r>
          </a:p>
          <a:p>
            <a:pPr lvl="2"/>
            <a:r>
              <a:rPr lang="en-US" dirty="0" smtClean="0"/>
              <a:t>U, V, X are </a:t>
            </a:r>
            <a:r>
              <a:rPr lang="en-US" dirty="0" err="1" smtClean="0"/>
              <a:t>orthonormal</a:t>
            </a:r>
            <a:r>
              <a:rPr lang="en-US" dirty="0" smtClean="0"/>
              <a:t> (</a:t>
            </a:r>
            <a:r>
              <a:rPr lang="en-US" b="1" dirty="0" smtClean="0"/>
              <a:t>U</a:t>
            </a:r>
            <a:r>
              <a:rPr lang="en-US" baseline="30000" dirty="0" smtClean="0"/>
              <a:t>T</a:t>
            </a:r>
            <a:r>
              <a:rPr lang="en-US" b="1" dirty="0" smtClean="0"/>
              <a:t>U</a:t>
            </a:r>
            <a:r>
              <a:rPr lang="en-US" dirty="0" smtClean="0"/>
              <a:t>=</a:t>
            </a:r>
            <a:r>
              <a:rPr lang="en-US" b="1" dirty="0" smtClean="0"/>
              <a:t>I</a:t>
            </a:r>
            <a:r>
              <a:rPr lang="en-US" dirty="0" smtClean="0"/>
              <a:t>),</a:t>
            </a:r>
          </a:p>
          <a:p>
            <a:pPr lvl="2"/>
            <a:r>
              <a:rPr lang="en-US" b="1" dirty="0" smtClean="0">
                <a:latin typeface="Symbol" pitchFamily="18" charset="2"/>
              </a:rPr>
              <a:t>L, </a:t>
            </a:r>
            <a:r>
              <a:rPr lang="en-US" b="1" dirty="0" smtClean="0">
                <a:latin typeface="Symbol" pitchFamily="18" charset="2"/>
                <a:sym typeface="Symbol"/>
              </a:rPr>
              <a:t></a:t>
            </a:r>
            <a:r>
              <a:rPr lang="en-US" b="1" dirty="0" smtClean="0">
                <a:latin typeface="Symbol" pitchFamily="18" charset="2"/>
              </a:rPr>
              <a:t> </a:t>
            </a:r>
            <a:r>
              <a:rPr lang="en-US" dirty="0" smtClean="0"/>
              <a:t>are diagonal</a:t>
            </a:r>
          </a:p>
          <a:p>
            <a:r>
              <a:rPr lang="en-US" b="1" dirty="0">
                <a:solidFill>
                  <a:srgbClr val="F0AD00"/>
                </a:solidFill>
              </a:rPr>
              <a:t>Now let’s calculate: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AA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(U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(V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= U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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(U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Symbol"/>
              </a:rPr>
              <a:t>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b="1" baseline="30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30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57828" y="4033188"/>
            <a:ext cx="1735399" cy="745672"/>
            <a:chOff x="4800600" y="5943600"/>
            <a:chExt cx="1735399" cy="745672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5943600"/>
              <a:ext cx="1735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3200" b="1" dirty="0" smtClean="0">
                  <a:solidFill>
                    <a:srgbClr val="0000FF"/>
                  </a:solidFill>
                  <a:latin typeface="Symbol" pitchFamily="18" charset="2"/>
                </a:rPr>
                <a:t>L</a:t>
              </a:r>
              <a:r>
                <a:rPr lang="en-US" sz="3200" b="1" baseline="30000" dirty="0" smtClean="0">
                  <a:solidFill>
                    <a:srgbClr val="0000FF"/>
                  </a:solidFill>
                  <a:latin typeface="Symbol" pitchFamily="18" charset="2"/>
                </a:rPr>
                <a:t>2</a:t>
              </a:r>
              <a:r>
                <a:rPr lang="en-US" sz="32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3200" b="1" i="1" baseline="30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52206" y="6477000"/>
              <a:ext cx="0" cy="212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409406" y="6477000"/>
              <a:ext cx="0" cy="212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926399" y="6460672"/>
              <a:ext cx="79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ight Arrow 10"/>
          <p:cNvSpPr/>
          <p:nvPr/>
        </p:nvSpPr>
        <p:spPr>
          <a:xfrm rot="5400000">
            <a:off x="7034978" y="3242521"/>
            <a:ext cx="979308" cy="406009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80458" y="1954640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Shows how to compute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SVD using eigenvalue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decomposition!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75834" y="5637198"/>
            <a:ext cx="2133600" cy="677303"/>
            <a:chOff x="4751832" y="5851072"/>
            <a:chExt cx="2133600" cy="677303"/>
          </a:xfrm>
        </p:grpSpPr>
        <p:sp>
          <p:nvSpPr>
            <p:cNvPr id="14" name="TextBox 13"/>
            <p:cNvSpPr txBox="1"/>
            <p:nvPr/>
          </p:nvSpPr>
          <p:spPr>
            <a:xfrm>
              <a:off x="4751832" y="5943600"/>
              <a:ext cx="2133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3200" b="1" dirty="0" smtClean="0">
                  <a:solidFill>
                    <a:srgbClr val="0000FF"/>
                  </a:solidFill>
                  <a:latin typeface="Symbol" pitchFamily="18" charset="2"/>
                </a:rPr>
                <a:t>L</a:t>
              </a:r>
              <a:r>
                <a:rPr lang="en-US" sz="3200" b="1" baseline="30000" dirty="0" smtClean="0">
                  <a:solidFill>
                    <a:srgbClr val="0000FF"/>
                  </a:solidFill>
                  <a:latin typeface="Symbol" pitchFamily="18" charset="2"/>
                </a:rPr>
                <a:t>2</a:t>
              </a:r>
              <a:r>
                <a:rPr lang="en-US" sz="32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3200" b="1" i="1" baseline="30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4838303" y="5981303"/>
              <a:ext cx="2286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5246735" y="5981303"/>
              <a:ext cx="2286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5828903" y="5964975"/>
              <a:ext cx="2286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967134" y="5573410"/>
                <a:ext cx="2168384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λ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134" y="5573410"/>
                <a:ext cx="2168384" cy="595932"/>
              </a:xfrm>
              <a:prstGeom prst="rect">
                <a:avLst/>
              </a:prstGeom>
              <a:blipFill>
                <a:blip r:embed="rId3"/>
                <a:stretch>
                  <a:fillRect l="-7303" t="-1326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Drawbacks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384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Optimal low-rank approximation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in terms of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B7"/>
                </a:solidFill>
              </a:rPr>
              <a:t>Interpretability problem:</a:t>
            </a:r>
          </a:p>
          <a:p>
            <a:pPr lvl="1"/>
            <a:r>
              <a:rPr lang="en-US" dirty="0"/>
              <a:t>A singular vector specifies a linear </a:t>
            </a:r>
            <a:br>
              <a:rPr lang="en-US" dirty="0"/>
            </a:br>
            <a:r>
              <a:rPr lang="en-US" dirty="0"/>
              <a:t>combination of all input columns or rows</a:t>
            </a:r>
          </a:p>
          <a:p>
            <a:pPr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B7"/>
                </a:solidFill>
              </a:rPr>
              <a:t>Lack of sparsity:</a:t>
            </a:r>
          </a:p>
          <a:p>
            <a:pPr lvl="1"/>
            <a:r>
              <a:rPr lang="en-US" dirty="0"/>
              <a:t>Singular vectors are </a:t>
            </a:r>
            <a:r>
              <a:rPr lang="en-US" b="1" dirty="0">
                <a:solidFill>
                  <a:srgbClr val="D600B7"/>
                </a:solidFill>
              </a:rPr>
              <a:t>dense!</a:t>
            </a:r>
            <a:endParaRPr lang="en-US" b="1" dirty="0">
              <a:solidFill>
                <a:srgbClr val="D600B7"/>
              </a:solidFill>
            </a:endParaRPr>
          </a:p>
        </p:txBody>
      </p:sp>
      <p:grpSp>
        <p:nvGrpSpPr>
          <p:cNvPr id="29" name="Group 170"/>
          <p:cNvGrpSpPr>
            <a:grpSpLocks/>
          </p:cNvGrpSpPr>
          <p:nvPr/>
        </p:nvGrpSpPr>
        <p:grpSpPr bwMode="auto">
          <a:xfrm>
            <a:off x="3829279" y="4800600"/>
            <a:ext cx="3733800" cy="1676400"/>
            <a:chOff x="528" y="960"/>
            <a:chExt cx="2544" cy="1056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86" cy="377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 b="0">
                  <a:latin typeface="Arial" pitchFamily="34" charset="0"/>
                </a:rPr>
                <a:t>=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" name="Text Box 172"/>
          <p:cNvSpPr txBox="1">
            <a:spLocks noChangeArrowheads="1"/>
          </p:cNvSpPr>
          <p:nvPr/>
        </p:nvSpPr>
        <p:spPr bwMode="auto">
          <a:xfrm>
            <a:off x="5962879" y="5943600"/>
            <a:ext cx="404812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180" name="Text Box 173"/>
          <p:cNvSpPr txBox="1">
            <a:spLocks noChangeArrowheads="1"/>
          </p:cNvSpPr>
          <p:nvPr/>
        </p:nvSpPr>
        <p:spPr bwMode="auto">
          <a:xfrm>
            <a:off x="6191479" y="5029200"/>
            <a:ext cx="365125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181" name="Text Box 174"/>
          <p:cNvSpPr txBox="1">
            <a:spLocks noChangeArrowheads="1"/>
          </p:cNvSpPr>
          <p:nvPr/>
        </p:nvSpPr>
        <p:spPr bwMode="auto">
          <a:xfrm>
            <a:off x="7563079" y="4724400"/>
            <a:ext cx="5397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577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 Decomposition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177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Goal: Express A as a product of matrices C,U,R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056737" y="627796"/>
            <a:ext cx="2305439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Frobenius</a:t>
            </a:r>
            <a:r>
              <a:rPr lang="en-US" dirty="0" smtClean="0">
                <a:solidFill>
                  <a:srgbClr val="008000"/>
                </a:solidFill>
              </a:rPr>
              <a:t> norm:</a:t>
            </a:r>
          </a:p>
          <a:p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= 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 </a:t>
            </a:r>
            <a:r>
              <a:rPr lang="el-GR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X</a:t>
            </a:r>
            <a:r>
              <a:rPr lang="en-US" sz="28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baseline="30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  <a:endParaRPr lang="en-US" sz="2800" baseline="30000" dirty="0">
              <a:solidFill>
                <a:srgbClr val="008000"/>
              </a:solidFill>
            </a:endParaRPr>
          </a:p>
        </p:txBody>
      </p:sp>
      <p:pic>
        <p:nvPicPr>
          <p:cNvPr id="196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100550" y="3459296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197" name="Group 4"/>
          <p:cNvGrpSpPr>
            <a:grpSpLocks/>
          </p:cNvGrpSpPr>
          <p:nvPr/>
        </p:nvGrpSpPr>
        <p:grpSpPr bwMode="auto">
          <a:xfrm>
            <a:off x="2405350" y="3529146"/>
            <a:ext cx="1524000" cy="2286000"/>
            <a:chOff x="384" y="2064"/>
            <a:chExt cx="960" cy="1440"/>
          </a:xfrm>
        </p:grpSpPr>
        <p:sp>
          <p:nvSpPr>
            <p:cNvPr id="198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1" name="Group 8"/>
          <p:cNvGrpSpPr>
            <a:grpSpLocks/>
          </p:cNvGrpSpPr>
          <p:nvPr/>
        </p:nvGrpSpPr>
        <p:grpSpPr bwMode="auto">
          <a:xfrm>
            <a:off x="5529550" y="3529146"/>
            <a:ext cx="838200" cy="2286000"/>
            <a:chOff x="2352" y="2064"/>
            <a:chExt cx="528" cy="1440"/>
          </a:xfrm>
        </p:grpSpPr>
        <p:sp>
          <p:nvSpPr>
            <p:cNvPr id="202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94010" y="606027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656210" y="606027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343088" y="6050096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</a:t>
            </a:r>
            <a:endParaRPr lang="en-US" sz="2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9339550" y="605009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75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 Decomposition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177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Goal: Express A as a product of matrices C,U,R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056737" y="627796"/>
            <a:ext cx="2305439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Frobenius</a:t>
            </a:r>
            <a:r>
              <a:rPr lang="en-US" dirty="0" smtClean="0">
                <a:solidFill>
                  <a:srgbClr val="008000"/>
                </a:solidFill>
              </a:rPr>
              <a:t> norm:</a:t>
            </a:r>
          </a:p>
          <a:p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= 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 </a:t>
            </a:r>
            <a:r>
              <a:rPr lang="el-GR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X</a:t>
            </a:r>
            <a:r>
              <a:rPr lang="en-US" sz="2800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baseline="30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  <a:endParaRPr lang="en-US" sz="2800" baseline="30000" dirty="0">
              <a:solidFill>
                <a:srgbClr val="008000"/>
              </a:solidFill>
            </a:endParaRPr>
          </a:p>
        </p:txBody>
      </p:sp>
      <p:pic>
        <p:nvPicPr>
          <p:cNvPr id="21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913263" y="3544044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141863" y="3715494"/>
            <a:ext cx="2209800" cy="1752600"/>
            <a:chOff x="336" y="2112"/>
            <a:chExt cx="1392" cy="1104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8433126" y="4325094"/>
            <a:ext cx="2014537" cy="838200"/>
            <a:chOff x="4299" y="2496"/>
            <a:chExt cx="1269" cy="528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20"/>
          <p:cNvGrpSpPr>
            <a:grpSpLocks/>
          </p:cNvGrpSpPr>
          <p:nvPr/>
        </p:nvGrpSpPr>
        <p:grpSpPr bwMode="auto">
          <a:xfrm>
            <a:off x="6691640" y="5087096"/>
            <a:ext cx="2803526" cy="1027113"/>
            <a:chOff x="3202" y="2976"/>
            <a:chExt cx="1766" cy="647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3202" y="3216"/>
              <a:ext cx="1766" cy="407"/>
            </a:xfrm>
            <a:prstGeom prst="rect">
              <a:avLst/>
            </a:prstGeom>
            <a:noFill/>
            <a:ln w="19050" cap="rnd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</a:rPr>
                <a:t>Pseudo-inverse of </a:t>
              </a:r>
            </a:p>
            <a:p>
              <a:r>
                <a:rPr lang="en-US" sz="1800" b="1" dirty="0">
                  <a:solidFill>
                    <a:srgbClr val="008000"/>
                  </a:solidFill>
                </a:rPr>
                <a:t>the intersection of C and R</a:t>
              </a:r>
            </a:p>
          </p:txBody>
        </p:sp>
      </p:grp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6866263" y="4248894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06723" y="622122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468923" y="6221224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7155801" y="6211044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52263" y="6211044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67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CUR: How it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4"/>
            <a:ext cx="10515600" cy="77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Sampling columns (similarly for rows)</a:t>
            </a:r>
            <a:endParaRPr lang="en-US" b="1" dirty="0">
              <a:solidFill>
                <a:srgbClr val="207A00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9856" y="2317903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350087" y="580330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 this is a randomized algorithm, same column can be sampled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2851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CUR: Computing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4"/>
            <a:ext cx="10515600" cy="250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</a:t>
            </a:r>
            <a:r>
              <a:rPr lang="en-US" b="1" dirty="0"/>
              <a:t>W</a:t>
            </a:r>
            <a:r>
              <a:rPr lang="en-US" dirty="0"/>
              <a:t> be the “intersection” of sampled columns </a:t>
            </a:r>
            <a:r>
              <a:rPr lang="en-US" b="1" dirty="0"/>
              <a:t>C</a:t>
            </a:r>
            <a:r>
              <a:rPr lang="en-US" dirty="0"/>
              <a:t> and rows </a:t>
            </a:r>
            <a:r>
              <a:rPr lang="en-US" b="1" dirty="0"/>
              <a:t>R</a:t>
            </a:r>
          </a:p>
          <a:p>
            <a:pPr lvl="1"/>
            <a:r>
              <a:rPr lang="en-US" dirty="0"/>
              <a:t>Let SVD of </a:t>
            </a:r>
            <a:r>
              <a:rPr lang="en-US" b="1" dirty="0"/>
              <a:t>W </a:t>
            </a:r>
            <a:r>
              <a:rPr lang="en-US" dirty="0"/>
              <a:t>=</a:t>
            </a:r>
            <a:r>
              <a:rPr lang="en-US" b="1" dirty="0"/>
              <a:t> X </a:t>
            </a:r>
            <a:r>
              <a:rPr lang="en-US" b="1" dirty="0">
                <a:sym typeface="Symbol"/>
              </a:rPr>
              <a:t>Z</a:t>
            </a:r>
            <a:r>
              <a:rPr lang="el-GR" b="1" dirty="0"/>
              <a:t> </a:t>
            </a:r>
            <a:r>
              <a:rPr lang="en-US" b="1" dirty="0"/>
              <a:t>Y</a:t>
            </a:r>
            <a:r>
              <a:rPr lang="en-US" baseline="30000" dirty="0"/>
              <a:t>T</a:t>
            </a:r>
          </a:p>
          <a:p>
            <a:r>
              <a:rPr lang="en-US" b="1" dirty="0"/>
              <a:t>Then:</a:t>
            </a:r>
            <a:r>
              <a:rPr lang="en-US" dirty="0"/>
              <a:t> </a:t>
            </a:r>
            <a:r>
              <a:rPr lang="en-US" b="1" dirty="0"/>
              <a:t>U</a:t>
            </a:r>
            <a:r>
              <a:rPr lang="en-US" dirty="0"/>
              <a:t> = </a:t>
            </a:r>
            <a:r>
              <a:rPr lang="en-US" b="1" dirty="0"/>
              <a:t>W</a:t>
            </a:r>
            <a:r>
              <a:rPr lang="en-US" baseline="30000" dirty="0"/>
              <a:t>+</a:t>
            </a:r>
            <a:r>
              <a:rPr lang="en-US" dirty="0"/>
              <a:t> = 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l-GR" dirty="0"/>
              <a:t> </a:t>
            </a:r>
            <a:r>
              <a:rPr lang="en-US" b="1" dirty="0"/>
              <a:t>X</a:t>
            </a:r>
            <a:r>
              <a:rPr lang="en-US" baseline="30000" dirty="0"/>
              <a:t>T</a:t>
            </a:r>
          </a:p>
          <a:p>
            <a:pPr lvl="1"/>
            <a:r>
              <a:rPr lang="en-US" b="1" dirty="0">
                <a:latin typeface="Symbol" pitchFamily="18" charset="2"/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n-US" dirty="0"/>
              <a:t>: </a:t>
            </a:r>
            <a:r>
              <a:rPr lang="en-US" b="1" dirty="0">
                <a:solidFill>
                  <a:srgbClr val="D600B7"/>
                </a:solidFill>
              </a:rPr>
              <a:t>reciprocals of non-zero </a:t>
            </a:r>
            <a:r>
              <a:rPr lang="en-US" b="1" dirty="0" smtClean="0">
                <a:solidFill>
                  <a:srgbClr val="D600B7"/>
                </a:solidFill>
              </a:rPr>
              <a:t>singular </a:t>
            </a:r>
            <a:r>
              <a:rPr lang="en-US" b="1" dirty="0">
                <a:solidFill>
                  <a:srgbClr val="D600B7"/>
                </a:solidFill>
              </a:rPr>
              <a:t>values: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latin typeface="Symbol" pitchFamily="18" charset="2"/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n-US" baseline="-25000" dirty="0"/>
              <a:t>ii</a:t>
            </a:r>
            <a:r>
              <a:rPr lang="en-US" b="1" dirty="0">
                <a:latin typeface="Symbol" pitchFamily="18" charset="2"/>
              </a:rPr>
              <a:t> =1/</a:t>
            </a:r>
            <a:r>
              <a:rPr lang="en-US" b="1" dirty="0">
                <a:latin typeface="Symbol" pitchFamily="18" charset="2"/>
                <a:sym typeface="Symbol"/>
              </a:rPr>
              <a:t> </a:t>
            </a:r>
            <a:r>
              <a:rPr lang="en-US" b="1" dirty="0" err="1">
                <a:latin typeface="Symbol" pitchFamily="18" charset="2"/>
                <a:sym typeface="Symbol"/>
              </a:rPr>
              <a:t>Z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pPr lvl="1"/>
            <a:r>
              <a:rPr lang="en-US" dirty="0"/>
              <a:t>W</a:t>
            </a:r>
            <a:r>
              <a:rPr lang="en-US" baseline="30000" dirty="0"/>
              <a:t>+</a:t>
            </a:r>
            <a:r>
              <a:rPr lang="en-US" dirty="0"/>
              <a:t> is the “</a:t>
            </a:r>
            <a:r>
              <a:rPr lang="en-US" b="1" dirty="0">
                <a:solidFill>
                  <a:srgbClr val="207A00"/>
                </a:solidFill>
              </a:rPr>
              <a:t>pseudoinverse</a:t>
            </a:r>
            <a:r>
              <a:rPr lang="en-US" dirty="0"/>
              <a:t>”</a:t>
            </a:r>
            <a:endParaRPr lang="en-US" baseline="30000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699521" y="4410047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634684" y="4486247"/>
            <a:ext cx="990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  <a:p>
            <a:pPr algn="ctr"/>
            <a:r>
              <a:rPr lang="en-US" dirty="0" smtClean="0"/>
              <a:t>C</a:t>
            </a:r>
            <a:endParaRPr lang="en-US" baseline="-25000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634684" y="4486247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    </a:t>
            </a:r>
            <a:r>
              <a:rPr lang="en-US" dirty="0" smtClean="0"/>
              <a:t>R          </a:t>
            </a:r>
            <a:endParaRPr lang="en-US" baseline="-25000" dirty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006284" y="5761010"/>
            <a:ext cx="10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latin typeface="Sylfaen" pitchFamily="18" charset="0"/>
              </a:rPr>
              <a:t>U = </a:t>
            </a:r>
            <a:r>
              <a:rPr lang="en-US" dirty="0" smtClean="0">
                <a:latin typeface="Sylfaen" pitchFamily="18" charset="0"/>
              </a:rPr>
              <a:t>W</a:t>
            </a:r>
            <a:r>
              <a:rPr lang="en-US" baseline="30000" dirty="0" smtClean="0">
                <a:latin typeface="Sylfaen" pitchFamily="18" charset="0"/>
              </a:rPr>
              <a:t>+</a:t>
            </a:r>
            <a:endParaRPr lang="en-US" baseline="30000" dirty="0">
              <a:latin typeface="Sylfaen" pitchFamily="18" charset="0"/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3634684" y="4486247"/>
            <a:ext cx="9906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4472884" y="5095847"/>
            <a:ext cx="822325" cy="644525"/>
          </a:xfrm>
          <a:prstGeom prst="line">
            <a:avLst/>
          </a:prstGeom>
          <a:noFill/>
          <a:ln w="1905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101284" y="4867247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 smtClean="0">
                <a:latin typeface="cmsy10" pitchFamily="34" charset="0"/>
                <a:sym typeface="Symbol"/>
              </a:rPr>
              <a:t></a:t>
            </a:r>
            <a:endParaRPr lang="en-US" sz="4400" dirty="0">
              <a:latin typeface="cmsy1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CUR: Provably good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apprx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. To SVD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4"/>
                <a:ext cx="10515600" cy="4443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D600B7"/>
                    </a:solidFill>
                  </a:rPr>
                  <a:t>For example: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𝒄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columns of </a:t>
                </a:r>
                <a:r>
                  <a:rPr lang="en-US" b="1" dirty="0"/>
                  <a:t>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  <a:endParaRPr lang="en-US" b="1" dirty="0"/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rows of </a:t>
                </a:r>
                <a:r>
                  <a:rPr lang="en-US" b="1" dirty="0"/>
                  <a:t>A </a:t>
                </a:r>
                <a:r>
                  <a:rPr lang="en-US" b="1" dirty="0"/>
                  <a:t>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/>
                  <a:t>Set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𝑼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D600B7"/>
                    </a:solidFill>
                  </a:rPr>
                  <a:t>Then:</a:t>
                </a:r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/>
                  <a:t>   with probability 98%</a:t>
                </a:r>
                <a:endParaRPr lang="en-US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4"/>
                <a:ext cx="10515600" cy="4443604"/>
              </a:xfrm>
              <a:prstGeom prst="rect">
                <a:avLst/>
              </a:prstGeom>
              <a:blipFill>
                <a:blip r:embed="rId3"/>
                <a:stretch>
                  <a:fillRect l="-1043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01" y="3750870"/>
            <a:ext cx="5753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349178" y="353393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SVD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97356" y="35222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 error</a:t>
            </a:r>
          </a:p>
        </p:txBody>
      </p:sp>
    </p:spTree>
    <p:extLst>
      <p:ext uri="{BB962C8B-B14F-4D97-AF65-F5344CB8AC3E}">
        <p14:creationId xmlns:p14="http://schemas.microsoft.com/office/powerpoint/2010/main" val="34500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 Pros and Cons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384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Easy interpretation</a:t>
            </a:r>
          </a:p>
          <a:p>
            <a:pPr lvl="1">
              <a:buFontTx/>
              <a:buChar char="•"/>
            </a:pPr>
            <a:r>
              <a:rPr lang="en-US" dirty="0"/>
              <a:t>Since the basis vectors are actual </a:t>
            </a:r>
            <a:r>
              <a:rPr lang="en-US" dirty="0" smtClean="0"/>
              <a:t>columns </a:t>
            </a:r>
            <a:r>
              <a:rPr lang="en-US" dirty="0"/>
              <a:t>and </a:t>
            </a:r>
            <a:r>
              <a:rPr lang="en-US" dirty="0" smtClean="0"/>
              <a:t>rows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Sparse basis</a:t>
            </a:r>
          </a:p>
          <a:p>
            <a:pPr lvl="1">
              <a:buFontTx/>
              <a:buChar char="•"/>
            </a:pPr>
            <a:r>
              <a:rPr lang="en-US" dirty="0"/>
              <a:t>Since the basis vectors are actual </a:t>
            </a:r>
            <a:r>
              <a:rPr lang="en-US" dirty="0" smtClean="0"/>
              <a:t>columns </a:t>
            </a:r>
            <a:r>
              <a:rPr lang="en-US" dirty="0"/>
              <a:t>and </a:t>
            </a:r>
            <a:r>
              <a:rPr lang="en-US" dirty="0" smtClean="0"/>
              <a:t>rows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B7"/>
                </a:solidFill>
              </a:rPr>
              <a:t>Duplicate columns and rows</a:t>
            </a:r>
          </a:p>
          <a:p>
            <a:pPr lvl="1">
              <a:buFontTx/>
              <a:buChar char="•"/>
            </a:pPr>
            <a:r>
              <a:rPr lang="en-US" dirty="0"/>
              <a:t>Columns of large norms will be sampled many times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842653" y="2808899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9842653" y="1376974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9918853" y="261204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10452253" y="19103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1290453" y="16817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10228416" y="25660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10223653" y="22151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10604653" y="24437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0985653" y="19103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10833253" y="15293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10833253" y="21389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1061853" y="13769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0833253" y="230724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V="1">
            <a:off x="9842653" y="1376974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0235761" y="257236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 smtClean="0">
                <a:solidFill>
                  <a:srgbClr val="FF0000"/>
                </a:solidFill>
                <a:latin typeface="Sylfaen" pitchFamily="18" charset="0"/>
              </a:rPr>
              <a:t>Actual column</a:t>
            </a:r>
            <a:endParaRPr lang="en-US" sz="2000" b="0" dirty="0">
              <a:solidFill>
                <a:srgbClr val="FF0000"/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5" grpId="1" animBg="1"/>
      <p:bldP spid="27" grpId="0" animBg="1"/>
      <p:bldP spid="28" grpId="0"/>
      <p:bldP spid="2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384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If we want to get rid of the duplicates: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Throw them away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Scale (multiply) the columns/rows by </a:t>
            </a:r>
            <a:r>
              <a:rPr lang="en-US" dirty="0" smtClean="0"/>
              <a:t>the square </a:t>
            </a:r>
            <a:r>
              <a:rPr lang="en-US" dirty="0"/>
              <a:t>root of the number of duplicates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792077" y="4035846"/>
            <a:ext cx="1371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316077" y="4645446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2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230477" y="4112046"/>
            <a:ext cx="990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  <a:p>
            <a:r>
              <a:rPr lang="en-US"/>
              <a:t>C</a:t>
            </a:r>
            <a:r>
              <a:rPr lang="en-US" baseline="-25000"/>
              <a:t>d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4230477" y="4112046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  R</a:t>
            </a:r>
            <a:r>
              <a:rPr lang="en-US" baseline="-25000"/>
              <a:t>d</a:t>
            </a:r>
          </a:p>
        </p:txBody>
      </p: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6897477" y="4112046"/>
            <a:ext cx="3276600" cy="1828800"/>
            <a:chOff x="3552" y="2736"/>
            <a:chExt cx="2064" cy="1152"/>
          </a:xfrm>
        </p:grpSpPr>
        <p:sp>
          <p:nvSpPr>
            <p:cNvPr id="34" name="AutoShape 26"/>
            <p:cNvSpPr>
              <a:spLocks noChangeArrowheads="1"/>
            </p:cNvSpPr>
            <p:nvPr/>
          </p:nvSpPr>
          <p:spPr bwMode="auto">
            <a:xfrm>
              <a:off x="3552" y="3120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chemeClr val="accent2"/>
            </a:solidFill>
            <a:ln w="19050" cap="rnd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4080" y="2736"/>
              <a:ext cx="1536" cy="1152"/>
              <a:chOff x="4080" y="2736"/>
              <a:chExt cx="1536" cy="1152"/>
            </a:xfrm>
          </p:grpSpPr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336" cy="1152"/>
              </a:xfrm>
              <a:prstGeom prst="rect">
                <a:avLst/>
              </a:prstGeom>
              <a:solidFill>
                <a:srgbClr val="FFFFFF"/>
              </a:solidFill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  <a:p>
                <a:r>
                  <a:rPr lang="en-US"/>
                  <a:t>C</a:t>
                </a:r>
                <a:r>
                  <a:rPr lang="en-US" baseline="-25000"/>
                  <a:t>s</a:t>
                </a:r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1536" cy="288"/>
              </a:xfrm>
              <a:prstGeom prst="rect">
                <a:avLst/>
              </a:prstGeom>
              <a:noFill/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    R</a:t>
                </a:r>
                <a:r>
                  <a:rPr lang="en-US" baseline="-25000"/>
                  <a:t>s</a:t>
                </a:r>
              </a:p>
            </p:txBody>
          </p:sp>
        </p:grp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573877" y="4950246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Construct a small U</a:t>
            </a:r>
          </a:p>
        </p:txBody>
      </p:sp>
    </p:spTree>
    <p:extLst>
      <p:ext uri="{BB962C8B-B14F-4D97-AF65-F5344CB8AC3E}">
        <p14:creationId xmlns:p14="http://schemas.microsoft.com/office/powerpoint/2010/main" val="9807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Vs. CUR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81050" y="3799901"/>
            <a:ext cx="6248400" cy="2743200"/>
          </a:xfrm>
          <a:prstGeom prst="rect">
            <a:avLst/>
          </a:prstGeom>
          <a:ln w="38100" cmpd="sng">
            <a:solidFill>
              <a:schemeClr val="accent1"/>
            </a:solidFill>
            <a:headEnd type="none" w="sm" len="sm"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81050" y="1361501"/>
            <a:ext cx="6248400" cy="2286000"/>
          </a:xfrm>
          <a:prstGeom prst="rect">
            <a:avLst/>
          </a:prstGeom>
          <a:ln w="38100" cmpd="sng">
            <a:headEnd type="none" w="sm" len="sm"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157250" y="19584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b="0" dirty="0">
                <a:latin typeface="Arial" pitchFamily="34" charset="0"/>
              </a:rPr>
              <a:t>SVD: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U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</a:rPr>
              <a:t>V</a:t>
            </a:r>
            <a:r>
              <a:rPr lang="en-US" sz="5000" b="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309650" y="31014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 smtClean="0">
                <a:latin typeface="Arial" pitchFamily="34" charset="0"/>
              </a:rPr>
              <a:t>Huge but </a:t>
            </a:r>
            <a:r>
              <a:rPr kumimoji="1" lang="en-US" sz="2600" b="0" dirty="0">
                <a:latin typeface="Arial" pitchFamily="34" charset="0"/>
              </a:rPr>
              <a:t>sparse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205250" y="3114101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and dense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4757450" y="2720401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 flipV="1">
            <a:off x="6586250" y="2733101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7653050" y="2733101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33450" y="45619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b="0" dirty="0" smtClean="0">
                <a:latin typeface="Arial" pitchFamily="34" charset="0"/>
              </a:rPr>
              <a:t>CUR:</a:t>
            </a:r>
            <a:r>
              <a:rPr lang="en-US" sz="5000" dirty="0" smtClean="0">
                <a:latin typeface="Arial" pitchFamily="34" charset="0"/>
              </a:rPr>
              <a:t>   </a:t>
            </a:r>
            <a:r>
              <a:rPr lang="en-US" sz="5000" dirty="0">
                <a:latin typeface="Arial" pitchFamily="34" charset="0"/>
              </a:rPr>
              <a:t>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C U R</a:t>
            </a:r>
            <a:endParaRPr lang="en-US" sz="5000" b="0" baseline="30000" dirty="0">
              <a:latin typeface="Arial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462050" y="58573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 smtClean="0">
                <a:latin typeface="Arial" pitchFamily="34" charset="0"/>
              </a:rPr>
              <a:t>Huge but </a:t>
            </a:r>
            <a:r>
              <a:rPr kumimoji="1" lang="en-US" sz="2600" b="0" dirty="0">
                <a:latin typeface="Arial" pitchFamily="34" charset="0"/>
              </a:rPr>
              <a:t>sparse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283038" y="5933501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but sparse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4909850" y="5323901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H="1" flipV="1">
            <a:off x="6814850" y="5400101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7881650" y="5400101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281450" y="3799901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dense but small</a:t>
            </a: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H="1">
            <a:off x="7348250" y="4180901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417975" y="1361501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sparse and small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H="1">
            <a:off x="7195850" y="1742501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3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1476566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58013" y="3360757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667125" y="3697307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810000" y="3354407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67100" y="4021157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19600" y="2678132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 rot="5400000">
            <a:off x="4419600" y="2601932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954838" y="3717944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980113" y="3354407"/>
            <a:ext cx="468312" cy="1752600"/>
            <a:chOff x="1663" y="1551"/>
            <a:chExt cx="295" cy="1104"/>
          </a:xfrm>
        </p:grpSpPr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7450138" y="2655907"/>
            <a:ext cx="1066800" cy="660400"/>
            <a:chOff x="2589" y="1111"/>
            <a:chExt cx="672" cy="416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18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AutoShape 18"/>
          <p:cNvSpPr>
            <a:spLocks noChangeArrowheads="1"/>
          </p:cNvSpPr>
          <p:nvPr/>
        </p:nvSpPr>
        <p:spPr bwMode="auto">
          <a:xfrm rot="16200000">
            <a:off x="5691982" y="4187050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16200000">
            <a:off x="6952457" y="336521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720013" y="3679844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118100" y="3710007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3375" y="3351232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7407275" y="3371869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405688" y="3540144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120732" y="3521094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Vs. CUR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768207" y="4438070"/>
            <a:ext cx="8229600" cy="215058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Accuracy: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 – relative sum squared errors</a:t>
            </a:r>
          </a:p>
          <a:p>
            <a:r>
              <a:rPr lang="en-US" b="1" dirty="0" smtClean="0"/>
              <a:t>Space ratio: </a:t>
            </a:r>
          </a:p>
          <a:p>
            <a:pPr lvl="1"/>
            <a:r>
              <a:rPr lang="en-US" dirty="0" smtClean="0"/>
              <a:t>#output matrix entries / #input matrix entries</a:t>
            </a:r>
          </a:p>
          <a:p>
            <a:r>
              <a:rPr lang="en-US" b="1" dirty="0" smtClean="0"/>
              <a:t>CPU time</a:t>
            </a:r>
          </a:p>
        </p:txBody>
      </p:sp>
      <p:pic>
        <p:nvPicPr>
          <p:cNvPr id="31" name="Picture 4" descr="space-dblp-l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8207" y="1253168"/>
            <a:ext cx="4038600" cy="3111218"/>
          </a:xfrm>
          <a:prstGeom prst="rect">
            <a:avLst/>
          </a:prstGeom>
          <a:noFill/>
        </p:spPr>
      </p:pic>
      <p:pic>
        <p:nvPicPr>
          <p:cNvPr id="32" name="Picture 229" descr="time-dblp-l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7807" y="1313870"/>
            <a:ext cx="4055452" cy="31242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4948925" y="1390070"/>
            <a:ext cx="132279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CUR no duplicates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6523" y="34672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CUR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6007" y="14497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370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3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1690688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 rot="16200000">
            <a:off x="2828925" y="326482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971800" y="292192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rot="5400000">
            <a:off x="3581400" y="2169445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 rot="16200000">
            <a:off x="4539457" y="375456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 rot="16200000">
            <a:off x="5594350" y="293303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4279900" y="3277520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7562850" y="2961607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7810500" y="2961607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5905500" y="293938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8115300" y="2961607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129463" y="3475957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5167313" y="2396457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 smtClean="0">
                <a:sym typeface="Symbol" pitchFamily="18" charset="2"/>
              </a:rPr>
              <a:t>1</a:t>
            </a:r>
            <a:r>
              <a:rPr kumimoji="0" lang="en-US" b="1" dirty="0" smtClean="0"/>
              <a:t>u</a:t>
            </a:r>
            <a:r>
              <a:rPr kumimoji="0" lang="en-US" b="1" baseline="-25000" dirty="0" smtClean="0"/>
              <a:t>1</a:t>
            </a:r>
            <a:r>
              <a:rPr kumimoji="0" lang="en-US" b="1" dirty="0" smtClean="0"/>
              <a:t>v</a:t>
            </a:r>
            <a:r>
              <a:rPr kumimoji="0" lang="en-US" b="1" baseline="-25000" dirty="0" smtClean="0"/>
              <a:t>1</a:t>
            </a:r>
            <a:endParaRPr kumimoji="0" lang="en-US" b="1" baseline="-25000" dirty="0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7550150" y="2444082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 smtClean="0">
                <a:sym typeface="Symbol" pitchFamily="18" charset="2"/>
              </a:rPr>
              <a:t>2</a:t>
            </a:r>
            <a:r>
              <a:rPr kumimoji="0" lang="en-US" b="1" dirty="0" smtClean="0"/>
              <a:t>u</a:t>
            </a:r>
            <a:r>
              <a:rPr kumimoji="0" lang="en-US" b="1" baseline="-25000" dirty="0" smtClean="0"/>
              <a:t>2</a:t>
            </a:r>
            <a:r>
              <a:rPr kumimoji="0" lang="en-US" b="1" dirty="0" smtClean="0"/>
              <a:t>v</a:t>
            </a:r>
            <a:r>
              <a:rPr kumimoji="0" lang="en-US" b="1" baseline="-25000" dirty="0" smtClean="0"/>
              <a:t>2</a:t>
            </a:r>
            <a:endParaRPr kumimoji="0"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9741665" y="5145796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US" sz="28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u</a:t>
            </a:r>
            <a:r>
              <a:rPr lang="en-US" sz="2800" b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lang="en-US" sz="2800" b="1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  <a:endParaRPr lang="en-US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- Properties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dirty="0"/>
              <a:t>It is </a:t>
            </a:r>
            <a:r>
              <a:rPr lang="en-US" b="1" dirty="0"/>
              <a:t>always</a:t>
            </a:r>
            <a:r>
              <a:rPr lang="en-US" dirty="0"/>
              <a:t> possible to decompose a </a:t>
            </a:r>
            <a:r>
              <a:rPr lang="en-US" dirty="0" smtClean="0"/>
              <a:t>real matrix </a:t>
            </a:r>
            <a:r>
              <a:rPr lang="en-US" b="1" i="1" dirty="0"/>
              <a:t>A</a:t>
            </a:r>
            <a:r>
              <a:rPr lang="en-US" dirty="0"/>
              <a:t> into </a:t>
            </a:r>
            <a:r>
              <a:rPr lang="en-US" b="1" i="1" dirty="0"/>
              <a:t>A = U </a:t>
            </a:r>
            <a:r>
              <a:rPr lang="en-US" b="1" dirty="0">
                <a:sym typeface="Symbol"/>
              </a:rPr>
              <a:t></a:t>
            </a:r>
            <a:r>
              <a:rPr lang="en-US" b="1" dirty="0"/>
              <a:t> </a:t>
            </a:r>
            <a:r>
              <a:rPr lang="en-US" b="1" i="1" dirty="0"/>
              <a:t>V</a:t>
            </a:r>
            <a:r>
              <a:rPr lang="en-US" b="1" baseline="30000" dirty="0"/>
              <a:t>T</a:t>
            </a:r>
            <a:r>
              <a:rPr lang="en-US" dirty="0"/>
              <a:t> , where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U,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B7"/>
                </a:solidFill>
              </a:rPr>
              <a:t>unique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U, V</a:t>
            </a:r>
            <a:r>
              <a:rPr lang="en-US" dirty="0"/>
              <a:t>: </a:t>
            </a:r>
            <a:r>
              <a:rPr lang="en-US" dirty="0">
                <a:solidFill>
                  <a:srgbClr val="D600B7"/>
                </a:solidFill>
              </a:rPr>
              <a:t>column orthonormal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U</a:t>
            </a:r>
            <a:r>
              <a:rPr lang="en-US" b="1" i="1" baseline="30000" dirty="0"/>
              <a:t>T</a:t>
            </a:r>
            <a:r>
              <a:rPr lang="en-US" b="1" i="1" dirty="0"/>
              <a:t> U = I</a:t>
            </a:r>
            <a:r>
              <a:rPr lang="en-US" i="1" dirty="0"/>
              <a:t>; </a:t>
            </a:r>
            <a:r>
              <a:rPr lang="en-US" b="1" i="1" dirty="0"/>
              <a:t>V</a:t>
            </a:r>
            <a:r>
              <a:rPr lang="en-US" b="1" i="1" baseline="30000" dirty="0"/>
              <a:t>T</a:t>
            </a:r>
            <a:r>
              <a:rPr lang="en-US" b="1" i="1" dirty="0"/>
              <a:t> V = I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b="1" i="1" dirty="0"/>
              <a:t>I</a:t>
            </a:r>
            <a:r>
              <a:rPr lang="en-US" dirty="0"/>
              <a:t>: identity matrix)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(Columns are orthogonal unit vectors)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ym typeface="Symbol"/>
              </a:rPr>
              <a:t></a:t>
            </a:r>
            <a:r>
              <a:rPr lang="en-US" dirty="0"/>
              <a:t>: </a:t>
            </a:r>
            <a:r>
              <a:rPr lang="en-US" dirty="0">
                <a:solidFill>
                  <a:srgbClr val="D600B7"/>
                </a:solidFill>
              </a:rPr>
              <a:t>diagonal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Entries (</a:t>
            </a:r>
            <a:r>
              <a:rPr lang="en-US" b="1" dirty="0">
                <a:solidFill>
                  <a:srgbClr val="008000"/>
                </a:solidFill>
              </a:rPr>
              <a:t>singular values</a:t>
            </a:r>
            <a:r>
              <a:rPr lang="en-US" dirty="0"/>
              <a:t>) 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sorted in decreasing order (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</a:t>
            </a:r>
            <a:r>
              <a:rPr lang="en-US" b="1" dirty="0"/>
              <a:t> 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08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Example: Users-to-Movies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752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 </a:t>
            </a:r>
            <a:r>
              <a:rPr lang="en-US" b="1" dirty="0">
                <a:solidFill>
                  <a:srgbClr val="D600B7"/>
                </a:solidFill>
              </a:rPr>
              <a:t>= U </a:t>
            </a:r>
            <a:r>
              <a:rPr lang="en-US" b="1" dirty="0">
                <a:solidFill>
                  <a:srgbClr val="D600B7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D600B7"/>
                </a:solidFill>
              </a:rPr>
              <a:t> V</a:t>
            </a:r>
            <a:r>
              <a:rPr lang="en-US" b="1" baseline="30000" dirty="0">
                <a:solidFill>
                  <a:srgbClr val="D600B7"/>
                </a:solidFill>
              </a:rPr>
              <a:t>T</a:t>
            </a:r>
            <a:r>
              <a:rPr lang="en-US" b="1" dirty="0">
                <a:solidFill>
                  <a:srgbClr val="D600B7"/>
                </a:solidFill>
              </a:rPr>
              <a:t> - example: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Users to Movies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2513880" y="3260900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 flipH="1">
            <a:off x="4175040" y="3260900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4397824" y="4183798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 flipV="1">
            <a:off x="2023432" y="3260900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>
            <a:off x="2023432" y="4327700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 flipV="1">
            <a:off x="2023432" y="4784900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>
            <a:off x="2023432" y="5623100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2782619" y="1689658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77304" y="3260900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5896932" y="3696772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893757" y="4053959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60" name="Group 11"/>
          <p:cNvGrpSpPr>
            <a:grpSpLocks/>
          </p:cNvGrpSpPr>
          <p:nvPr/>
        </p:nvGrpSpPr>
        <p:grpSpPr bwMode="auto">
          <a:xfrm>
            <a:off x="4919032" y="3690422"/>
            <a:ext cx="468312" cy="1752600"/>
            <a:chOff x="1663" y="1551"/>
            <a:chExt cx="295" cy="1104"/>
          </a:xfrm>
        </p:grpSpPr>
        <p:sp>
          <p:nvSpPr>
            <p:cNvPr id="61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63" name="Group 14"/>
          <p:cNvGrpSpPr>
            <a:grpSpLocks/>
          </p:cNvGrpSpPr>
          <p:nvPr/>
        </p:nvGrpSpPr>
        <p:grpSpPr bwMode="auto">
          <a:xfrm>
            <a:off x="6389057" y="2991922"/>
            <a:ext cx="1066800" cy="660400"/>
            <a:chOff x="2589" y="1111"/>
            <a:chExt cx="672" cy="416"/>
          </a:xfrm>
        </p:grpSpPr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5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5428619" y="5438259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 rot="16200000">
            <a:off x="4630901" y="4523065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8" name="AutoShape 19"/>
          <p:cNvSpPr>
            <a:spLocks noChangeArrowheads="1"/>
          </p:cNvSpPr>
          <p:nvPr/>
        </p:nvSpPr>
        <p:spPr bwMode="auto">
          <a:xfrm rot="16200000">
            <a:off x="5885819" y="3701534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6658932" y="4015859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5622294" y="3687247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6062032" y="3866634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6346194" y="3707884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6344607" y="3876159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100405" y="5643642"/>
            <a:ext cx="2536272" cy="92333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“Concepts”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AKA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Latent dimensions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AKA Latent factors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H="1" flipV="1">
            <a:off x="5868357" y="4890572"/>
            <a:ext cx="1262276" cy="8834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 flipH="1" flipV="1">
            <a:off x="7357432" y="4053958"/>
            <a:ext cx="228600" cy="15896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6826"/>
          <a:stretch/>
        </p:blipFill>
        <p:spPr bwMode="auto">
          <a:xfrm>
            <a:off x="7967032" y="3444023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Line 33"/>
          <p:cNvSpPr>
            <a:spLocks noChangeShapeType="1"/>
          </p:cNvSpPr>
          <p:nvPr/>
        </p:nvSpPr>
        <p:spPr bwMode="auto">
          <a:xfrm flipV="1">
            <a:off x="7967032" y="4442000"/>
            <a:ext cx="381000" cy="120164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 flipV="1">
            <a:off x="8805232" y="5110391"/>
            <a:ext cx="559936" cy="5874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1707320" y="38613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SciFi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1501510" y="5236019"/>
            <a:ext cx="105676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Romance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76" grpId="0" animBg="1"/>
      <p:bldP spid="78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Example: Users-to-Movies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398" y="1442736"/>
            <a:ext cx="6674385" cy="517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 </a:t>
            </a:r>
            <a:r>
              <a:rPr lang="en-US" b="1" dirty="0">
                <a:solidFill>
                  <a:srgbClr val="D600B7"/>
                </a:solidFill>
              </a:rPr>
              <a:t>= U </a:t>
            </a:r>
            <a:r>
              <a:rPr lang="en-US" b="1" dirty="0">
                <a:solidFill>
                  <a:srgbClr val="D600B7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D600B7"/>
                </a:solidFill>
              </a:rPr>
              <a:t> V</a:t>
            </a:r>
            <a:r>
              <a:rPr lang="en-US" b="1" baseline="30000" dirty="0">
                <a:solidFill>
                  <a:srgbClr val="D600B7"/>
                </a:solidFill>
              </a:rPr>
              <a:t>T</a:t>
            </a:r>
            <a:r>
              <a:rPr lang="en-US" b="1" dirty="0">
                <a:solidFill>
                  <a:srgbClr val="D600B7"/>
                </a:solidFill>
              </a:rPr>
              <a:t> - example: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Users to Movies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85900" y="1690688"/>
            <a:ext cx="9220200" cy="4934128"/>
            <a:chOff x="-76200" y="1828801"/>
            <a:chExt cx="9220200" cy="4934128"/>
          </a:xfrm>
        </p:grpSpPr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US" dirty="0" err="1" smtClean="0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SVD – Example: Users-to-Movies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398" y="1442736"/>
            <a:ext cx="6674385" cy="517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 </a:t>
            </a:r>
            <a:r>
              <a:rPr lang="en-US" b="1" dirty="0">
                <a:solidFill>
                  <a:srgbClr val="D600B7"/>
                </a:solidFill>
              </a:rPr>
              <a:t>= U </a:t>
            </a:r>
            <a:r>
              <a:rPr lang="en-US" b="1" dirty="0">
                <a:solidFill>
                  <a:srgbClr val="D600B7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D600B7"/>
                </a:solidFill>
              </a:rPr>
              <a:t> V</a:t>
            </a:r>
            <a:r>
              <a:rPr lang="en-US" b="1" baseline="30000" dirty="0">
                <a:solidFill>
                  <a:srgbClr val="D600B7"/>
                </a:solidFill>
              </a:rPr>
              <a:t>T</a:t>
            </a:r>
            <a:r>
              <a:rPr lang="en-US" b="1" dirty="0">
                <a:solidFill>
                  <a:srgbClr val="D600B7"/>
                </a:solidFill>
              </a:rPr>
              <a:t> - example: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Users to Movies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966724" y="2274065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Romance-concept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flipH="1">
            <a:off x="5818283" y="2580175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4366524" y="2285733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SciFi</a:t>
            </a:r>
            <a:r>
              <a:rPr lang="en-US" b="1" dirty="0" smtClean="0">
                <a:solidFill>
                  <a:srgbClr val="0000FF"/>
                </a:solidFill>
              </a:rPr>
              <a:t>-concept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>
            <a:off x="5056283" y="2618275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741583" y="1774450"/>
            <a:ext cx="9220200" cy="4934128"/>
            <a:chOff x="-76200" y="1828801"/>
            <a:chExt cx="9220200" cy="4934128"/>
          </a:xfrm>
        </p:grpSpPr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9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9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US" dirty="0" err="1" smtClean="0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01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099222" y="2096600"/>
            <a:ext cx="392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207A00"/>
                </a:solidFill>
              </a:rPr>
              <a:t>U </a:t>
            </a:r>
            <a:r>
              <a:rPr lang="en-US" sz="2400" b="1" dirty="0" smtClean="0">
                <a:solidFill>
                  <a:srgbClr val="207A00"/>
                </a:solidFill>
              </a:rPr>
              <a:t>is “user-to-concept” matrix</a:t>
            </a:r>
            <a:endParaRPr lang="en-US" sz="2400" b="1" i="1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38746</TotalTime>
  <Words>2468</Words>
  <Application>Microsoft Office PowerPoint</Application>
  <PresentationFormat>Widescreen</PresentationFormat>
  <Paragraphs>669</Paragraphs>
  <Slides>42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cmsy10</vt:lpstr>
      <vt:lpstr>Comic Sans MS</vt:lpstr>
      <vt:lpstr>Sylfaen</vt:lpstr>
      <vt:lpstr>Symbol</vt:lpstr>
      <vt:lpstr>Times New Roman</vt:lpstr>
      <vt:lpstr>Wingdings</vt:lpstr>
      <vt:lpstr>Office Theme</vt:lpstr>
      <vt:lpstr>Document</vt:lpstr>
      <vt:lpstr>CS 5683: Algorithms &amp; Methods for Big Data Analytics  Dimensionality Reduction – SVD and CUR</vt:lpstr>
      <vt:lpstr>Dimensionality Reduction</vt:lpstr>
      <vt:lpstr>Singular Value Decomposition</vt:lpstr>
      <vt:lpstr>SVD</vt:lpstr>
      <vt:lpstr>SVD</vt:lpstr>
      <vt:lpstr>SVD - Properties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Interpretation #1</vt:lpstr>
      <vt:lpstr>Solving SVD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– Dimensionality Reduction</vt:lpstr>
      <vt:lpstr>SVD Case Study – How to Query?</vt:lpstr>
      <vt:lpstr>SVD Case Study – How to Query?</vt:lpstr>
      <vt:lpstr>SVD Case Study – How to Query?</vt:lpstr>
      <vt:lpstr>SVD Case Study – How to Query?</vt:lpstr>
      <vt:lpstr>SVD Case Study – How to Query?</vt:lpstr>
      <vt:lpstr>SVD – Relation to Eigen-decomposition</vt:lpstr>
      <vt:lpstr>SVD Drawbacks</vt:lpstr>
      <vt:lpstr>CUR Decomposition</vt:lpstr>
      <vt:lpstr>CUR Decomposition</vt:lpstr>
      <vt:lpstr>CUR: How it Works</vt:lpstr>
      <vt:lpstr>CUR: Computing U</vt:lpstr>
      <vt:lpstr>CUR: Provably good apprx. To SVD</vt:lpstr>
      <vt:lpstr>CUR Pros and Cons</vt:lpstr>
      <vt:lpstr>Solution</vt:lpstr>
      <vt:lpstr>SVD Vs. CUR</vt:lpstr>
      <vt:lpstr>SVD Vs. CUR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871</cp:revision>
  <dcterms:created xsi:type="dcterms:W3CDTF">2020-01-06T22:26:49Z</dcterms:created>
  <dcterms:modified xsi:type="dcterms:W3CDTF">2020-09-21T18:49:36Z</dcterms:modified>
</cp:coreProperties>
</file>