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525" r:id="rId3"/>
    <p:sldId id="447" r:id="rId4"/>
    <p:sldId id="434" r:id="rId5"/>
    <p:sldId id="453" r:id="rId6"/>
    <p:sldId id="526" r:id="rId7"/>
    <p:sldId id="439" r:id="rId8"/>
    <p:sldId id="527" r:id="rId9"/>
    <p:sldId id="528" r:id="rId10"/>
    <p:sldId id="529" r:id="rId11"/>
    <p:sldId id="507" r:id="rId12"/>
    <p:sldId id="508" r:id="rId13"/>
    <p:sldId id="516" r:id="rId14"/>
    <p:sldId id="523" r:id="rId15"/>
    <p:sldId id="521" r:id="rId16"/>
    <p:sldId id="51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66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58" r:id="rId47"/>
    <p:sldId id="565" r:id="rId48"/>
    <p:sldId id="559" r:id="rId49"/>
    <p:sldId id="560" r:id="rId50"/>
    <p:sldId id="561" r:id="rId51"/>
    <p:sldId id="562" r:id="rId52"/>
    <p:sldId id="563" r:id="rId53"/>
    <p:sldId id="564" r:id="rId54"/>
    <p:sldId id="297" r:id="rId55"/>
    <p:sldId id="27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A00"/>
    <a:srgbClr val="D600B7"/>
    <a:srgbClr val="F0AD00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9" autoAdjust="0"/>
  </p:normalViewPr>
  <p:slideViewPr>
    <p:cSldViewPr snapToGrid="0">
      <p:cViewPr varScale="1">
        <p:scale>
          <a:sx n="73" d="100"/>
          <a:sy n="73" d="100"/>
        </p:scale>
        <p:origin x="3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0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6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7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7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5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0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4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3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3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7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8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1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8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7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6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3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6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1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4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6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3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3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0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0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2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6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39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94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9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4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Clustering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 Problem-2: Music CDs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>
                <a:solidFill>
                  <a:srgbClr val="D600B7"/>
                </a:solidFill>
              </a:rPr>
              <a:t>Space of all CDs: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Think of a space with one dim. for each customer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Values in a dimension may be 0 or 1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CD is a point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r>
              <a:rPr lang="en-US" dirty="0" smtClean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Amazon, the dimension is tens of millions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Task:</a:t>
            </a:r>
            <a:r>
              <a:rPr lang="en-US" dirty="0"/>
              <a:t> Find clusters of similar CDs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 Problem-3: Documents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1345"/>
            <a:ext cx="10515600" cy="4351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D600B7"/>
                </a:solidFill>
              </a:rPr>
              <a:t>Finding topics: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Represent a document by a vector 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b="1" dirty="0"/>
              <a:t>word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in some order) appears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Documents with similar sets of words </a:t>
            </a:r>
            <a:r>
              <a:rPr lang="en-US" b="1" dirty="0" smtClean="0"/>
              <a:t>may </a:t>
            </a:r>
            <a:r>
              <a:rPr lang="en-US" b="1" dirty="0"/>
              <a:t>be about the same topic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Distance Measures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19480" y="2038120"/>
            <a:ext cx="8857561" cy="48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As with CDs we have a choice when we think of documents as sets of words or shingles</a:t>
            </a:r>
            <a:r>
              <a:rPr lang="en-US" sz="3200" b="1" dirty="0" smtClean="0">
                <a:solidFill>
                  <a:srgbClr val="D600B7"/>
                </a:solidFill>
              </a:rPr>
              <a:t>:</a:t>
            </a:r>
            <a:endParaRPr lang="en-US" sz="3200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07A00"/>
                </a:solidFill>
              </a:rPr>
              <a:t>Sets as vectors:</a:t>
            </a:r>
            <a:r>
              <a:rPr lang="en-US" sz="2800" dirty="0"/>
              <a:t> Measure similarity by the </a:t>
            </a:r>
            <a:r>
              <a:rPr lang="en-US" sz="2800" b="1" dirty="0" smtClean="0">
                <a:solidFill>
                  <a:srgbClr val="F0AD00"/>
                </a:solidFill>
              </a:rPr>
              <a:t>Cosine distance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F0AD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07A00"/>
                </a:solidFill>
              </a:rPr>
              <a:t>Sets as sets:</a:t>
            </a:r>
            <a:r>
              <a:rPr lang="en-US" sz="2800" dirty="0"/>
              <a:t> Measure similarity by the </a:t>
            </a:r>
            <a:r>
              <a:rPr lang="en-US" sz="2800" b="1" dirty="0" err="1">
                <a:solidFill>
                  <a:srgbClr val="F0AD00"/>
                </a:solidFill>
              </a:rPr>
              <a:t>Jaccard</a:t>
            </a:r>
            <a:r>
              <a:rPr lang="en-US" sz="2800" b="1" dirty="0">
                <a:solidFill>
                  <a:srgbClr val="F0AD00"/>
                </a:solidFill>
              </a:rPr>
              <a:t> </a:t>
            </a:r>
            <a:r>
              <a:rPr lang="en-US" sz="2800" b="1" dirty="0" smtClean="0">
                <a:solidFill>
                  <a:srgbClr val="F0AD00"/>
                </a:solidFill>
              </a:rPr>
              <a:t>distance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F0AD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07A00"/>
                </a:solidFill>
              </a:rPr>
              <a:t>Sets as points:</a:t>
            </a:r>
            <a:r>
              <a:rPr lang="en-US" sz="2800" dirty="0"/>
              <a:t> Measure similarity by </a:t>
            </a:r>
            <a:r>
              <a:rPr lang="en-US" sz="2800" b="1" dirty="0">
                <a:solidFill>
                  <a:srgbClr val="F0AD00"/>
                </a:solidFill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087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Overview of Clustering Methods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43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Hierarchical: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Initially, each point is a cluster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Repeatedly combine the two </a:t>
            </a:r>
            <a:r>
              <a:rPr lang="en-US" dirty="0" smtClean="0"/>
              <a:t>“</a:t>
            </a:r>
            <a:r>
              <a:rPr lang="en-US" dirty="0"/>
              <a:t>nearest” clusters into 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Start with one cluster and recursively split it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Point assignment: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 a set of clusters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Points belong to “nearest” cluster</a:t>
            </a:r>
          </a:p>
        </p:txBody>
      </p:sp>
      <p:pic>
        <p:nvPicPr>
          <p:cNvPr id="6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1989" y="1426024"/>
            <a:ext cx="3680876" cy="2209800"/>
          </a:xfrm>
          <a:prstGeom prst="rect">
            <a:avLst/>
          </a:prstGeom>
          <a:noFill/>
        </p:spPr>
      </p:pic>
      <p:pic>
        <p:nvPicPr>
          <p:cNvPr id="7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9923" y="4357914"/>
            <a:ext cx="2325008" cy="1877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Hierarchical Clustering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4"/>
            <a:ext cx="10515600" cy="4443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We will discuss agglomerative 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Same approach applies for divisive approach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Key </a:t>
            </a:r>
            <a:r>
              <a:rPr lang="en-US" b="1" dirty="0" smtClean="0">
                <a:solidFill>
                  <a:srgbClr val="D600B7"/>
                </a:solidFill>
              </a:rPr>
              <a:t>operation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Repeatedly combine two nearest clusters</a:t>
            </a:r>
          </a:p>
          <a:p>
            <a:pPr marL="457200" lvl="1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3 important questions</a:t>
            </a:r>
          </a:p>
          <a:p>
            <a:pPr marL="457200" lvl="1" indent="0">
              <a:buNone/>
            </a:pPr>
            <a:r>
              <a:rPr lang="en-US" b="1" dirty="0" smtClean="0"/>
              <a:t>1) </a:t>
            </a:r>
            <a:r>
              <a:rPr lang="en-US" dirty="0" smtClean="0"/>
              <a:t>How </a:t>
            </a:r>
            <a:r>
              <a:rPr lang="en-US" dirty="0"/>
              <a:t>do you represent a cluster of more </a:t>
            </a:r>
            <a:r>
              <a:rPr lang="en-US" dirty="0" smtClean="0"/>
              <a:t>than </a:t>
            </a:r>
            <a:r>
              <a:rPr lang="en-US" dirty="0"/>
              <a:t>one point</a:t>
            </a:r>
            <a:r>
              <a:rPr lang="en-US" dirty="0" smtClean="0"/>
              <a:t>?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2)</a:t>
            </a:r>
            <a:r>
              <a:rPr lang="en-US" dirty="0" smtClean="0"/>
              <a:t> How </a:t>
            </a:r>
            <a:r>
              <a:rPr lang="en-US" dirty="0"/>
              <a:t>do you determine the “nearness” of clusters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529" y="1541070"/>
            <a:ext cx="3680876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0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Hierarchical Clustering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Key operation: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/>
              <a:t>Repeatedly combine two nearest </a:t>
            </a:r>
            <a:r>
              <a:rPr lang="en-US" b="1" dirty="0" smtClean="0"/>
              <a:t>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(1) How to represent a cluster of many points?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r>
              <a:rPr lang="en-US" b="1" i="1" dirty="0" smtClean="0">
                <a:solidFill>
                  <a:srgbClr val="FFC000"/>
                </a:solidFill>
              </a:rPr>
              <a:t>centroid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</a:t>
            </a:r>
            <a:r>
              <a:rPr lang="en-US" dirty="0" smtClean="0"/>
              <a:t>(data)points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(2) How to determine “nearness” of clusters?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 cluster distances by distances of centroids</a:t>
            </a:r>
          </a:p>
        </p:txBody>
      </p:sp>
    </p:spTree>
    <p:extLst>
      <p:ext uri="{BB962C8B-B14F-4D97-AF65-F5344CB8AC3E}">
        <p14:creationId xmlns:p14="http://schemas.microsoft.com/office/powerpoint/2010/main" val="29322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Hierarchical Clustering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444558" y="1880427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  <a:latin typeface="Times New Roman" charset="0"/>
              </a:rPr>
              <a:t>       o  </a:t>
            </a:r>
            <a:r>
              <a:rPr lang="en-US" dirty="0">
                <a:solidFill>
                  <a:srgbClr val="C00000"/>
                </a:solidFill>
                <a:latin typeface="Times New Roman" charset="0"/>
              </a:rPr>
              <a:t>(0,0</a:t>
            </a:r>
            <a:r>
              <a:rPr lang="en-US" dirty="0" smtClean="0">
                <a:solidFill>
                  <a:srgbClr val="C00000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Times New Roman" charset="0"/>
              </a:rPr>
              <a:t>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167348" y="2356868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95715" y="2956370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965633" y="3064702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613148" y="3564071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2308033" y="2226502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451033" y="329330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889433" y="1540702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849186" y="30104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23" name="Oval 22"/>
          <p:cNvSpPr/>
          <p:nvPr/>
        </p:nvSpPr>
        <p:spPr>
          <a:xfrm>
            <a:off x="8632633" y="6112703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067799" y="6112703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51633" y="611270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50067" y="61127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85233" y="611270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569067" y="61127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25" idx="0"/>
          </p:cNvCxnSpPr>
          <p:nvPr/>
        </p:nvCxnSpPr>
        <p:spPr>
          <a:xfrm rot="5400000" flipH="1" flipV="1">
            <a:off x="8175433" y="5426903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0"/>
          </p:cNvCxnSpPr>
          <p:nvPr/>
        </p:nvCxnSpPr>
        <p:spPr>
          <a:xfrm rot="5400000" flipH="1" flipV="1">
            <a:off x="8556433" y="5807903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0"/>
          </p:cNvCxnSpPr>
          <p:nvPr/>
        </p:nvCxnSpPr>
        <p:spPr>
          <a:xfrm rot="16200000" flipV="1">
            <a:off x="8812116" y="5780820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8" idx="0"/>
          </p:cNvCxnSpPr>
          <p:nvPr/>
        </p:nvCxnSpPr>
        <p:spPr>
          <a:xfrm rot="5400000" flipH="1" flipV="1">
            <a:off x="9519950" y="5857020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6" idx="0"/>
          </p:cNvCxnSpPr>
          <p:nvPr/>
        </p:nvCxnSpPr>
        <p:spPr>
          <a:xfrm rot="16200000" flipV="1">
            <a:off x="9596150" y="5682586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0"/>
          </p:cNvCxnSpPr>
          <p:nvPr/>
        </p:nvCxnSpPr>
        <p:spPr>
          <a:xfrm rot="16200000" flipV="1">
            <a:off x="9661333" y="5312603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8708833" y="4969703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9242233" y="4893503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05525" y="5655502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36705" y="6396896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527233" y="2912302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85671" y="3485660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27233" y="2956370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603433" y="3485660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993833" y="3485660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003231" y="2422641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285671" y="3221015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003231" y="3221015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 in the Non-Euclidean Case?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What about the non-Euclidean case?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only “</a:t>
            </a:r>
            <a:r>
              <a:rPr lang="en-US" b="1" dirty="0" smtClean="0">
                <a:solidFill>
                  <a:srgbClr val="207A00"/>
                </a:solidFill>
              </a:rPr>
              <a:t>locations</a:t>
            </a:r>
            <a:r>
              <a:rPr lang="en-US" dirty="0" smtClean="0"/>
              <a:t>” we can talk about are the data point themselves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i.e., there is no “</a:t>
            </a:r>
            <a:r>
              <a:rPr lang="en-US" b="1" dirty="0" smtClean="0">
                <a:solidFill>
                  <a:srgbClr val="207A00"/>
                </a:solidFill>
              </a:rPr>
              <a:t>average</a:t>
            </a:r>
            <a:r>
              <a:rPr lang="en-US" dirty="0" smtClean="0"/>
              <a:t>” of two points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</a:rPr>
              <a:t>(1) How to represent a cluster of many points?</a:t>
            </a:r>
            <a:endParaRPr lang="en-US" dirty="0">
              <a:solidFill>
                <a:srgbClr val="0080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F0AD00"/>
                </a:solidFill>
              </a:rPr>
              <a:t>Clustroid</a:t>
            </a:r>
            <a:r>
              <a:rPr lang="en-US" dirty="0" smtClean="0"/>
              <a:t>: data point “</a:t>
            </a:r>
            <a:r>
              <a:rPr lang="en-US" dirty="0" smtClean="0">
                <a:solidFill>
                  <a:srgbClr val="FFC000"/>
                </a:solidFill>
              </a:rPr>
              <a:t>closest</a:t>
            </a:r>
            <a:r>
              <a:rPr lang="en-US" dirty="0" smtClean="0"/>
              <a:t>” to other data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</a:rPr>
              <a:t>(2) </a:t>
            </a:r>
            <a:r>
              <a:rPr lang="en-US" b="1" dirty="0">
                <a:solidFill>
                  <a:srgbClr val="008000"/>
                </a:solidFill>
              </a:rPr>
              <a:t>How to </a:t>
            </a:r>
            <a:r>
              <a:rPr lang="en-US" b="1" dirty="0" smtClean="0">
                <a:solidFill>
                  <a:srgbClr val="008000"/>
                </a:solidFill>
              </a:rPr>
              <a:t>determine the “nearness” of clusters?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Treat </a:t>
            </a:r>
            <a:r>
              <a:rPr lang="en-US" dirty="0" err="1" smtClean="0"/>
              <a:t>clustroid</a:t>
            </a:r>
            <a:r>
              <a:rPr lang="en-US" dirty="0" smtClean="0"/>
              <a:t> as if it were centroid, when computing inter-cluster distances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“Closest” Point?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D600B7"/>
                </a:solidFill>
              </a:rPr>
              <a:t>How to represent a cluster of many points?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solidFill>
                  <a:srgbClr val="207A00"/>
                </a:solidFill>
              </a:rPr>
              <a:t>Clustroid</a:t>
            </a:r>
            <a:r>
              <a:rPr lang="en-US" dirty="0" smtClean="0"/>
              <a:t> = data point “</a:t>
            </a:r>
            <a:r>
              <a:rPr lang="en-US" b="1" dirty="0" smtClean="0">
                <a:solidFill>
                  <a:srgbClr val="207A00"/>
                </a:solidFill>
              </a:rPr>
              <a:t>closest</a:t>
            </a:r>
            <a:r>
              <a:rPr lang="en-US" dirty="0" smtClean="0"/>
              <a:t>” to other data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Possible meanings of “closest”: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8000"/>
                </a:solidFill>
              </a:rPr>
              <a:t>Smallest maximum distance to other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8000"/>
                </a:solidFill>
              </a:rPr>
              <a:t>Smallest average distance to other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8000"/>
                </a:solidFill>
              </a:rPr>
              <a:t>Smallest sum of squares of distance to other points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90815"/>
              </p:ext>
            </p:extLst>
          </p:nvPr>
        </p:nvGraphicFramePr>
        <p:xfrm>
          <a:off x="6842298" y="4682321"/>
          <a:ext cx="18097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965160" imgH="342720" progId="Equation.3">
                  <p:embed/>
                </p:oleObj>
              </mc:Choice>
              <mc:Fallback>
                <p:oleObj name="Equation" r:id="rId4" imgW="965160" imgH="34272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298" y="4682321"/>
                        <a:ext cx="1809750" cy="642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46034" y="5376446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2834" y="568124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234" y="575744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74634" y="568124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6976" y="556831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9152" y="615011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6234" y="50071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5462" y="59098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918" y="508331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Datapoint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65034" y="5376446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79754" y="5239699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096976" y="5833646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4034" y="526798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6344" y="6084471"/>
            <a:ext cx="3738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Defining “Nearness” of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2. How do you determine the “nearness” of clusters?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Approach - </a:t>
            </a:r>
            <a:r>
              <a:rPr lang="en-US" b="1" i="1" dirty="0" smtClean="0">
                <a:solidFill>
                  <a:srgbClr val="D600B7"/>
                </a:solidFill>
              </a:rPr>
              <a:t>1: </a:t>
            </a:r>
            <a:r>
              <a:rPr lang="en-US" dirty="0" smtClean="0"/>
              <a:t>Treat </a:t>
            </a:r>
            <a:r>
              <a:rPr lang="en-US" dirty="0" err="1" smtClean="0"/>
              <a:t>clustroid</a:t>
            </a:r>
            <a:r>
              <a:rPr lang="en-US" dirty="0" smtClean="0"/>
              <a:t> as if it were centroid when computing </a:t>
            </a:r>
            <a:r>
              <a:rPr lang="en-US" dirty="0" err="1" smtClean="0"/>
              <a:t>intercluster</a:t>
            </a:r>
            <a:r>
              <a:rPr lang="en-US" dirty="0" smtClean="0"/>
              <a:t> distances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</a:rPr>
              <a:t>Approach - 2:</a:t>
            </a:r>
            <a:r>
              <a:rPr lang="en-US" b="1" i="1" dirty="0" smtClean="0">
                <a:solidFill>
                  <a:srgbClr val="207A00"/>
                </a:solidFill>
              </a:rPr>
              <a:t> </a:t>
            </a:r>
            <a:r>
              <a:rPr lang="en-US" dirty="0" smtClean="0"/>
              <a:t>No centroid, just define </a:t>
            </a:r>
            <a:r>
              <a:rPr lang="en-US" b="1" dirty="0" err="1" smtClean="0">
                <a:solidFill>
                  <a:srgbClr val="207A00"/>
                </a:solidFill>
              </a:rPr>
              <a:t>Intercluster</a:t>
            </a:r>
            <a:r>
              <a:rPr lang="en-US" b="1" dirty="0" smtClean="0">
                <a:solidFill>
                  <a:srgbClr val="207A00"/>
                </a:solidFill>
              </a:rPr>
              <a:t> distance</a:t>
            </a:r>
            <a:r>
              <a:rPr lang="en-US" b="1" dirty="0" smtClean="0"/>
              <a:t> </a:t>
            </a:r>
            <a:r>
              <a:rPr lang="en-US" dirty="0" smtClean="0"/>
              <a:t>= minimum of the distances between any two points, one from each 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</a:rPr>
              <a:t>Approach - 3:</a:t>
            </a:r>
            <a:r>
              <a:rPr lang="en-US" b="1" i="1" dirty="0" smtClean="0">
                <a:solidFill>
                  <a:srgbClr val="207A00"/>
                </a:solidFill>
              </a:rPr>
              <a:t> </a:t>
            </a:r>
            <a:r>
              <a:rPr lang="en-US" dirty="0" smtClean="0"/>
              <a:t>Pick a notion of “</a:t>
            </a:r>
            <a:r>
              <a:rPr lang="en-US" b="1" dirty="0" smtClean="0">
                <a:solidFill>
                  <a:srgbClr val="207A00"/>
                </a:solidFill>
              </a:rPr>
              <a:t>cohesion</a:t>
            </a:r>
            <a:r>
              <a:rPr lang="en-US" dirty="0" smtClean="0"/>
              <a:t>” of clusters, e.g., maximum distance from the </a:t>
            </a:r>
            <a:r>
              <a:rPr lang="en-US" dirty="0" err="1" smtClean="0"/>
              <a:t>clustroid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Merge clusters whose </a:t>
            </a:r>
            <a:r>
              <a:rPr lang="en-US" b="1" i="1" dirty="0" smtClean="0">
                <a:solidFill>
                  <a:srgbClr val="FFC000"/>
                </a:solidFill>
              </a:rPr>
              <a:t>union</a:t>
            </a:r>
            <a:r>
              <a:rPr lang="en-US" b="1" dirty="0" smtClean="0"/>
              <a:t> </a:t>
            </a:r>
            <a:r>
              <a:rPr lang="en-US" dirty="0" smtClean="0"/>
              <a:t>is most cohesive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Course Topics Until Now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31694" y="2285282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1694" y="4335855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59537" y="3265783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23511" y="3668617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6744" y="1762062"/>
            <a:ext cx="197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Frameworks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5374" y="1703940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High. Dim. 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152" y="1690688"/>
            <a:ext cx="19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5423511" y="2240496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Locality Sensitive Hashing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23511" y="5096738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Cohesion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</a:t>
            </a:r>
            <a:r>
              <a:rPr lang="en-US" dirty="0" smtClean="0"/>
              <a:t>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</a:t>
            </a:r>
            <a:r>
              <a:rPr lang="en-US" dirty="0" smtClean="0"/>
              <a:t>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the diameter or avg. distance, e.g., and divide by the number of points in the 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Naïve implementation of hierarchical clustering: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each step, compute pairwise distances </a:t>
            </a:r>
            <a:r>
              <a:rPr lang="en-US" dirty="0" smtClean="0"/>
              <a:t>between </a:t>
            </a:r>
            <a:r>
              <a:rPr lang="en-US" dirty="0"/>
              <a:t>all pairs of clusters, then merge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Careful implementation using priority queue can reduce time to </a:t>
            </a:r>
            <a:r>
              <a:rPr lang="en-US" b="1" dirty="0">
                <a:solidFill>
                  <a:srgbClr val="D600B7"/>
                </a:solidFill>
              </a:rPr>
              <a:t>O(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baseline="30000" dirty="0">
                <a:solidFill>
                  <a:srgbClr val="D600B7"/>
                </a:solidFill>
              </a:rPr>
              <a:t>2</a:t>
            </a:r>
            <a:r>
              <a:rPr lang="en-US" b="1" dirty="0">
                <a:solidFill>
                  <a:srgbClr val="D600B7"/>
                </a:solidFill>
              </a:rPr>
              <a:t> log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dirty="0">
                <a:solidFill>
                  <a:srgbClr val="D600B7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Still too expensive for really big datasets </a:t>
            </a:r>
            <a:r>
              <a:rPr lang="en-US" b="1" dirty="0" smtClean="0">
                <a:solidFill>
                  <a:srgbClr val="207A00"/>
                </a:solidFill>
              </a:rPr>
              <a:t>that </a:t>
            </a:r>
            <a:r>
              <a:rPr lang="en-US" b="1" dirty="0">
                <a:solidFill>
                  <a:srgbClr val="207A00"/>
                </a:solidFill>
              </a:rPr>
              <a:t>do not fit in </a:t>
            </a:r>
            <a:r>
              <a:rPr lang="en-US" b="1" dirty="0" smtClean="0">
                <a:solidFill>
                  <a:srgbClr val="207A00"/>
                </a:solidFill>
              </a:rPr>
              <a:t>memory</a:t>
            </a:r>
            <a:endParaRPr lang="en-US" b="1" dirty="0" smtClean="0">
              <a:solidFill>
                <a:srgbClr val="207A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-means Algorithm(s)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Assumes Euclidean space/distance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 by picking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dirty="0"/>
              <a:t>, the number of clusters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Initialize clusters by picking one point per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b="1" dirty="0">
                <a:solidFill>
                  <a:srgbClr val="D600B7"/>
                </a:solidFill>
              </a:rPr>
              <a:t>-1</a:t>
            </a:r>
            <a:r>
              <a:rPr lang="en-US" b="1" dirty="0"/>
              <a:t> </a:t>
            </a:r>
            <a:r>
              <a:rPr lang="en-US" dirty="0"/>
              <a:t>other points, each as far away as possible from </a:t>
            </a:r>
            <a:r>
              <a:rPr lang="en-US" dirty="0" smtClean="0"/>
              <a:t>the </a:t>
            </a:r>
            <a:r>
              <a:rPr lang="en-US" dirty="0"/>
              <a:t>previous </a:t>
            </a:r>
            <a:r>
              <a:rPr lang="en-US" dirty="0" smtClean="0"/>
              <a:t>points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OK, as long as there are no outliers (points that are far from any reasonable cluster)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Populating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1)</a:t>
            </a:r>
            <a:r>
              <a:rPr lang="en-US" b="1" dirty="0"/>
              <a:t> </a:t>
            </a:r>
            <a:r>
              <a:rPr lang="en-US" dirty="0"/>
              <a:t>For each point, place it in the cluster whose current centroid it is nearest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dirty="0"/>
              <a:t> clusters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3)</a:t>
            </a:r>
            <a:r>
              <a:rPr lang="en-US" b="1" dirty="0"/>
              <a:t> </a:t>
            </a:r>
            <a:r>
              <a:rPr lang="en-US" dirty="0"/>
              <a:t>Reassign all points to their closest centroid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Sometimes moves points between clusters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Repeat 2 and 3 until convergence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Convergence:</a:t>
            </a:r>
            <a:r>
              <a:rPr lang="en-US" dirty="0"/>
              <a:t> Points don’t move between clusters and centroids stabilize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Assigning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63108" y="3583465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6632841" y="1405398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25308" y="38354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43033" y="191873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28403" y="382056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609633" y="260453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963226" y="378245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76233" y="329033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048826" y="378245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771433" y="382373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880351" y="5230258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393848" y="296975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899573" y="22880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01108" y="5611258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11974" y="3360699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4567" y="3852824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411026" y="385865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4108" y="561125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21760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Assigning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 rot="2616022">
            <a:off x="6709959" y="1675828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102426" y="410583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220151" y="21891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05521" y="409099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686751" y="28749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040344" y="40528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153351" y="35607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125944" y="40528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848551" y="40941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57469" y="5500688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7470966" y="324018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7976691" y="255849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8226" y="5881688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74026" y="3138488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785" y="4143891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488144" y="41290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40226" y="3853895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45027" y="3909457"/>
            <a:ext cx="2357482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616022">
            <a:off x="6830700" y="1732532"/>
            <a:ext cx="1324078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31226" y="588168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3997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9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Assigning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57469" y="5500688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78226" y="5881688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31226" y="588168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  <p:sp>
        <p:nvSpPr>
          <p:cNvPr id="63" name="Oval 62"/>
          <p:cNvSpPr/>
          <p:nvPr/>
        </p:nvSpPr>
        <p:spPr>
          <a:xfrm rot="2616022">
            <a:off x="6841226" y="1585696"/>
            <a:ext cx="1324078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6113444" y="3967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8231169" y="20509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5516539" y="39527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7697769" y="27367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051362" y="39146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7164369" y="34225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4136962" y="39146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6859569" y="39559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7481984" y="310195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7987709" y="242026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7769" y="269280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495905" y="4026301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6499162" y="39908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056044" y="3791867"/>
            <a:ext cx="235748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56043" y="3771229"/>
            <a:ext cx="310832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2616022">
            <a:off x="7110814" y="1701936"/>
            <a:ext cx="1324078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7" grpId="0" animBg="1"/>
      <p:bldP spid="78" grpId="0" animBg="1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Getting the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012280"/>
            <a:ext cx="10515600" cy="20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How to select </a:t>
            </a:r>
            <a:r>
              <a:rPr lang="en-US" sz="3200" b="1" i="1" dirty="0" smtClean="0">
                <a:solidFill>
                  <a:srgbClr val="D600B7"/>
                </a:solidFill>
              </a:rPr>
              <a:t>k</a:t>
            </a:r>
            <a:r>
              <a:rPr lang="en-US" sz="3200" b="1" dirty="0" smtClean="0">
                <a:solidFill>
                  <a:srgbClr val="D600B7"/>
                </a:solidFill>
              </a:rPr>
              <a:t>?</a:t>
            </a:r>
            <a:r>
              <a:rPr lang="en-US" sz="3200" b="1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Try different </a:t>
            </a:r>
            <a:r>
              <a:rPr lang="en-US" sz="3000" b="1" dirty="0">
                <a:solidFill>
                  <a:srgbClr val="D600B7"/>
                </a:solidFill>
              </a:rPr>
              <a:t>k</a:t>
            </a:r>
            <a:r>
              <a:rPr lang="en-US" sz="3000" dirty="0"/>
              <a:t>, looking at the change in the average distance to centroid as </a:t>
            </a:r>
            <a:r>
              <a:rPr lang="en-US" sz="3000" b="1" dirty="0">
                <a:solidFill>
                  <a:srgbClr val="D600B7"/>
                </a:solidFill>
              </a:rPr>
              <a:t>k</a:t>
            </a:r>
            <a:r>
              <a:rPr lang="en-US" sz="3000" dirty="0"/>
              <a:t> increases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Average falls rapidly until right </a:t>
            </a:r>
            <a:r>
              <a:rPr lang="en-US" sz="3000" b="1" dirty="0">
                <a:solidFill>
                  <a:srgbClr val="D600B7"/>
                </a:solidFill>
              </a:rPr>
              <a:t>k</a:t>
            </a:r>
            <a:r>
              <a:rPr lang="en-US" sz="3000" dirty="0"/>
              <a:t>, then changes </a:t>
            </a:r>
            <a:r>
              <a:rPr lang="en-US" sz="3000" dirty="0" smtClean="0"/>
              <a:t>little</a:t>
            </a:r>
            <a:endParaRPr lang="en-US" sz="2600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336055" y="4198012"/>
            <a:ext cx="3475038" cy="1720851"/>
            <a:chOff x="518" y="2962"/>
            <a:chExt cx="2189" cy="1084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6496967" y="4281276"/>
            <a:ext cx="1398588" cy="1109662"/>
            <a:chOff x="2544" y="2997"/>
            <a:chExt cx="881" cy="699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5630542" y="4098276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Picking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4572000" y="2452688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315200" y="1690688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6400800" y="4814888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842125" y="1884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470525" y="50847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4267200" y="1766888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5334000" y="4891088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2270125" y="1876426"/>
            <a:ext cx="5959475" cy="2328862"/>
            <a:chOff x="278" y="1077"/>
            <a:chExt cx="3754" cy="1467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Picking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4990640" y="2429219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733840" y="1667219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819440" y="4791419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260765" y="18608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889165" y="50612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5752640" y="4867619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990640" y="2657819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6895640" y="1591019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2917365" y="2005357"/>
            <a:ext cx="5807075" cy="4081462"/>
            <a:chOff x="422" y="1173"/>
            <a:chExt cx="3658" cy="2571"/>
          </a:xfrm>
        </p:grpSpPr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6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High Dimensional 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3431"/>
            <a:ext cx="10515600" cy="6995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Given a cloud of data points we want to understand its structure</a:t>
            </a:r>
            <a:endParaRPr lang="en-US" b="1" dirty="0">
              <a:solidFill>
                <a:srgbClr val="D600B7"/>
              </a:solidFill>
            </a:endParaRPr>
          </a:p>
        </p:txBody>
      </p:sp>
      <p:pic>
        <p:nvPicPr>
          <p:cNvPr id="6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2057400" y="1336700"/>
            <a:ext cx="8077200" cy="44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Picking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4913523" y="2452688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656723" y="1690688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6742323" y="4814888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183648" y="1884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812048" y="50847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5675523" y="4891088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989723" y="2681288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7199523" y="1690688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8037723" y="3367088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2764048" y="1800226"/>
            <a:ext cx="5959475" cy="2328862"/>
            <a:chOff x="374" y="1029"/>
            <a:chExt cx="3754" cy="1467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-means Complexity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012279"/>
            <a:ext cx="10515600" cy="391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In each round, we have to examine each input data point exactly once to find closest centroid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Each round is </a:t>
            </a:r>
            <a:r>
              <a:rPr lang="en-US" sz="3200" b="1" i="1" dirty="0" smtClean="0">
                <a:solidFill>
                  <a:srgbClr val="D600B7"/>
                </a:solidFill>
              </a:rPr>
              <a:t>O(</a:t>
            </a:r>
            <a:r>
              <a:rPr lang="en-US" sz="3200" b="1" i="1" dirty="0" err="1" smtClean="0">
                <a:solidFill>
                  <a:srgbClr val="D600B7"/>
                </a:solidFill>
              </a:rPr>
              <a:t>kN</a:t>
            </a:r>
            <a:r>
              <a:rPr lang="en-US" sz="3200" b="1" i="1" dirty="0" smtClean="0">
                <a:solidFill>
                  <a:srgbClr val="D600B7"/>
                </a:solidFill>
              </a:rPr>
              <a:t>)</a:t>
            </a:r>
            <a:r>
              <a:rPr lang="en-US" sz="3200" b="1" i="1" dirty="0" smtClean="0"/>
              <a:t> </a:t>
            </a:r>
            <a:r>
              <a:rPr lang="en-US" sz="3200" dirty="0" smtClean="0"/>
              <a:t>for </a:t>
            </a:r>
            <a:r>
              <a:rPr lang="en-US" sz="3200" b="1" dirty="0" smtClean="0">
                <a:solidFill>
                  <a:srgbClr val="D600B7"/>
                </a:solidFill>
              </a:rPr>
              <a:t>N </a:t>
            </a:r>
            <a:r>
              <a:rPr lang="en-US" sz="3200" dirty="0" smtClean="0">
                <a:solidFill>
                  <a:srgbClr val="D600B7"/>
                </a:solidFill>
              </a:rPr>
              <a:t>data points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D600B7"/>
                </a:solidFill>
              </a:rPr>
              <a:t>k </a:t>
            </a:r>
            <a:r>
              <a:rPr lang="en-US" sz="3200" dirty="0" smtClean="0">
                <a:solidFill>
                  <a:srgbClr val="D600B7"/>
                </a:solidFill>
              </a:rPr>
              <a:t>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But the number of rounds to convergence can be very large!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we cluster in a single pass over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BFR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BFR </a:t>
            </a:r>
            <a:r>
              <a:rPr lang="en-US" sz="3200" dirty="0" smtClean="0"/>
              <a:t>is a variant of </a:t>
            </a:r>
            <a:r>
              <a:rPr lang="en-US" sz="3200" i="1" dirty="0" smtClean="0"/>
              <a:t>k</a:t>
            </a:r>
            <a:r>
              <a:rPr lang="en-US" sz="3200" dirty="0" smtClean="0"/>
              <a:t>-means algorithm designed to handle</a:t>
            </a:r>
            <a:r>
              <a:rPr lang="en-US" sz="3200" dirty="0" smtClean="0">
                <a:solidFill>
                  <a:srgbClr val="D600B7"/>
                </a:solidFill>
              </a:rPr>
              <a:t> </a:t>
            </a:r>
            <a:r>
              <a:rPr lang="en-US" sz="3200" b="1" dirty="0" smtClean="0">
                <a:solidFill>
                  <a:srgbClr val="D600B7"/>
                </a:solidFill>
              </a:rPr>
              <a:t>very large </a:t>
            </a:r>
            <a:r>
              <a:rPr lang="en-US" sz="3200" dirty="0" smtClean="0"/>
              <a:t>(disk-residing) data 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Assumes</a:t>
            </a:r>
            <a:r>
              <a:rPr lang="en-US" dirty="0"/>
              <a:t> that clusters are normally distributed around a centroid in a Euclidean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Standard deviations in different </a:t>
            </a:r>
            <a:r>
              <a:rPr lang="en-US" dirty="0" smtClean="0"/>
              <a:t>dimensions </a:t>
            </a:r>
            <a:r>
              <a:rPr lang="en-US" dirty="0"/>
              <a:t>may vary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Clusters are axis-aligned </a:t>
            </a:r>
            <a:r>
              <a:rPr lang="en-US" dirty="0" smtClean="0"/>
              <a:t>ellipses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Efficient way to summarize clusters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(want memory required </a:t>
            </a:r>
            <a:r>
              <a:rPr lang="en-US" b="1" dirty="0">
                <a:solidFill>
                  <a:srgbClr val="207A00"/>
                </a:solidFill>
              </a:rPr>
              <a:t>O(clusters)</a:t>
            </a:r>
            <a:r>
              <a:rPr lang="en-US" dirty="0"/>
              <a:t> and not </a:t>
            </a:r>
            <a:r>
              <a:rPr lang="en-US" b="1" dirty="0">
                <a:solidFill>
                  <a:srgbClr val="207A00"/>
                </a:solidFill>
              </a:rPr>
              <a:t>O(data)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 smtClean="0"/>
          </a:p>
        </p:txBody>
      </p:sp>
      <p:sp>
        <p:nvSpPr>
          <p:cNvPr id="17" name="Oval 16"/>
          <p:cNvSpPr/>
          <p:nvPr/>
        </p:nvSpPr>
        <p:spPr>
          <a:xfrm>
            <a:off x="10620260" y="3922005"/>
            <a:ext cx="838200" cy="1905000"/>
          </a:xfrm>
          <a:prstGeom prst="ellipse">
            <a:avLst/>
          </a:prstGeom>
          <a:solidFill>
            <a:srgbClr val="008000">
              <a:alpha val="40000"/>
            </a:srgbClr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48660" y="5293605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591560" y="4455405"/>
            <a:ext cx="723900" cy="685800"/>
          </a:xfrm>
          <a:prstGeom prst="ellipse">
            <a:avLst/>
          </a:prstGeom>
          <a:solidFill>
            <a:srgbClr val="0000FF">
              <a:alpha val="40000"/>
            </a:srgbClr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972560" y="456397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48760" y="471637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96360" y="479257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43960" y="464017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20160" y="494497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77460" y="4226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53660" y="4379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001260" y="4455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848860" y="43030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25060" y="4607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7460" y="5141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153660" y="52936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001260" y="5369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848860" y="5217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925060" y="5522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153660" y="4607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29860" y="4760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077460" y="4836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772660" y="4836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925060" y="4988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39260" y="54460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315460" y="5598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63060" y="56746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010660" y="5522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934460" y="5750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705860" y="55222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782060" y="56746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29660" y="5750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477260" y="55984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77260" y="5750805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660" y="310164"/>
            <a:ext cx="2738480" cy="1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BFR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600B7"/>
                </a:solidFill>
              </a:rPr>
              <a:t>Points are read from disk one main-memory-full at a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Most points from previous memory loads are summarized by </a:t>
            </a:r>
            <a:r>
              <a:rPr lang="en-US" b="1" dirty="0">
                <a:solidFill>
                  <a:srgbClr val="D60093"/>
                </a:solidFill>
              </a:rPr>
              <a:t>simple statistics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STEP – 1: To </a:t>
            </a:r>
            <a:r>
              <a:rPr lang="en-US" dirty="0">
                <a:solidFill>
                  <a:srgbClr val="D600B7"/>
                </a:solidFill>
              </a:rPr>
              <a:t>begin, from the initial load we select the initial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dirty="0">
                <a:solidFill>
                  <a:srgbClr val="D600B7"/>
                </a:solidFill>
              </a:rPr>
              <a:t> centroids by some sensible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</a:t>
            </a:r>
            <a:r>
              <a:rPr lang="en-US" b="1" i="1" dirty="0">
                <a:solidFill>
                  <a:srgbClr val="207A00"/>
                </a:solidFill>
              </a:rPr>
              <a:t>k</a:t>
            </a:r>
            <a:r>
              <a:rPr lang="en-US" dirty="0"/>
              <a:t> random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a small random sample and cluster optimally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a sample; pick a random point, and then </a:t>
            </a:r>
            <a:br>
              <a:rPr lang="en-US" dirty="0"/>
            </a:br>
            <a:r>
              <a:rPr lang="en-US" b="1" i="1" dirty="0">
                <a:solidFill>
                  <a:srgbClr val="207A00"/>
                </a:solidFill>
              </a:rPr>
              <a:t>k–1</a:t>
            </a:r>
            <a:r>
              <a:rPr lang="en-US" dirty="0"/>
              <a:t> more points, each as far from the previously selected points as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Three Classes of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/>
              <a:t>3 sets of points which we keep track of: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Discard set (DS):</a:t>
            </a:r>
            <a:r>
              <a:rPr lang="en-US" dirty="0">
                <a:solidFill>
                  <a:srgbClr val="D600B7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Points close enough to a centroid to be </a:t>
            </a:r>
            <a:r>
              <a:rPr lang="en-US" dirty="0" smtClean="0"/>
              <a:t>summarized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Compression set (CS):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Groups of points that are close together but not close to any existing centroid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points are summarized, but not assigned to a </a:t>
            </a:r>
            <a:r>
              <a:rPr lang="en-US" dirty="0" smtClean="0"/>
              <a:t>cluster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Retained set (RS):</a:t>
            </a:r>
            <a:r>
              <a:rPr lang="en-US" dirty="0">
                <a:solidFill>
                  <a:srgbClr val="D600B7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Isolated points waiting to be assigned to a compression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BFR: 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Gaalxies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” Picture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09660" y="3929981"/>
            <a:ext cx="5489575" cy="1712913"/>
            <a:chOff x="336" y="2736"/>
            <a:chExt cx="3458" cy="1079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000260" y="1415380"/>
            <a:ext cx="5562600" cy="2143125"/>
            <a:chOff x="960" y="1152"/>
            <a:chExt cx="3504" cy="1350"/>
          </a:xfrm>
        </p:grpSpPr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3152660" y="1372518"/>
            <a:ext cx="6464300" cy="3090862"/>
            <a:chOff x="1056" y="1125"/>
            <a:chExt cx="4072" cy="1947"/>
          </a:xfrm>
        </p:grpSpPr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43260" y="5944518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summarized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18053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Summarizing Sets of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/>
              <a:t>For each cluster, the discard set (DS) is </a:t>
            </a:r>
            <a:r>
              <a:rPr lang="en-US" b="1" u="sng" dirty="0"/>
              <a:t>summarized</a:t>
            </a:r>
            <a:r>
              <a:rPr lang="en-US" b="1" dirty="0"/>
              <a:t> by: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number of points,</a:t>
            </a:r>
            <a:r>
              <a:rPr lang="en-US" b="1" i="1" dirty="0">
                <a:solidFill>
                  <a:srgbClr val="FF0066"/>
                </a:solidFill>
              </a:rPr>
              <a:t>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vector </a:t>
            </a:r>
            <a:r>
              <a:rPr lang="en-US" b="1" i="1" dirty="0">
                <a:solidFill>
                  <a:srgbClr val="D600B7"/>
                </a:solidFill>
              </a:rPr>
              <a:t>SUM</a:t>
            </a:r>
            <a:r>
              <a:rPr lang="en-US" dirty="0"/>
              <a:t>, whose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is the sum of the coordinates of the points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vector </a:t>
            </a:r>
            <a:r>
              <a:rPr lang="en-US" b="1" i="1" dirty="0">
                <a:solidFill>
                  <a:srgbClr val="D600B7"/>
                </a:solidFill>
              </a:rPr>
              <a:t>SUMSQ</a:t>
            </a:r>
            <a:r>
              <a:rPr lang="en-US" dirty="0"/>
              <a:t>: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= sum of squares of coordinates in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244786" y="4674938"/>
            <a:ext cx="2667001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28761" y="5424238"/>
            <a:ext cx="365760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 cluster. 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All its points are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616387" y="4979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463987" y="5132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H="1" flipV="1">
            <a:off x="9648137" y="5208338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0399369" y="5620799"/>
            <a:ext cx="1466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centroid</a:t>
            </a:r>
          </a:p>
        </p:txBody>
      </p:sp>
    </p:spTree>
    <p:extLst>
      <p:ext uri="{BB962C8B-B14F-4D97-AF65-F5344CB8AC3E}">
        <p14:creationId xmlns:p14="http://schemas.microsoft.com/office/powerpoint/2010/main" val="29266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Summarizing Points: Comments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2</a:t>
            </a:r>
            <a:r>
              <a:rPr lang="en-US" b="1" i="1" dirty="0"/>
              <a:t>d </a:t>
            </a:r>
            <a:r>
              <a:rPr lang="en-US" b="1" dirty="0"/>
              <a:t>+ 1</a:t>
            </a:r>
            <a:r>
              <a:rPr lang="en-US" dirty="0"/>
              <a:t> values represent any size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d</a:t>
            </a:r>
            <a:r>
              <a:rPr lang="en-US" dirty="0"/>
              <a:t>  = number of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in </a:t>
            </a:r>
            <a:r>
              <a:rPr lang="en-US" b="1" dirty="0"/>
              <a:t>each dimension</a:t>
            </a:r>
            <a:r>
              <a:rPr lang="en-US" dirty="0"/>
              <a:t> (</a:t>
            </a:r>
            <a:r>
              <a:rPr lang="en-US" b="1" dirty="0">
                <a:solidFill>
                  <a:srgbClr val="D600B7"/>
                </a:solidFill>
              </a:rPr>
              <a:t>the centroid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calculated as 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/ </a:t>
            </a:r>
            <a:r>
              <a:rPr lang="en-US" b="1" i="1" dirty="0"/>
              <a:t>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of SUM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Variance of a cluster’s discard set in dimension </a:t>
            </a:r>
            <a:r>
              <a:rPr lang="en-US" i="1" dirty="0" err="1"/>
              <a:t>i</a:t>
            </a:r>
            <a:r>
              <a:rPr lang="en-US" dirty="0"/>
              <a:t> is: </a:t>
            </a:r>
            <a:r>
              <a:rPr lang="en-US" b="1" dirty="0"/>
              <a:t>(</a:t>
            </a:r>
            <a:r>
              <a:rPr lang="en-US" b="1" dirty="0" err="1"/>
              <a:t>SUMSQ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 – (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standard deviation is the square root of that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Next step: Actual clustering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346473" y="5641554"/>
            <a:ext cx="2667001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0718074" y="59463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0565674" y="60987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985408"/>
            <a:ext cx="594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Dropping the “axis-aligned” clusters assumption would require storing full covariance matrix to summarize the cluster. So, instead of </a:t>
            </a:r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SUMSQ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being a </a:t>
            </a:r>
            <a:r>
              <a:rPr lang="en-US" sz="14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-dim vector, it would be a </a:t>
            </a:r>
            <a:r>
              <a:rPr lang="en-US" sz="14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 d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matrix, which is too big! </a:t>
            </a:r>
          </a:p>
        </p:txBody>
      </p:sp>
    </p:spTree>
    <p:extLst>
      <p:ext uri="{BB962C8B-B14F-4D97-AF65-F5344CB8AC3E}">
        <p14:creationId xmlns:p14="http://schemas.microsoft.com/office/powerpoint/2010/main" val="1407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“Memory-Load” of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Processing </a:t>
            </a:r>
            <a:r>
              <a:rPr lang="en-US" b="1" dirty="0">
                <a:solidFill>
                  <a:srgbClr val="D600B7"/>
                </a:solidFill>
              </a:rPr>
              <a:t>the “Memory-Load” of points (1):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1) </a:t>
            </a:r>
            <a:r>
              <a:rPr lang="en-US" dirty="0"/>
              <a:t>Find those points that are “</a:t>
            </a:r>
            <a:r>
              <a:rPr lang="en-US" b="1" dirty="0">
                <a:solidFill>
                  <a:srgbClr val="207A00"/>
                </a:solidFill>
              </a:rPr>
              <a:t>sufficiently close</a:t>
            </a:r>
            <a:r>
              <a:rPr lang="en-US" dirty="0"/>
              <a:t>” to a cluster centroid and add those points to that cluster and the </a:t>
            </a:r>
            <a:r>
              <a:rPr lang="en-US" b="1" dirty="0"/>
              <a:t>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points are so close to the centroid that </a:t>
            </a:r>
            <a:r>
              <a:rPr lang="en-US" dirty="0" smtClean="0"/>
              <a:t>they </a:t>
            </a:r>
            <a:r>
              <a:rPr lang="en-US" dirty="0"/>
              <a:t>can be summarized and then discarded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2) </a:t>
            </a:r>
            <a:r>
              <a:rPr lang="en-US" dirty="0"/>
              <a:t>Use any main-memory clustering algorithm to cluster the </a:t>
            </a:r>
            <a:r>
              <a:rPr lang="en-US" dirty="0" smtClean="0"/>
              <a:t>remaining </a:t>
            </a:r>
            <a:r>
              <a:rPr lang="en-US" dirty="0"/>
              <a:t>points and the old </a:t>
            </a:r>
            <a:r>
              <a:rPr lang="en-US" b="1" dirty="0"/>
              <a:t>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Clusters go to the </a:t>
            </a:r>
            <a:r>
              <a:rPr lang="en-US" b="1" dirty="0"/>
              <a:t>CS</a:t>
            </a:r>
            <a:r>
              <a:rPr lang="en-US" dirty="0"/>
              <a:t>; outlying points to the </a:t>
            </a:r>
            <a:r>
              <a:rPr lang="en-US" b="1" dirty="0"/>
              <a:t>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7328" y="5642331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15638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“Memory-Load” of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>
                <a:solidFill>
                  <a:srgbClr val="D600B7"/>
                </a:solidFill>
              </a:rPr>
              <a:t>Processing the “Memory-Load” of points </a:t>
            </a:r>
            <a:r>
              <a:rPr lang="en-US" b="1" dirty="0" smtClean="0">
                <a:solidFill>
                  <a:srgbClr val="D600B7"/>
                </a:solidFill>
              </a:rPr>
              <a:t>(2):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3) DS set:</a:t>
            </a:r>
            <a:r>
              <a:rPr lang="en-US" dirty="0"/>
              <a:t> Adjust statistics of the clusters to account for the new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i="1" dirty="0"/>
              <a:t>N</a:t>
            </a:r>
            <a:r>
              <a:rPr lang="en-US" dirty="0"/>
              <a:t>s, </a:t>
            </a:r>
            <a:r>
              <a:rPr lang="en-US" b="1" i="1" dirty="0"/>
              <a:t>SUM</a:t>
            </a:r>
            <a:r>
              <a:rPr lang="en-US" dirty="0"/>
              <a:t>s, </a:t>
            </a:r>
            <a:r>
              <a:rPr lang="en-US" b="1" i="1" dirty="0" smtClean="0"/>
              <a:t>SUMSQ</a:t>
            </a:r>
            <a:r>
              <a:rPr lang="en-US" dirty="0" smtClean="0"/>
              <a:t>s</a:t>
            </a: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4) </a:t>
            </a:r>
            <a:r>
              <a:rPr lang="en-US" dirty="0"/>
              <a:t>Consider merging compressed sets in the </a:t>
            </a:r>
            <a:r>
              <a:rPr lang="en-US" b="1" dirty="0"/>
              <a:t>CS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5)</a:t>
            </a:r>
            <a:r>
              <a:rPr lang="en-US" dirty="0"/>
              <a:t> If this is the last </a:t>
            </a:r>
            <a:r>
              <a:rPr lang="en-US" dirty="0" smtClean="0"/>
              <a:t>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merge </a:t>
            </a:r>
            <a:r>
              <a:rPr lang="en-US" dirty="0"/>
              <a:t>all compressed sets in the </a:t>
            </a:r>
            <a:r>
              <a:rPr lang="en-US" b="1" dirty="0"/>
              <a:t>CS</a:t>
            </a:r>
            <a:r>
              <a:rPr lang="en-US" dirty="0"/>
              <a:t> </a:t>
            </a:r>
            <a:r>
              <a:rPr lang="en-US" dirty="0" smtClean="0"/>
              <a:t>(or) merge compressed sets with clusters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m</a:t>
            </a:r>
            <a:r>
              <a:rPr lang="en-US" smtClean="0"/>
              <a:t>erge </a:t>
            </a:r>
            <a:r>
              <a:rPr lang="en-US" dirty="0" smtClean="0"/>
              <a:t>all </a:t>
            </a:r>
            <a:r>
              <a:rPr lang="en-US" b="1" dirty="0"/>
              <a:t>RS</a:t>
            </a:r>
            <a:r>
              <a:rPr lang="en-US" dirty="0"/>
              <a:t> points into their nearest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7328" y="5642331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4526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Problem of Clustering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45"/>
            <a:ext cx="10515600" cy="49269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Given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D600B7"/>
                </a:solidFill>
              </a:rPr>
              <a:t>set of data points</a:t>
            </a:r>
            <a:r>
              <a:rPr lang="en-US" dirty="0" smtClean="0"/>
              <a:t> with a notion of </a:t>
            </a:r>
            <a:r>
              <a:rPr lang="en-US" b="1" dirty="0" smtClean="0">
                <a:solidFill>
                  <a:srgbClr val="D600B7"/>
                </a:solidFill>
              </a:rPr>
              <a:t>distance</a:t>
            </a:r>
            <a:r>
              <a:rPr lang="en-US" dirty="0" smtClean="0"/>
              <a:t> between data points, </a:t>
            </a:r>
            <a:r>
              <a:rPr lang="en-US" b="1" dirty="0" smtClean="0">
                <a:solidFill>
                  <a:srgbClr val="D600B7"/>
                </a:solidFill>
              </a:rPr>
              <a:t>group the data points</a:t>
            </a:r>
            <a:r>
              <a:rPr lang="en-US" dirty="0" smtClean="0"/>
              <a:t> into some number of </a:t>
            </a:r>
            <a:r>
              <a:rPr lang="en-US" b="1" dirty="0" smtClean="0">
                <a:solidFill>
                  <a:srgbClr val="D600B7"/>
                </a:solidFill>
              </a:rPr>
              <a:t>clusters</a:t>
            </a:r>
            <a:r>
              <a:rPr lang="en-US" dirty="0" smtClean="0"/>
              <a:t>, so that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Members of a cluster are close/similar to each 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Members of different clusters are dissimilar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Usually</a:t>
            </a:r>
            <a:endParaRPr lang="en-US" b="1" dirty="0">
              <a:solidFill>
                <a:srgbClr val="FF006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points are in high-dimensional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Similarity is defined using distance measures like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/>
              <a:t>Euclidean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/>
              <a:t>Cosine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 smtClean="0"/>
              <a:t>Jaccard</a:t>
            </a:r>
            <a:endParaRPr lang="en-US" i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/>
              <a:t>Edit</a:t>
            </a:r>
            <a:endParaRPr lang="en-US" sz="2400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3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BFR: 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Gaalxies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” Picture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09660" y="3929981"/>
            <a:ext cx="5489575" cy="1712913"/>
            <a:chOff x="336" y="2736"/>
            <a:chExt cx="3458" cy="1079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000260" y="1415380"/>
            <a:ext cx="5562600" cy="2143125"/>
            <a:chOff x="960" y="1152"/>
            <a:chExt cx="3504" cy="1350"/>
          </a:xfrm>
        </p:grpSpPr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3152660" y="1372518"/>
            <a:ext cx="6464300" cy="3090862"/>
            <a:chOff x="1056" y="1125"/>
            <a:chExt cx="4072" cy="1947"/>
          </a:xfrm>
        </p:grpSpPr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43260" y="5944518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summarized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23750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Few Details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Q1) How do we decide if a point is “close enough” to a cluster that we will add the point to that cluster?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Q2) How do we decide whether two compressed sets (CS) deserve to be combined into one?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63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Close is Close Enough?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Q1) We need a way to decide whether to put a new point into a cluster (and discard)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BFR suggests two ways: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rgbClr val="207A00"/>
                </a:solidFill>
              </a:rPr>
              <a:t>Mahalanobis</a:t>
            </a:r>
            <a:r>
              <a:rPr lang="en-US" b="1" dirty="0">
                <a:solidFill>
                  <a:srgbClr val="207A00"/>
                </a:solidFill>
              </a:rPr>
              <a:t> distance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is less than a threshold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 likelihood of the point belonging to currently nearest centroid</a:t>
            </a:r>
            <a:endParaRPr lang="en-US" b="1" dirty="0"/>
          </a:p>
        </p:txBody>
      </p:sp>
      <p:pic>
        <p:nvPicPr>
          <p:cNvPr id="4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75" y="4529154"/>
            <a:ext cx="3628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Mahalanobis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Distance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Normalized Euclidean distance from centroid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For point </a:t>
            </a:r>
            <a:r>
              <a:rPr lang="en-US" sz="3200" b="1" i="1" dirty="0"/>
              <a:t>(x</a:t>
            </a:r>
            <a:r>
              <a:rPr lang="en-US" sz="3200" b="1" i="1" baseline="-25000" dirty="0"/>
              <a:t>1</a:t>
            </a:r>
            <a:r>
              <a:rPr lang="en-US" sz="3200" b="1" i="1" dirty="0"/>
              <a:t>, …, </a:t>
            </a:r>
            <a:r>
              <a:rPr lang="en-US" sz="3200" b="1" i="1" dirty="0" err="1"/>
              <a:t>x</a:t>
            </a:r>
            <a:r>
              <a:rPr lang="en-US" sz="3200" b="1" i="1" baseline="-25000" dirty="0" err="1"/>
              <a:t>d</a:t>
            </a:r>
            <a:r>
              <a:rPr lang="en-US" sz="3200" b="1" i="1" dirty="0"/>
              <a:t>)</a:t>
            </a:r>
            <a:r>
              <a:rPr lang="en-US" sz="3200" dirty="0"/>
              <a:t> and centroid </a:t>
            </a:r>
            <a:r>
              <a:rPr lang="en-US" sz="3200" b="1" i="1" dirty="0"/>
              <a:t>(c</a:t>
            </a:r>
            <a:r>
              <a:rPr lang="en-US" sz="3200" b="1" i="1" baseline="-25000" dirty="0"/>
              <a:t>1</a:t>
            </a:r>
            <a:r>
              <a:rPr lang="en-US" sz="3200" b="1" i="1" dirty="0"/>
              <a:t>, …, c</a:t>
            </a:r>
            <a:r>
              <a:rPr lang="en-US" sz="3200" b="1" i="1" baseline="-25000" dirty="0"/>
              <a:t>d</a:t>
            </a:r>
            <a:r>
              <a:rPr lang="en-US" sz="3200" b="1" i="1" dirty="0"/>
              <a:t>)</a:t>
            </a:r>
            <a:endParaRPr lang="en-US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Normalize in each dimension: 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r>
              <a:rPr lang="en-US" sz="2800" b="1" i="1" dirty="0"/>
              <a:t> = (x</a:t>
            </a:r>
            <a:r>
              <a:rPr lang="en-US" sz="2800" b="1" i="1" baseline="-25000" dirty="0"/>
              <a:t>i</a:t>
            </a:r>
            <a:r>
              <a:rPr lang="en-US" sz="2800" b="1" i="1" dirty="0"/>
              <a:t> - c</a:t>
            </a:r>
            <a:r>
              <a:rPr lang="en-US" sz="2800" b="1" i="1" baseline="-25000" dirty="0"/>
              <a:t>i</a:t>
            </a:r>
            <a:r>
              <a:rPr lang="en-US" sz="2800" b="1" i="1" dirty="0"/>
              <a:t>) / </a:t>
            </a:r>
            <a:r>
              <a:rPr lang="en-US" sz="2800" b="1" i="1" dirty="0">
                <a:sym typeface="Symbol" pitchFamily="18" charset="2"/>
              </a:rPr>
              <a:t></a:t>
            </a:r>
            <a:r>
              <a:rPr lang="en-US" sz="2800" b="1" i="1" baseline="-25000" dirty="0" err="1">
                <a:sym typeface="Symbol" pitchFamily="18" charset="2"/>
              </a:rPr>
              <a:t>i</a:t>
            </a:r>
            <a:endParaRPr lang="en-US" sz="2800" b="1" i="1" baseline="-25000" dirty="0">
              <a:sym typeface="Symbol" pitchFamily="18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Take sum of the squares of the</a:t>
            </a:r>
            <a:r>
              <a:rPr lang="en-US" sz="2800" b="1" dirty="0"/>
              <a:t> </a:t>
            </a:r>
            <a:r>
              <a:rPr lang="en-US" sz="2800" b="1" i="1" dirty="0" err="1"/>
              <a:t>y</a:t>
            </a:r>
            <a:r>
              <a:rPr lang="en-US" sz="2800" b="1" i="1" baseline="-25000" dirty="0" err="1"/>
              <a:t>i</a:t>
            </a:r>
            <a:endParaRPr lang="en-US" sz="2800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Take the square 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94632" y="4441478"/>
                <a:ext cx="3202736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32" y="4441478"/>
                <a:ext cx="3202736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391400" y="5985823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standard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deviation of points in the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 in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8013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Picture: Equal M.D. Regions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ym typeface="Symbol" pitchFamily="18" charset="2"/>
            </a:endParaRPr>
          </a:p>
        </p:txBody>
      </p:sp>
      <p:pic>
        <p:nvPicPr>
          <p:cNvPr id="8" name="Picture 2" descr="*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12826" r="5817" b="5758"/>
          <a:stretch/>
        </p:blipFill>
        <p:spPr bwMode="auto">
          <a:xfrm rot="2107092">
            <a:off x="4599506" y="2974554"/>
            <a:ext cx="29626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*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13145" r="5710" b="5864"/>
          <a:stretch/>
        </p:blipFill>
        <p:spPr bwMode="auto">
          <a:xfrm rot="2376676">
            <a:off x="7631967" y="2974554"/>
            <a:ext cx="29781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14162" y="1983954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99562" y="1679155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D600B7"/>
                </a:solidFill>
              </a:rPr>
              <a:t>Euclidean vs. </a:t>
            </a:r>
            <a:r>
              <a:rPr lang="en-US" b="1" dirty="0" err="1" smtClean="0">
                <a:solidFill>
                  <a:srgbClr val="D600B7"/>
                </a:solidFill>
              </a:rPr>
              <a:t>Mahalanobis</a:t>
            </a:r>
            <a:r>
              <a:rPr lang="en-US" b="1" dirty="0" smtClean="0">
                <a:solidFill>
                  <a:srgbClr val="D600B7"/>
                </a:solidFill>
              </a:rPr>
              <a:t> distance</a:t>
            </a:r>
            <a:endParaRPr lang="en-US" b="1" dirty="0">
              <a:solidFill>
                <a:srgbClr val="D600B7"/>
              </a:solidFill>
            </a:endParaRPr>
          </a:p>
        </p:txBody>
      </p:sp>
      <p:pic>
        <p:nvPicPr>
          <p:cNvPr id="12" name="Picture 2" descr="*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12733" r="5923" b="5128"/>
          <a:stretch/>
        </p:blipFill>
        <p:spPr bwMode="auto">
          <a:xfrm>
            <a:off x="1618562" y="2974554"/>
            <a:ext cx="29458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4634" y="2498244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Contours of equidistant points from the origin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4162" y="5793954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37798" y="5717754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Uniformly distributed points,</a:t>
            </a:r>
            <a:b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4014" y="5717754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9934" y="5717754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Mahalanobis</a:t>
            </a: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125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Should 2 CS clusters be combined?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73688"/>
            <a:ext cx="10515600" cy="47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>
                <a:solidFill>
                  <a:srgbClr val="D600B7"/>
                </a:solidFill>
              </a:rPr>
              <a:t>Q2) Should 2 CS </a:t>
            </a:r>
            <a:r>
              <a:rPr lang="en-US" b="1" dirty="0" err="1">
                <a:solidFill>
                  <a:srgbClr val="D600B7"/>
                </a:solidFill>
              </a:rPr>
              <a:t>subclusters</a:t>
            </a:r>
            <a:r>
              <a:rPr lang="en-US" b="1" dirty="0">
                <a:solidFill>
                  <a:srgbClr val="D600B7"/>
                </a:solidFill>
              </a:rPr>
              <a:t> be combined?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Compute </a:t>
            </a:r>
            <a:r>
              <a:rPr lang="en-US" dirty="0"/>
              <a:t>the variance of the combined </a:t>
            </a:r>
            <a:r>
              <a:rPr lang="en-US" dirty="0" err="1"/>
              <a:t>subcluster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, </a:t>
            </a:r>
            <a:r>
              <a:rPr lang="en-US" b="1" i="1" dirty="0"/>
              <a:t>SUM</a:t>
            </a:r>
            <a:r>
              <a:rPr lang="en-US" dirty="0"/>
              <a:t>, and </a:t>
            </a:r>
            <a:r>
              <a:rPr lang="en-US" b="1" i="1" dirty="0"/>
              <a:t>SUMSQ</a:t>
            </a:r>
            <a:r>
              <a:rPr lang="en-US" i="1" dirty="0"/>
              <a:t> </a:t>
            </a:r>
            <a:r>
              <a:rPr lang="en-US" dirty="0"/>
              <a:t>allow us to make that calculation quickly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Combine </a:t>
            </a:r>
            <a:r>
              <a:rPr lang="en-US" dirty="0"/>
              <a:t>if the combined variance is </a:t>
            </a:r>
            <a:r>
              <a:rPr lang="en-US" dirty="0" smtClean="0"/>
              <a:t>below </a:t>
            </a:r>
            <a:r>
              <a:rPr lang="en-US" dirty="0"/>
              <a:t>some threshold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Many alternatives:</a:t>
            </a:r>
            <a:r>
              <a:rPr lang="en-US" dirty="0"/>
              <a:t> Treat dimensions differently, consider density</a:t>
            </a:r>
            <a:endParaRPr lang="en-US" dirty="0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10287000" y="2567848"/>
            <a:ext cx="457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10515600" y="283931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0363200" y="299171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0744200" y="3634648"/>
            <a:ext cx="6096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11049000" y="37870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10896600" y="393944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CURE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Extension of </a:t>
            </a:r>
            <a:r>
              <a:rPr lang="en-US" b="1" i="1" dirty="0" smtClean="0">
                <a:solidFill>
                  <a:srgbClr val="D600B7"/>
                </a:solidFill>
              </a:rPr>
              <a:t>k</a:t>
            </a:r>
            <a:r>
              <a:rPr lang="en-US" b="1" dirty="0" smtClean="0">
                <a:solidFill>
                  <a:srgbClr val="D600B7"/>
                </a:solidFill>
              </a:rPr>
              <a:t>-means to clusters of arbitrary shapes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Problem with BFR/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b="1" dirty="0">
                <a:solidFill>
                  <a:srgbClr val="D600B7"/>
                </a:solidFill>
              </a:rPr>
              <a:t>-means: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Assumes clusters are normally </a:t>
            </a:r>
            <a:br>
              <a:rPr lang="en-US" dirty="0"/>
            </a:br>
            <a:r>
              <a:rPr lang="en-US" dirty="0"/>
              <a:t>distributed in each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axes are fixed – ellipses at </a:t>
            </a:r>
            <a:br>
              <a:rPr lang="en-US" dirty="0"/>
            </a:br>
            <a:r>
              <a:rPr lang="en-US" dirty="0"/>
              <a:t>an angle are </a:t>
            </a:r>
            <a:r>
              <a:rPr lang="en-US" b="1" i="1" dirty="0">
                <a:solidFill>
                  <a:srgbClr val="207A00"/>
                </a:solidFill>
              </a:rPr>
              <a:t>not OK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CURE (Clustering Using </a:t>
            </a:r>
            <a:r>
              <a:rPr lang="en-US" b="1" dirty="0" err="1">
                <a:solidFill>
                  <a:srgbClr val="D600B7"/>
                </a:solidFill>
              </a:rPr>
              <a:t>REpresentatives</a:t>
            </a:r>
            <a:r>
              <a:rPr lang="en-US" b="1" dirty="0">
                <a:solidFill>
                  <a:srgbClr val="D600B7"/>
                </a:solidFill>
              </a:rPr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Assumes a Euclidean distance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clusters to assume any shape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Uses a collection of representative </a:t>
            </a:r>
            <a:br>
              <a:rPr lang="en-US" b="1" dirty="0"/>
            </a:br>
            <a:r>
              <a:rPr lang="en-US" b="1" dirty="0"/>
              <a:t>points to represent clusters</a:t>
            </a:r>
          </a:p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  <p:pic>
        <p:nvPicPr>
          <p:cNvPr id="13" name="Picture 2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7530" y="2150987"/>
            <a:ext cx="1733551" cy="1400176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7286" y="2144244"/>
            <a:ext cx="1828800" cy="178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http://www.ml.uni-saarland.de/code/pSpectralClustering/images/eigenvector11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89" y="4615574"/>
            <a:ext cx="2543787" cy="19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Stanford salaries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42713" y="3551391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82588" y="35942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96988" y="29084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492388" y="33656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44788" y="26036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787788" y="26798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063388" y="40514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49188" y="34418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96988" y="35180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8101988" y="30608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711588" y="351805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818913" y="4999191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263788" y="30608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339988" y="42800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873388" y="34418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330588" y="22988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8863988" y="16892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358788" y="46610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92188" y="46610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6730388" y="38990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6654188" y="45086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8025788" y="16892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291988" y="49658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4672988" y="48896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523513" y="3975253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028713" y="5575453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6730388" y="577071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 flipV="1">
            <a:off x="2920388" y="363711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3468076" y="2708428"/>
            <a:ext cx="6042025" cy="1728788"/>
          </a:xfrm>
          <a:custGeom>
            <a:avLst/>
            <a:gdLst/>
            <a:ahLst/>
            <a:cxnLst>
              <a:cxn ang="0">
                <a:pos x="126" y="558"/>
              </a:cxn>
              <a:cxn ang="0">
                <a:pos x="261" y="522"/>
              </a:cxn>
              <a:cxn ang="0">
                <a:pos x="396" y="468"/>
              </a:cxn>
              <a:cxn ang="0">
                <a:pos x="540" y="450"/>
              </a:cxn>
              <a:cxn ang="0">
                <a:pos x="738" y="378"/>
              </a:cxn>
              <a:cxn ang="0">
                <a:pos x="819" y="333"/>
              </a:cxn>
              <a:cxn ang="0">
                <a:pos x="1017" y="306"/>
              </a:cxn>
              <a:cxn ang="0">
                <a:pos x="1269" y="279"/>
              </a:cxn>
              <a:cxn ang="0">
                <a:pos x="1386" y="243"/>
              </a:cxn>
              <a:cxn ang="0">
                <a:pos x="2178" y="171"/>
              </a:cxn>
              <a:cxn ang="0">
                <a:pos x="2313" y="117"/>
              </a:cxn>
              <a:cxn ang="0">
                <a:pos x="2475" y="45"/>
              </a:cxn>
              <a:cxn ang="0">
                <a:pos x="2556" y="9"/>
              </a:cxn>
              <a:cxn ang="0">
                <a:pos x="2961" y="0"/>
              </a:cxn>
              <a:cxn ang="0">
                <a:pos x="3474" y="72"/>
              </a:cxn>
              <a:cxn ang="0">
                <a:pos x="3600" y="108"/>
              </a:cxn>
              <a:cxn ang="0">
                <a:pos x="3708" y="198"/>
              </a:cxn>
              <a:cxn ang="0">
                <a:pos x="3762" y="306"/>
              </a:cxn>
              <a:cxn ang="0">
                <a:pos x="3618" y="882"/>
              </a:cxn>
              <a:cxn ang="0">
                <a:pos x="3483" y="954"/>
              </a:cxn>
              <a:cxn ang="0">
                <a:pos x="3069" y="909"/>
              </a:cxn>
              <a:cxn ang="0">
                <a:pos x="2907" y="864"/>
              </a:cxn>
              <a:cxn ang="0">
                <a:pos x="2583" y="792"/>
              </a:cxn>
              <a:cxn ang="0">
                <a:pos x="2493" y="765"/>
              </a:cxn>
              <a:cxn ang="0">
                <a:pos x="2142" y="747"/>
              </a:cxn>
              <a:cxn ang="0">
                <a:pos x="1755" y="756"/>
              </a:cxn>
              <a:cxn ang="0">
                <a:pos x="1458" y="828"/>
              </a:cxn>
              <a:cxn ang="0">
                <a:pos x="1305" y="846"/>
              </a:cxn>
              <a:cxn ang="0">
                <a:pos x="900" y="963"/>
              </a:cxn>
              <a:cxn ang="0">
                <a:pos x="684" y="1017"/>
              </a:cxn>
              <a:cxn ang="0">
                <a:pos x="504" y="1089"/>
              </a:cxn>
              <a:cxn ang="0">
                <a:pos x="270" y="1062"/>
              </a:cxn>
              <a:cxn ang="0">
                <a:pos x="171" y="954"/>
              </a:cxn>
              <a:cxn ang="0">
                <a:pos x="117" y="918"/>
              </a:cxn>
              <a:cxn ang="0">
                <a:pos x="36" y="783"/>
              </a:cxn>
              <a:cxn ang="0">
                <a:pos x="9" y="702"/>
              </a:cxn>
              <a:cxn ang="0">
                <a:pos x="0" y="675"/>
              </a:cxn>
              <a:cxn ang="0">
                <a:pos x="90" y="594"/>
              </a:cxn>
              <a:cxn ang="0">
                <a:pos x="144" y="576"/>
              </a:cxn>
              <a:cxn ang="0">
                <a:pos x="126" y="558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3696676" y="1608291"/>
            <a:ext cx="5557837" cy="3957637"/>
          </a:xfrm>
          <a:custGeom>
            <a:avLst/>
            <a:gdLst/>
            <a:ahLst/>
            <a:cxnLst>
              <a:cxn ang="0">
                <a:pos x="81" y="2367"/>
              </a:cxn>
              <a:cxn ang="0">
                <a:pos x="342" y="2493"/>
              </a:cxn>
              <a:cxn ang="0">
                <a:pos x="1017" y="2412"/>
              </a:cxn>
              <a:cxn ang="0">
                <a:pos x="1413" y="2322"/>
              </a:cxn>
              <a:cxn ang="0">
                <a:pos x="1710" y="2241"/>
              </a:cxn>
              <a:cxn ang="0">
                <a:pos x="1917" y="2160"/>
              </a:cxn>
              <a:cxn ang="0">
                <a:pos x="2088" y="2088"/>
              </a:cxn>
              <a:cxn ang="0">
                <a:pos x="2259" y="1998"/>
              </a:cxn>
              <a:cxn ang="0">
                <a:pos x="2529" y="1845"/>
              </a:cxn>
              <a:cxn ang="0">
                <a:pos x="2664" y="1764"/>
              </a:cxn>
              <a:cxn ang="0">
                <a:pos x="2862" y="1602"/>
              </a:cxn>
              <a:cxn ang="0">
                <a:pos x="2934" y="1494"/>
              </a:cxn>
              <a:cxn ang="0">
                <a:pos x="3042" y="1269"/>
              </a:cxn>
              <a:cxn ang="0">
                <a:pos x="3159" y="1026"/>
              </a:cxn>
              <a:cxn ang="0">
                <a:pos x="3213" y="945"/>
              </a:cxn>
              <a:cxn ang="0">
                <a:pos x="3312" y="720"/>
              </a:cxn>
              <a:cxn ang="0">
                <a:pos x="3384" y="576"/>
              </a:cxn>
              <a:cxn ang="0">
                <a:pos x="3420" y="495"/>
              </a:cxn>
              <a:cxn ang="0">
                <a:pos x="3492" y="333"/>
              </a:cxn>
              <a:cxn ang="0">
                <a:pos x="3483" y="171"/>
              </a:cxn>
              <a:cxn ang="0">
                <a:pos x="3087" y="27"/>
              </a:cxn>
              <a:cxn ang="0">
                <a:pos x="2790" y="9"/>
              </a:cxn>
              <a:cxn ang="0">
                <a:pos x="2637" y="117"/>
              </a:cxn>
              <a:cxn ang="0">
                <a:pos x="2583" y="198"/>
              </a:cxn>
              <a:cxn ang="0">
                <a:pos x="2475" y="414"/>
              </a:cxn>
              <a:cxn ang="0">
                <a:pos x="2313" y="603"/>
              </a:cxn>
              <a:cxn ang="0">
                <a:pos x="2250" y="711"/>
              </a:cxn>
              <a:cxn ang="0">
                <a:pos x="2178" y="846"/>
              </a:cxn>
              <a:cxn ang="0">
                <a:pos x="2088" y="1035"/>
              </a:cxn>
              <a:cxn ang="0">
                <a:pos x="2061" y="1035"/>
              </a:cxn>
              <a:cxn ang="0">
                <a:pos x="1917" y="1269"/>
              </a:cxn>
              <a:cxn ang="0">
                <a:pos x="1746" y="1557"/>
              </a:cxn>
              <a:cxn ang="0">
                <a:pos x="1647" y="1674"/>
              </a:cxn>
              <a:cxn ang="0">
                <a:pos x="1512" y="1782"/>
              </a:cxn>
              <a:cxn ang="0">
                <a:pos x="1332" y="1890"/>
              </a:cxn>
              <a:cxn ang="0">
                <a:pos x="1125" y="1926"/>
              </a:cxn>
              <a:cxn ang="0">
                <a:pos x="792" y="2034"/>
              </a:cxn>
              <a:cxn ang="0">
                <a:pos x="621" y="2079"/>
              </a:cxn>
              <a:cxn ang="0">
                <a:pos x="297" y="2115"/>
              </a:cxn>
              <a:cxn ang="0">
                <a:pos x="108" y="2160"/>
              </a:cxn>
              <a:cxn ang="0">
                <a:pos x="36" y="2232"/>
              </a:cxn>
              <a:cxn ang="0">
                <a:pos x="27" y="2349"/>
              </a:cxn>
              <a:cxn ang="0">
                <a:pos x="0" y="2313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Starting CURE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u="sng" dirty="0">
                <a:solidFill>
                  <a:srgbClr val="D600B7"/>
                </a:solidFill>
              </a:rPr>
              <a:t>2 Pass algorithm. Pass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0) Pick a random sample of points that fit in main </a:t>
            </a:r>
            <a:r>
              <a:rPr lang="en-US" b="1" dirty="0" smtClean="0"/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1) Initial clusters: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 these points hierarchically – group </a:t>
            </a:r>
            <a:br>
              <a:rPr lang="en-US" dirty="0"/>
            </a:br>
            <a:r>
              <a:rPr lang="en-US" dirty="0"/>
              <a:t>nearest </a:t>
            </a:r>
            <a:r>
              <a:rPr lang="en-US" dirty="0" smtClean="0"/>
              <a:t>points/clusters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2) Pick representative points: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each cluster, pick a sample of points, as dispersed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From the sample, pick representatives by moving them (say) 20% toward the centroid of the cluster</a:t>
            </a:r>
          </a:p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Initial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676612" y="3448567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216487" y="34914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130887" y="28056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7426287" y="32628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7578687" y="25008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721687" y="25770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997287" y="39486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4683087" y="33390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130887" y="34152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8035887" y="29580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8645487" y="3415229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752812" y="4896367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7197687" y="29580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7273887" y="41772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7807287" y="33390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8264487" y="21960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8797887" y="15864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5292687" y="45582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826087" y="45582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664287" y="37962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588087" y="44058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7959687" y="15864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4225887" y="48630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4606887" y="4786829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2457412" y="4058167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5962612" y="5734567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6664287" y="600602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 flipV="1">
            <a:off x="2854287" y="372002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31"/>
          <p:cNvSpPr>
            <a:spLocks noChangeArrowheads="1"/>
          </p:cNvSpPr>
          <p:nvPr/>
        </p:nvSpPr>
        <p:spPr bwMode="auto">
          <a:xfrm rot="-765715">
            <a:off x="3540087" y="3034229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7121487" y="1586429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 rot="-867123">
            <a:off x="3540087" y="4177229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Clusters &amp; Outliers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087258" y="2131764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830458" y="1369764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916058" y="4493964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57383" y="156343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85783" y="476383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4087258" y="2131764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830458" y="1369764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16058" y="4493964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15858" y="5103564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32519" y="57893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97258" y="5446464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4458" y="572483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08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Pick Dispersed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3731697" y="3552826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271572" y="359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85972" y="29098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7481372" y="33670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633772" y="26050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8776772" y="2681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4052372" y="40528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738172" y="3443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6185972" y="35194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8090972" y="3062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8700572" y="35194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3807897" y="500062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7252772" y="3062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" name="Text Box 16"/>
          <p:cNvSpPr txBox="1">
            <a:spLocks noChangeArrowheads="1"/>
          </p:cNvSpPr>
          <p:nvPr/>
        </p:nvSpPr>
        <p:spPr bwMode="auto">
          <a:xfrm>
            <a:off x="7328972" y="4281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7862372" y="3443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8319572" y="2300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8852972" y="1690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5347772" y="4662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5881172" y="4662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6719372" y="3900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6643172" y="451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8014772" y="1690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4280972" y="4967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4661972" y="4891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2512497" y="4162426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6017697" y="5838826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6719372" y="6110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 flipV="1">
            <a:off x="2909372" y="3824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 rot="-765715">
            <a:off x="3595172" y="3138488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>
            <a:off x="7176572" y="1690688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 rot="-867123">
            <a:off x="3595172" y="4281488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7938572" y="1690688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8776772" y="1690688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36"/>
          <p:cNvSpPr>
            <a:spLocks noChangeArrowheads="1"/>
          </p:cNvSpPr>
          <p:nvPr/>
        </p:nvSpPr>
        <p:spPr bwMode="auto">
          <a:xfrm>
            <a:off x="7176572" y="3062288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37"/>
          <p:cNvSpPr>
            <a:spLocks noChangeArrowheads="1"/>
          </p:cNvSpPr>
          <p:nvPr/>
        </p:nvSpPr>
        <p:spPr bwMode="auto">
          <a:xfrm>
            <a:off x="8624372" y="3519488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9065697" y="4162426"/>
            <a:ext cx="1582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(say) 4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122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Pick Dispersed Points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3731697" y="3552826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271572" y="359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85972" y="29098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7481372" y="33670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633772" y="26050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8776772" y="2681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4052372" y="40528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738172" y="3443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6185972" y="35194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8090972" y="30622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8700572" y="35194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3807897" y="5000626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7252772" y="3062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" name="Text Box 16"/>
          <p:cNvSpPr txBox="1">
            <a:spLocks noChangeArrowheads="1"/>
          </p:cNvSpPr>
          <p:nvPr/>
        </p:nvSpPr>
        <p:spPr bwMode="auto">
          <a:xfrm>
            <a:off x="7328972" y="4281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7862372" y="3443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8319572" y="2300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8852972" y="1690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5347772" y="4662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5881172" y="4662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6719372" y="39004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6643172" y="451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8014772" y="1690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4280972" y="49672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4661972" y="4891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2512497" y="4162426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6017697" y="5838826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6719372" y="6110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 flipV="1">
            <a:off x="2909372" y="3824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 rot="-765715">
            <a:off x="3595172" y="3138488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>
            <a:off x="7176572" y="1690688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 rot="-867123">
            <a:off x="3595172" y="4281488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8070230" y="1968004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8749785" y="1967596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36"/>
          <p:cNvSpPr>
            <a:spLocks noChangeArrowheads="1"/>
          </p:cNvSpPr>
          <p:nvPr/>
        </p:nvSpPr>
        <p:spPr bwMode="auto">
          <a:xfrm>
            <a:off x="7505978" y="297008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37"/>
          <p:cNvSpPr>
            <a:spLocks noChangeArrowheads="1"/>
          </p:cNvSpPr>
          <p:nvPr/>
        </p:nvSpPr>
        <p:spPr bwMode="auto">
          <a:xfrm>
            <a:off x="8435460" y="3166547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9065697" y="4162426"/>
            <a:ext cx="1582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(say) 4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8934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Finishing CURE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None/>
            </a:pPr>
            <a:r>
              <a:rPr lang="en-US" b="1" u="sng" dirty="0">
                <a:solidFill>
                  <a:srgbClr val="D600B7"/>
                </a:solidFill>
              </a:rPr>
              <a:t>Pass 2: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Now</a:t>
            </a:r>
            <a:r>
              <a:rPr lang="en-US" sz="3200" dirty="0"/>
              <a:t>, rescan the whole dataset and </a:t>
            </a:r>
            <a:r>
              <a:rPr lang="en-US" sz="3200" dirty="0" smtClean="0"/>
              <a:t>visit </a:t>
            </a:r>
            <a:r>
              <a:rPr lang="en-US" sz="3200" dirty="0"/>
              <a:t>each point </a:t>
            </a:r>
            <a:r>
              <a:rPr lang="en-US" sz="3200" b="1" i="1" dirty="0"/>
              <a:t>p</a:t>
            </a:r>
            <a:r>
              <a:rPr lang="en-US" sz="3200" dirty="0"/>
              <a:t> in the data set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Place it in the “</a:t>
            </a:r>
            <a:r>
              <a:rPr lang="en-US" sz="3200" b="1" dirty="0">
                <a:solidFill>
                  <a:srgbClr val="D60093"/>
                </a:solidFill>
              </a:rPr>
              <a:t>closest cluster</a:t>
            </a:r>
            <a:r>
              <a:rPr lang="en-US" sz="3200" b="1" dirty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Normal definition of “</a:t>
            </a:r>
            <a:r>
              <a:rPr lang="en-US" sz="2800" dirty="0">
                <a:solidFill>
                  <a:srgbClr val="D60093"/>
                </a:solidFill>
              </a:rPr>
              <a:t>closest</a:t>
            </a:r>
            <a:r>
              <a:rPr lang="en-US" sz="2800" dirty="0"/>
              <a:t>”: </a:t>
            </a:r>
            <a:r>
              <a:rPr lang="en-US" sz="2800" dirty="0" smtClean="0"/>
              <a:t>Find </a:t>
            </a:r>
            <a:r>
              <a:rPr lang="en-US" sz="2800" dirty="0"/>
              <a:t>the closest representative to </a:t>
            </a:r>
            <a:r>
              <a:rPr lang="en-US" sz="2800" b="1" i="1" dirty="0"/>
              <a:t>p</a:t>
            </a:r>
            <a:r>
              <a:rPr lang="en-US" sz="2800" dirty="0"/>
              <a:t> and </a:t>
            </a:r>
            <a:r>
              <a:rPr lang="en-US" sz="2800" dirty="0" smtClean="0"/>
              <a:t>assign </a:t>
            </a:r>
            <a:r>
              <a:rPr lang="en-US" sz="2800" dirty="0"/>
              <a:t>it to representative’s cluster</a:t>
            </a:r>
          </a:p>
          <a:p>
            <a:pPr marL="118872" indent="0">
              <a:buNone/>
            </a:pP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4" name="Oval 32"/>
          <p:cNvSpPr>
            <a:spLocks noChangeArrowheads="1"/>
          </p:cNvSpPr>
          <p:nvPr/>
        </p:nvSpPr>
        <p:spPr bwMode="auto">
          <a:xfrm>
            <a:off x="10016169" y="473592"/>
            <a:ext cx="1905000" cy="18288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10259325" y="961703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1030581" y="778392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10420981" y="1709326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37"/>
          <p:cNvSpPr>
            <a:spLocks noChangeArrowheads="1"/>
          </p:cNvSpPr>
          <p:nvPr/>
        </p:nvSpPr>
        <p:spPr bwMode="auto">
          <a:xfrm>
            <a:off x="11347512" y="1597542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51068" y="25426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003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86429"/>
            <a:ext cx="10515600" cy="52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Clustering:</a:t>
            </a:r>
            <a:r>
              <a:rPr lang="en-US" b="1" dirty="0"/>
              <a:t> </a:t>
            </a:r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 smtClean="0">
                <a:solidFill>
                  <a:srgbClr val="207A00"/>
                </a:solidFill>
              </a:rPr>
              <a:t>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Agglomerative </a:t>
            </a:r>
            <a:r>
              <a:rPr lang="en-US" b="1" dirty="0"/>
              <a:t>hierarchical clustering</a:t>
            </a:r>
            <a:r>
              <a:rPr lang="en-US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Centroid and </a:t>
            </a:r>
            <a:r>
              <a:rPr lang="en-US" dirty="0" err="1"/>
              <a:t>clustroid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k</a:t>
            </a:r>
            <a:r>
              <a:rPr lang="en-US" b="1" dirty="0"/>
              <a:t>-means: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Initialization, picking </a:t>
            </a:r>
            <a:r>
              <a:rPr lang="en-US" i="1" dirty="0"/>
              <a:t>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BFR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6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 is a Hard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3588544" y="1135835"/>
            <a:ext cx="5014912" cy="57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Clustering is Hard?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Clustering in two dimensions looks easy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Clustering small amounts of data looks easy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And in most cases, looks are </a:t>
            </a:r>
            <a:r>
              <a:rPr lang="en-US" sz="3600" b="1" dirty="0">
                <a:solidFill>
                  <a:srgbClr val="D600B7"/>
                </a:solidFill>
              </a:rPr>
              <a:t>not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deceiving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Many applications involve not 2, but 10 or 10,000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D600B7"/>
                </a:solidFill>
              </a:rPr>
              <a:t>High-dimensional spaces look different:</a:t>
            </a:r>
            <a:r>
              <a:rPr lang="en-US" sz="3600" b="1" dirty="0">
                <a:solidFill>
                  <a:srgbClr val="D60093"/>
                </a:solidFill>
              </a:rPr>
              <a:t> </a:t>
            </a:r>
            <a:r>
              <a:rPr lang="en-US" sz="3600" dirty="0"/>
              <a:t>Almost all pairs of points are at about the same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 Problem-1: Galaxies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 catalog of 2 billion “sky objects” represents objects by their </a:t>
            </a:r>
            <a:r>
              <a:rPr lang="en-US" b="1" dirty="0" smtClean="0">
                <a:solidFill>
                  <a:srgbClr val="D600B7"/>
                </a:solidFill>
              </a:rPr>
              <a:t>radiation </a:t>
            </a:r>
            <a:r>
              <a:rPr lang="en-US" b="1" dirty="0">
                <a:solidFill>
                  <a:srgbClr val="D600B7"/>
                </a:solidFill>
              </a:rPr>
              <a:t>in 7 dimensions (frequency bands)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Sloan Digital Sky </a:t>
            </a:r>
            <a:r>
              <a:rPr lang="en-US" b="1" dirty="0" smtClean="0"/>
              <a:t>Survey</a:t>
            </a:r>
            <a:endParaRPr lang="en-US" b="1" dirty="0"/>
          </a:p>
        </p:txBody>
      </p:sp>
      <p:pic>
        <p:nvPicPr>
          <p:cNvPr id="5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663334" y="402391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 Problem-2: Music CDs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But what are categories really?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Represent a CD by a set of customers who bought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Similar CDs have similar sets of customers, and vice-versa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39811</TotalTime>
  <Words>2936</Words>
  <Application>Microsoft Office PowerPoint</Application>
  <PresentationFormat>Widescreen</PresentationFormat>
  <Paragraphs>690</Paragraphs>
  <Slides>55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Microsoft Equation 3.0</vt:lpstr>
      <vt:lpstr>CS 5683: Algorithms &amp; Methods for Big Data Analytics  Clustering</vt:lpstr>
      <vt:lpstr>Course Topics Until Now</vt:lpstr>
      <vt:lpstr>High Dimensional Data</vt:lpstr>
      <vt:lpstr>The Problem of Clustering</vt:lpstr>
      <vt:lpstr>Example: Clusters &amp; Outliers</vt:lpstr>
      <vt:lpstr>Clustering is a Hard Problem</vt:lpstr>
      <vt:lpstr>Why Clustering is Hard?</vt:lpstr>
      <vt:lpstr>Clustering Problem-1: Galaxies</vt:lpstr>
      <vt:lpstr>Clustering Problem-2: Music CDs</vt:lpstr>
      <vt:lpstr>Clustering Problem-2: Music CDs</vt:lpstr>
      <vt:lpstr>Clustering Problem-3: Documents</vt:lpstr>
      <vt:lpstr>Distance Measures</vt:lpstr>
      <vt:lpstr>Overview of Clustering Methods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k-means Algorithm(s)</vt:lpstr>
      <vt:lpstr>Populating Clusters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k-means Complexity</vt:lpstr>
      <vt:lpstr>The BFR Algorithm</vt:lpstr>
      <vt:lpstr>BFR Algorithm</vt:lpstr>
      <vt:lpstr>Three Classes of Points</vt:lpstr>
      <vt:lpstr>BFR: “Gaalxies” Picture</vt:lpstr>
      <vt:lpstr>Summarizing Sets of Points</vt:lpstr>
      <vt:lpstr>Summarizing Points: Comments</vt:lpstr>
      <vt:lpstr>The “Memory-Load” of Points</vt:lpstr>
      <vt:lpstr>The “Memory-Load” of Points</vt:lpstr>
      <vt:lpstr>BFR: “Gaalxies” Picture</vt:lpstr>
      <vt:lpstr>Few Details</vt:lpstr>
      <vt:lpstr>How Close is Close Enough?</vt:lpstr>
      <vt:lpstr>Mahalanobis Distance</vt:lpstr>
      <vt:lpstr>Picture: Equal M.D. Regions</vt:lpstr>
      <vt:lpstr>Should 2 CS clusters be combined?</vt:lpstr>
      <vt:lpstr>The CURE Algorithm</vt:lpstr>
      <vt:lpstr>Example: Stanford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Summary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905</cp:revision>
  <dcterms:created xsi:type="dcterms:W3CDTF">2020-01-06T22:26:49Z</dcterms:created>
  <dcterms:modified xsi:type="dcterms:W3CDTF">2020-09-23T18:48:09Z</dcterms:modified>
</cp:coreProperties>
</file>