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525" r:id="rId3"/>
    <p:sldId id="447" r:id="rId4"/>
    <p:sldId id="434" r:id="rId5"/>
    <p:sldId id="453" r:id="rId6"/>
    <p:sldId id="591" r:id="rId7"/>
    <p:sldId id="439" r:id="rId8"/>
    <p:sldId id="528" r:id="rId9"/>
    <p:sldId id="529" r:id="rId10"/>
    <p:sldId id="507" r:id="rId11"/>
    <p:sldId id="590" r:id="rId12"/>
    <p:sldId id="508" r:id="rId13"/>
    <p:sldId id="567" r:id="rId14"/>
    <p:sldId id="521" r:id="rId15"/>
    <p:sldId id="530" r:id="rId16"/>
    <p:sldId id="532" r:id="rId17"/>
    <p:sldId id="533" r:id="rId18"/>
    <p:sldId id="534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297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9" autoAdjust="0"/>
  </p:normalViewPr>
  <p:slideViewPr>
    <p:cSldViewPr snapToGrid="0">
      <p:cViewPr varScale="1">
        <p:scale>
          <a:sx n="67" d="100"/>
          <a:sy n="67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5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2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7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Avg. rating of A = 10/3 </a:t>
            </a:r>
            <a:r>
              <a:rPr lang="en-US" dirty="0" smtClean="0">
                <a:sym typeface="Wingdings" panose="05000000000000000000" pitchFamily="2" charset="2"/>
              </a:rPr>
              <a:t> 4-10/3=2/3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Avg. rating of B = 14/3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Avg. rating of A = 11/3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0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6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8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4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3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8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9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8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4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5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7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4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nand.typepad.com/datawocky/2008/03/more-data-usual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/archive/12.10/tai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Recommender Systems: </a:t>
            </a:r>
            <a:br>
              <a:rPr lang="en-US" sz="5300" b="1" dirty="0" smtClean="0">
                <a:solidFill>
                  <a:srgbClr val="D600B7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Content-based Systems &amp; Collaborative Filtering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Key Problems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1345"/>
            <a:ext cx="10515600" cy="435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600B7"/>
                </a:solidFill>
              </a:rPr>
              <a:t>(1)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Gathering “known” ratings for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collect the data in the utility </a:t>
            </a:r>
            <a:r>
              <a:rPr lang="en-US" dirty="0" smtClean="0"/>
              <a:t>matrix?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D600B7"/>
                </a:solidFill>
              </a:rPr>
              <a:t>(</a:t>
            </a:r>
            <a:r>
              <a:rPr lang="en-US" b="1" dirty="0">
                <a:solidFill>
                  <a:srgbClr val="D600B7"/>
                </a:solidFill>
              </a:rPr>
              <a:t>2)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Extrapolate unknown ratings from the </a:t>
            </a:r>
            <a:r>
              <a:rPr lang="en-US" b="1" dirty="0" smtClean="0">
                <a:solidFill>
                  <a:srgbClr val="207A00"/>
                </a:solidFill>
              </a:rPr>
              <a:t>known </a:t>
            </a:r>
            <a:r>
              <a:rPr lang="en-US" b="1" dirty="0">
                <a:solidFill>
                  <a:srgbClr val="207A00"/>
                </a:solidFill>
              </a:rPr>
              <a:t>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interested in high unknown ratings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We are not interested in knowing what you don’t like </a:t>
            </a:r>
            <a:r>
              <a:rPr lang="en-US" dirty="0" smtClean="0"/>
              <a:t>but </a:t>
            </a:r>
            <a:r>
              <a:rPr lang="en-US" dirty="0"/>
              <a:t>what you like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600B7"/>
                </a:solidFill>
              </a:rPr>
              <a:t>(3)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Evaluating extrapolation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measure success/performance </a:t>
            </a:r>
            <a:r>
              <a:rPr lang="en-US" dirty="0" smtClean="0"/>
              <a:t>of recommendation methods?</a:t>
            </a: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(1) Gathering Ratings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038120"/>
            <a:ext cx="9638841" cy="48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Explicit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Ask people to rate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Doesn’t work well in practice – people </a:t>
            </a:r>
            <a:r>
              <a:rPr lang="en-US" sz="2800" dirty="0" smtClean="0"/>
              <a:t>can’t </a:t>
            </a:r>
            <a:r>
              <a:rPr lang="en-US" sz="2800" dirty="0"/>
              <a:t>be bothered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Implicit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Learn ratings from user actions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E.g., purchase implies high rating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What about low ratings?</a:t>
            </a:r>
          </a:p>
        </p:txBody>
      </p:sp>
    </p:spTree>
    <p:extLst>
      <p:ext uri="{BB962C8B-B14F-4D97-AF65-F5344CB8AC3E}">
        <p14:creationId xmlns:p14="http://schemas.microsoft.com/office/powerpoint/2010/main" val="39819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(2) Extrapolating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Utilities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038120"/>
            <a:ext cx="9638841" cy="48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Key problem: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/>
              <a:t>Utility matrix </a:t>
            </a:r>
            <a:r>
              <a:rPr lang="en-US" sz="3200" b="1" i="1" dirty="0"/>
              <a:t>U</a:t>
            </a:r>
            <a:r>
              <a:rPr lang="en-US" sz="3200" dirty="0"/>
              <a:t> is </a:t>
            </a:r>
            <a:r>
              <a:rPr lang="en-US" sz="3200" b="1" dirty="0"/>
              <a:t>sparse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Most people have not rated most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8000"/>
                </a:solidFill>
              </a:rPr>
              <a:t>Cold start: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New items have no ratings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New users have no history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Three approaches to recommender systems: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1)</a:t>
            </a:r>
            <a:r>
              <a:rPr lang="en-US" sz="2800" dirty="0"/>
              <a:t> Content-based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2)</a:t>
            </a:r>
            <a:r>
              <a:rPr lang="en-US" sz="2800" dirty="0"/>
              <a:t> Collaborative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3)</a:t>
            </a:r>
            <a:r>
              <a:rPr lang="en-US" sz="2800" dirty="0"/>
              <a:t> Latent factor based</a:t>
            </a:r>
          </a:p>
        </p:txBody>
      </p:sp>
    </p:spTree>
    <p:extLst>
      <p:ext uri="{BB962C8B-B14F-4D97-AF65-F5344CB8AC3E}">
        <p14:creationId xmlns:p14="http://schemas.microsoft.com/office/powerpoint/2010/main" val="2087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(1) Content-based Recommender Systems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80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Main idea: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Recommend items to customer </a:t>
            </a:r>
            <a:r>
              <a:rPr lang="en-US" b="1" i="1" dirty="0"/>
              <a:t>x</a:t>
            </a:r>
            <a:r>
              <a:rPr lang="en-US" dirty="0"/>
              <a:t> similar to previous items rated highly by </a:t>
            </a:r>
            <a:r>
              <a:rPr lang="en-US" b="1" i="1" dirty="0"/>
              <a:t>x</a:t>
            </a:r>
          </a:p>
          <a:p>
            <a:pPr marL="576072" indent="-45720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118872" indent="0">
              <a:buNone/>
            </a:pPr>
            <a:r>
              <a:rPr lang="en-US" sz="3200" b="1" i="1" dirty="0"/>
              <a:t>Example:</a:t>
            </a:r>
            <a:endParaRPr lang="en-US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207A00"/>
                </a:solidFill>
              </a:rPr>
              <a:t>Movie recommendations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Recommend movies with same actor(s), </a:t>
            </a:r>
            <a:r>
              <a:rPr lang="en-US" sz="2800" dirty="0" smtClean="0"/>
              <a:t>director</a:t>
            </a:r>
            <a:r>
              <a:rPr lang="en-US" sz="2800" dirty="0"/>
              <a:t>, genre, </a:t>
            </a:r>
            <a:r>
              <a:rPr lang="en-US" sz="2800" dirty="0" smtClean="0"/>
              <a:t>…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207A00"/>
                </a:solidFill>
              </a:rPr>
              <a:t>Websites, blogs, news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Recommend other sites with “similar” content</a:t>
            </a:r>
          </a:p>
        </p:txBody>
      </p:sp>
    </p:spTree>
    <p:extLst>
      <p:ext uri="{BB962C8B-B14F-4D97-AF65-F5344CB8AC3E}">
        <p14:creationId xmlns:p14="http://schemas.microsoft.com/office/powerpoint/2010/main" val="21281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Plan of Action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130" y="1504721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19930" y="2342921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14730" y="4857521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014730" y="561952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76530" y="5619521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8358130" y="2342921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100330" y="4857521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462530" y="2495321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62530" y="2085746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51283" y="1553680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8205730" y="3333521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215130" y="2190521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215130" y="4857521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43730" y="6152921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5386330" y="5314721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589649" y="4933721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3709930" y="3485921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2017655" y="3924011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494655" y="3685946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9322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 Profiles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D600B7"/>
                </a:solidFill>
              </a:rPr>
              <a:t>For each item, create an </a:t>
            </a:r>
            <a:r>
              <a:rPr lang="en-US" sz="3200" b="1" dirty="0">
                <a:solidFill>
                  <a:srgbClr val="D600B7"/>
                </a:solidFill>
              </a:rPr>
              <a:t>item </a:t>
            </a:r>
            <a:r>
              <a:rPr lang="en-US" sz="3200" b="1" dirty="0" smtClean="0">
                <a:solidFill>
                  <a:srgbClr val="D600B7"/>
                </a:solidFill>
              </a:rPr>
              <a:t>profile</a:t>
            </a:r>
            <a:endParaRPr lang="en-US" sz="2000" dirty="0">
              <a:solidFill>
                <a:srgbClr val="0066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8000"/>
                </a:solidFill>
              </a:rPr>
              <a:t>Profile is a set (vector) of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Movies:</a:t>
            </a:r>
            <a:r>
              <a:rPr lang="en-US" sz="2800" dirty="0"/>
              <a:t> author, title, actor, director,…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Text:</a:t>
            </a:r>
            <a:r>
              <a:rPr lang="en-US" sz="2800" dirty="0"/>
              <a:t> Set of “important” words in </a:t>
            </a:r>
            <a:r>
              <a:rPr lang="en-US" sz="2800" dirty="0" smtClean="0"/>
              <a:t>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People: Set of friends</a:t>
            </a:r>
            <a:endParaRPr lang="en-US" sz="2800" dirty="0"/>
          </a:p>
          <a:p>
            <a:pPr lvl="8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How to pick important features?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Usual heuristic from text mining is </a:t>
            </a:r>
            <a:r>
              <a:rPr lang="en-US" sz="2800" b="1" dirty="0" smtClean="0"/>
              <a:t>TF-IDF </a:t>
            </a:r>
            <a:r>
              <a:rPr lang="en-US" sz="2800" dirty="0" smtClean="0"/>
              <a:t>(</a:t>
            </a:r>
            <a:r>
              <a:rPr lang="en-US" sz="2800" dirty="0"/>
              <a:t>Term frequency * Inverse Doc Frequency)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8000"/>
                </a:solidFill>
              </a:rPr>
              <a:t>Term</a:t>
            </a:r>
            <a:r>
              <a:rPr lang="en-US" sz="2400" dirty="0">
                <a:solidFill>
                  <a:srgbClr val="008000"/>
                </a:solidFill>
              </a:rPr>
              <a:t> … </a:t>
            </a:r>
            <a:r>
              <a:rPr lang="en-US" sz="2400" b="1" dirty="0">
                <a:solidFill>
                  <a:srgbClr val="008000"/>
                </a:solidFill>
              </a:rPr>
              <a:t>Feature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8000"/>
                </a:solidFill>
              </a:rPr>
              <a:t>Document</a:t>
            </a:r>
            <a:r>
              <a:rPr lang="en-US" sz="2400" dirty="0">
                <a:solidFill>
                  <a:srgbClr val="008000"/>
                </a:solidFill>
              </a:rPr>
              <a:t> … </a:t>
            </a:r>
            <a:r>
              <a:rPr lang="en-US" sz="2400" b="1" dirty="0" smtClean="0">
                <a:solidFill>
                  <a:srgbClr val="008000"/>
                </a:solidFill>
              </a:rPr>
              <a:t>Item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Sidenote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TF-IDF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000" b="1" i="1" dirty="0" err="1"/>
              <a:t>f</a:t>
            </a:r>
            <a:r>
              <a:rPr lang="en-US" sz="3000" b="1" i="1" baseline="-25000" dirty="0" err="1"/>
              <a:t>ij</a:t>
            </a:r>
            <a:r>
              <a:rPr lang="en-US" sz="3000" dirty="0"/>
              <a:t> = frequency of term (feature) </a:t>
            </a:r>
            <a:r>
              <a:rPr lang="en-US" sz="3000" b="1" i="1" dirty="0" err="1"/>
              <a:t>i</a:t>
            </a:r>
            <a:r>
              <a:rPr lang="en-US" sz="3000" dirty="0"/>
              <a:t> in doc (item) </a:t>
            </a:r>
            <a:r>
              <a:rPr lang="en-US" sz="3000" b="1" i="1" dirty="0"/>
              <a:t>j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b="1" i="1" dirty="0" err="1"/>
              <a:t>n</a:t>
            </a:r>
            <a:r>
              <a:rPr lang="en-US" sz="3000" b="1" i="1" baseline="-25000" dirty="0" err="1"/>
              <a:t>i</a:t>
            </a:r>
            <a:r>
              <a:rPr lang="en-US" sz="3000" dirty="0"/>
              <a:t> = number of docs that mention term </a:t>
            </a:r>
            <a:r>
              <a:rPr lang="en-US" sz="3000" b="1" i="1" dirty="0" err="1"/>
              <a:t>i</a:t>
            </a:r>
            <a:endParaRPr lang="en-US" sz="3000" b="1" i="1" dirty="0"/>
          </a:p>
          <a:p>
            <a:pPr>
              <a:buNone/>
            </a:pPr>
            <a:r>
              <a:rPr lang="en-US" sz="3000" b="1" i="1" dirty="0"/>
              <a:t>N</a:t>
            </a:r>
            <a:r>
              <a:rPr lang="en-US" sz="3000" dirty="0"/>
              <a:t> = total number of docs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b="1" dirty="0"/>
              <a:t>TF-IDF score:</a:t>
            </a:r>
            <a:r>
              <a:rPr lang="en-US" sz="3000" dirty="0"/>
              <a:t>  </a:t>
            </a:r>
            <a:r>
              <a:rPr lang="en-US" sz="3000" b="1" i="1" dirty="0" err="1"/>
              <a:t>w</a:t>
            </a:r>
            <a:r>
              <a:rPr lang="en-US" sz="3000" b="1" i="1" baseline="-25000" dirty="0" err="1"/>
              <a:t>ij</a:t>
            </a:r>
            <a:r>
              <a:rPr lang="en-US" sz="3000" b="1" i="1" dirty="0"/>
              <a:t> = </a:t>
            </a:r>
            <a:r>
              <a:rPr lang="en-US" sz="3000" b="1" i="1" dirty="0" err="1"/>
              <a:t>TF</a:t>
            </a:r>
            <a:r>
              <a:rPr lang="en-US" sz="3000" b="1" i="1" baseline="-25000" dirty="0" err="1"/>
              <a:t>ij</a:t>
            </a:r>
            <a:r>
              <a:rPr lang="en-US" sz="3000" b="1" i="1" baseline="-25000" dirty="0"/>
              <a:t> </a:t>
            </a:r>
            <a:r>
              <a:rPr lang="en-US" sz="3000" b="1" i="1" dirty="0"/>
              <a:t> × </a:t>
            </a:r>
            <a:r>
              <a:rPr lang="en-US" sz="3000" b="1" i="1" dirty="0" err="1"/>
              <a:t>IDF</a:t>
            </a:r>
            <a:r>
              <a:rPr lang="en-US" sz="3000" b="1" i="1" baseline="-25000" dirty="0" err="1"/>
              <a:t>i</a:t>
            </a:r>
            <a:endParaRPr lang="en-US" sz="3000" b="1" i="1" dirty="0"/>
          </a:p>
          <a:p>
            <a:pPr>
              <a:buNone/>
            </a:pPr>
            <a:endParaRPr lang="en-US" sz="1700" b="1" dirty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3000" b="1" dirty="0">
                <a:solidFill>
                  <a:srgbClr val="D600B7"/>
                </a:solidFill>
              </a:rPr>
              <a:t>Doc profile =</a:t>
            </a:r>
            <a:r>
              <a:rPr lang="en-US" sz="3000" dirty="0"/>
              <a:t> set of words with highest </a:t>
            </a:r>
            <a:r>
              <a:rPr lang="en-US" sz="3000" b="1" dirty="0"/>
              <a:t>TF-IDF </a:t>
            </a:r>
            <a:r>
              <a:rPr lang="en-US" sz="3000" dirty="0"/>
              <a:t>scores, together with their </a:t>
            </a:r>
            <a:r>
              <a:rPr lang="en-US" sz="3000" dirty="0" smtClean="0"/>
              <a:t>scores</a:t>
            </a:r>
            <a:endParaRPr lang="en-US" sz="3000" b="1" dirty="0" smtClean="0">
              <a:solidFill>
                <a:srgbClr val="D600B7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2224" y="2106878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403407" y="2038000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pic>
        <p:nvPicPr>
          <p:cNvPr id="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6640" y="3733071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 Profiles and Prediction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>
                    <a:solidFill>
                      <a:srgbClr val="D600B7"/>
                    </a:solidFill>
                  </a:rPr>
                  <a:t>User profile possibilities:</a:t>
                </a:r>
              </a:p>
              <a:p>
                <a:pPr lvl="1"/>
                <a:r>
                  <a:rPr lang="en-US" sz="2800" dirty="0" smtClean="0"/>
                  <a:t>(Weighted) </a:t>
                </a:r>
                <a:r>
                  <a:rPr lang="en-US" sz="2800" dirty="0"/>
                  <a:t>average of rated item </a:t>
                </a:r>
                <a:r>
                  <a:rPr lang="en-US" sz="2800" dirty="0" smtClean="0"/>
                  <a:t>profiles </a:t>
                </a:r>
                <a:r>
                  <a:rPr lang="en-US" sz="2800" b="1" i="1" dirty="0" smtClean="0"/>
                  <a:t>i</a:t>
                </a:r>
                <a:r>
                  <a:rPr lang="en-US" sz="2800" b="1" i="1" baseline="-25000" dirty="0" smtClean="0"/>
                  <a:t>1</a:t>
                </a:r>
                <a:r>
                  <a:rPr lang="en-US" sz="2800" b="1" i="1" dirty="0" smtClean="0"/>
                  <a:t>,…,i</a:t>
                </a:r>
                <a:r>
                  <a:rPr lang="en-US" sz="2800" b="1" i="1" baseline="-25000" dirty="0" smtClean="0"/>
                  <a:t>n</a:t>
                </a:r>
                <a:endParaRPr lang="en-US" sz="2800" dirty="0"/>
              </a:p>
              <a:p>
                <a:pPr lvl="1"/>
                <a:r>
                  <a:rPr lang="en-US" sz="2800" b="1" dirty="0"/>
                  <a:t>Variation:</a:t>
                </a:r>
                <a:r>
                  <a:rPr lang="en-US" sz="2800" dirty="0"/>
                  <a:t> weight by difference from average </a:t>
                </a:r>
                <a:r>
                  <a:rPr lang="en-US" sz="2800" dirty="0" smtClean="0"/>
                  <a:t>rating </a:t>
                </a:r>
                <a:r>
                  <a:rPr lang="en-US" sz="2800" dirty="0"/>
                  <a:t>for item</a:t>
                </a:r>
              </a:p>
              <a:p>
                <a:pPr lvl="1"/>
                <a:r>
                  <a:rPr lang="en-US" sz="2800" dirty="0" smtClean="0"/>
                  <a:t>…</a:t>
                </a:r>
              </a:p>
              <a:p>
                <a:pPr lvl="1"/>
                <a:endParaRPr lang="en-US" sz="2800" dirty="0"/>
              </a:p>
              <a:p>
                <a:r>
                  <a:rPr lang="en-US" sz="3200" b="1" dirty="0">
                    <a:solidFill>
                      <a:srgbClr val="D600B7"/>
                    </a:solidFill>
                  </a:rPr>
                  <a:t>Prediction heuristic:</a:t>
                </a:r>
              </a:p>
              <a:p>
                <a:pPr lvl="1"/>
                <a:r>
                  <a:rPr lang="en-US" sz="2800" dirty="0"/>
                  <a:t>Given user profile </a:t>
                </a:r>
                <a:r>
                  <a:rPr lang="en-US" sz="2800" b="1" i="1" dirty="0"/>
                  <a:t>x</a:t>
                </a:r>
                <a:r>
                  <a:rPr lang="en-US" sz="2800" dirty="0"/>
                  <a:t> and item profile </a:t>
                </a:r>
                <a:r>
                  <a:rPr lang="en-US" sz="2800" b="1" i="1" dirty="0" err="1"/>
                  <a:t>i</a:t>
                </a:r>
                <a:r>
                  <a:rPr lang="en-US" sz="2800" dirty="0"/>
                  <a:t>, </a:t>
                </a:r>
                <a:r>
                  <a:rPr lang="en-US" sz="2800" dirty="0" smtClean="0"/>
                  <a:t>estimate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8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cos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⁡(</m:t>
                      </m:r>
                      <m:r>
                        <a:rPr lang="en-US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i="1" dirty="0" err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·</m:t>
                          </m:r>
                          <m:r>
                            <a:rPr lang="en-US" b="1" i="1" dirty="0" err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𝒊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|⋅|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err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  <a:blipFill>
                <a:blip r:embed="rId3"/>
                <a:stretch>
                  <a:fillRect l="-1333" t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9791700" y="3986213"/>
            <a:ext cx="1381125" cy="1019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791700" y="4714875"/>
            <a:ext cx="2252663" cy="29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6114558">
            <a:off x="9226034" y="4943475"/>
            <a:ext cx="1519237" cy="981075"/>
          </a:xfrm>
          <a:prstGeom prst="arc">
            <a:avLst>
              <a:gd name="adj1" fmla="val 11007346"/>
              <a:gd name="adj2" fmla="val 124659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300161" y="4540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39520" y="3749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88208" y="476859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75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Pros: Content-based Approach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+: No need for data on other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</a:t>
            </a:r>
            <a:r>
              <a:rPr lang="en-US" dirty="0" smtClean="0"/>
              <a:t>sparsity </a:t>
            </a:r>
            <a:r>
              <a:rPr lang="en-US" dirty="0" smtClean="0"/>
              <a:t>problems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+: Able to recommend to users with </a:t>
            </a:r>
            <a:r>
              <a:rPr lang="en-US" b="1" dirty="0" smtClean="0">
                <a:solidFill>
                  <a:srgbClr val="008000"/>
                </a:solidFill>
              </a:rPr>
              <a:t>unique tastes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8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+: Able to recommend new &amp; unpopular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first-rater </a:t>
            </a:r>
            <a:r>
              <a:rPr lang="en-US" dirty="0" smtClean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+: Able to provide explanations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provide explanations of recommended items by listing content-features that caused an item to be recommended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Cons: Content-based Approach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–: Finding the appropriate features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E.g., images, movies, </a:t>
            </a:r>
            <a:r>
              <a:rPr lang="en-US" dirty="0" smtClean="0"/>
              <a:t>music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–: Recommendations for new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0AD00"/>
                </a:solidFill>
              </a:rPr>
              <a:t>How to build a user profile</a:t>
            </a:r>
            <a:r>
              <a:rPr lang="en-US" b="1" dirty="0" smtClean="0">
                <a:solidFill>
                  <a:srgbClr val="F0AD00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–: Overspecialization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Never recommends items outside user’s </a:t>
            </a:r>
            <a:r>
              <a:rPr lang="en-US" dirty="0" smtClean="0"/>
              <a:t>content </a:t>
            </a:r>
            <a:r>
              <a:rPr lang="en-US" dirty="0"/>
              <a:t>profile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People might have multiple interests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Unable to exploit quality judgments of other </a:t>
            </a:r>
            <a:r>
              <a:rPr lang="en-US" b="1" dirty="0" smtClean="0"/>
              <a:t>users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0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Course Topics Until Now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31694" y="2285282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1694" y="4335855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59535" y="2775532"/>
            <a:ext cx="1344976" cy="1070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23511" y="3668617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6744" y="1762062"/>
            <a:ext cx="197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Frameworks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5374" y="1703940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High. Dim. 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745152" y="1690688"/>
            <a:ext cx="197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5423511" y="2240496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Locality Sensitive Hashing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23511" y="5096738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59535" y="4407228"/>
            <a:ext cx="1344976" cy="1070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Recommender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5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(2) Collaborative Filtering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6104376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Harness quality judgement of other users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Consider user </a:t>
            </a:r>
            <a:r>
              <a:rPr lang="en-US" b="1" i="1" dirty="0" smtClean="0">
                <a:solidFill>
                  <a:srgbClr val="D600B7"/>
                </a:solidFill>
              </a:rPr>
              <a:t>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Find a set </a:t>
            </a:r>
            <a:r>
              <a:rPr lang="en-US" b="1" i="1" dirty="0" smtClean="0">
                <a:solidFill>
                  <a:srgbClr val="D600B7"/>
                </a:solidFill>
              </a:rPr>
              <a:t>N </a:t>
            </a:r>
            <a:r>
              <a:rPr lang="en-US" dirty="0" smtClean="0">
                <a:solidFill>
                  <a:srgbClr val="D600B7"/>
                </a:solidFill>
              </a:rPr>
              <a:t>of other users whose ratings are “</a:t>
            </a:r>
            <a:r>
              <a:rPr lang="en-US" b="1" dirty="0" smtClean="0">
                <a:solidFill>
                  <a:srgbClr val="D600B7"/>
                </a:solidFill>
              </a:rPr>
              <a:t>similar</a:t>
            </a:r>
            <a:r>
              <a:rPr lang="en-US" dirty="0" smtClean="0">
                <a:solidFill>
                  <a:srgbClr val="D600B7"/>
                </a:solidFill>
              </a:rPr>
              <a:t>” to </a:t>
            </a:r>
            <a:r>
              <a:rPr lang="en-US" b="1" i="1" dirty="0" smtClean="0">
                <a:solidFill>
                  <a:srgbClr val="D600B7"/>
                </a:solidFill>
              </a:rPr>
              <a:t>X</a:t>
            </a:r>
            <a:r>
              <a:rPr lang="en-US" dirty="0" smtClean="0">
                <a:solidFill>
                  <a:srgbClr val="D600B7"/>
                </a:solidFill>
              </a:rPr>
              <a:t>’s ratings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Estimate X’s ratings based on ratings of users in </a:t>
            </a:r>
            <a:r>
              <a:rPr lang="en-US" b="1" i="1" dirty="0" smtClean="0"/>
              <a:t>N</a:t>
            </a:r>
            <a:endParaRPr lang="en-US" dirty="0" smtClean="0"/>
          </a:p>
        </p:txBody>
      </p:sp>
      <p:pic>
        <p:nvPicPr>
          <p:cNvPr id="4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97" y="1363911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85037" y="2646535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x</a:t>
            </a:r>
            <a:endParaRPr lang="en-US" sz="2400" b="1" i="1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8237" y="3930784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“Similar” Users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465144"/>
                <a:ext cx="8193861" cy="5257801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Let 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x</a:t>
                </a:r>
                <a:r>
                  <a:rPr lang="en-US" dirty="0" smtClean="0"/>
                  <a:t> be the vector of user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’s ratings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 smtClean="0">
                    <a:solidFill>
                      <a:srgbClr val="D600B7"/>
                    </a:solidFill>
                  </a:rPr>
                  <a:t>Jaccard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similarity measure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smtClean="0"/>
                  <a:t>Problem:</a:t>
                </a:r>
                <a:r>
                  <a:rPr lang="en-US" dirty="0" smtClean="0"/>
                  <a:t> Ignores the </a:t>
                </a:r>
                <a:r>
                  <a:rPr lang="en-US" dirty="0"/>
                  <a:t>value of the rating </a:t>
                </a:r>
              </a:p>
              <a:p>
                <a:pPr eaLnBrk="1" hangingPunct="1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Cosine similarity measure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 smtClean="0"/>
                  <a:t>sim</a:t>
                </a:r>
                <a:r>
                  <a:rPr lang="en-US" dirty="0" smtClean="0"/>
                  <a:t>(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) =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(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x</a:t>
                </a:r>
                <a:r>
                  <a:rPr lang="en-US" dirty="0" smtClean="0"/>
                  <a:t>, 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y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Problem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Treats missing ratings as “negative”</a:t>
                </a:r>
              </a:p>
              <a:p>
                <a:pPr eaLnBrk="1" hangingPunct="1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207A00"/>
                    </a:solidFill>
                  </a:rPr>
                  <a:t>Pearson correlation coefficient</a:t>
                </a:r>
              </a:p>
              <a:p>
                <a:pPr lvl="1" eaLnBrk="1" hangingPunct="1">
                  <a:buFont typeface="Wingdings" panose="05000000000000000000" pitchFamily="2" charset="2"/>
                  <a:buChar char="§"/>
                </a:pPr>
                <a:r>
                  <a:rPr lang="en-US" b="1" i="1" dirty="0" err="1" smtClean="0">
                    <a:solidFill>
                      <a:srgbClr val="F0AD00"/>
                    </a:solidFill>
                  </a:rPr>
                  <a:t>S</a:t>
                </a:r>
                <a:r>
                  <a:rPr lang="en-US" b="1" i="1" baseline="-25000" dirty="0" err="1" smtClean="0">
                    <a:solidFill>
                      <a:srgbClr val="F0AD00"/>
                    </a:solidFill>
                  </a:rPr>
                  <a:t>xy</a:t>
                </a:r>
                <a:r>
                  <a:rPr lang="en-US" dirty="0" smtClean="0"/>
                  <a:t> = items rated by both users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 smtClean="0"/>
              </a:p>
              <a:p>
                <a:pPr eaLnBrk="1" hangingPunct="1">
                  <a:buFont typeface="Wingdings" charset="2"/>
                  <a:buNone/>
                </a:pPr>
                <a:r>
                  <a:rPr lang="en-US" dirty="0" smtClean="0"/>
                  <a:t>	</a:t>
                </a:r>
              </a:p>
            </p:txBody>
          </p:sp>
        </mc:Choice>
        <mc:Fallback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144"/>
                <a:ext cx="8193861" cy="5257801"/>
              </a:xfrm>
              <a:blipFill>
                <a:blip r:embed="rId3"/>
                <a:stretch>
                  <a:fillRect l="-1264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38451" y="5427544"/>
                <a:ext cx="8093609" cy="1430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51" y="5427544"/>
                <a:ext cx="8093609" cy="1430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471084" y="365125"/>
            <a:ext cx="25619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_, *, ***]</a:t>
            </a:r>
          </a:p>
          <a:p>
            <a:r>
              <a:rPr lang="en-US" sz="24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**, **, _]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7481" y="2625239"/>
            <a:ext cx="14334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sets: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4, 5}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3, 4}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1990" y="3619959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points: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0, 1, 3}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2, 2, 0}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7800" y="555525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avg.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b="1" baseline="-250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2" y="1364152"/>
            <a:ext cx="4722172" cy="126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64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Similarity Metric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2886670"/>
            <a:ext cx="8193861" cy="2217003"/>
          </a:xfrm>
        </p:spPr>
        <p:txBody>
          <a:bodyPr>
            <a:normAutofit/>
          </a:bodyPr>
          <a:lstStyle/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00" y="121027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51" y="5103673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59607" y="510367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A,B vs. A,C:</a:t>
            </a:r>
          </a:p>
          <a:p>
            <a:r>
              <a:rPr lang="en-US" sz="24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300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cosine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366897" y="760371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97" y="760371"/>
                <a:ext cx="3358805" cy="899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00126" y="2886670"/>
            <a:ext cx="10968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D600B7"/>
                </a:solidFill>
              </a:rPr>
              <a:t>Intuitively we want:</a:t>
            </a:r>
            <a:r>
              <a:rPr lang="en-US" sz="2400" b="1" dirty="0"/>
              <a:t> sim(</a:t>
            </a:r>
            <a:r>
              <a:rPr lang="en-US" sz="2400" b="1" i="1" dirty="0"/>
              <a:t>A</a:t>
            </a:r>
            <a:r>
              <a:rPr lang="en-US" sz="2400" b="1" dirty="0"/>
              <a:t>, </a:t>
            </a:r>
            <a:r>
              <a:rPr lang="en-US" sz="2400" b="1" i="1" dirty="0"/>
              <a:t>B</a:t>
            </a:r>
            <a:r>
              <a:rPr lang="en-US" sz="2400" b="1" dirty="0"/>
              <a:t>) &gt; sim(</a:t>
            </a:r>
            <a:r>
              <a:rPr lang="en-US" sz="2400" b="1" i="1" dirty="0"/>
              <a:t>A</a:t>
            </a:r>
            <a:r>
              <a:rPr lang="en-US" sz="2400" b="1" dirty="0"/>
              <a:t>, </a:t>
            </a:r>
            <a:r>
              <a:rPr lang="en-US" sz="2400" b="1" i="1" dirty="0"/>
              <a:t>C</a:t>
            </a:r>
            <a:r>
              <a:rPr lang="en-US" sz="2400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Jaccard</a:t>
            </a:r>
            <a:r>
              <a:rPr lang="en-US" sz="2400" b="1" dirty="0"/>
              <a:t> similarity:</a:t>
            </a:r>
            <a:r>
              <a:rPr lang="en-US" sz="2400" dirty="0"/>
              <a:t> 1/5 </a:t>
            </a:r>
            <a:r>
              <a:rPr lang="en-US" sz="2400" b="1" dirty="0"/>
              <a:t>&lt;</a:t>
            </a:r>
            <a:r>
              <a:rPr lang="en-US" sz="2400" dirty="0"/>
              <a:t> 2/4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Cosine similarity:</a:t>
            </a:r>
            <a:r>
              <a:rPr lang="en-US" sz="2400" dirty="0"/>
              <a:t> 0.386 </a:t>
            </a:r>
            <a:r>
              <a:rPr lang="en-US" sz="2400" b="1" dirty="0"/>
              <a:t>&gt;</a:t>
            </a:r>
            <a:r>
              <a:rPr lang="en-US" sz="2400" dirty="0"/>
              <a:t> 0.322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Considers missing ratings as “negative”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7A00"/>
                </a:solidFill>
              </a:rPr>
              <a:t>Solution: </a:t>
            </a:r>
            <a:r>
              <a:rPr lang="en-US" sz="2400" b="1" dirty="0" smtClean="0">
                <a:solidFill>
                  <a:srgbClr val="207A00"/>
                </a:solidFill>
              </a:rPr>
              <a:t>normalize by subtracting </a:t>
            </a:r>
            <a:r>
              <a:rPr lang="en-US" sz="2400" b="1" dirty="0">
                <a:solidFill>
                  <a:srgbClr val="207A00"/>
                </a:solidFill>
              </a:rPr>
              <a:t>the (row) </a:t>
            </a:r>
            <a:r>
              <a:rPr lang="en-US" sz="2400" b="1" dirty="0" smtClean="0">
                <a:solidFill>
                  <a:srgbClr val="207A00"/>
                </a:solidFill>
              </a:rPr>
              <a:t>mean – </a:t>
            </a:r>
            <a:r>
              <a:rPr lang="en-US" sz="2400" dirty="0" smtClean="0">
                <a:solidFill>
                  <a:srgbClr val="207A00"/>
                </a:solidFill>
              </a:rPr>
              <a:t>centered cosine similarity / </a:t>
            </a:r>
            <a:r>
              <a:rPr lang="en-US" sz="2400" dirty="0" err="1" smtClean="0">
                <a:solidFill>
                  <a:srgbClr val="207A00"/>
                </a:solidFill>
              </a:rPr>
              <a:t>pearson</a:t>
            </a:r>
            <a:r>
              <a:rPr lang="en-US" sz="2400" dirty="0" smtClean="0">
                <a:solidFill>
                  <a:srgbClr val="207A00"/>
                </a:solidFill>
              </a:rPr>
              <a:t> correlation</a:t>
            </a:r>
            <a:endParaRPr lang="en-US" sz="2400" b="1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Rating Predictions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8872" indent="0">
                  <a:buNone/>
                </a:pPr>
                <a:r>
                  <a:rPr lang="en-US" b="1" dirty="0">
                    <a:solidFill>
                      <a:srgbClr val="D600B7"/>
                    </a:solidFill>
                  </a:rPr>
                  <a:t>From similarity metric to recommendations:</a:t>
                </a:r>
              </a:p>
              <a:p>
                <a:r>
                  <a:rPr lang="en-US" dirty="0"/>
                  <a:t>L</a:t>
                </a:r>
                <a:r>
                  <a:rPr lang="en-US" dirty="0"/>
                  <a:t>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r>
                  <a:rPr lang="en-US" dirty="0"/>
                  <a:t>Let </a:t>
                </a:r>
                <a:r>
                  <a:rPr lang="en-US" b="1" i="1" dirty="0"/>
                  <a:t>N</a:t>
                </a:r>
                <a:r>
                  <a:rPr lang="en-US" dirty="0"/>
                  <a:t> be the set of </a:t>
                </a:r>
                <a:r>
                  <a:rPr lang="en-US" b="1" i="1" dirty="0"/>
                  <a:t>k</a:t>
                </a:r>
                <a:r>
                  <a:rPr lang="en-US" dirty="0"/>
                  <a:t> users most similar to </a:t>
                </a:r>
                <a:r>
                  <a:rPr lang="en-US" b="1" i="1" dirty="0"/>
                  <a:t>x</a:t>
                </a:r>
                <a:r>
                  <a:rPr lang="en-US" dirty="0"/>
                  <a:t> who have rated item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r>
                  <a:rPr lang="en-US" b="1" dirty="0">
                    <a:solidFill>
                      <a:srgbClr val="D600B7"/>
                    </a:solidFill>
                  </a:rPr>
                  <a:t>Prediction for item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s </a:t>
                </a:r>
                <a:r>
                  <a:rPr lang="en-US" b="1" dirty="0">
                    <a:solidFill>
                      <a:srgbClr val="D600B7"/>
                    </a:solidFill>
                  </a:rPr>
                  <a:t>of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 user x</a:t>
                </a:r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Other options?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Many other tricks possible…</a:t>
                </a: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  <a:blipFill>
                <a:blip r:embed="rId3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176573" y="4068828"/>
                <a:ext cx="1822102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Shorthand:</a:t>
                </a:r>
                <a:br>
                  <a:rPr lang="en-US" b="1" dirty="0" smtClean="0">
                    <a:solidFill>
                      <a:srgbClr val="008000"/>
                    </a:solidFill>
                  </a:rPr>
                </a:br>
                <a:r>
                  <a:rPr lang="en-US" b="1" dirty="0" smtClean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𝒔𝒊𝒎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73" y="4068828"/>
                <a:ext cx="1822102" cy="671787"/>
              </a:xfrm>
              <a:prstGeom prst="rect">
                <a:avLst/>
              </a:prstGeom>
              <a:blipFill>
                <a:blip r:embed="rId4"/>
                <a:stretch>
                  <a:fillRect l="-2676" t="-450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Collaborative Filtering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far:</a:t>
            </a:r>
            <a:r>
              <a:rPr lang="en-US" dirty="0"/>
              <a:t> </a:t>
            </a:r>
            <a:r>
              <a:rPr lang="en-US" b="1" dirty="0">
                <a:solidFill>
                  <a:srgbClr val="D600B7"/>
                </a:solidFill>
              </a:rPr>
              <a:t>User-user collaborative </a:t>
            </a:r>
            <a:r>
              <a:rPr lang="en-US" b="1" dirty="0" smtClean="0">
                <a:solidFill>
                  <a:srgbClr val="D600B7"/>
                </a:solidFill>
              </a:rPr>
              <a:t>filtering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Another view: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Item-item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item </a:t>
            </a:r>
            <a:r>
              <a:rPr lang="en-US" b="1" i="1" dirty="0" err="1"/>
              <a:t>i</a:t>
            </a:r>
            <a:r>
              <a:rPr lang="en-US" dirty="0"/>
              <a:t>, find other similar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Estimate rating for item </a:t>
            </a:r>
            <a:r>
              <a:rPr lang="en-US" b="1" i="1" dirty="0" err="1"/>
              <a:t>i</a:t>
            </a:r>
            <a:r>
              <a:rPr lang="en-US" dirty="0"/>
              <a:t> based </a:t>
            </a:r>
            <a:br>
              <a:rPr lang="en-US" dirty="0"/>
            </a:br>
            <a:r>
              <a:rPr lang="en-US" dirty="0"/>
              <a:t>on ratings for similar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use same similarity metrics and </a:t>
            </a:r>
            <a:br>
              <a:rPr lang="en-US" dirty="0"/>
            </a:br>
            <a:r>
              <a:rPr lang="en-US" dirty="0"/>
              <a:t>prediction functions as in user-user model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80390"/>
              </p:ext>
            </p:extLst>
          </p:nvPr>
        </p:nvGraphicFramePr>
        <p:xfrm>
          <a:off x="1475247" y="5019196"/>
          <a:ext cx="32702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244520" imgH="545760" progId="Equation.3">
                  <p:embed/>
                </p:oleObj>
              </mc:Choice>
              <mc:Fallback>
                <p:oleObj name="Equation" r:id="rId4" imgW="1244520" imgH="54576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247" y="5019196"/>
                        <a:ext cx="3270250" cy="1436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0920" y="5357315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xj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i;x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Collaborative Filtering (|N|=2)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03127"/>
              </p:ext>
            </p:extLst>
          </p:nvPr>
        </p:nvGraphicFramePr>
        <p:xfrm>
          <a:off x="2745303" y="169068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384"/>
          <p:cNvSpPr txBox="1">
            <a:spLocks noChangeArrowheads="1"/>
          </p:cNvSpPr>
          <p:nvPr/>
        </p:nvSpPr>
        <p:spPr bwMode="auto">
          <a:xfrm rot="16200000">
            <a:off x="1899959" y="360441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grpSp>
        <p:nvGrpSpPr>
          <p:cNvPr id="10" name="Group 393"/>
          <p:cNvGrpSpPr>
            <a:grpSpLocks/>
          </p:cNvGrpSpPr>
          <p:nvPr/>
        </p:nvGrpSpPr>
        <p:grpSpPr bwMode="auto">
          <a:xfrm>
            <a:off x="3415228" y="5975354"/>
            <a:ext cx="5867400" cy="533400"/>
            <a:chOff x="1392" y="3744"/>
            <a:chExt cx="3696" cy="336"/>
          </a:xfrm>
        </p:grpSpPr>
        <p:sp>
          <p:nvSpPr>
            <p:cNvPr id="11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4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1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Collaborative Filtering (|N|=2)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37169"/>
              </p:ext>
            </p:extLst>
          </p:nvPr>
        </p:nvGraphicFramePr>
        <p:xfrm>
          <a:off x="2745303" y="169068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384"/>
          <p:cNvSpPr txBox="1">
            <a:spLocks noChangeArrowheads="1"/>
          </p:cNvSpPr>
          <p:nvPr/>
        </p:nvSpPr>
        <p:spPr bwMode="auto">
          <a:xfrm rot="16200000">
            <a:off x="1899959" y="360441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grpSp>
        <p:nvGrpSpPr>
          <p:cNvPr id="10" name="Group 393"/>
          <p:cNvGrpSpPr>
            <a:grpSpLocks/>
          </p:cNvGrpSpPr>
          <p:nvPr/>
        </p:nvGrpSpPr>
        <p:grpSpPr bwMode="auto">
          <a:xfrm>
            <a:off x="3415228" y="5975365"/>
            <a:ext cx="4526944" cy="546101"/>
            <a:chOff x="1392" y="3744"/>
            <a:chExt cx="1294" cy="344"/>
          </a:xfrm>
        </p:grpSpPr>
        <p:sp>
          <p:nvSpPr>
            <p:cNvPr id="11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135" cy="344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387"/>
            <p:cNvSpPr txBox="1">
              <a:spLocks noChangeArrowheads="1"/>
            </p:cNvSpPr>
            <p:nvPr/>
          </p:nvSpPr>
          <p:spPr bwMode="auto">
            <a:xfrm>
              <a:off x="1534" y="3797"/>
              <a:ext cx="11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Estimate rating of movie 1 by user 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1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Collaborative Filtering (|N|=2)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2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73032"/>
              </p:ext>
            </p:extLst>
          </p:nvPr>
        </p:nvGraphicFramePr>
        <p:xfrm>
          <a:off x="2547000" y="1564070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3309000" y="5738202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15" name="Text Box 384"/>
          <p:cNvSpPr txBox="1">
            <a:spLocks noChangeArrowheads="1"/>
          </p:cNvSpPr>
          <p:nvPr/>
        </p:nvSpPr>
        <p:spPr bwMode="auto">
          <a:xfrm rot="16200000">
            <a:off x="1701656" y="3477801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76400" y="2241932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69725" y="5670932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51000" y="1690688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1425" y="1290578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Collaborative Filtering (|N|=2)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2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73032"/>
              </p:ext>
            </p:extLst>
          </p:nvPr>
        </p:nvGraphicFramePr>
        <p:xfrm>
          <a:off x="2547000" y="1564070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 Box 384"/>
          <p:cNvSpPr txBox="1">
            <a:spLocks noChangeArrowheads="1"/>
          </p:cNvSpPr>
          <p:nvPr/>
        </p:nvSpPr>
        <p:spPr bwMode="auto">
          <a:xfrm rot="16200000">
            <a:off x="1701656" y="3477801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76400" y="2241932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8" name="Rectangle 7"/>
          <p:cNvSpPr/>
          <p:nvPr/>
        </p:nvSpPr>
        <p:spPr>
          <a:xfrm>
            <a:off x="9151000" y="1690688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1425" y="1290578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2819399" y="5893628"/>
            <a:ext cx="327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1,3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=0.41, s</a:t>
            </a:r>
            <a:r>
              <a:rPr lang="en-US" sz="2000" b="1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1,6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=0.59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Collaborative Filtering (|N|=2)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2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8822"/>
              </p:ext>
            </p:extLst>
          </p:nvPr>
        </p:nvGraphicFramePr>
        <p:xfrm>
          <a:off x="2547000" y="1564070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 Box 384"/>
          <p:cNvSpPr txBox="1">
            <a:spLocks noChangeArrowheads="1"/>
          </p:cNvSpPr>
          <p:nvPr/>
        </p:nvSpPr>
        <p:spPr bwMode="auto">
          <a:xfrm rot="16200000">
            <a:off x="1701656" y="3477801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1425" y="1290578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24"/>
          <p:cNvSpPr txBox="1">
            <a:spLocks noChangeArrowheads="1"/>
          </p:cNvSpPr>
          <p:nvPr/>
        </p:nvSpPr>
        <p:spPr bwMode="auto">
          <a:xfrm>
            <a:off x="2547000" y="5726017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smtClean="0">
                <a:latin typeface="Arial" pitchFamily="34" charset="0"/>
                <a:cs typeface="Arial" pitchFamily="34" charset="0"/>
              </a:rPr>
              <a:t>1.5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(0.41*2 + 0.59*3) / (0.41+0.59) = 2.6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16770" y="5794641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70" y="5794641"/>
                <a:ext cx="2645211" cy="804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Recommender Systems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173995" y="4695023"/>
            <a:ext cx="4038600" cy="193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Customer 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Buys Origin 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Buys Inferno CD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6136395" y="4695021"/>
            <a:ext cx="4419600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Customer 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Does search on Origin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8000"/>
                </a:solidFill>
              </a:rPr>
              <a:t>Recommender system suggests Inferno from data collected about customer </a:t>
            </a:r>
            <a:r>
              <a:rPr lang="en-US" b="1" dirty="0" smtClean="0">
                <a:solidFill>
                  <a:srgbClr val="008000"/>
                </a:solidFill>
              </a:rPr>
              <a:t>X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9" name="Picture 7" descr="classic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798" y="1418421"/>
            <a:ext cx="2323983" cy="3200400"/>
          </a:xfrm>
          <a:prstGeom prst="rect">
            <a:avLst/>
          </a:prstGeom>
          <a:noFill/>
        </p:spPr>
      </p:pic>
      <p:pic>
        <p:nvPicPr>
          <p:cNvPr id="10" name="Picture 8" descr="al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707" y="1418422"/>
            <a:ext cx="3189288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9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Collaborative Filtering: Common Practice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Define </a:t>
            </a:r>
            <a:r>
              <a:rPr lang="en-US" b="1" dirty="0">
                <a:solidFill>
                  <a:srgbClr val="D600B7"/>
                </a:solidFill>
              </a:rPr>
              <a:t>similarity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i="1" dirty="0" err="1">
                <a:solidFill>
                  <a:srgbClr val="207A00"/>
                </a:solidFill>
              </a:rPr>
              <a:t>s</a:t>
            </a:r>
            <a:r>
              <a:rPr lang="en-US" b="1" i="1" baseline="-25000" dirty="0" err="1">
                <a:solidFill>
                  <a:srgbClr val="207A00"/>
                </a:solidFill>
              </a:rPr>
              <a:t>ij</a:t>
            </a:r>
            <a:r>
              <a:rPr lang="en-US" dirty="0"/>
              <a:t> of items </a:t>
            </a:r>
            <a:r>
              <a:rPr lang="en-US" b="1" i="1" dirty="0" err="1"/>
              <a:t>i</a:t>
            </a:r>
            <a:r>
              <a:rPr lang="en-US" dirty="0"/>
              <a:t> and </a:t>
            </a:r>
            <a:r>
              <a:rPr lang="en-US" b="1" i="1" dirty="0"/>
              <a:t>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b="1" i="1" dirty="0"/>
              <a:t>k</a:t>
            </a:r>
            <a:r>
              <a:rPr lang="en-US" dirty="0"/>
              <a:t> nearest neighbors </a:t>
            </a:r>
            <a:r>
              <a:rPr lang="en-US" b="1" i="1" dirty="0">
                <a:solidFill>
                  <a:srgbClr val="207A00"/>
                </a:solidFill>
              </a:rPr>
              <a:t>N(</a:t>
            </a:r>
            <a:r>
              <a:rPr lang="en-US" b="1" i="1" dirty="0" err="1">
                <a:solidFill>
                  <a:srgbClr val="207A00"/>
                </a:solidFill>
              </a:rPr>
              <a:t>i</a:t>
            </a:r>
            <a:r>
              <a:rPr lang="en-US" b="1" i="1" dirty="0">
                <a:solidFill>
                  <a:srgbClr val="207A00"/>
                </a:solidFill>
              </a:rPr>
              <a:t>; 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Items most similar to </a:t>
            </a:r>
            <a:r>
              <a:rPr lang="en-US" b="1" i="1" dirty="0" err="1"/>
              <a:t>i</a:t>
            </a:r>
            <a:r>
              <a:rPr lang="en-US" dirty="0"/>
              <a:t>, that were rated by </a:t>
            </a:r>
            <a:r>
              <a:rPr lang="en-US" b="1" i="1" dirty="0"/>
              <a:t>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 rating </a:t>
            </a:r>
            <a:r>
              <a:rPr lang="en-US" b="1" i="1" dirty="0" err="1">
                <a:solidFill>
                  <a:srgbClr val="207A00"/>
                </a:solidFill>
              </a:rPr>
              <a:t>r</a:t>
            </a:r>
            <a:r>
              <a:rPr lang="en-US" b="1" i="1" baseline="-25000" dirty="0" err="1">
                <a:solidFill>
                  <a:srgbClr val="207A00"/>
                </a:solidFill>
              </a:rPr>
              <a:t>xi</a:t>
            </a:r>
            <a:r>
              <a:rPr lang="en-US" dirty="0"/>
              <a:t> as the weighted average: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59926"/>
              </p:ext>
            </p:extLst>
          </p:nvPr>
        </p:nvGraphicFramePr>
        <p:xfrm>
          <a:off x="10391737" y="1681773"/>
          <a:ext cx="1636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1155600" imgH="545760" progId="Equation.3">
                  <p:embed/>
                </p:oleObj>
              </mc:Choice>
              <mc:Fallback>
                <p:oleObj name="Equation" r:id="rId4" imgW="1155600" imgH="5457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1737" y="1681773"/>
                        <a:ext cx="1636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39817" y="14564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673780" y="5476301"/>
            <a:ext cx="2840037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 smtClean="0"/>
              <a:t>r</a:t>
            </a:r>
            <a:r>
              <a:rPr lang="en-US" sz="2000" b="1" i="1" baseline="-25000" dirty="0" err="1" smtClean="0"/>
              <a:t>xi</a:t>
            </a:r>
            <a:endParaRPr lang="en-US" sz="2000" b="1" i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504418" y="5465150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. rating of user </a:t>
            </a:r>
            <a:r>
              <a:rPr lang="en-US" sz="2000" b="1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77163"/>
              </p:ext>
            </p:extLst>
          </p:nvPr>
        </p:nvGraphicFramePr>
        <p:xfrm>
          <a:off x="1832601" y="3571301"/>
          <a:ext cx="5881617" cy="17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6" imgW="1930320" imgH="545760" progId="Equation.3">
                  <p:embed/>
                </p:oleObj>
              </mc:Choice>
              <mc:Fallback>
                <p:oleObj name="Equation" r:id="rId6" imgW="1930320" imgH="545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601" y="3571301"/>
                        <a:ext cx="5881617" cy="17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94418" y="5898182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18" y="5898182"/>
                <a:ext cx="2624821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959980" y="4725452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Item-Item Vs. user-User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5383366"/>
            <a:ext cx="10515600" cy="1072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In practice, it has been observed that </a:t>
            </a:r>
            <a:r>
              <a:rPr lang="en-US" b="1" u="sng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item-item</a:t>
            </a:r>
            <a:r>
              <a:rPr lang="en-US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b="1" dirty="0">
                <a:solidFill>
                  <a:srgbClr val="207A00"/>
                </a:solidFill>
                <a:latin typeface="Calibri" pitchFamily="34" charset="0"/>
                <a:cs typeface="Calibri" pitchFamily="34" charset="0"/>
              </a:rPr>
              <a:t>Why?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Items are simpler, users have multiple tastes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656067"/>
              </p:ext>
            </p:extLst>
          </p:nvPr>
        </p:nvGraphicFramePr>
        <p:xfrm>
          <a:off x="4252454" y="1917853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4" y="1917853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4087354" y="1384453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5485941" y="1384453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6644816" y="1384453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8092616" y="1384453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2742741" y="207025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2742741" y="2908453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2742741" y="3899053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2742741" y="4737253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484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Pros/Cons of Collaborative Filtering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+: Works for any kind of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feature selection is requires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–: Cold start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enough users in the system to find a match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–: </a:t>
            </a:r>
            <a:r>
              <a:rPr lang="en-US" b="1" dirty="0" smtClean="0">
                <a:solidFill>
                  <a:srgbClr val="D600B7"/>
                </a:solidFill>
              </a:rPr>
              <a:t>Sparsity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User/ratings matrix is sparse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Hard to find users that have rated same items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–: </a:t>
            </a:r>
            <a:r>
              <a:rPr lang="en-US" b="1" dirty="0" smtClean="0">
                <a:solidFill>
                  <a:srgbClr val="D600B7"/>
                </a:solidFill>
              </a:rPr>
              <a:t>First rater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Cannot recommend </a:t>
            </a:r>
            <a:r>
              <a:rPr lang="en-US" dirty="0" smtClean="0"/>
              <a:t>an item that has not been previously rates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New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–: </a:t>
            </a:r>
            <a:r>
              <a:rPr lang="en-US" b="1" dirty="0" smtClean="0">
                <a:solidFill>
                  <a:srgbClr val="D600B7"/>
                </a:solidFill>
              </a:rPr>
              <a:t>Popularity bias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Cannot recommend an </a:t>
            </a:r>
            <a:r>
              <a:rPr lang="en-US" dirty="0" smtClean="0"/>
              <a:t>items to someone with unique taste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Tends to recommend popular items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Pros/Cons of hybrid Methods Filtering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Implement two or more different recommenders and combine predictions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Perhaps using a linear model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Add content-based methods to </a:t>
            </a:r>
            <a:r>
              <a:rPr lang="en-US" b="1" dirty="0" smtClean="0">
                <a:solidFill>
                  <a:srgbClr val="D600B7"/>
                </a:solidFill>
              </a:rPr>
              <a:t>collaborative </a:t>
            </a:r>
            <a:r>
              <a:rPr lang="en-US" b="1" dirty="0">
                <a:solidFill>
                  <a:srgbClr val="D600B7"/>
                </a:solidFill>
              </a:rPr>
              <a:t>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Item profiles for new item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Demographics to deal with new user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Remarks &amp; Practical Tips - Evaluation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1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53317"/>
              </p:ext>
            </p:extLst>
          </p:nvPr>
        </p:nvGraphicFramePr>
        <p:xfrm>
          <a:off x="4732204" y="2082188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 Box 153"/>
          <p:cNvSpPr txBox="1">
            <a:spLocks noChangeArrowheads="1"/>
          </p:cNvSpPr>
          <p:nvPr/>
        </p:nvSpPr>
        <p:spPr bwMode="auto">
          <a:xfrm>
            <a:off x="5567229" y="1542438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7" name="Text Box 154"/>
          <p:cNvSpPr txBox="1">
            <a:spLocks noChangeArrowheads="1"/>
          </p:cNvSpPr>
          <p:nvPr/>
        </p:nvSpPr>
        <p:spPr bwMode="auto">
          <a:xfrm>
            <a:off x="3031992" y="3422038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>
            <a:off x="4440104" y="2120288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56"/>
          <p:cNvSpPr>
            <a:spLocks noChangeShapeType="1"/>
          </p:cNvSpPr>
          <p:nvPr/>
        </p:nvSpPr>
        <p:spPr bwMode="auto">
          <a:xfrm>
            <a:off x="4656004" y="1955188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Remarks &amp; Practical Tips - Evaluation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5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574893"/>
              </p:ext>
            </p:extLst>
          </p:nvPr>
        </p:nvGraphicFramePr>
        <p:xfrm>
          <a:off x="4209362" y="1961002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8025712" y="4258670"/>
            <a:ext cx="192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Test Data </a:t>
            </a:r>
            <a:r>
              <a:rPr lang="en-US" altLang="ko-KR" sz="1800" b="1" dirty="0" smtClean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Set</a:t>
            </a:r>
            <a:endParaRPr lang="en-US" altLang="ko-KR" sz="1800" b="1" dirty="0">
              <a:solidFill>
                <a:srgbClr val="0000FF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2547250" y="3300852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8" name="Line 84"/>
          <p:cNvSpPr>
            <a:spLocks noChangeShapeType="1"/>
          </p:cNvSpPr>
          <p:nvPr/>
        </p:nvSpPr>
        <p:spPr bwMode="auto">
          <a:xfrm>
            <a:off x="3955362" y="1999102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85"/>
          <p:cNvSpPr>
            <a:spLocks noChangeShapeType="1"/>
          </p:cNvSpPr>
          <p:nvPr/>
        </p:nvSpPr>
        <p:spPr bwMode="auto">
          <a:xfrm>
            <a:off x="4171262" y="1834002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89"/>
          <p:cNvSpPr>
            <a:spLocks noChangeShapeType="1"/>
          </p:cNvSpPr>
          <p:nvPr/>
        </p:nvSpPr>
        <p:spPr bwMode="auto">
          <a:xfrm flipH="1">
            <a:off x="7663762" y="4589902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90"/>
          <p:cNvSpPr txBox="1">
            <a:spLocks noChangeArrowheads="1"/>
          </p:cNvSpPr>
          <p:nvPr/>
        </p:nvSpPr>
        <p:spPr bwMode="auto">
          <a:xfrm>
            <a:off x="5095187" y="1421252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4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Evaluating Predictions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9173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D600B7"/>
                    </a:solidFill>
                  </a:rPr>
                  <a:t>Compare predictions with known ratings</a:t>
                </a:r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</a:rPr>
                  <a:t>Root-mean-square error</a:t>
                </a:r>
                <a:r>
                  <a:rPr lang="en-US" dirty="0">
                    <a:solidFill>
                      <a:srgbClr val="207A00"/>
                    </a:solidFill>
                  </a:rPr>
                  <a:t> (RMSE)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𝑥𝑖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baseline="-25000" dirty="0" err="1">
                        <a:latin typeface="Cambria Math"/>
                      </a:rPr>
                      <m:t>𝒙𝒊</m:t>
                    </m:r>
                  </m:oMath>
                </a14:m>
                <a:r>
                  <a:rPr lang="en-US" dirty="0"/>
                  <a:t> is predicted,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𝒙𝒊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the true rating of </a:t>
                </a:r>
                <a:r>
                  <a:rPr lang="en-US" b="1" i="1" dirty="0"/>
                  <a:t>x</a:t>
                </a:r>
                <a:r>
                  <a:rPr lang="en-US" dirty="0"/>
                  <a:t> on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</a:rPr>
                  <a:t>Precision at top 10</a:t>
                </a:r>
                <a:r>
                  <a:rPr lang="en-US" dirty="0">
                    <a:solidFill>
                      <a:srgbClr val="207A00"/>
                    </a:solidFill>
                  </a:rPr>
                  <a:t>: </a:t>
                </a:r>
              </a:p>
              <a:p>
                <a:pPr lvl="2"/>
                <a:r>
                  <a:rPr lang="en-US" dirty="0"/>
                  <a:t>% of those in top 10</a:t>
                </a:r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</a:rPr>
                  <a:t>Rank Correlation</a:t>
                </a:r>
                <a:r>
                  <a:rPr lang="en-US" dirty="0">
                    <a:solidFill>
                      <a:srgbClr val="207A00"/>
                    </a:solidFill>
                  </a:rPr>
                  <a:t>: </a:t>
                </a:r>
              </a:p>
              <a:p>
                <a:pPr lvl="2"/>
                <a:r>
                  <a:rPr lang="en-US" dirty="0"/>
                  <a:t>Spearman’s </a:t>
                </a:r>
                <a:r>
                  <a:rPr lang="en-US" i="1" dirty="0"/>
                  <a:t>correlation</a:t>
                </a:r>
                <a:r>
                  <a:rPr lang="en-US" dirty="0"/>
                  <a:t> between system’s and user’s complete rankings</a:t>
                </a:r>
              </a:p>
              <a:p>
                <a:pPr lvl="8"/>
                <a:endParaRPr lang="en-US" dirty="0"/>
              </a:p>
              <a:p>
                <a:r>
                  <a:rPr lang="en-US" b="1" dirty="0">
                    <a:solidFill>
                      <a:srgbClr val="D600B7"/>
                    </a:solidFill>
                  </a:rPr>
                  <a:t>Another approach: 0/1 model</a:t>
                </a:r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</a:rPr>
                  <a:t>Coverage:</a:t>
                </a:r>
              </a:p>
              <a:p>
                <a:pPr lvl="2"/>
                <a:r>
                  <a:rPr lang="en-US" dirty="0"/>
                  <a:t>Number of items/users for which system can make predictions </a:t>
                </a:r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</a:rPr>
                  <a:t>Precision:</a:t>
                </a:r>
              </a:p>
              <a:p>
                <a:pPr lvl="2"/>
                <a:r>
                  <a:rPr lang="en-US" dirty="0"/>
                  <a:t>Accuracy of predictions </a:t>
                </a:r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</a:rPr>
                  <a:t>Receiver operating characteristic</a:t>
                </a:r>
                <a:r>
                  <a:rPr lang="en-US" dirty="0">
                    <a:solidFill>
                      <a:srgbClr val="207A00"/>
                    </a:solidFill>
                  </a:rPr>
                  <a:t> (ROC)</a:t>
                </a:r>
              </a:p>
              <a:p>
                <a:pPr lvl="2"/>
                <a:r>
                  <a:rPr lang="en-US" dirty="0"/>
                  <a:t>Tradeoff curve between false positives and false negatives</a:t>
                </a: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917331"/>
              </a:xfrm>
              <a:prstGeom prst="rect">
                <a:avLst/>
              </a:prstGeom>
              <a:blipFill>
                <a:blip r:embed="rId3"/>
                <a:stretch>
                  <a:fillRect l="-870" t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4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 with Error Measures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Narrow focus on accuracy sometimes </a:t>
            </a:r>
            <a:r>
              <a:rPr lang="en-US" b="1" dirty="0" smtClean="0">
                <a:solidFill>
                  <a:srgbClr val="D600B7"/>
                </a:solidFill>
              </a:rPr>
              <a:t>misses </a:t>
            </a:r>
            <a:r>
              <a:rPr lang="en-US" b="1" dirty="0">
                <a:solidFill>
                  <a:srgbClr val="D600B7"/>
                </a:solidFill>
              </a:rPr>
              <a:t>the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Prediction Diversity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Prediction 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Order of </a:t>
            </a:r>
            <a:r>
              <a:rPr lang="en-US" dirty="0" smtClean="0"/>
              <a:t>predictions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In practice, we care only to predict high ratings: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RMSE might penalize a method that does well </a:t>
            </a:r>
            <a:r>
              <a:rPr lang="en-US" dirty="0" smtClean="0"/>
              <a:t>for </a:t>
            </a:r>
            <a:r>
              <a:rPr lang="en-US" dirty="0"/>
              <a:t>high ratings and badly for others</a:t>
            </a:r>
          </a:p>
        </p:txBody>
      </p:sp>
    </p:spTree>
    <p:extLst>
      <p:ext uri="{BB962C8B-B14F-4D97-AF65-F5344CB8AC3E}">
        <p14:creationId xmlns:p14="http://schemas.microsoft.com/office/powerpoint/2010/main" val="886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Collaborative Filtering: Complexity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Expensive step is finding </a:t>
            </a:r>
            <a:r>
              <a:rPr lang="en-US" b="1" i="1" dirty="0"/>
              <a:t>k</a:t>
            </a:r>
            <a:r>
              <a:rPr lang="en-US" dirty="0"/>
              <a:t> most similar customers: </a:t>
            </a:r>
            <a:r>
              <a:rPr lang="en-US" b="1" dirty="0">
                <a:solidFill>
                  <a:srgbClr val="D600B7"/>
                </a:solidFill>
              </a:rPr>
              <a:t>O(|X|)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Too expensive to do at 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Could pre-compute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Naïve pre-computation takes time </a:t>
            </a:r>
            <a:r>
              <a:rPr lang="en-US" b="1" dirty="0"/>
              <a:t>O(k ·|X|)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X … set of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We already know how to do this!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Near-neighbor search in high dimensions (</a:t>
            </a:r>
            <a:r>
              <a:rPr lang="en-US" b="1" dirty="0"/>
              <a:t>LSH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Clustering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2417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Collaborative Filtering: Complexity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Leverage all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Don’t try to reduce data size in an </a:t>
            </a:r>
            <a:br>
              <a:rPr lang="en-US" dirty="0"/>
            </a:br>
            <a:r>
              <a:rPr lang="en-US" dirty="0"/>
              <a:t>effort to make fancy algorithms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Simple methods on large data do best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Add more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e.g., add IMDB data on genres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More data beats better algorithms</a:t>
            </a:r>
          </a:p>
          <a:p>
            <a:pPr>
              <a:buFont typeface="Wingdings" pitchFamily="1" charset="2"/>
              <a:buNone/>
            </a:pPr>
            <a:r>
              <a:rPr lang="en-US" sz="1600" b="1" dirty="0">
                <a:latin typeface="Courier New" pitchFamily="1" charset="0"/>
                <a:hlinkClick r:id="rId3"/>
              </a:rPr>
              <a:t>http://anand.typepad.com/datawocky/2008/03/more-data-usual.html</a:t>
            </a:r>
            <a:r>
              <a:rPr lang="en-US" sz="1600" b="1" dirty="0">
                <a:latin typeface="Courier New" pitchFamily="1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537" y="2017266"/>
            <a:ext cx="1796244" cy="666751"/>
          </a:xfrm>
          <a:prstGeom prst="rect">
            <a:avLst/>
          </a:prstGeom>
          <a:noFill/>
        </p:spPr>
      </p:pic>
      <p:pic>
        <p:nvPicPr>
          <p:cNvPr id="6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037" y="2703065"/>
            <a:ext cx="1562100" cy="1562100"/>
          </a:xfrm>
          <a:prstGeom prst="rect">
            <a:avLst/>
          </a:prstGeom>
          <a:noFill/>
        </p:spPr>
      </p:pic>
      <p:pic>
        <p:nvPicPr>
          <p:cNvPr id="7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6614" y="5370066"/>
            <a:ext cx="1219200" cy="1219201"/>
          </a:xfrm>
          <a:prstGeom prst="rect">
            <a:avLst/>
          </a:prstGeom>
          <a:noFill/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509434" y="4814886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9" name="Picture 5" descr="MCBS01705_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0836" y="1690688"/>
            <a:ext cx="1758951" cy="177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1520423" y="3443286"/>
            <a:ext cx="1293813" cy="1219200"/>
            <a:chOff x="385" y="1920"/>
            <a:chExt cx="815" cy="768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3347635" y="3443286"/>
            <a:ext cx="2768600" cy="1143000"/>
            <a:chOff x="1536" y="1920"/>
            <a:chExt cx="1744" cy="720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957234" y="5119686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Products, web sites,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blogs, news items, …</a:t>
            </a:r>
          </a:p>
        </p:txBody>
      </p:sp>
      <p:pic>
        <p:nvPicPr>
          <p:cNvPr id="17" name="Picture 4" descr="Pandor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93161" y="1835710"/>
            <a:ext cx="762000" cy="762001"/>
          </a:xfrm>
          <a:prstGeom prst="rect">
            <a:avLst/>
          </a:prstGeom>
          <a:noFill/>
        </p:spPr>
      </p:pic>
      <p:pic>
        <p:nvPicPr>
          <p:cNvPr id="18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45564" y="2776092"/>
            <a:ext cx="993775" cy="993775"/>
          </a:xfrm>
          <a:prstGeom prst="rect">
            <a:avLst/>
          </a:prstGeom>
          <a:noFill/>
        </p:spPr>
      </p:pic>
      <p:pic>
        <p:nvPicPr>
          <p:cNvPr id="19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64363" y="2703064"/>
            <a:ext cx="1852079" cy="533400"/>
          </a:xfrm>
          <a:prstGeom prst="rect">
            <a:avLst/>
          </a:prstGeom>
          <a:noFill/>
        </p:spPr>
      </p:pic>
      <p:pic>
        <p:nvPicPr>
          <p:cNvPr id="2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5613" y="4502707"/>
            <a:ext cx="1609725" cy="86735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481739" y="1636264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00FF"/>
                </a:solidFill>
              </a:rPr>
              <a:t>Examples:</a:t>
            </a:r>
          </a:p>
        </p:txBody>
      </p:sp>
      <p:pic>
        <p:nvPicPr>
          <p:cNvPr id="22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777139" y="3941316"/>
            <a:ext cx="2238375" cy="438151"/>
          </a:xfrm>
          <a:prstGeom prst="rect">
            <a:avLst/>
          </a:prstGeom>
          <a:noFill/>
        </p:spPr>
      </p:pic>
      <p:pic>
        <p:nvPicPr>
          <p:cNvPr id="23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615338" y="4493765"/>
            <a:ext cx="1428751" cy="952500"/>
          </a:xfrm>
          <a:prstGeom prst="rect">
            <a:avLst/>
          </a:prstGeom>
          <a:noFill/>
        </p:spPr>
      </p:pic>
      <p:pic>
        <p:nvPicPr>
          <p:cNvPr id="24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58214" y="5293866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3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From Scarcity to Abundance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Shelf space is a scarce commodity for traditional retailers</a:t>
            </a:r>
            <a:r>
              <a:rPr lang="en-US" b="1" dirty="0">
                <a:solidFill>
                  <a:srgbClr val="0000FF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Also: TV networks, movie theaters,…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Web enables near-zero-cost dissemination </a:t>
            </a:r>
            <a:r>
              <a:rPr lang="en-US" b="1" dirty="0" smtClean="0">
                <a:solidFill>
                  <a:srgbClr val="207A00"/>
                </a:solidFill>
              </a:rPr>
              <a:t>of </a:t>
            </a:r>
            <a:r>
              <a:rPr lang="en-US" b="1" dirty="0">
                <a:solidFill>
                  <a:srgbClr val="207A00"/>
                </a:solidFill>
              </a:rPr>
              <a:t>information about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From scarcity to </a:t>
            </a:r>
            <a:r>
              <a:rPr lang="en-US" dirty="0" smtClean="0"/>
              <a:t>abundance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Give raise to long tail phenomenon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0AD00"/>
                </a:solidFill>
              </a:rPr>
              <a:t>More choice necessitates better filters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Recommendation </a:t>
            </a:r>
            <a:r>
              <a:rPr lang="en-US" dirty="0" smtClean="0"/>
              <a:t>engines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</a:t>
            </a:r>
            <a:r>
              <a:rPr lang="en-US" b="1" dirty="0">
                <a:solidFill>
                  <a:srgbClr val="0000FF"/>
                </a:solidFill>
              </a:rPr>
              <a:t>Into Thin Air </a:t>
            </a:r>
            <a:r>
              <a:rPr lang="en-US" dirty="0"/>
              <a:t>made </a:t>
            </a:r>
            <a:r>
              <a:rPr lang="en-US" b="1" dirty="0">
                <a:solidFill>
                  <a:srgbClr val="0000FF"/>
                </a:solidFill>
              </a:rPr>
              <a:t>Touching the Void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/>
              <a:t>bestseller: </a:t>
            </a:r>
            <a:r>
              <a:rPr lang="en-US" sz="1600" dirty="0">
                <a:hlinkClick r:id="rId3"/>
              </a:rPr>
              <a:t>http://www.wired.com/wired/archive/12.10/tail.html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Similarly, the movie </a:t>
            </a:r>
            <a:r>
              <a:rPr lang="en-US" b="1" dirty="0" smtClean="0">
                <a:solidFill>
                  <a:srgbClr val="0000FF"/>
                </a:solidFill>
              </a:rPr>
              <a:t>Contagion </a:t>
            </a:r>
            <a:r>
              <a:rPr lang="en-US" dirty="0" smtClean="0"/>
              <a:t>become famous again after </a:t>
            </a:r>
            <a:r>
              <a:rPr lang="en-US" b="1" dirty="0" smtClean="0">
                <a:solidFill>
                  <a:srgbClr val="0000FF"/>
                </a:solidFill>
              </a:rPr>
              <a:t>11 years</a:t>
            </a:r>
            <a:r>
              <a:rPr lang="en-US" dirty="0"/>
              <a:t> </a:t>
            </a:r>
            <a:r>
              <a:rPr lang="en-US" dirty="0" smtClean="0"/>
              <a:t>during the </a:t>
            </a:r>
            <a:r>
              <a:rPr lang="en-US" dirty="0" smtClean="0"/>
              <a:t>pandemic0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Sidenote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The Long Tail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273887"/>
            <a:ext cx="12192001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3138" y="1273887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75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Types of Recommendations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Editorial and hand curated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 of favorites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Lists of “essential” items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Simple aggregates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Top 10, Most Popular, Recent Uploads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solidFill>
                <a:srgbClr val="FF006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Tailored to individual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Amazon, Netflix,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Formal Recommender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X</a:t>
            </a:r>
            <a:r>
              <a:rPr lang="en-US" sz="3600" dirty="0"/>
              <a:t> = set of </a:t>
            </a:r>
            <a:r>
              <a:rPr lang="en-US" sz="3600" b="1" dirty="0">
                <a:solidFill>
                  <a:srgbClr val="D600B7"/>
                </a:solidFill>
              </a:rPr>
              <a:t>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S</a:t>
            </a:r>
            <a:r>
              <a:rPr lang="en-US" sz="3600" dirty="0"/>
              <a:t> = set of </a:t>
            </a:r>
            <a:r>
              <a:rPr lang="en-US" sz="3600" b="1" dirty="0">
                <a:solidFill>
                  <a:srgbClr val="207A00"/>
                </a:solidFill>
              </a:rPr>
              <a:t>Items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F0AD00"/>
                </a:solidFill>
              </a:rPr>
              <a:t>Utility function</a:t>
            </a:r>
            <a:r>
              <a:rPr lang="en-US" sz="3600" dirty="0"/>
              <a:t> </a:t>
            </a:r>
            <a:r>
              <a:rPr lang="en-US" sz="3600" b="1" i="1" dirty="0"/>
              <a:t>u</a:t>
            </a:r>
            <a:r>
              <a:rPr lang="en-US" sz="3600" dirty="0"/>
              <a:t>: </a:t>
            </a:r>
            <a:r>
              <a:rPr lang="en-US" sz="3600" b="1" i="1" dirty="0"/>
              <a:t>X</a:t>
            </a:r>
            <a:r>
              <a:rPr lang="en-US" sz="3600" dirty="0"/>
              <a:t> </a:t>
            </a:r>
            <a:r>
              <a:rPr lang="en-US" sz="3600" dirty="0">
                <a:latin typeface="cmsy10" pitchFamily="1" charset="0"/>
              </a:rPr>
              <a:t>× </a:t>
            </a:r>
            <a:r>
              <a:rPr lang="en-US" sz="3600" b="1" i="1" dirty="0"/>
              <a:t>S</a:t>
            </a:r>
            <a:r>
              <a:rPr lang="en-US" sz="3600" dirty="0"/>
              <a:t> </a:t>
            </a:r>
            <a:r>
              <a:rPr lang="en-US" sz="3600" dirty="0">
                <a:sym typeface="Wingdings" charset="2"/>
              </a:rPr>
              <a:t></a:t>
            </a:r>
            <a:r>
              <a:rPr lang="en-US" sz="3600" dirty="0"/>
              <a:t> </a:t>
            </a:r>
            <a:r>
              <a:rPr lang="en-US" sz="3600" b="1" i="1" dirty="0"/>
              <a:t>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i="1" dirty="0"/>
              <a:t>R</a:t>
            </a:r>
            <a:r>
              <a:rPr lang="en-US" sz="3200" i="1" dirty="0"/>
              <a:t> </a:t>
            </a:r>
            <a:r>
              <a:rPr lang="en-US" sz="3200" dirty="0"/>
              <a:t>= set of ratings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i="1" dirty="0"/>
              <a:t>R</a:t>
            </a:r>
            <a:r>
              <a:rPr lang="en-US" sz="3200" dirty="0"/>
              <a:t> is a totally ordered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e.g., </a:t>
            </a:r>
            <a:r>
              <a:rPr lang="en-US" sz="3200" b="1" dirty="0"/>
              <a:t>0-5</a:t>
            </a:r>
            <a:r>
              <a:rPr lang="en-US" sz="3200" dirty="0"/>
              <a:t> stars, real number in </a:t>
            </a:r>
            <a:r>
              <a:rPr lang="en-US" sz="3200" b="1" dirty="0"/>
              <a:t>[0,1]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Utility Matrix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876191"/>
              </p:ext>
            </p:extLst>
          </p:nvPr>
        </p:nvGraphicFramePr>
        <p:xfrm>
          <a:off x="3907316" y="2565401"/>
          <a:ext cx="4802187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231560" imgH="888840" progId="Equation.3">
                  <p:embed/>
                </p:oleObj>
              </mc:Choice>
              <mc:Fallback>
                <p:oleObj name="Equation" r:id="rId4" imgW="1231560" imgH="8888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316" y="2565401"/>
                        <a:ext cx="4802187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3891441" y="1690688"/>
            <a:ext cx="879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07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290028" y="1690688"/>
            <a:ext cx="7275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07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6448903" y="1690688"/>
            <a:ext cx="894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07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7896703" y="1690688"/>
            <a:ext cx="910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07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2546828" y="2665413"/>
            <a:ext cx="702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2546828" y="3503613"/>
            <a:ext cx="604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2546828" y="4494213"/>
            <a:ext cx="736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2546828" y="5332413"/>
            <a:ext cx="7917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7234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42390</TotalTime>
  <Words>2010</Words>
  <Application>Microsoft Office PowerPoint</Application>
  <PresentationFormat>Widescreen</PresentationFormat>
  <Paragraphs>741</Paragraphs>
  <Slides>41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맑은 고딕</vt:lpstr>
      <vt:lpstr>Arial</vt:lpstr>
      <vt:lpstr>Calibri</vt:lpstr>
      <vt:lpstr>Calibri Light</vt:lpstr>
      <vt:lpstr>Cambria Math</vt:lpstr>
      <vt:lpstr>cmsy10</vt:lpstr>
      <vt:lpstr>Courier New</vt:lpstr>
      <vt:lpstr>굴림</vt:lpstr>
      <vt:lpstr>Times New Roman</vt:lpstr>
      <vt:lpstr>Verdana</vt:lpstr>
      <vt:lpstr>Wingdings</vt:lpstr>
      <vt:lpstr>Wingdings 2</vt:lpstr>
      <vt:lpstr>Office Theme</vt:lpstr>
      <vt:lpstr>Equation</vt:lpstr>
      <vt:lpstr>Microsoft Equation 3.0</vt:lpstr>
      <vt:lpstr>CS 5683: Algorithms &amp; Methods for Big Data Analytics  Recommender Systems:  Content-based Systems &amp; Collaborative Filtering</vt:lpstr>
      <vt:lpstr>Course Topics Until Now</vt:lpstr>
      <vt:lpstr>Example Recommender Systems</vt:lpstr>
      <vt:lpstr>Recommendations</vt:lpstr>
      <vt:lpstr>From Scarcity to Abundance</vt:lpstr>
      <vt:lpstr>Sidenote: The Long Tail</vt:lpstr>
      <vt:lpstr>Types of Recommendations</vt:lpstr>
      <vt:lpstr>Formal Recommender Model</vt:lpstr>
      <vt:lpstr>Utility Matrix</vt:lpstr>
      <vt:lpstr>Key Problems</vt:lpstr>
      <vt:lpstr>(1) Gathering Ratings</vt:lpstr>
      <vt:lpstr>(2) Extrapolating Utilities</vt:lpstr>
      <vt:lpstr>(1) Content-based Recommender Systems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(2) Collaborative Filtering</vt:lpstr>
      <vt:lpstr>Finding “Similar” Users</vt:lpstr>
      <vt:lpstr>Similarity Metric</vt:lpstr>
      <vt:lpstr>Rating Predictions</vt:lpstr>
      <vt:lpstr>Item-Item Collaborative Filtering</vt:lpstr>
      <vt:lpstr>Item-Item Collaborative Filtering (|N|=2)</vt:lpstr>
      <vt:lpstr>Item-Item Collaborative Filtering (|N|=2)</vt:lpstr>
      <vt:lpstr>Item-Item Collaborative Filtering (|N|=2)</vt:lpstr>
      <vt:lpstr>Item-Item Collaborative Filtering (|N|=2)</vt:lpstr>
      <vt:lpstr>Item-Item Collaborative Filtering (|N|=2)</vt:lpstr>
      <vt:lpstr>Collaborative Filtering: Common Practice</vt:lpstr>
      <vt:lpstr>Item-Item Vs. user-User</vt:lpstr>
      <vt:lpstr>Pros/Cons of Collaborative Filtering</vt:lpstr>
      <vt:lpstr>Pros/Cons of hybrid Methods Filtering</vt:lpstr>
      <vt:lpstr>Remarks &amp; Practical Tips - Evaluation</vt:lpstr>
      <vt:lpstr>Remarks &amp; Practical Tips - Evaluation</vt:lpstr>
      <vt:lpstr>Evaluating Predictions</vt:lpstr>
      <vt:lpstr>Problem with Error Measures</vt:lpstr>
      <vt:lpstr>Collaborative Filtering: Complexity</vt:lpstr>
      <vt:lpstr>Collaborative Filtering: Complexity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940</cp:revision>
  <dcterms:created xsi:type="dcterms:W3CDTF">2020-01-06T22:26:49Z</dcterms:created>
  <dcterms:modified xsi:type="dcterms:W3CDTF">2020-09-30T18:37:44Z</dcterms:modified>
</cp:coreProperties>
</file>