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3"/>
  </p:notesMasterIdLst>
  <p:sldIdLst>
    <p:sldId id="256" r:id="rId2"/>
    <p:sldId id="453" r:id="rId3"/>
    <p:sldId id="439" r:id="rId4"/>
    <p:sldId id="591" r:id="rId5"/>
    <p:sldId id="528" r:id="rId6"/>
    <p:sldId id="507" r:id="rId7"/>
    <p:sldId id="590" r:id="rId8"/>
    <p:sldId id="508" r:id="rId9"/>
    <p:sldId id="567" r:id="rId10"/>
    <p:sldId id="592" r:id="rId11"/>
    <p:sldId id="530" r:id="rId12"/>
    <p:sldId id="532" r:id="rId13"/>
    <p:sldId id="533" r:id="rId14"/>
    <p:sldId id="534" r:id="rId15"/>
    <p:sldId id="568" r:id="rId16"/>
    <p:sldId id="595" r:id="rId17"/>
    <p:sldId id="582" r:id="rId18"/>
    <p:sldId id="581" r:id="rId19"/>
    <p:sldId id="583" r:id="rId20"/>
    <p:sldId id="593" r:id="rId21"/>
    <p:sldId id="594" r:id="rId22"/>
    <p:sldId id="596" r:id="rId23"/>
    <p:sldId id="597" r:id="rId24"/>
    <p:sldId id="598" r:id="rId25"/>
    <p:sldId id="599" r:id="rId26"/>
    <p:sldId id="600" r:id="rId27"/>
    <p:sldId id="602" r:id="rId28"/>
    <p:sldId id="603" r:id="rId29"/>
    <p:sldId id="604" r:id="rId30"/>
    <p:sldId id="605" r:id="rId31"/>
    <p:sldId id="606" r:id="rId32"/>
    <p:sldId id="607" r:id="rId33"/>
    <p:sldId id="608" r:id="rId34"/>
    <p:sldId id="609" r:id="rId35"/>
    <p:sldId id="611" r:id="rId36"/>
    <p:sldId id="610" r:id="rId37"/>
    <p:sldId id="616" r:id="rId38"/>
    <p:sldId id="612" r:id="rId39"/>
    <p:sldId id="613" r:id="rId40"/>
    <p:sldId id="614" r:id="rId41"/>
    <p:sldId id="615" r:id="rId42"/>
    <p:sldId id="617" r:id="rId43"/>
    <p:sldId id="618" r:id="rId44"/>
    <p:sldId id="619" r:id="rId45"/>
    <p:sldId id="620" r:id="rId46"/>
    <p:sldId id="621" r:id="rId47"/>
    <p:sldId id="622" r:id="rId48"/>
    <p:sldId id="623" r:id="rId49"/>
    <p:sldId id="624" r:id="rId50"/>
    <p:sldId id="297" r:id="rId51"/>
    <p:sldId id="271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B7"/>
    <a:srgbClr val="207A00"/>
    <a:srgbClr val="F0AD00"/>
    <a:srgbClr val="FF0066"/>
    <a:srgbClr val="E66C7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1622" autoAdjust="0"/>
  </p:normalViewPr>
  <p:slideViewPr>
    <p:cSldViewPr snapToGrid="0">
      <p:cViewPr varScale="1">
        <p:scale>
          <a:sx n="87" d="100"/>
          <a:sy n="87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88E5F-61B9-4F0D-9DE0-4AD300261865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C828-DCA3-490E-B126-362E7DA1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75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71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06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55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1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55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52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44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Difference with SVD:</a:t>
            </a:r>
          </a:p>
          <a:p>
            <a:r>
              <a:rPr lang="en-US" dirty="0"/>
              <a:t>-- SVD will count errors also on</a:t>
            </a:r>
            <a:r>
              <a:rPr lang="en-US" baseline="0" dirty="0"/>
              <a:t> missing entries</a:t>
            </a:r>
          </a:p>
          <a:p>
            <a:r>
              <a:rPr lang="en-US" baseline="0" dirty="0"/>
              <a:t>-- SVD insists U, V are orthonormal. We do not want this here. We just want something that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8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29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14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57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305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90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graph shows a hypothetical layout of movies in two dimensions.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a real application of SVD, an algorithm would determine the layout, so it night not be easy to label the axes.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454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Users fall into the same space as movies, where a user’s position in a dimension reflects the user’s preference for (or against) movies that score high on that dimension.  </a:t>
            </a:r>
          </a:p>
          <a:p>
            <a:endParaRPr lang="en-US" dirty="0"/>
          </a:p>
          <a:p>
            <a:r>
              <a:rPr lang="en-US" dirty="0"/>
              <a:t>For example, BLUE tends to like male-oriented movies, but dislikes serious movies.  Therefore, we would expect him to love “Dumb and Dumber” and hate “The Color Purple”.</a:t>
            </a:r>
          </a:p>
          <a:p>
            <a:endParaRPr lang="en-US" dirty="0"/>
          </a:p>
          <a:p>
            <a:r>
              <a:rPr lang="en-US" dirty="0"/>
              <a:t>Note that these two dimensions do not characterize Dave’s (DOCTOR) interests very well; additional dimensions would be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206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Difference with SVD:</a:t>
            </a:r>
          </a:p>
          <a:p>
            <a:r>
              <a:rPr lang="en-US" sz="1200" dirty="0">
                <a:solidFill>
                  <a:schemeClr val="bg1"/>
                </a:solidFill>
              </a:rPr>
              <a:t>-- can multiply sigma with V and get the UV decomposition</a:t>
            </a:r>
          </a:p>
          <a:p>
            <a:r>
              <a:rPr lang="en-US" sz="1200" dirty="0">
                <a:solidFill>
                  <a:schemeClr val="bg1"/>
                </a:solidFill>
              </a:rPr>
              <a:t>-- SVD will count errors also on missing entries (zeros)</a:t>
            </a:r>
          </a:p>
          <a:p>
            <a:r>
              <a:rPr lang="en-US" sz="1200" dirty="0">
                <a:solidFill>
                  <a:schemeClr val="bg1"/>
                </a:solidFill>
              </a:rPr>
              <a:t>-- SVD insists U,V are orthonormal. We do not want this here, we do not care, we just want something that 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245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Difference with SVD:</a:t>
            </a:r>
          </a:p>
          <a:p>
            <a:r>
              <a:rPr lang="en-US" sz="1200" dirty="0">
                <a:solidFill>
                  <a:schemeClr val="bg1"/>
                </a:solidFill>
              </a:rPr>
              <a:t>-- can multiply sigma with V and get the UV decomposition</a:t>
            </a:r>
          </a:p>
          <a:p>
            <a:r>
              <a:rPr lang="en-US" sz="1200" dirty="0">
                <a:solidFill>
                  <a:schemeClr val="bg1"/>
                </a:solidFill>
              </a:rPr>
              <a:t>-- SVD will count errors also on missing entries (zeros)</a:t>
            </a:r>
          </a:p>
          <a:p>
            <a:r>
              <a:rPr lang="en-US" sz="1200" dirty="0">
                <a:solidFill>
                  <a:schemeClr val="bg1"/>
                </a:solidFill>
              </a:rPr>
              <a:t>-- SVD insists U,V are orthonormal. We do not want this here, we do not care, we just want something that 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33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081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00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50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Gus.</a:t>
            </a:r>
          </a:p>
          <a:p>
            <a:endParaRPr lang="en-US" dirty="0"/>
          </a:p>
          <a:p>
            <a:r>
              <a:rPr lang="en-US" dirty="0"/>
              <a:t>This slide shows the position for Gus that best explains his ratings for the Training data—i.e., that minimizes his sum of squared errors.</a:t>
            </a:r>
          </a:p>
          <a:p>
            <a:endParaRPr lang="en-US" dirty="0"/>
          </a:p>
          <a:p>
            <a:r>
              <a:rPr lang="en-US" dirty="0"/>
              <a:t>If Gus has rated hundreds of movies, we could probably be confident of that we have estimated his true preferences accurately.  </a:t>
            </a:r>
          </a:p>
          <a:p>
            <a:br>
              <a:rPr lang="en-US" dirty="0"/>
            </a:br>
            <a:r>
              <a:rPr lang="en-US" dirty="0"/>
              <a:t>But what if Gus has only rated a few movies—say the ten on this slide?  We should not be so confident.  </a:t>
            </a:r>
          </a:p>
          <a:p>
            <a:endParaRPr lang="en-US" dirty="0"/>
          </a:p>
          <a:p>
            <a:r>
              <a:rPr lang="en-US" dirty="0"/>
              <a:t>For example, BLUE tends to like male-oriented movies, but dislikes serious movies.  Therefore, we would expect him to love “Dumb and Dumber” and hate “The Color Purple”.</a:t>
            </a:r>
          </a:p>
          <a:p>
            <a:endParaRPr lang="en-US" dirty="0"/>
          </a:p>
          <a:p>
            <a:r>
              <a:rPr lang="en-US" dirty="0"/>
              <a:t>Note that these two dimensions do not characterize Dave’s (DOCTOR) interests very well; additional dimensions would be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411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hedge our bet by tethering Gus to origin with an elastic cord that tries to pull Gus back towards the origin.  </a:t>
            </a:r>
          </a:p>
          <a:p>
            <a:endParaRPr lang="en-US" dirty="0"/>
          </a:p>
          <a:p>
            <a:r>
              <a:rPr lang="en-US" dirty="0"/>
              <a:t>If Gus has rated hundreds of  movies, he stays about where the data places him.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2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851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if he has hated only a few dozen, he is pulled back towards the origin.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492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if he has rated only a handful, he is pulled even further.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55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567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043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012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167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229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976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516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97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37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742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930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093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51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15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450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31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66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52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90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63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25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D706-C784-4B7F-8E27-042A2B133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3DB00-7DDC-4734-89BC-2DC54204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3C83B-030E-4724-91C4-A5C8C0F4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5565-3812-48C9-A7C7-866E0519B736}" type="datetime1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B8B2B-4325-4CE7-B919-18AB2C9C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E2C99-C566-4078-8153-D40FBED6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7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66BC-E6FE-42CC-B598-DCD564E4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2A6CC-17C0-4795-AE4D-FBF5041EB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149D3-D5FA-473E-89BE-30294167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757C-FA81-4867-A5ED-BF78E0F20AE7}" type="datetime1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B91C1-B21C-4EF1-9C29-2731B896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96ED6-A7DA-40C2-9CBE-0C32B6AF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7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CB74E-B4AA-47E7-B5A9-B48A00DBD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07D10-96F8-40CD-8512-2357FECFE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8403E-E4DB-45C9-AEFE-7CB62EB9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ADBD-5A2F-4B34-AEDA-B188F8E65C6E}" type="datetime1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CEAC5-0778-45D1-899B-75DC8EB3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9840B-E626-4197-9B1A-13B446EB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9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B392-7775-4B69-8C4E-54751E1C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D50D1-7A8C-427A-99DF-0AE5B7F4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A8EA5-4080-4950-8E52-6C168308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1918-6CB5-4609-AE55-F939EC11CE93}" type="datetime1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F9E1C-9747-4B6C-A55B-336FF8B2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28114-9C7A-49FF-8EE6-B2B914B1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5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2A19-8EB1-46A1-A115-556E18A8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775AE-6AC8-49CF-BB1A-BC2A627EF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C3A67-BB59-4863-ABDF-6570664C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D017-F685-4D67-AFF7-08FF84749685}" type="datetime1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8849A-79BB-4179-B096-EAD8E111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D6014-BD3B-4841-8F7F-68877B7E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2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24D1-3DDA-4189-960F-11BCED82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4874F-C266-4AB2-A760-DE6D5E661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45F14-3170-40AA-B331-24E59E67E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C8AF3-4D51-4734-99CB-8AC1F8AB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83A3-39BD-4BD7-B29D-60FBE6187656}" type="datetime1">
              <a:rPr lang="en-US" smtClean="0"/>
              <a:t>12/11/20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0B19E-D216-4D1F-948E-83A80650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A3DC7-1454-4C93-8B07-45D6E724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1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EE63-B4EA-4234-A7A0-94933DEF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59DEE-C39D-4729-BF99-B63C7A3B0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ACF4C-8FFC-4B6B-95C2-EA5035C19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F495-281C-4CA6-B31A-8B7EA3B05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9AB0E-CD9A-4A7B-9A59-F1E1BDDB2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AE61A-18F5-4699-8163-5B50D2DD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C7B-49E6-4C2F-96BF-9EB01A0E4DA2}" type="datetime1">
              <a:rPr lang="en-US" smtClean="0"/>
              <a:t>12/11/20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FB1A2-214E-4165-93BA-7A3B7544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7633E-297B-43FB-BE32-3EAC806B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3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51CE-863B-44EE-AA7F-36465DC1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47B8F-A11C-42C0-A494-A4A8FEEE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484B-FC0C-4D5C-BF81-8335276DF9A0}" type="datetime1">
              <a:rPr lang="en-US" smtClean="0"/>
              <a:t>12/11/20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20118-D31D-4115-A735-CD874578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C285-3D77-461B-9FAD-621D2E10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5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38316-055C-4D4A-842B-40B0992B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E2F0-24E6-4DF6-90D2-DFBD71315CBF}" type="datetime1">
              <a:rPr lang="en-US" smtClean="0"/>
              <a:t>12/11/20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4C5E4-795D-4FC8-9CA3-09143209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BBAD6-C50A-4222-9569-A8B3BCD9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1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F368-F1F9-41B2-A189-E06CCBA94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BF22A-4CAA-4C1F-BD66-CF6D9CDC5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DCB86-0C5D-443D-8AF2-5C26DEBBB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A23C0-CBA7-4F4D-BAF0-11FB124F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7512-9769-4C07-B20E-B55A8C693D7F}" type="datetime1">
              <a:rPr lang="en-US" smtClean="0"/>
              <a:t>12/11/20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5C172-8C0F-4E83-8140-A2F2188E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E031B-DF87-4A6B-855F-DE0ED7B7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1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ADAB-41A0-43A5-988A-C3CA612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36F08B-CB79-4E86-BD50-DF808BD71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F1D95-2D95-43AA-93FA-9E21F9DA1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3A796-D1F6-4232-A769-ABF8F94E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2167-5448-4F41-A1D8-7D2BFAFB28F1}" type="datetime1">
              <a:rPr lang="en-US" smtClean="0"/>
              <a:t>12/11/20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7DE73-AEAB-40FA-82CC-C90F6EBC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2888E-C772-42E1-BB69-B339AF7C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8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B74FC-59F7-498D-BA1A-4E881BCF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98EC2-3C56-4355-9C16-D6C2B79A8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17374-76A9-4E6E-8E9A-0D14A7D52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62879-45EE-41C7-969B-45F9D3EBF73C}" type="datetime1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0B04F-B91B-4048-98A2-216A48BB6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9AF87-DA56-4858-81A6-0E762EBCF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9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2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7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4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research.att.com/~volinsky/netflix/bpc.html" TargetMode="External"/><Relationship Id="rId2" Type="http://schemas.openxmlformats.org/officeDocument/2006/relationships/hyperlink" Target="http://www.mmd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he-ensemble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9ABE-5D25-4D84-A00C-718D3FCAE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0075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CS 5683: Algorithms &amp; Methods for Big Data Analytics</a:t>
            </a:r>
            <a:br>
              <a:rPr lang="en-US" b="1" dirty="0">
                <a:solidFill>
                  <a:srgbClr val="FF0000"/>
                </a:solidFill>
              </a:rPr>
            </a:br>
            <a:br>
              <a:rPr lang="en-US" sz="5300" b="1" dirty="0">
                <a:solidFill>
                  <a:srgbClr val="FF0000"/>
                </a:solidFill>
              </a:rPr>
            </a:br>
            <a:r>
              <a:rPr lang="en-US" sz="5300" b="1" dirty="0">
                <a:solidFill>
                  <a:srgbClr val="D600B7"/>
                </a:solidFill>
              </a:rPr>
              <a:t>Recommender Systems: </a:t>
            </a:r>
            <a:br>
              <a:rPr lang="en-US" sz="5300" b="1" dirty="0">
                <a:solidFill>
                  <a:srgbClr val="D600B7"/>
                </a:solidFill>
              </a:rPr>
            </a:br>
            <a:r>
              <a:rPr lang="en-US" sz="5300" b="1" dirty="0">
                <a:solidFill>
                  <a:srgbClr val="D600B7"/>
                </a:solidFill>
              </a:rPr>
              <a:t>Latent Factor Models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C5A33-D428-464E-BF3A-4E039CE4B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68607"/>
            <a:ext cx="9144000" cy="1753348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207A00"/>
                </a:solidFill>
              </a:rPr>
              <a:t>Arunkumar</a:t>
            </a:r>
            <a:r>
              <a:rPr lang="en-US" sz="2800" dirty="0">
                <a:solidFill>
                  <a:srgbClr val="207A00"/>
                </a:solidFill>
              </a:rPr>
              <a:t> Bagavathi</a:t>
            </a:r>
          </a:p>
          <a:p>
            <a:r>
              <a:rPr lang="en-US" sz="2800" dirty="0">
                <a:solidFill>
                  <a:srgbClr val="207A00"/>
                </a:solidFill>
              </a:rPr>
              <a:t>Department of Computer Science</a:t>
            </a:r>
          </a:p>
          <a:p>
            <a:r>
              <a:rPr lang="en-US" sz="2800" dirty="0">
                <a:solidFill>
                  <a:srgbClr val="207A00"/>
                </a:solidFill>
              </a:rPr>
              <a:t>Oklahoma State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7FC3A-D3B1-44A1-96FA-EDC83667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73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Idea: Interpolation Weights </a:t>
            </a:r>
            <a:r>
              <a:rPr lang="en-US" b="1" i="1" dirty="0" err="1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b="1" i="1" baseline="-25000" dirty="0" err="1">
                <a:solidFill>
                  <a:schemeClr val="accent2">
                    <a:lumMod val="75000"/>
                  </a:schemeClr>
                </a:solidFill>
              </a:rPr>
              <a:t>ij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838200" y="1690688"/>
                <a:ext cx="10515600" cy="48092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D600B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600B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600B7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600B7"/>
                                </a:solidFill>
                                <a:latin typeface="Cambria Math"/>
                              </a:rPr>
                              <m:t>𝑥𝑖</m:t>
                            </m:r>
                          </m:sub>
                        </m:sSub>
                      </m:e>
                    </m:acc>
                    <m:r>
                      <a:rPr lang="en-US" i="1" dirty="0">
                        <a:solidFill>
                          <a:srgbClr val="D600B7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D600B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D600B7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solidFill>
                              <a:srgbClr val="D600B7"/>
                            </a:solidFill>
                            <a:latin typeface="Cambria Math"/>
                          </a:rPr>
                          <m:t>𝑥𝑖</m:t>
                        </m:r>
                      </m:sub>
                    </m:sSub>
                    <m:r>
                      <a:rPr lang="en-US" i="1" dirty="0">
                        <a:solidFill>
                          <a:srgbClr val="D600B7"/>
                        </a:solidFill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solidFill>
                              <a:srgbClr val="D600B7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solidFill>
                              <a:srgbClr val="D600B7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i="1" dirty="0">
                            <a:solidFill>
                              <a:srgbClr val="D600B7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i="1" dirty="0">
                            <a:solidFill>
                              <a:srgbClr val="D600B7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en-US" i="1" dirty="0">
                            <a:solidFill>
                              <a:srgbClr val="D600B7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i="1" dirty="0">
                            <a:solidFill>
                              <a:srgbClr val="D600B7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srgbClr val="D600B7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D600B7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i="1" dirty="0">
                            <a:solidFill>
                              <a:srgbClr val="D600B7"/>
                            </a:solidFill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D600B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D600B7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D600B7"/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solidFill>
                                  <a:srgbClr val="D600B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D600B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D600B7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D600B7"/>
                                    </a:solidFill>
                                    <a:latin typeface="Cambria Math"/>
                                  </a:rPr>
                                  <m:t>𝑥𝑗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rgbClr val="D600B7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D600B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D600B7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D600B7"/>
                                    </a:solidFill>
                                    <a:latin typeface="Cambria Math"/>
                                  </a:rPr>
                                  <m:t>𝑥𝑗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>
                  <a:solidFill>
                    <a:srgbClr val="D600B7"/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b="1" dirty="0">
                  <a:solidFill>
                    <a:srgbClr val="D600B7"/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D600B7"/>
                    </a:solidFill>
                  </a:rPr>
                  <a:t>How to set </a:t>
                </a:r>
                <a:r>
                  <a:rPr lang="en-US" b="1" i="1" dirty="0" err="1">
                    <a:solidFill>
                      <a:srgbClr val="D600B7"/>
                    </a:solidFill>
                  </a:rPr>
                  <a:t>w</a:t>
                </a:r>
                <a:r>
                  <a:rPr lang="en-US" b="1" i="1" baseline="-25000" dirty="0" err="1">
                    <a:solidFill>
                      <a:srgbClr val="D600B7"/>
                    </a:solidFill>
                  </a:rPr>
                  <a:t>ij</a:t>
                </a:r>
                <a:r>
                  <a:rPr lang="en-US" b="1" dirty="0">
                    <a:solidFill>
                      <a:srgbClr val="D600B7"/>
                    </a:solidFill>
                  </a:rPr>
                  <a:t>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Remember, error metric is:</a:t>
                </a:r>
                <a:r>
                  <a:rPr lang="en-US" dirty="0">
                    <a:solidFill>
                      <a:srgbClr val="FF0066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</m: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)∈</m:t>
                            </m:r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 dirty="0">
                                                <a:latin typeface="Cambria Math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/>
                                          </a:rPr>
                                          <m:t>𝑥𝑖</m:t>
                                        </m:r>
                                      </m:sub>
                                    </m:sSub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dirty="0"/>
                  <a:t> or equivalently </a:t>
                </a:r>
                <a:r>
                  <a:rPr lang="en-US" b="1" dirty="0"/>
                  <a:t>SSE: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solidFill>
                              <a:srgbClr val="207A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>
                            <a:solidFill>
                              <a:srgbClr val="207A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207A0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207A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207A0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>
                            <a:solidFill>
                              <a:srgbClr val="207A00"/>
                            </a:solidFill>
                            <a:latin typeface="Cambria Math"/>
                          </a:rPr>
                          <m:t>)∈</m:t>
                        </m:r>
                        <m:r>
                          <a:rPr lang="en-US" b="1" i="1">
                            <a:solidFill>
                              <a:srgbClr val="207A00"/>
                            </a:solidFill>
                            <a:latin typeface="Cambria Math"/>
                          </a:rPr>
                          <m:t>𝑹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1" i="1">
                                <a:solidFill>
                                  <a:srgbClr val="207A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207A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dirty="0">
                                        <a:solidFill>
                                          <a:srgbClr val="207A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1" i="1" dirty="0">
                                            <a:solidFill>
                                              <a:srgbClr val="207A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dirty="0">
                                            <a:solidFill>
                                              <a:srgbClr val="207A00"/>
                                            </a:solidFill>
                                            <a:latin typeface="Cambria Math"/>
                                          </a:rPr>
                                          <m:t>𝒓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1" i="1" dirty="0">
                                        <a:solidFill>
                                          <a:srgbClr val="207A00"/>
                                        </a:solidFill>
                                        <a:latin typeface="Cambria Math"/>
                                      </a:rPr>
                                      <m:t>𝒙𝒊</m:t>
                                    </m:r>
                                  </m:sub>
                                </m:sSub>
                                <m:r>
                                  <a:rPr lang="en-US" b="1" i="1" dirty="0">
                                    <a:solidFill>
                                      <a:srgbClr val="207A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207A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207A00"/>
                                        </a:solidFill>
                                        <a:latin typeface="Cambria Math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207A00"/>
                                        </a:solidFill>
                                        <a:latin typeface="Cambria Math"/>
                                      </a:rPr>
                                      <m:t>𝒙𝒊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1" i="1">
                                <a:solidFill>
                                  <a:srgbClr val="207A0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Find </a:t>
                </a:r>
                <a:r>
                  <a:rPr lang="en-US" b="1" i="1" dirty="0" err="1">
                    <a:solidFill>
                      <a:srgbClr val="D600B7"/>
                    </a:solidFill>
                  </a:rPr>
                  <a:t>w</a:t>
                </a:r>
                <a:r>
                  <a:rPr lang="en-US" b="1" i="1" baseline="-25000" dirty="0" err="1">
                    <a:solidFill>
                      <a:srgbClr val="D600B7"/>
                    </a:solidFill>
                  </a:rPr>
                  <a:t>ij</a:t>
                </a:r>
                <a:r>
                  <a:rPr lang="en-US" dirty="0"/>
                  <a:t> that minimize </a:t>
                </a:r>
                <a:r>
                  <a:rPr lang="en-US" b="1" dirty="0"/>
                  <a:t>SSE </a:t>
                </a:r>
                <a:r>
                  <a:rPr lang="en-US" dirty="0"/>
                  <a:t>on </a:t>
                </a:r>
                <a:r>
                  <a:rPr lang="en-US" b="1" dirty="0"/>
                  <a:t>training data!</a:t>
                </a:r>
                <a:endParaRPr lang="en-US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/>
                  <a:t>Models relationships between item </a:t>
                </a:r>
                <a:r>
                  <a:rPr lang="en-US" b="1" i="1" dirty="0" err="1"/>
                  <a:t>i</a:t>
                </a:r>
                <a:r>
                  <a:rPr lang="en-US" dirty="0"/>
                  <a:t> and its neighbors </a:t>
                </a:r>
                <a:r>
                  <a:rPr lang="en-US" b="1" i="1" dirty="0"/>
                  <a:t>j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i="1" dirty="0" err="1">
                    <a:solidFill>
                      <a:srgbClr val="D600B7"/>
                    </a:solidFill>
                  </a:rPr>
                  <a:t>w</a:t>
                </a:r>
                <a:r>
                  <a:rPr lang="en-US" b="1" i="1" baseline="-25000" dirty="0" err="1">
                    <a:solidFill>
                      <a:srgbClr val="D600B7"/>
                    </a:solidFill>
                  </a:rPr>
                  <a:t>ij</a:t>
                </a:r>
                <a:r>
                  <a:rPr lang="en-US" dirty="0"/>
                  <a:t> can be </a:t>
                </a:r>
                <a:r>
                  <a:rPr lang="en-US" b="1" dirty="0">
                    <a:solidFill>
                      <a:srgbClr val="008000"/>
                    </a:solidFill>
                  </a:rPr>
                  <a:t>learned/estimated</a:t>
                </a:r>
                <a:r>
                  <a:rPr lang="en-US" dirty="0"/>
                  <a:t> based on </a:t>
                </a:r>
                <a:r>
                  <a:rPr lang="en-US" b="1" i="1" dirty="0"/>
                  <a:t>x</a:t>
                </a:r>
                <a:r>
                  <a:rPr lang="en-US" dirty="0"/>
                  <a:t> and all other users that rated </a:t>
                </a:r>
                <a:r>
                  <a:rPr lang="en-US" b="1" i="1" dirty="0" err="1"/>
                  <a:t>i</a:t>
                </a:r>
                <a:endParaRPr lang="en-US" b="1" i="1" dirty="0"/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515600" cy="4809264"/>
              </a:xfrm>
              <a:prstGeom prst="rect">
                <a:avLst/>
              </a:prstGeo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442869" y="5853621"/>
            <a:ext cx="53062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US" sz="3600" b="1" i="1" dirty="0">
                <a:solidFill>
                  <a:srgbClr val="D600B7"/>
                </a:solidFill>
              </a:rPr>
              <a:t>Why is this a good idea?</a:t>
            </a:r>
          </a:p>
        </p:txBody>
      </p:sp>
    </p:spTree>
    <p:extLst>
      <p:ext uri="{BB962C8B-B14F-4D97-AF65-F5344CB8AC3E}">
        <p14:creationId xmlns:p14="http://schemas.microsoft.com/office/powerpoint/2010/main" val="1765167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Recommendations via Optimization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10515600" cy="47741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Goal:</a:t>
            </a:r>
            <a:r>
              <a:rPr lang="en-US" dirty="0">
                <a:solidFill>
                  <a:srgbClr val="D600B7"/>
                </a:solidFill>
              </a:rPr>
              <a:t> Make good recommendations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Quantify goodness using </a:t>
            </a:r>
            <a:r>
              <a:rPr lang="en-US" b="1" dirty="0"/>
              <a:t>RMSE:</a:t>
            </a:r>
            <a:br>
              <a:rPr lang="en-US" b="1" dirty="0"/>
            </a:br>
            <a:r>
              <a:rPr lang="en-US" b="1" dirty="0"/>
              <a:t>Lower RMSE </a:t>
            </a:r>
            <a:r>
              <a:rPr lang="en-US" b="1" dirty="0">
                <a:sym typeface="Symbol"/>
              </a:rPr>
              <a:t> </a:t>
            </a:r>
            <a:r>
              <a:rPr lang="en-US" b="1" dirty="0"/>
              <a:t>better recommendations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Want to make good recommendations on items </a:t>
            </a:r>
            <a:br>
              <a:rPr lang="en-US" dirty="0"/>
            </a:br>
            <a:r>
              <a:rPr lang="en-US" dirty="0"/>
              <a:t>that user has not yet seen. </a:t>
            </a:r>
            <a:r>
              <a:rPr lang="en-US" dirty="0">
                <a:solidFill>
                  <a:srgbClr val="0000FF"/>
                </a:solidFill>
              </a:rPr>
              <a:t>Can’t really do this!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D60093"/>
              </a:solidFill>
            </a:endParaRPr>
          </a:p>
          <a:p>
            <a:pPr lvl="8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D60093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Let’s set build a system such that it works well </a:t>
            </a:r>
            <a:br>
              <a:rPr lang="en-US" b="1" dirty="0">
                <a:solidFill>
                  <a:srgbClr val="D600B7"/>
                </a:solidFill>
              </a:rPr>
            </a:br>
            <a:r>
              <a:rPr lang="en-US" b="1" dirty="0">
                <a:solidFill>
                  <a:srgbClr val="D600B7"/>
                </a:solidFill>
              </a:rPr>
              <a:t>on known (user, item) ratings</a:t>
            </a:r>
            <a:br>
              <a:rPr lang="en-US" b="1" dirty="0">
                <a:solidFill>
                  <a:srgbClr val="D60093"/>
                </a:solidFill>
              </a:rPr>
            </a:br>
            <a:r>
              <a:rPr lang="en-US" dirty="0"/>
              <a:t>And </a:t>
            </a:r>
            <a:r>
              <a:rPr lang="en-US" b="1" dirty="0"/>
              <a:t>hope</a:t>
            </a:r>
            <a:r>
              <a:rPr lang="en-US" dirty="0"/>
              <a:t> the system will also predict well the </a:t>
            </a:r>
            <a:r>
              <a:rPr lang="en-US" b="1" dirty="0"/>
              <a:t>unknown ratings</a:t>
            </a:r>
          </a:p>
        </p:txBody>
      </p:sp>
      <p:graphicFrame>
        <p:nvGraphicFramePr>
          <p:cNvPr id="4" name="Group 18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0248875"/>
              </p:ext>
            </p:extLst>
          </p:nvPr>
        </p:nvGraphicFramePr>
        <p:xfrm>
          <a:off x="10414612" y="1580373"/>
          <a:ext cx="1143000" cy="1661942"/>
        </p:xfrm>
        <a:graphic>
          <a:graphicData uri="http://schemas.openxmlformats.org/drawingml/2006/table">
            <a:tbl>
              <a:tblPr/>
              <a:tblGrid>
                <a:gridCol w="19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9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55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5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5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5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5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5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55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7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55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55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633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Recommendations via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829824" y="1681773"/>
                <a:ext cx="10515600" cy="47741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/>
                  <a:t>Idea: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D600B7"/>
                    </a:solidFill>
                  </a:rPr>
                  <a:t>Let’s set values </a:t>
                </a:r>
                <a:r>
                  <a:rPr lang="en-US" b="1" i="1" dirty="0">
                    <a:solidFill>
                      <a:srgbClr val="D600B7"/>
                    </a:solidFill>
                  </a:rPr>
                  <a:t>w</a:t>
                </a:r>
                <a:r>
                  <a:rPr lang="en-US" b="1" dirty="0">
                    <a:solidFill>
                      <a:srgbClr val="D600B7"/>
                    </a:solidFill>
                  </a:rPr>
                  <a:t> such that they work well on known (user, item) ratings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008000"/>
                    </a:solidFill>
                  </a:rPr>
                  <a:t>How to find such values </a:t>
                </a:r>
                <a:r>
                  <a:rPr lang="en-US" b="1" i="1" dirty="0">
                    <a:solidFill>
                      <a:srgbClr val="008000"/>
                    </a:solidFill>
                  </a:rPr>
                  <a:t>w</a:t>
                </a:r>
                <a:r>
                  <a:rPr lang="en-US" b="1" dirty="0">
                    <a:solidFill>
                      <a:srgbClr val="008000"/>
                    </a:solidFill>
                  </a:rPr>
                  <a:t>?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F0AD00"/>
                    </a:solidFill>
                  </a:rPr>
                  <a:t>Idea:</a:t>
                </a:r>
                <a:r>
                  <a:rPr lang="en-US" dirty="0">
                    <a:solidFill>
                      <a:srgbClr val="F0AD00"/>
                    </a:solidFill>
                  </a:rPr>
                  <a:t> Define an objective function and solve the optimization problem</a:t>
                </a:r>
              </a:p>
              <a:p>
                <a:pPr lvl="8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Find </a:t>
                </a:r>
                <a:r>
                  <a:rPr lang="en-US" b="1" i="1" dirty="0" err="1">
                    <a:solidFill>
                      <a:srgbClr val="207A00"/>
                    </a:solidFill>
                  </a:rPr>
                  <a:t>w</a:t>
                </a:r>
                <a:r>
                  <a:rPr lang="en-US" b="1" i="1" baseline="-25000" dirty="0" err="1">
                    <a:solidFill>
                      <a:srgbClr val="207A00"/>
                    </a:solidFill>
                  </a:rPr>
                  <a:t>ij</a:t>
                </a:r>
                <a:r>
                  <a:rPr lang="en-US" dirty="0"/>
                  <a:t> that minimize </a:t>
                </a:r>
                <a:r>
                  <a:rPr lang="en-US" b="1" dirty="0">
                    <a:solidFill>
                      <a:srgbClr val="D600B7"/>
                    </a:solidFill>
                  </a:rPr>
                  <a:t>SSE</a:t>
                </a:r>
                <a:r>
                  <a:rPr lang="en-US" dirty="0">
                    <a:solidFill>
                      <a:srgbClr val="D600B7"/>
                    </a:solidFill>
                  </a:rPr>
                  <a:t> on </a:t>
                </a:r>
                <a:r>
                  <a:rPr lang="en-US" b="1" dirty="0">
                    <a:solidFill>
                      <a:srgbClr val="D600B7"/>
                    </a:solidFill>
                  </a:rPr>
                  <a:t>training data</a:t>
                </a:r>
                <a:r>
                  <a:rPr lang="en-US" dirty="0">
                    <a:solidFill>
                      <a:srgbClr val="D600B7"/>
                    </a:solidFill>
                  </a:rPr>
                  <a:t>! </a:t>
                </a:r>
                <a:endParaRPr lang="en-US" i="1" dirty="0">
                  <a:solidFill>
                    <a:srgbClr val="D600B7"/>
                  </a:solidFill>
                  <a:latin typeface="Cambria Math"/>
                </a:endParaRP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𝐽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𝑥𝑖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∈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𝑁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;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sub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𝑖𝑗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𝑏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nary>
                                        </m:e>
                                      </m:d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lvl="8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Think of </a:t>
                </a:r>
                <a:r>
                  <a:rPr lang="en-US" b="1" i="1" dirty="0"/>
                  <a:t>w</a:t>
                </a:r>
                <a:r>
                  <a:rPr lang="en-US" dirty="0"/>
                  <a:t> as a vector of numbers</a:t>
                </a:r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24" y="1681773"/>
                <a:ext cx="10515600" cy="4774111"/>
              </a:xfrm>
              <a:prstGeom prst="rect">
                <a:avLst/>
              </a:prstGeom>
              <a:blipFill>
                <a:blip r:embed="rId3"/>
                <a:stretch>
                  <a:fillRect l="-986" t="-217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24577" y="544843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Predicted rating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249756" y="5504761"/>
            <a:ext cx="4343400" cy="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26669" y="5309211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True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rating</a:t>
            </a:r>
          </a:p>
        </p:txBody>
      </p:sp>
    </p:spTree>
    <p:extLst>
      <p:ext uri="{BB962C8B-B14F-4D97-AF65-F5344CB8AC3E}">
        <p14:creationId xmlns:p14="http://schemas.microsoft.com/office/powerpoint/2010/main" val="2985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Detour: Minimizing 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829824" y="1681773"/>
                <a:ext cx="10515600" cy="47741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D600B7"/>
                    </a:solidFill>
                  </a:rPr>
                  <a:t>A simple way to minimize a function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D600B7"/>
                        </a:solidFill>
                        <a:latin typeface="Cambria Math"/>
                      </a:rPr>
                      <m:t>𝒇</m:t>
                    </m:r>
                    <m:r>
                      <a:rPr lang="en-US" b="1" i="1">
                        <a:solidFill>
                          <a:srgbClr val="D600B7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D600B7"/>
                        </a:solidFill>
                        <a:latin typeface="Cambria Math"/>
                      </a:rPr>
                      <m:t>𝒙</m:t>
                    </m:r>
                    <m:r>
                      <a:rPr lang="en-US" b="1" i="1">
                        <a:solidFill>
                          <a:srgbClr val="D600B7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D600B7"/>
                    </a:solidFill>
                  </a:rPr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Compute the take a derivative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𝜵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𝒇</m:t>
                    </m:r>
                  </m:oMath>
                </a14:m>
                <a:r>
                  <a:rPr lang="en-US" b="1" dirty="0"/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/>
                  <a:t>Start at some point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𝒚</m:t>
                    </m:r>
                  </m:oMath>
                </a14:m>
                <a:r>
                  <a:rPr lang="en-US" b="1" dirty="0"/>
                  <a:t> and evaluate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𝜵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𝒇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𝒚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b="1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/>
                  <a:t>Make a step in the reverse direction of the gradient: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𝒚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𝒚</m:t>
                    </m:r>
                    <m:r>
                      <a:rPr lang="en-US" b="1" i="1">
                        <a:latin typeface="Cambria Math"/>
                      </a:rPr>
                      <m:t>−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𝜵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𝒇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𝒚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b="1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/>
                  <a:t>Repeat until converged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endParaRPr lang="en-US" dirty="0"/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24" y="1681773"/>
                <a:ext cx="10515600" cy="4774111"/>
              </a:xfrm>
              <a:prstGeom prst="rect">
                <a:avLst/>
              </a:prstGeom>
              <a:blipFill>
                <a:blip r:embed="rId3"/>
                <a:stretch>
                  <a:fillRect l="-986" t="-2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3272010" y="2852184"/>
            <a:ext cx="6400800" cy="3874532"/>
            <a:chOff x="1828800" y="2667000"/>
            <a:chExt cx="6400800" cy="3874532"/>
          </a:xfrm>
        </p:grpSpPr>
        <p:sp>
          <p:nvSpPr>
            <p:cNvPr id="15" name="Arc 14"/>
            <p:cNvSpPr/>
            <p:nvPr/>
          </p:nvSpPr>
          <p:spPr>
            <a:xfrm rot="5400000">
              <a:off x="2743200" y="3124200"/>
              <a:ext cx="3352800" cy="2438400"/>
            </a:xfrm>
            <a:prstGeom prst="arc">
              <a:avLst>
                <a:gd name="adj1" fmla="val 16200000"/>
                <a:gd name="adj2" fmla="val 528015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828800" y="6172200"/>
              <a:ext cx="5334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743200" y="4038600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4038600"/>
                  <a:ext cx="45720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/>
            <p:nvPr/>
          </p:nvCxnSpPr>
          <p:spPr>
            <a:xfrm>
              <a:off x="5486400" y="5181600"/>
              <a:ext cx="0" cy="99060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257800" y="6172200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6172200"/>
                  <a:ext cx="45720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/>
            <p:cNvCxnSpPr/>
            <p:nvPr/>
          </p:nvCxnSpPr>
          <p:spPr>
            <a:xfrm flipH="1">
              <a:off x="4800600" y="4324597"/>
              <a:ext cx="1124712" cy="22169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019800" y="4034681"/>
                  <a:ext cx="2209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𝛻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4681"/>
                  <a:ext cx="220980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67539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Interpolation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829824" y="1681773"/>
                <a:ext cx="10515600" cy="47741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>
                    <a:solidFill>
                      <a:srgbClr val="D600B7"/>
                    </a:solidFill>
                  </a:rPr>
                  <a:t>We have the optimization problem, now what?</a:t>
                </a:r>
              </a:p>
              <a:p>
                <a:r>
                  <a:rPr lang="en-US" b="1" dirty="0">
                    <a:solidFill>
                      <a:srgbClr val="D600B7"/>
                    </a:solidFill>
                  </a:rPr>
                  <a:t>Gradient decent:</a:t>
                </a:r>
                <a:endParaRPr lang="en-US" dirty="0">
                  <a:solidFill>
                    <a:srgbClr val="D600B7"/>
                  </a:solidFill>
                </a:endParaRPr>
              </a:p>
              <a:p>
                <a:pPr lvl="1"/>
                <a:r>
                  <a:rPr lang="en-US" b="1" dirty="0"/>
                  <a:t>Iterate until convergence: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𝒘</m:t>
                    </m:r>
                    <m:r>
                      <a:rPr lang="en-US" b="1" i="1" dirty="0">
                        <a:latin typeface="Cambria Math"/>
                      </a:rPr>
                      <m:t>← </m:t>
                    </m:r>
                    <m:r>
                      <a:rPr lang="en-US" b="1" i="1" dirty="0">
                        <a:latin typeface="Cambria Math"/>
                        <a:sym typeface="Symbol"/>
                      </a:rPr>
                      <m:t>𝒘</m:t>
                    </m:r>
                    <m:r>
                      <a:rPr lang="en-US" b="1" i="1" dirty="0">
                        <a:latin typeface="Cambria Math"/>
                        <a:sym typeface="Symbol"/>
                      </a:rPr>
                      <m:t>−</m:t>
                    </m:r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  <a:ea typeface="Cambria Math"/>
                            <a:sym typeface="Symbol"/>
                          </a:rPr>
                          <m:t>𝜵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  <a:ea typeface="Cambria Math"/>
                            <a:sym typeface="Symbol"/>
                          </a:rPr>
                          <m:t>𝒘</m:t>
                        </m:r>
                      </m:sub>
                    </m:sSub>
                    <m:r>
                      <a:rPr lang="en-US" b="1" i="1" dirty="0">
                        <a:latin typeface="Cambria Math"/>
                        <a:ea typeface="Cambria Math"/>
                        <a:sym typeface="Symbol"/>
                      </a:rPr>
                      <m:t>𝑱</m:t>
                    </m:r>
                  </m:oMath>
                </a14:m>
                <a:endParaRPr lang="en-US" b="1" i="1" dirty="0">
                  <a:sym typeface="Symbol"/>
                </a:endParaRPr>
              </a:p>
              <a:p>
                <a:pPr lvl="1"/>
                <a:r>
                  <a:rPr lang="en-US" b="1" dirty="0">
                    <a:solidFill>
                      <a:srgbClr val="207A00"/>
                    </a:solidFill>
                    <a:sym typeface="Symbol"/>
                  </a:rPr>
                  <a:t>where</a:t>
                </a:r>
                <a:r>
                  <a:rPr lang="en-US" b="1" dirty="0">
                    <a:solidFill>
                      <a:srgbClr val="0000FF"/>
                    </a:solidFill>
                    <a:sym typeface="Symbo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𝜵</m:t>
                        </m:r>
                      </m:e>
                      <m:sub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𝒘</m:t>
                        </m:r>
                      </m:sub>
                    </m:sSub>
                    <m:r>
                      <a:rPr lang="en-US" b="1" i="1">
                        <a:latin typeface="Cambria Math"/>
                        <a:ea typeface="Cambria Math"/>
                      </a:rPr>
                      <m:t>𝑱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207A00"/>
                    </a:solidFill>
                    <a:sym typeface="Symbol"/>
                  </a:rPr>
                  <a:t>is the gradient (derivative evaluated on data):</a:t>
                </a:r>
                <a:endParaRPr lang="en-US" b="1" dirty="0">
                  <a:solidFill>
                    <a:srgbClr val="207A00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300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b>
                          <m:r>
                            <a:rPr lang="en-US" sz="2300" i="1">
                              <a:latin typeface="Cambria Math"/>
                              <a:ea typeface="Cambria Math"/>
                            </a:rPr>
                            <m:t>𝑤</m:t>
                          </m:r>
                        </m:sub>
                      </m:sSub>
                      <m:r>
                        <a:rPr lang="en-US" sz="2300" i="1">
                          <a:latin typeface="Cambria Math"/>
                          <a:ea typeface="Cambria Math"/>
                        </a:rPr>
                        <m:t>𝐽</m:t>
                      </m:r>
                      <m:r>
                        <a:rPr lang="en-US" sz="23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3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3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3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sz="23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  <m:r>
                                <a:rPr lang="en-US" sz="2300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300" i="1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  <m:r>
                                <a:rPr lang="en-US" sz="2300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3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/>
                                      <a:ea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/>
                                      <a:ea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300" i="1">
                          <a:latin typeface="Cambria Math"/>
                        </a:rPr>
                        <m:t>=2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300" i="1">
                              <a:latin typeface="Cambria Math"/>
                            </a:rPr>
                            <m:t>𝑥</m:t>
                          </m:r>
                          <m:r>
                            <a:rPr lang="en-US" sz="2300" i="1">
                              <a:latin typeface="Cambria Math"/>
                            </a:rPr>
                            <m:t>,</m:t>
                          </m:r>
                          <m:r>
                            <a:rPr lang="en-US" sz="2300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300" i="1">
                                          <a:latin typeface="Cambria Math"/>
                                        </a:rPr>
                                        <m:t>𝑥𝑖</m:t>
                                      </m:r>
                                    </m:sub>
                                  </m:sSub>
                                  <m:r>
                                    <a:rPr lang="en-US" sz="2300" i="1">
                                      <a:latin typeface="Cambria Math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30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sz="2300" i="1">
                                          <a:latin typeface="Cambria Math"/>
                                        </a:rPr>
                                        <m:t>∈</m:t>
                                      </m:r>
                                      <m:r>
                                        <a:rPr lang="en-US" sz="2300" i="1">
                                          <a:latin typeface="Cambria Math"/>
                                        </a:rPr>
                                        <m:t>𝑁</m:t>
                                      </m:r>
                                      <m:d>
                                        <m:d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3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300" i="1">
                                              <a:latin typeface="Cambria Math"/>
                                            </a:rPr>
                                            <m:t>;</m:t>
                                          </m:r>
                                          <m:r>
                                            <a:rPr lang="en-US" sz="23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300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300" i="1">
                                              <a:latin typeface="Cambria Math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3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300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300" i="1">
                                                  <a:latin typeface="Cambria Math"/>
                                                </a:rPr>
                                                <m:t>𝑥𝑘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3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3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300" i="1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300" i="1">
                                                  <a:latin typeface="Cambria Math"/>
                                                </a:rPr>
                                                <m:t>𝑥𝑘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  <m:r>
                                <a:rPr lang="en-US" sz="23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/>
                                    </a:rPr>
                                    <m:t>𝑥𝑖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/>
                                    </a:rPr>
                                    <m:t>𝑥𝑗</m:t>
                                  </m:r>
                                </m:sub>
                              </m:sSub>
                              <m:r>
                                <a:rPr lang="en-US" sz="23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br>
                  <a:rPr lang="en-US" sz="2300" dirty="0"/>
                </a:br>
                <a:r>
                  <a:rPr lang="en-US" sz="2300" dirty="0"/>
                  <a:t>		</a:t>
                </a:r>
                <a:r>
                  <a:rPr lang="en-US" b="1" dirty="0"/>
                  <a:t>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𝒋</m:t>
                    </m:r>
                    <m:r>
                      <a:rPr lang="en-US" b="1" i="1">
                        <a:latin typeface="Cambria Math"/>
                      </a:rPr>
                      <m:t>∈{</m:t>
                    </m:r>
                    <m:r>
                      <a:rPr lang="en-US" b="1" i="1"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latin typeface="Cambria Math"/>
                          </a:rPr>
                          <m:t>;</m:t>
                        </m:r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, ∀</m:t>
                    </m:r>
                    <m:r>
                      <a:rPr lang="en-US" b="1" i="1">
                        <a:latin typeface="Cambria Math"/>
                      </a:rPr>
                      <m:t>𝒊</m:t>
                    </m:r>
                    <m:r>
                      <a:rPr lang="en-US" b="1" i="1">
                        <a:latin typeface="Cambria Math"/>
                      </a:rPr>
                      <m:t>,∀</m:t>
                    </m:r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>
                        <a:latin typeface="Cambria Math"/>
                      </a:rPr>
                      <m:t> }</m:t>
                    </m:r>
                  </m:oMath>
                </a14:m>
                <a:r>
                  <a:rPr lang="en-US" b="1" i="1" dirty="0">
                    <a:sym typeface="Symbol"/>
                  </a:rPr>
                  <a:t> </a:t>
                </a:r>
                <a:r>
                  <a:rPr lang="en-US" b="1" dirty="0">
                    <a:sym typeface="Symbol"/>
                  </a:rPr>
                  <a:t> </a:t>
                </a:r>
                <a:br>
                  <a:rPr lang="en-US" b="1" dirty="0">
                    <a:sym typeface="Symbol"/>
                  </a:rPr>
                </a:br>
                <a:r>
                  <a:rPr lang="en-US" b="1" dirty="0">
                    <a:sym typeface="Symbol"/>
                  </a:rPr>
                  <a:t>		else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𝐽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𝑤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1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b="1" dirty="0">
                    <a:solidFill>
                      <a:srgbClr val="008000"/>
                    </a:solidFill>
                  </a:rPr>
                  <a:t>Note:</a:t>
                </a:r>
                <a:r>
                  <a:rPr lang="en-US" dirty="0"/>
                  <a:t> We fix movie </a:t>
                </a:r>
                <a:r>
                  <a:rPr lang="en-US" b="1" i="1" dirty="0" err="1"/>
                  <a:t>i</a:t>
                </a:r>
                <a:r>
                  <a:rPr lang="en-US" dirty="0"/>
                  <a:t>, go over all </a:t>
                </a:r>
                <a:r>
                  <a:rPr lang="en-US" b="1" i="1" dirty="0" err="1"/>
                  <a:t>r</a:t>
                </a:r>
                <a:r>
                  <a:rPr lang="en-US" b="1" i="1" baseline="-25000" dirty="0" err="1"/>
                  <a:t>xi</a:t>
                </a:r>
                <a:r>
                  <a:rPr lang="en-US" dirty="0"/>
                  <a:t>, for every movie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𝒋</m:t>
                    </m:r>
                    <m:r>
                      <a:rPr lang="en-US" b="1" i="1">
                        <a:latin typeface="Cambria Math"/>
                      </a:rPr>
                      <m:t>∈</m:t>
                    </m:r>
                    <m:r>
                      <a:rPr lang="en-US" b="1" i="1"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latin typeface="Cambria Math"/>
                          </a:rPr>
                          <m:t>;</m:t>
                        </m:r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, we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𝝏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𝑱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𝒘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𝒊𝒋</m:t>
                            </m:r>
                          </m:sub>
                        </m:sSub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24" y="1681773"/>
                <a:ext cx="10515600" cy="4774111"/>
              </a:xfrm>
              <a:prstGeom prst="rect">
                <a:avLst/>
              </a:prstGeom>
              <a:blipFill>
                <a:blip r:embed="rId3"/>
                <a:stretch>
                  <a:fillRect l="-1043" t="-2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603512" y="2568189"/>
            <a:ext cx="1965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Arial" pitchFamily="34" charset="0"/>
                <a:cs typeface="Arial" pitchFamily="34" charset="0"/>
                <a:sym typeface="Symbol"/>
              </a:rPr>
              <a:t></a:t>
            </a:r>
            <a:r>
              <a:rPr lang="en-US" i="1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Symbol"/>
              </a:rPr>
              <a:t>… learning rate</a:t>
            </a:r>
            <a:endParaRPr lang="en-US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1600" y="5536485"/>
            <a:ext cx="31550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Times" pitchFamily="18" charset="0"/>
                <a:cs typeface="Times" pitchFamily="18" charset="0"/>
              </a:rPr>
              <a:t>while |</a:t>
            </a:r>
            <a:r>
              <a:rPr lang="en-US" sz="2400" b="1" i="1" dirty="0" err="1">
                <a:solidFill>
                  <a:srgbClr val="008000"/>
                </a:solidFill>
                <a:latin typeface="Times" pitchFamily="18" charset="0"/>
                <a:cs typeface="Times" pitchFamily="18" charset="0"/>
              </a:rPr>
              <a:t>w</a:t>
            </a:r>
            <a:r>
              <a:rPr lang="en-US" sz="2400" b="1" i="1" baseline="-25000" dirty="0" err="1">
                <a:solidFill>
                  <a:srgbClr val="008000"/>
                </a:solidFill>
                <a:latin typeface="Times" pitchFamily="18" charset="0"/>
                <a:cs typeface="Times" pitchFamily="18" charset="0"/>
              </a:rPr>
              <a:t>new</a:t>
            </a:r>
            <a:r>
              <a:rPr lang="en-US" sz="2400" b="1" i="1" dirty="0">
                <a:solidFill>
                  <a:srgbClr val="008000"/>
                </a:solidFill>
                <a:latin typeface="Times" pitchFamily="18" charset="0"/>
                <a:cs typeface="Times" pitchFamily="18" charset="0"/>
              </a:rPr>
              <a:t> - </a:t>
            </a:r>
            <a:r>
              <a:rPr lang="en-US" sz="2400" b="1" i="1" dirty="0" err="1">
                <a:solidFill>
                  <a:srgbClr val="008000"/>
                </a:solidFill>
                <a:latin typeface="Times" pitchFamily="18" charset="0"/>
                <a:cs typeface="Times" pitchFamily="18" charset="0"/>
              </a:rPr>
              <a:t>w</a:t>
            </a:r>
            <a:r>
              <a:rPr lang="en-US" sz="2400" b="1" i="1" baseline="-25000" dirty="0" err="1">
                <a:solidFill>
                  <a:srgbClr val="008000"/>
                </a:solidFill>
                <a:latin typeface="Times" pitchFamily="18" charset="0"/>
                <a:cs typeface="Times" pitchFamily="18" charset="0"/>
              </a:rPr>
              <a:t>old</a:t>
            </a:r>
            <a:r>
              <a:rPr lang="en-US" sz="2400" b="1" dirty="0">
                <a:solidFill>
                  <a:srgbClr val="008000"/>
                </a:solidFill>
                <a:latin typeface="Times" pitchFamily="18" charset="0"/>
                <a:cs typeface="Times" pitchFamily="18" charset="0"/>
              </a:rPr>
              <a:t>| &gt; </a:t>
            </a:r>
            <a:r>
              <a:rPr lang="en-US" sz="2400" b="1" i="1" dirty="0">
                <a:solidFill>
                  <a:srgbClr val="008000"/>
                </a:solidFill>
                <a:latin typeface="Times" pitchFamily="18" charset="0"/>
                <a:cs typeface="Times" pitchFamily="18" charset="0"/>
              </a:rPr>
              <a:t>ε</a:t>
            </a:r>
            <a:r>
              <a:rPr lang="en-US" sz="2400" b="1" dirty="0">
                <a:solidFill>
                  <a:srgbClr val="008000"/>
                </a:solidFill>
                <a:latin typeface="Times" pitchFamily="18" charset="0"/>
                <a:cs typeface="Times" pitchFamily="18" charset="0"/>
              </a:rPr>
              <a:t>: </a:t>
            </a:r>
          </a:p>
          <a:p>
            <a:r>
              <a:rPr lang="en-US" sz="2400" b="1" dirty="0">
                <a:solidFill>
                  <a:srgbClr val="008000"/>
                </a:solidFill>
                <a:latin typeface="Times" pitchFamily="18" charset="0"/>
                <a:cs typeface="Times" pitchFamily="18" charset="0"/>
              </a:rPr>
              <a:t>   </a:t>
            </a:r>
            <a:r>
              <a:rPr lang="en-US" sz="2400" b="1" i="1" dirty="0" err="1">
                <a:solidFill>
                  <a:srgbClr val="008000"/>
                </a:solidFill>
                <a:latin typeface="Times" pitchFamily="18" charset="0"/>
                <a:cs typeface="Times" pitchFamily="18" charset="0"/>
              </a:rPr>
              <a:t>w</a:t>
            </a:r>
            <a:r>
              <a:rPr lang="en-US" sz="2400" b="1" i="1" baseline="-25000" dirty="0" err="1">
                <a:solidFill>
                  <a:srgbClr val="008000"/>
                </a:solidFill>
                <a:latin typeface="Times" pitchFamily="18" charset="0"/>
                <a:cs typeface="Times" pitchFamily="18" charset="0"/>
              </a:rPr>
              <a:t>old</a:t>
            </a:r>
            <a:r>
              <a:rPr lang="en-US" sz="2400" b="1" baseline="-25000" dirty="0">
                <a:solidFill>
                  <a:srgbClr val="008000"/>
                </a:solidFill>
                <a:latin typeface="Times" pitchFamily="18" charset="0"/>
                <a:cs typeface="Times" pitchFamily="18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Times" pitchFamily="18" charset="0"/>
                <a:cs typeface="Times" pitchFamily="18" charset="0"/>
              </a:rPr>
              <a:t>= </a:t>
            </a:r>
            <a:r>
              <a:rPr lang="en-US" sz="2400" b="1" i="1" dirty="0" err="1">
                <a:solidFill>
                  <a:srgbClr val="008000"/>
                </a:solidFill>
                <a:latin typeface="Times" pitchFamily="18" charset="0"/>
                <a:cs typeface="Times" pitchFamily="18" charset="0"/>
              </a:rPr>
              <a:t>w</a:t>
            </a:r>
            <a:r>
              <a:rPr lang="en-US" sz="2400" b="1" i="1" baseline="-25000" dirty="0" err="1">
                <a:solidFill>
                  <a:srgbClr val="008000"/>
                </a:solidFill>
                <a:latin typeface="Times" pitchFamily="18" charset="0"/>
                <a:cs typeface="Times" pitchFamily="18" charset="0"/>
              </a:rPr>
              <a:t>new</a:t>
            </a:r>
            <a:r>
              <a:rPr lang="en-US" sz="2400" b="1" i="1" dirty="0">
                <a:solidFill>
                  <a:srgbClr val="008000"/>
                </a:solidFill>
                <a:latin typeface="Times" pitchFamily="18" charset="0"/>
                <a:cs typeface="Times" pitchFamily="18" charset="0"/>
              </a:rPr>
              <a:t> </a:t>
            </a:r>
          </a:p>
          <a:p>
            <a:r>
              <a:rPr lang="en-US" sz="2400" b="1" i="1" dirty="0">
                <a:solidFill>
                  <a:srgbClr val="008000"/>
                </a:solidFill>
                <a:latin typeface="Times" pitchFamily="18" charset="0"/>
                <a:cs typeface="Times" pitchFamily="18" charset="0"/>
              </a:rPr>
              <a:t>   </a:t>
            </a:r>
            <a:r>
              <a:rPr lang="en-US" sz="2400" b="1" i="1" dirty="0" err="1">
                <a:solidFill>
                  <a:srgbClr val="008000"/>
                </a:solidFill>
                <a:latin typeface="Times" pitchFamily="18" charset="0"/>
                <a:cs typeface="Times" pitchFamily="18" charset="0"/>
              </a:rPr>
              <a:t>w</a:t>
            </a:r>
            <a:r>
              <a:rPr lang="en-US" sz="2400" b="1" i="1" baseline="-25000" dirty="0" err="1">
                <a:solidFill>
                  <a:srgbClr val="008000"/>
                </a:solidFill>
                <a:latin typeface="Times" pitchFamily="18" charset="0"/>
                <a:cs typeface="Times" pitchFamily="18" charset="0"/>
              </a:rPr>
              <a:t>new</a:t>
            </a:r>
            <a:r>
              <a:rPr lang="en-US" sz="2400" b="1" i="1" dirty="0">
                <a:solidFill>
                  <a:srgbClr val="008000"/>
                </a:solidFill>
                <a:latin typeface="Times" pitchFamily="18" charset="0"/>
                <a:cs typeface="Times" pitchFamily="18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Times" pitchFamily="18" charset="0"/>
                <a:cs typeface="Times" pitchFamily="18" charset="0"/>
              </a:rPr>
              <a:t>= </a:t>
            </a:r>
            <a:r>
              <a:rPr lang="en-US" sz="2400" b="1" i="1" dirty="0" err="1">
                <a:solidFill>
                  <a:srgbClr val="008000"/>
                </a:solidFill>
                <a:latin typeface="Times" pitchFamily="18" charset="0"/>
                <a:cs typeface="Times" pitchFamily="18" charset="0"/>
              </a:rPr>
              <a:t>w</a:t>
            </a:r>
            <a:r>
              <a:rPr lang="en-US" sz="2400" b="1" i="1" baseline="-25000" dirty="0" err="1">
                <a:solidFill>
                  <a:srgbClr val="008000"/>
                </a:solidFill>
                <a:latin typeface="Times" pitchFamily="18" charset="0"/>
                <a:cs typeface="Times" pitchFamily="18" charset="0"/>
              </a:rPr>
              <a:t>old</a:t>
            </a:r>
            <a:r>
              <a:rPr lang="en-US" sz="2400" i="1" dirty="0">
                <a:solidFill>
                  <a:srgbClr val="008000"/>
                </a:solidFill>
                <a:latin typeface="Times" pitchFamily="18" charset="0"/>
                <a:cs typeface="Times" pitchFamily="18" charset="0"/>
              </a:rPr>
              <a:t> - </a:t>
            </a:r>
            <a:r>
              <a:rPr lang="en-US" sz="2400" b="1" i="1" dirty="0">
                <a:solidFill>
                  <a:srgbClr val="008000"/>
                </a:solidFill>
                <a:latin typeface="Times" pitchFamily="18" charset="0"/>
                <a:cs typeface="Times" pitchFamily="18" charset="0"/>
                <a:sym typeface="Symbol"/>
              </a:rPr>
              <a:t> ·</a:t>
            </a:r>
            <a:r>
              <a:rPr lang="en-US" sz="2400" b="1" i="1" dirty="0" err="1">
                <a:solidFill>
                  <a:srgbClr val="008000"/>
                </a:solidFill>
                <a:latin typeface="Times" pitchFamily="18" charset="0"/>
                <a:cs typeface="Times" pitchFamily="18" charset="0"/>
                <a:sym typeface="Symbol"/>
              </a:rPr>
              <a:t>w</a:t>
            </a:r>
            <a:r>
              <a:rPr lang="en-US" sz="2400" b="1" i="1" baseline="-25000" dirty="0" err="1">
                <a:solidFill>
                  <a:srgbClr val="008000"/>
                </a:solidFill>
                <a:latin typeface="Times" pitchFamily="18" charset="0"/>
                <a:cs typeface="Times" pitchFamily="18" charset="0"/>
                <a:sym typeface="Symbol"/>
              </a:rPr>
              <a:t>old</a:t>
            </a:r>
            <a:endParaRPr lang="en-US" sz="2400" i="1" dirty="0">
              <a:solidFill>
                <a:srgbClr val="008000"/>
              </a:solidFill>
              <a:latin typeface="Times" pitchFamily="18" charset="0"/>
              <a:cs typeface="Times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620000" y="1242626"/>
                <a:ext cx="4572000" cy="69358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400" b="0" i="1" smtClean="0">
                              <a:latin typeface="Cambria Math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/>
                            </a:rPr>
                            <m:t>=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/>
                                                </a:rPr>
                                                <m:t>𝑥𝑖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sz="1400" i="1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sz="1400" i="1">
                                                  <a:latin typeface="Cambria Math"/>
                                                </a:rPr>
                                                <m:t>∈</m:t>
                                              </m:r>
                                              <m:r>
                                                <a:rPr lang="en-US" sz="1400" i="1">
                                                  <a:latin typeface="Cambria Math"/>
                                                </a:rPr>
                                                <m:t>𝑁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sz="1400" i="1">
                                                      <a:latin typeface="Cambria Math"/>
                                                    </a:rPr>
                                                    <m:t>;</m:t>
                                                  </m:r>
                                                  <m:r>
                                                    <a:rPr lang="en-US" sz="1400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sub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/>
                                                    </a:rPr>
                                                    <m:t>𝑖𝑗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400" i="1">
                                                          <a:latin typeface="Cambria Math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400" i="1">
                                                          <a:latin typeface="Cambria Math"/>
                                                        </a:rPr>
                                                        <m:t>𝑥𝑗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400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400" i="1">
                                                          <a:latin typeface="Cambria Math"/>
                                                        </a:rPr>
                                                        <m:t>𝑏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400" i="1">
                                                          <a:latin typeface="Cambria Math"/>
                                                        </a:rPr>
                                                        <m:t>𝑥𝑗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nary>
                                        </m:e>
                                      </m:d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𝑥𝑖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1242626"/>
                <a:ext cx="4572000" cy="6935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172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Interpolation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829824" y="1681773"/>
                <a:ext cx="10515600" cy="47741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/>
                  <a:t>So far:</a:t>
                </a:r>
                <a:r>
                  <a:rPr lang="en-US" b="1" dirty="0">
                    <a:solidFill>
                      <a:schemeClr val="accent3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𝑥𝑖</m:t>
                            </m:r>
                          </m:sub>
                        </m:sSub>
                      </m:e>
                    </m:acc>
                    <m:r>
                      <a:rPr lang="en-US" i="1" dirty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𝑥𝑖</m:t>
                        </m:r>
                      </m:sub>
                    </m:sSub>
                    <m:r>
                      <a:rPr lang="en-US" i="1" dirty="0">
                        <a:solidFill>
                          <a:srgbClr val="0000FF"/>
                        </a:solidFill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en-US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;</m:t>
                        </m:r>
                        <m:r>
                          <a:rPr lang="en-US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𝑥𝑗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𝑥𝑗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>
                  <a:solidFill>
                    <a:srgbClr val="008000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Weights </a:t>
                </a:r>
                <a:r>
                  <a:rPr lang="en-US" b="1" i="1" dirty="0" err="1"/>
                  <a:t>w</a:t>
                </a:r>
                <a:r>
                  <a:rPr lang="en-US" b="1" i="1" baseline="-25000" dirty="0" err="1"/>
                  <a:t>ij</a:t>
                </a:r>
                <a:r>
                  <a:rPr lang="en-US" dirty="0"/>
                  <a:t> derived based on their role; </a:t>
                </a:r>
                <a:r>
                  <a:rPr lang="en-US" b="1" dirty="0">
                    <a:solidFill>
                      <a:srgbClr val="008000"/>
                    </a:solidFill>
                  </a:rPr>
                  <a:t>no use of an </a:t>
                </a:r>
                <a:br>
                  <a:rPr lang="en-US" b="1" dirty="0">
                    <a:solidFill>
                      <a:srgbClr val="008000"/>
                    </a:solidFill>
                  </a:rPr>
                </a:br>
                <a:r>
                  <a:rPr lang="en-US" b="1" dirty="0">
                    <a:solidFill>
                      <a:srgbClr val="008000"/>
                    </a:solidFill>
                  </a:rPr>
                  <a:t>arbitrary similarity measure </a:t>
                </a:r>
                <a:r>
                  <a:rPr lang="en-US" dirty="0"/>
                  <a:t>(</a:t>
                </a:r>
                <a:r>
                  <a:rPr lang="en-US" b="1" i="1" dirty="0" err="1"/>
                  <a:t>w</a:t>
                </a:r>
                <a:r>
                  <a:rPr lang="en-US" b="1" i="1" baseline="-25000" dirty="0" err="1"/>
                  <a:t>ij</a:t>
                </a:r>
                <a:r>
                  <a:rPr lang="en-US" baseline="-25000" dirty="0"/>
                  <a:t> </a:t>
                </a:r>
                <a:r>
                  <a:rPr lang="en-US" dirty="0">
                    <a:sym typeface="Symbol"/>
                  </a:rPr>
                  <a:t> </a:t>
                </a:r>
                <a:r>
                  <a:rPr lang="en-US" b="1" i="1" dirty="0" err="1">
                    <a:sym typeface="Symbol"/>
                  </a:rPr>
                  <a:t>s</a:t>
                </a:r>
                <a:r>
                  <a:rPr lang="en-US" b="1" i="1" baseline="-25000" dirty="0" err="1">
                    <a:sym typeface="Symbol"/>
                  </a:rPr>
                  <a:t>ij</a:t>
                </a:r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Explicitly account for interrelationships among </a:t>
                </a:r>
                <a:br>
                  <a:rPr lang="en-US" dirty="0"/>
                </a:br>
                <a:r>
                  <a:rPr lang="en-US" dirty="0"/>
                  <a:t>the neighboring movies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D60093"/>
                    </a:solidFill>
                  </a:rPr>
                  <a:t>Next:</a:t>
                </a:r>
                <a:r>
                  <a:rPr lang="en-US" dirty="0">
                    <a:solidFill>
                      <a:srgbClr val="D60093"/>
                    </a:solidFill>
                  </a:rPr>
                  <a:t> </a:t>
                </a:r>
                <a:r>
                  <a:rPr lang="en-US" b="1" dirty="0">
                    <a:solidFill>
                      <a:srgbClr val="D60093"/>
                    </a:solidFill>
                  </a:rPr>
                  <a:t>Latent factor model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Extract “regional” correlations</a:t>
                </a:r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24" y="1681773"/>
                <a:ext cx="10515600" cy="4774111"/>
              </a:xfrm>
              <a:prstGeom prst="rect">
                <a:avLst/>
              </a:prstGeom>
              <a:blipFill>
                <a:blip r:embed="rId3"/>
                <a:stretch>
                  <a:fillRect l="-986" t="-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8500624" y="2129392"/>
            <a:ext cx="2844800" cy="3563937"/>
            <a:chOff x="3379" y="1162"/>
            <a:chExt cx="1792" cy="2245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7" r="15967" b="-313"/>
            <a:stretch>
              <a:fillRect/>
            </a:stretch>
          </p:blipFill>
          <p:spPr bwMode="auto">
            <a:xfrm>
              <a:off x="3379" y="1162"/>
              <a:ext cx="1792" cy="2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424" y="2840"/>
              <a:ext cx="227" cy="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he-IL"/>
              </a:defPPr>
              <a:lvl1pPr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424" y="2115"/>
              <a:ext cx="227" cy="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he-IL"/>
              </a:defPPr>
              <a:lvl1pPr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470" y="1366"/>
              <a:ext cx="158" cy="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he-IL"/>
              </a:defPPr>
              <a:lvl1pPr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0147655" y="1805542"/>
            <a:ext cx="1584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he-IL"/>
            </a:defPPr>
            <a:lvl1pPr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</a:rPr>
              <a:t>Global effects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9923025" y="3029504"/>
            <a:ext cx="18454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he-IL"/>
            </a:defPPr>
            <a:lvl1pPr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000" b="1" dirty="0">
                <a:solidFill>
                  <a:srgbClr val="D60093"/>
                </a:solidFill>
              </a:rPr>
              <a:t>Factorization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10347680" y="4253467"/>
            <a:ext cx="997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he-IL"/>
            </a:defPPr>
            <a:lvl1pPr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</a:rPr>
              <a:t>CF/NN</a:t>
            </a:r>
          </a:p>
        </p:txBody>
      </p:sp>
    </p:spTree>
    <p:extLst>
      <p:ext uri="{BB962C8B-B14F-4D97-AF65-F5344CB8AC3E}">
        <p14:creationId xmlns:p14="http://schemas.microsoft.com/office/powerpoint/2010/main" val="885064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530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Performance of Various Methods</a:t>
            </a:r>
          </a:p>
        </p:txBody>
      </p:sp>
      <p:sp>
        <p:nvSpPr>
          <p:cNvPr id="14" name="AutoShape 22"/>
          <p:cNvSpPr>
            <a:spLocks noChangeArrowheads="1"/>
          </p:cNvSpPr>
          <p:nvPr/>
        </p:nvSpPr>
        <p:spPr bwMode="auto">
          <a:xfrm>
            <a:off x="3905250" y="1219200"/>
            <a:ext cx="585787" cy="5257800"/>
          </a:xfrm>
          <a:prstGeom prst="downArrow">
            <a:avLst>
              <a:gd name="adj1" fmla="val 50000"/>
              <a:gd name="adj2" fmla="val 2920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Line 3"/>
          <p:cNvSpPr>
            <a:spLocks noChangeShapeType="1"/>
          </p:cNvSpPr>
          <p:nvPr/>
        </p:nvSpPr>
        <p:spPr bwMode="auto">
          <a:xfrm>
            <a:off x="4048506" y="1676400"/>
            <a:ext cx="936625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057650" y="6129337"/>
            <a:ext cx="936625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4310062" y="5805487"/>
            <a:ext cx="2268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Grand Prize: 0.8563 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4300537" y="2855976"/>
            <a:ext cx="2700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D600B7"/>
                </a:solidFill>
                <a:latin typeface="Arial" pitchFamily="34" charset="0"/>
                <a:cs typeface="Arial" pitchFamily="34" charset="0"/>
              </a:rPr>
              <a:t>Netflix: 0.9514 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4310062" y="2300287"/>
            <a:ext cx="2700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D600B7"/>
                </a:solidFill>
                <a:latin typeface="Arial" pitchFamily="34" charset="0"/>
                <a:cs typeface="Arial" pitchFamily="34" charset="0"/>
              </a:rPr>
              <a:t>Movie average: 1.0533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310062" y="1937575"/>
            <a:ext cx="2700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D600B7"/>
                </a:solidFill>
                <a:latin typeface="Arial" pitchFamily="34" charset="0"/>
                <a:cs typeface="Arial" pitchFamily="34" charset="0"/>
              </a:rPr>
              <a:t>User average: 1.0651 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310062" y="1313688"/>
            <a:ext cx="2700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D600B7"/>
                </a:solidFill>
                <a:latin typeface="Arial" pitchFamily="34" charset="0"/>
                <a:cs typeface="Arial" pitchFamily="34" charset="0"/>
              </a:rPr>
              <a:t>Global average: 1.1296 </a:t>
            </a:r>
          </a:p>
        </p:txBody>
      </p:sp>
      <p:sp>
        <p:nvSpPr>
          <p:cNvPr id="22" name="Line 3"/>
          <p:cNvSpPr>
            <a:spLocks noChangeShapeType="1"/>
          </p:cNvSpPr>
          <p:nvPr/>
        </p:nvSpPr>
        <p:spPr bwMode="auto">
          <a:xfrm>
            <a:off x="4049712" y="2242375"/>
            <a:ext cx="936625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Line 3"/>
          <p:cNvSpPr>
            <a:spLocks noChangeShapeType="1"/>
          </p:cNvSpPr>
          <p:nvPr/>
        </p:nvSpPr>
        <p:spPr bwMode="auto">
          <a:xfrm>
            <a:off x="4049712" y="2623375"/>
            <a:ext cx="936625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Line 3"/>
          <p:cNvSpPr>
            <a:spLocks noChangeShapeType="1"/>
          </p:cNvSpPr>
          <p:nvPr/>
        </p:nvSpPr>
        <p:spPr bwMode="auto">
          <a:xfrm>
            <a:off x="3993744" y="3202924"/>
            <a:ext cx="993799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Line 3"/>
          <p:cNvSpPr>
            <a:spLocks noChangeShapeType="1"/>
          </p:cNvSpPr>
          <p:nvPr/>
        </p:nvSpPr>
        <p:spPr bwMode="auto">
          <a:xfrm>
            <a:off x="3392082" y="3669792"/>
            <a:ext cx="993799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Line 3"/>
          <p:cNvSpPr>
            <a:spLocks noChangeShapeType="1"/>
          </p:cNvSpPr>
          <p:nvPr/>
        </p:nvSpPr>
        <p:spPr bwMode="auto">
          <a:xfrm>
            <a:off x="3392082" y="4062460"/>
            <a:ext cx="993799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76200" y="3352800"/>
            <a:ext cx="39735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>
                <a:solidFill>
                  <a:srgbClr val="207A00"/>
                </a:solidFill>
                <a:latin typeface="Arial" pitchFamily="34" charset="0"/>
                <a:cs typeface="Arial" pitchFamily="34" charset="0"/>
              </a:rPr>
              <a:t>Basic Collaborative filtering: 0.94</a:t>
            </a: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76200" y="3745468"/>
            <a:ext cx="39735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 err="1">
                <a:solidFill>
                  <a:srgbClr val="207A00"/>
                </a:solidFill>
                <a:latin typeface="Arial" pitchFamily="34" charset="0"/>
                <a:cs typeface="Arial" pitchFamily="34" charset="0"/>
              </a:rPr>
              <a:t>CF+Biases+learned</a:t>
            </a:r>
            <a:r>
              <a:rPr lang="en-US" b="1" dirty="0">
                <a:solidFill>
                  <a:srgbClr val="207A00"/>
                </a:solidFill>
                <a:latin typeface="Arial" pitchFamily="34" charset="0"/>
                <a:cs typeface="Arial" pitchFamily="34" charset="0"/>
              </a:rPr>
              <a:t> weights: 0.91</a:t>
            </a:r>
          </a:p>
        </p:txBody>
      </p:sp>
    </p:spTree>
    <p:extLst>
      <p:ext uri="{BB962C8B-B14F-4D97-AF65-F5344CB8AC3E}">
        <p14:creationId xmlns:p14="http://schemas.microsoft.com/office/powerpoint/2010/main" val="3582514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Latent Factor Models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10515600" cy="49173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rgbClr val="D600B7"/>
                </a:solidFill>
              </a:rPr>
              <a:t>“SVD” on Netflix data: </a:t>
            </a:r>
            <a:r>
              <a:rPr lang="en-US" sz="4000" b="1" dirty="0">
                <a:solidFill>
                  <a:srgbClr val="D600B7"/>
                </a:solidFill>
              </a:rPr>
              <a:t>R ≈ </a:t>
            </a:r>
            <a:r>
              <a:rPr lang="en-US" sz="4000" b="1" i="1" dirty="0">
                <a:solidFill>
                  <a:srgbClr val="D600B7"/>
                </a:solidFill>
              </a:rPr>
              <a:t>Q · P</a:t>
            </a:r>
            <a:r>
              <a:rPr lang="en-US" sz="4000" b="1" i="1" baseline="30000" dirty="0">
                <a:solidFill>
                  <a:srgbClr val="D600B7"/>
                </a:solidFill>
              </a:rPr>
              <a:t>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accent3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accent3"/>
              </a:solidFill>
            </a:endParaRPr>
          </a:p>
          <a:p>
            <a:pPr lvl="8">
              <a:buFont typeface="Wingdings" panose="05000000000000000000" pitchFamily="2" charset="2"/>
              <a:buChar char="§"/>
            </a:pPr>
            <a:endParaRPr lang="en-US" sz="1000" b="1" dirty="0">
              <a:solidFill>
                <a:schemeClr val="accent3"/>
              </a:solidFill>
            </a:endParaRPr>
          </a:p>
          <a:p>
            <a:pPr lvl="8">
              <a:buFont typeface="Wingdings" panose="05000000000000000000" pitchFamily="2" charset="2"/>
              <a:buChar char="§"/>
            </a:pPr>
            <a:endParaRPr lang="en-US" sz="1000" b="1" dirty="0">
              <a:solidFill>
                <a:schemeClr val="accent3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600" b="1" dirty="0">
              <a:solidFill>
                <a:schemeClr val="accent3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600" b="1" dirty="0">
              <a:solidFill>
                <a:schemeClr val="accent3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600" b="1" dirty="0">
              <a:solidFill>
                <a:schemeClr val="accent3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600" b="1" dirty="0">
              <a:solidFill>
                <a:schemeClr val="accent3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600" b="1" dirty="0">
              <a:solidFill>
                <a:schemeClr val="accent3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600" b="1" dirty="0">
              <a:solidFill>
                <a:schemeClr val="accent3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600" b="1" dirty="0">
              <a:solidFill>
                <a:schemeClr val="accent3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600" b="1" dirty="0">
              <a:solidFill>
                <a:schemeClr val="accent3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600" b="1" dirty="0">
              <a:solidFill>
                <a:schemeClr val="accent3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900" b="1" dirty="0">
              <a:solidFill>
                <a:schemeClr val="accent3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For now let’s assume we can approximate the rating matrix </a:t>
            </a:r>
            <a:r>
              <a:rPr lang="en-US" sz="4000" b="1" i="1" dirty="0">
                <a:solidFill>
                  <a:srgbClr val="0000FF"/>
                </a:solidFill>
              </a:rPr>
              <a:t>R</a:t>
            </a:r>
            <a:r>
              <a:rPr lang="en-US" sz="4000" b="1" dirty="0">
                <a:solidFill>
                  <a:schemeClr val="accent3"/>
                </a:solidFill>
              </a:rPr>
              <a:t> </a:t>
            </a:r>
            <a:r>
              <a:rPr lang="en-US" sz="4000" dirty="0"/>
              <a:t>as a product of “thin” </a:t>
            </a:r>
            <a:r>
              <a:rPr lang="en-US" sz="4000" b="1" i="1" dirty="0">
                <a:solidFill>
                  <a:srgbClr val="0000FF"/>
                </a:solidFill>
              </a:rPr>
              <a:t>Q · P</a:t>
            </a:r>
            <a:r>
              <a:rPr lang="en-US" sz="4000" b="1" baseline="30000" dirty="0">
                <a:solidFill>
                  <a:srgbClr val="0000FF"/>
                </a:solidFill>
              </a:rPr>
              <a:t>T</a:t>
            </a:r>
            <a:endParaRPr lang="en-US" sz="4000" baseline="30000" dirty="0">
              <a:solidFill>
                <a:srgbClr val="0000FF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b="1" i="1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US" sz="29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900" dirty="0">
                <a:solidFill>
                  <a:schemeClr val="bg1">
                    <a:lumMod val="50000"/>
                  </a:schemeClr>
                </a:solidFill>
              </a:rPr>
              <a:t>has missing entries but let’s ignore that for now!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Basically, we will want the reconstruction error to be small on known ratings and we don’t care about the values on the missing ones</a:t>
            </a:r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957163"/>
              </p:ext>
            </p:extLst>
          </p:nvPr>
        </p:nvGraphicFramePr>
        <p:xfrm>
          <a:off x="1959682" y="2502790"/>
          <a:ext cx="2499360" cy="167640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698130"/>
              </p:ext>
            </p:extLst>
          </p:nvPr>
        </p:nvGraphicFramePr>
        <p:xfrm>
          <a:off x="4880617" y="2426590"/>
          <a:ext cx="1118616" cy="1752600"/>
        </p:xfrm>
        <a:graphic>
          <a:graphicData uri="http://schemas.openxmlformats.org/drawingml/2006/table">
            <a:tbl>
              <a:tblPr rtl="1"/>
              <a:tblGrid>
                <a:gridCol w="372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500527"/>
              </p:ext>
            </p:extLst>
          </p:nvPr>
        </p:nvGraphicFramePr>
        <p:xfrm>
          <a:off x="6176019" y="2979040"/>
          <a:ext cx="4648198" cy="731520"/>
        </p:xfrm>
        <a:graphic>
          <a:graphicData uri="http://schemas.openxmlformats.org/drawingml/2006/table">
            <a:tbl>
              <a:tblPr rtl="1"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82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03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58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 Box 185"/>
          <p:cNvSpPr txBox="1">
            <a:spLocks noChangeArrowheads="1"/>
          </p:cNvSpPr>
          <p:nvPr/>
        </p:nvSpPr>
        <p:spPr bwMode="auto">
          <a:xfrm>
            <a:off x="8157217" y="2594865"/>
            <a:ext cx="8691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users</a:t>
            </a:r>
          </a:p>
        </p:txBody>
      </p:sp>
      <p:sp>
        <p:nvSpPr>
          <p:cNvPr id="9" name="Text Box 184"/>
          <p:cNvSpPr txBox="1">
            <a:spLocks noChangeArrowheads="1"/>
          </p:cNvSpPr>
          <p:nvPr/>
        </p:nvSpPr>
        <p:spPr bwMode="auto">
          <a:xfrm rot="16200000">
            <a:off x="4341585" y="3682019"/>
            <a:ext cx="797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items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62017" y="3715267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2800" b="1" baseline="30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7817" y="4179190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Q</a:t>
            </a:r>
          </a:p>
        </p:txBody>
      </p:sp>
      <p:sp>
        <p:nvSpPr>
          <p:cNvPr id="12" name="Text Box 96"/>
          <p:cNvSpPr txBox="1">
            <a:spLocks noChangeArrowheads="1"/>
          </p:cNvSpPr>
          <p:nvPr/>
        </p:nvSpPr>
        <p:spPr bwMode="auto">
          <a:xfrm rot="16200000">
            <a:off x="1441962" y="3031886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items</a:t>
            </a:r>
          </a:p>
        </p:txBody>
      </p:sp>
      <p:sp>
        <p:nvSpPr>
          <p:cNvPr id="13" name="Text Box 187"/>
          <p:cNvSpPr txBox="1">
            <a:spLocks noChangeArrowheads="1"/>
          </p:cNvSpPr>
          <p:nvPr/>
        </p:nvSpPr>
        <p:spPr bwMode="auto">
          <a:xfrm>
            <a:off x="2901897" y="2179657"/>
            <a:ext cx="7489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users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61632" y="4183655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91405" y="21262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factors</a:t>
            </a:r>
          </a:p>
        </p:txBody>
      </p:sp>
      <p:sp>
        <p:nvSpPr>
          <p:cNvPr id="16" name="TextBox 15"/>
          <p:cNvSpPr txBox="1"/>
          <p:nvPr/>
        </p:nvSpPr>
        <p:spPr>
          <a:xfrm rot="5400000">
            <a:off x="10239385" y="3119368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factors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82789" y="1434944"/>
            <a:ext cx="1990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SVD: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A = U </a:t>
            </a:r>
            <a:r>
              <a:rPr lang="en-US" i="1" dirty="0">
                <a:latin typeface="Arial" pitchFamily="34" charset="0"/>
                <a:cs typeface="Arial" pitchFamily="34" charset="0"/>
                <a:sym typeface="Symbol"/>
              </a:rPr>
              <a:t>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V</a:t>
            </a:r>
            <a:r>
              <a:rPr lang="en-US" i="1" baseline="30000" dirty="0">
                <a:latin typeface="Arial" pitchFamily="34" charset="0"/>
                <a:cs typeface="Arial" pitchFamily="34" charset="0"/>
              </a:rPr>
              <a:t>T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229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Latent Factor Models (e.g., SVD)</a:t>
            </a:r>
          </a:p>
        </p:txBody>
      </p:sp>
      <p:sp>
        <p:nvSpPr>
          <p:cNvPr id="14" name="Line 2"/>
          <p:cNvSpPr>
            <a:spLocks noChangeShapeType="1"/>
          </p:cNvSpPr>
          <p:nvPr/>
        </p:nvSpPr>
        <p:spPr bwMode="auto">
          <a:xfrm>
            <a:off x="6242185" y="1352490"/>
            <a:ext cx="0" cy="502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3"/>
          <p:cNvSpPr>
            <a:spLocks noChangeShapeType="1"/>
          </p:cNvSpPr>
          <p:nvPr/>
        </p:nvSpPr>
        <p:spPr bwMode="auto">
          <a:xfrm>
            <a:off x="3041785" y="3943290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2736985" y="401949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eaLnBrk="0" hangingPunct="0"/>
            <a:endParaRPr lang="en-US" sz="2400">
              <a:latin typeface="Times" pitchFamily="18" charset="0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1959110" y="3532127"/>
            <a:ext cx="1363662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hangingPunct="0"/>
            <a:r>
              <a:rPr lang="en-US" sz="2000" b="1" dirty="0">
                <a:solidFill>
                  <a:srgbClr val="008000"/>
                </a:solidFill>
              </a:rPr>
              <a:t>Geared towards </a:t>
            </a:r>
          </a:p>
          <a:p>
            <a:pPr algn="l" rtl="0" eaLnBrk="0" hangingPunct="0"/>
            <a:r>
              <a:rPr lang="en-US" sz="2000" b="1" dirty="0">
                <a:solidFill>
                  <a:srgbClr val="008000"/>
                </a:solidFill>
              </a:rPr>
              <a:t>females</a:t>
            </a: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9190172" y="3495615"/>
            <a:ext cx="13557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 sz="2000" b="1" dirty="0">
                <a:solidFill>
                  <a:srgbClr val="008000"/>
                </a:solidFill>
              </a:rPr>
              <a:t>Geared towards </a:t>
            </a:r>
          </a:p>
          <a:p>
            <a:pPr rtl="0" eaLnBrk="0" hangingPunct="0"/>
            <a:r>
              <a:rPr lang="en-US" sz="2000" b="1" dirty="0">
                <a:solidFill>
                  <a:srgbClr val="008000"/>
                </a:solidFill>
              </a:rPr>
              <a:t>males</a:t>
            </a: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5288097" y="1368365"/>
            <a:ext cx="10086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000" b="1" dirty="0">
                <a:solidFill>
                  <a:srgbClr val="008000"/>
                </a:solidFill>
              </a:rPr>
              <a:t>Serious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5823353" y="6457890"/>
            <a:ext cx="8739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000" b="1" dirty="0">
                <a:solidFill>
                  <a:srgbClr val="008000"/>
                </a:solidFill>
              </a:rPr>
              <a:t>Funny</a:t>
            </a:r>
          </a:p>
        </p:txBody>
      </p:sp>
      <p:pic>
        <p:nvPicPr>
          <p:cNvPr id="30" name="Picture 17" descr="girl-3-128x12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40372" y="1949390"/>
            <a:ext cx="574675" cy="574675"/>
          </a:xfrm>
          <a:prstGeom prst="rect">
            <a:avLst/>
          </a:prstGeom>
          <a:noFill/>
        </p:spPr>
      </p:pic>
      <p:pic>
        <p:nvPicPr>
          <p:cNvPr id="31" name="Picture 18" descr="boy_icon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EFEFC"/>
              </a:clrFrom>
              <a:clrTo>
                <a:srgbClr val="FEFE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8185" y="2952690"/>
            <a:ext cx="514350" cy="514350"/>
          </a:xfrm>
          <a:prstGeom prst="rect">
            <a:avLst/>
          </a:prstGeom>
          <a:noFill/>
        </p:spPr>
      </p:pic>
      <p:pic>
        <p:nvPicPr>
          <p:cNvPr id="32" name="Picture 19" descr="boy-icon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445" r="21249" b="1563"/>
          <a:stretch>
            <a:fillRect/>
          </a:stretch>
        </p:blipFill>
        <p:spPr bwMode="auto">
          <a:xfrm>
            <a:off x="8147185" y="5314890"/>
            <a:ext cx="669925" cy="762000"/>
          </a:xfrm>
          <a:prstGeom prst="rect">
            <a:avLst/>
          </a:prstGeom>
          <a:noFill/>
        </p:spPr>
      </p:pic>
      <p:pic>
        <p:nvPicPr>
          <p:cNvPr id="33" name="Picture 20" descr="drew%20final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271" r="21230" b="278"/>
          <a:stretch>
            <a:fillRect/>
          </a:stretch>
        </p:blipFill>
        <p:spPr bwMode="auto">
          <a:xfrm>
            <a:off x="6242185" y="4019490"/>
            <a:ext cx="500062" cy="609600"/>
          </a:xfrm>
          <a:prstGeom prst="rect">
            <a:avLst/>
          </a:prstGeom>
          <a:noFill/>
        </p:spPr>
      </p:pic>
      <p:pic>
        <p:nvPicPr>
          <p:cNvPr id="34" name="Picture 21" descr="istockphoto_1239124_girl_icon_design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39501"/>
              </a:clrFrom>
              <a:clrTo>
                <a:srgbClr val="F395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32638" y="4476690"/>
            <a:ext cx="576263" cy="609600"/>
          </a:xfrm>
          <a:prstGeom prst="rect">
            <a:avLst/>
          </a:prstGeom>
          <a:noFill/>
        </p:spPr>
      </p:pic>
      <p:pic>
        <p:nvPicPr>
          <p:cNvPr id="35" name="Picture 22" descr="boy-1-128x128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11812" r="14063" b="-563"/>
          <a:stretch>
            <a:fillRect/>
          </a:stretch>
        </p:blipFill>
        <p:spPr bwMode="auto">
          <a:xfrm>
            <a:off x="8070985" y="1809690"/>
            <a:ext cx="506412" cy="68738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6" name="Picture 25" descr="istockphoto_1239124_girl_icon_design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39501"/>
              </a:clrFrom>
              <a:clrTo>
                <a:srgbClr val="F395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70923" y="3532127"/>
            <a:ext cx="576262" cy="609600"/>
          </a:xfrm>
          <a:prstGeom prst="rect">
            <a:avLst/>
          </a:prstGeom>
          <a:noFill/>
        </p:spPr>
      </p:pic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2746510" y="5511740"/>
            <a:ext cx="1800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>
                <a:solidFill>
                  <a:srgbClr val="0000FF"/>
                </a:solidFill>
                <a:latin typeface="Lucida Bright" pitchFamily="18" charset="0"/>
              </a:rPr>
              <a:t>The Princess</a:t>
            </a:r>
          </a:p>
          <a:p>
            <a:pPr rtl="0" eaLnBrk="0" hangingPunct="0"/>
            <a:r>
              <a:rPr lang="en-US">
                <a:solidFill>
                  <a:srgbClr val="0000FF"/>
                </a:solidFill>
                <a:latin typeface="Lucida Bright" pitchFamily="18" charset="0"/>
              </a:rPr>
              <a:t>Diaries</a:t>
            </a:r>
          </a:p>
        </p:txBody>
      </p:sp>
      <p:sp>
        <p:nvSpPr>
          <p:cNvPr id="38" name="Text Box 10"/>
          <p:cNvSpPr txBox="1">
            <a:spLocks noChangeArrowheads="1"/>
          </p:cNvSpPr>
          <p:nvPr/>
        </p:nvSpPr>
        <p:spPr bwMode="auto">
          <a:xfrm>
            <a:off x="5373822" y="4933890"/>
            <a:ext cx="1766888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>
                <a:solidFill>
                  <a:srgbClr val="0000FF"/>
                </a:solidFill>
                <a:latin typeface="Lucida Bright" pitchFamily="18" charset="0"/>
              </a:rPr>
              <a:t>The Lion King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308985" y="1428690"/>
            <a:ext cx="1462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 dirty="0" err="1">
                <a:solidFill>
                  <a:srgbClr val="0000FF"/>
                </a:solidFill>
                <a:latin typeface="Lucida Bright" pitchFamily="18" charset="0"/>
              </a:rPr>
              <a:t>Braveheart</a:t>
            </a:r>
            <a:endParaRPr lang="en-US" dirty="0">
              <a:solidFill>
                <a:srgbClr val="0000FF"/>
              </a:solidFill>
              <a:latin typeface="Lucida Bright" pitchFamily="18" charset="0"/>
            </a:endParaRPr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7607435" y="2878077"/>
            <a:ext cx="17287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>
                <a:solidFill>
                  <a:srgbClr val="0000FF"/>
                </a:solidFill>
                <a:latin typeface="Lucida Bright" pitchFamily="18" charset="0"/>
              </a:rPr>
              <a:t>Lethal Weapon</a:t>
            </a:r>
          </a:p>
        </p:txBody>
      </p:sp>
      <p:sp>
        <p:nvSpPr>
          <p:cNvPr id="41" name="Text Box 13"/>
          <p:cNvSpPr txBox="1">
            <a:spLocks noChangeArrowheads="1"/>
          </p:cNvSpPr>
          <p:nvPr/>
        </p:nvSpPr>
        <p:spPr bwMode="auto">
          <a:xfrm>
            <a:off x="6381885" y="5619690"/>
            <a:ext cx="1749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>
                <a:solidFill>
                  <a:srgbClr val="0000FF"/>
                </a:solidFill>
                <a:latin typeface="Lucida Bright" pitchFamily="18" charset="0"/>
              </a:rPr>
              <a:t>Independence Day</a:t>
            </a: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5327785" y="1733490"/>
            <a:ext cx="1462087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>
                <a:solidFill>
                  <a:srgbClr val="0000FF"/>
                </a:solidFill>
                <a:latin typeface="Lucida Bright" pitchFamily="18" charset="0"/>
              </a:rPr>
              <a:t>Amadeus</a:t>
            </a:r>
          </a:p>
        </p:txBody>
      </p:sp>
      <p:sp>
        <p:nvSpPr>
          <p:cNvPr id="43" name="Text Box 15"/>
          <p:cNvSpPr txBox="1">
            <a:spLocks noChangeArrowheads="1"/>
          </p:cNvSpPr>
          <p:nvPr/>
        </p:nvSpPr>
        <p:spPr bwMode="auto">
          <a:xfrm>
            <a:off x="3041785" y="1623952"/>
            <a:ext cx="1462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 dirty="0">
                <a:solidFill>
                  <a:srgbClr val="0000FF"/>
                </a:solidFill>
                <a:latin typeface="Lucida Bright" pitchFamily="18" charset="0"/>
              </a:rPr>
              <a:t>The Color Purple</a:t>
            </a:r>
          </a:p>
        </p:txBody>
      </p:sp>
      <p:sp>
        <p:nvSpPr>
          <p:cNvPr id="44" name="Text Box 16"/>
          <p:cNvSpPr txBox="1">
            <a:spLocks noChangeArrowheads="1"/>
          </p:cNvSpPr>
          <p:nvPr/>
        </p:nvSpPr>
        <p:spPr bwMode="auto">
          <a:xfrm>
            <a:off x="8779010" y="6122927"/>
            <a:ext cx="1462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 dirty="0">
                <a:solidFill>
                  <a:srgbClr val="0000FF"/>
                </a:solidFill>
                <a:latin typeface="Lucida Bright" pitchFamily="18" charset="0"/>
              </a:rPr>
              <a:t>Dumb and Dumber</a:t>
            </a:r>
          </a:p>
        </p:txBody>
      </p:sp>
      <p:sp>
        <p:nvSpPr>
          <p:cNvPr id="45" name="Text Box 23"/>
          <p:cNvSpPr txBox="1">
            <a:spLocks noChangeArrowheads="1"/>
          </p:cNvSpPr>
          <p:nvPr/>
        </p:nvSpPr>
        <p:spPr bwMode="auto">
          <a:xfrm>
            <a:off x="6127885" y="3486090"/>
            <a:ext cx="1462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 dirty="0">
                <a:solidFill>
                  <a:srgbClr val="0000FF"/>
                </a:solidFill>
                <a:latin typeface="Lucida Bright" pitchFamily="18" charset="0"/>
              </a:rPr>
              <a:t>Ocean’s 11</a:t>
            </a:r>
          </a:p>
        </p:txBody>
      </p:sp>
      <p:sp>
        <p:nvSpPr>
          <p:cNvPr id="46" name="Text Box 24"/>
          <p:cNvSpPr txBox="1">
            <a:spLocks noChangeArrowheads="1"/>
          </p:cNvSpPr>
          <p:nvPr/>
        </p:nvSpPr>
        <p:spPr bwMode="auto">
          <a:xfrm>
            <a:off x="3286260" y="3106677"/>
            <a:ext cx="1462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>
                <a:solidFill>
                  <a:srgbClr val="0000FF"/>
                </a:solidFill>
                <a:latin typeface="Lucida Bright" pitchFamily="18" charset="0"/>
              </a:rPr>
              <a:t>Sense and Sensibility</a:t>
            </a:r>
          </a:p>
        </p:txBody>
      </p:sp>
    </p:spTree>
    <p:extLst>
      <p:ext uri="{BB962C8B-B14F-4D97-AF65-F5344CB8AC3E}">
        <p14:creationId xmlns:p14="http://schemas.microsoft.com/office/powerpoint/2010/main" val="1948438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Ratings as Products of Factors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838200" y="1553378"/>
            <a:ext cx="10515600" cy="51210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How to estimate the missing rating of user </a:t>
            </a:r>
            <a:r>
              <a:rPr lang="en-US" b="1" i="1" dirty="0">
                <a:solidFill>
                  <a:srgbClr val="D600B7"/>
                </a:solidFill>
              </a:rPr>
              <a:t>x</a:t>
            </a:r>
            <a:r>
              <a:rPr lang="en-US" b="1" dirty="0">
                <a:solidFill>
                  <a:srgbClr val="D600B7"/>
                </a:solidFill>
              </a:rPr>
              <a:t> for item </a:t>
            </a:r>
            <a:r>
              <a:rPr lang="en-US" b="1" i="1" dirty="0" err="1">
                <a:solidFill>
                  <a:srgbClr val="D600B7"/>
                </a:solidFill>
              </a:rPr>
              <a:t>i</a:t>
            </a:r>
            <a:r>
              <a:rPr lang="en-US" b="1" dirty="0">
                <a:solidFill>
                  <a:srgbClr val="D600B7"/>
                </a:solidFill>
              </a:rPr>
              <a:t>?</a:t>
            </a:r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337314"/>
              </p:ext>
            </p:extLst>
          </p:nvPr>
        </p:nvGraphicFramePr>
        <p:xfrm>
          <a:off x="2237851" y="2721507"/>
          <a:ext cx="2628900" cy="1819278"/>
        </p:xfrm>
        <a:graphic>
          <a:graphicData uri="http://schemas.openxmlformats.org/drawingml/2006/table">
            <a:tbl>
              <a:tblPr rtl="1"/>
              <a:tblGrid>
                <a:gridCol w="21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 Box 96"/>
          <p:cNvSpPr txBox="1">
            <a:spLocks noChangeArrowheads="1"/>
          </p:cNvSpPr>
          <p:nvPr/>
        </p:nvSpPr>
        <p:spPr bwMode="auto">
          <a:xfrm rot="16200000">
            <a:off x="1602807" y="3313615"/>
            <a:ext cx="797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items</a:t>
            </a:r>
          </a:p>
        </p:txBody>
      </p:sp>
      <p:graphicFrame>
        <p:nvGraphicFramePr>
          <p:cNvPr id="8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596342"/>
              </p:ext>
            </p:extLst>
          </p:nvPr>
        </p:nvGraphicFramePr>
        <p:xfrm>
          <a:off x="2950608" y="4641152"/>
          <a:ext cx="1404938" cy="1819278"/>
        </p:xfrm>
        <a:graphic>
          <a:graphicData uri="http://schemas.openxmlformats.org/drawingml/2006/table">
            <a:tbl>
              <a:tblPr rtl="1"/>
              <a:tblGrid>
                <a:gridCol w="468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83296"/>
              </p:ext>
            </p:extLst>
          </p:nvPr>
        </p:nvGraphicFramePr>
        <p:xfrm>
          <a:off x="4966733" y="5050727"/>
          <a:ext cx="5292725" cy="909639"/>
        </p:xfrm>
        <a:graphic>
          <a:graphicData uri="http://schemas.openxmlformats.org/drawingml/2006/table">
            <a:tbl>
              <a:tblPr rtl="1"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24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97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 Box 182"/>
          <p:cNvSpPr txBox="1">
            <a:spLocks noChangeArrowheads="1"/>
          </p:cNvSpPr>
          <p:nvPr/>
        </p:nvSpPr>
        <p:spPr bwMode="auto">
          <a:xfrm>
            <a:off x="5046139" y="3262845"/>
            <a:ext cx="4683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≈</a:t>
            </a:r>
          </a:p>
        </p:txBody>
      </p:sp>
      <p:sp>
        <p:nvSpPr>
          <p:cNvPr id="12" name="Text Box 184"/>
          <p:cNvSpPr txBox="1">
            <a:spLocks noChangeArrowheads="1"/>
          </p:cNvSpPr>
          <p:nvPr/>
        </p:nvSpPr>
        <p:spPr bwMode="auto">
          <a:xfrm rot="16200000">
            <a:off x="2363189" y="5265010"/>
            <a:ext cx="797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items</a:t>
            </a:r>
          </a:p>
        </p:txBody>
      </p:sp>
      <p:sp>
        <p:nvSpPr>
          <p:cNvPr id="13" name="Text Box 185"/>
          <p:cNvSpPr txBox="1">
            <a:spLocks noChangeArrowheads="1"/>
          </p:cNvSpPr>
          <p:nvPr/>
        </p:nvSpPr>
        <p:spPr bwMode="auto">
          <a:xfrm>
            <a:off x="7090808" y="4664965"/>
            <a:ext cx="8114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users</a:t>
            </a:r>
          </a:p>
        </p:txBody>
      </p:sp>
      <p:sp>
        <p:nvSpPr>
          <p:cNvPr id="14" name="Text Box 187"/>
          <p:cNvSpPr txBox="1">
            <a:spLocks noChangeArrowheads="1"/>
          </p:cNvSpPr>
          <p:nvPr/>
        </p:nvSpPr>
        <p:spPr bwMode="auto">
          <a:xfrm>
            <a:off x="3055414" y="2388075"/>
            <a:ext cx="8114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users</a:t>
            </a:r>
          </a:p>
        </p:txBody>
      </p:sp>
      <p:sp>
        <p:nvSpPr>
          <p:cNvPr id="15" name="Text Box 188"/>
          <p:cNvSpPr txBox="1">
            <a:spLocks noChangeArrowheads="1"/>
          </p:cNvSpPr>
          <p:nvPr/>
        </p:nvSpPr>
        <p:spPr bwMode="auto">
          <a:xfrm>
            <a:off x="3078464" y="3038350"/>
            <a:ext cx="266700" cy="27699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45579" y="5942853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2800" b="1" baseline="30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310127" y="2026185"/>
                <a:ext cx="3111301" cy="20712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sz="36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Arial" pitchFamily="34" charset="0"/>
                            </a:rPr>
                            <m:t>𝒙𝒊</m:t>
                          </m:r>
                        </m:sub>
                      </m:sSub>
                      <m:r>
                        <a:rPr lang="en-US" sz="3600" b="1" i="1" smtClean="0">
                          <a:solidFill>
                            <a:srgbClr val="0000FF"/>
                          </a:solidFill>
                          <a:latin typeface="Cambria Math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3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Arial" pitchFamily="34" charset="0"/>
                            </a:rPr>
                            <m:t>𝒒</m:t>
                          </m:r>
                        </m:e>
                        <m:sub>
                          <m:r>
                            <a:rPr lang="en-US" sz="36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Arial" pitchFamily="34" charset="0"/>
                            </a:rPr>
                            <m:t>𝒊</m:t>
                          </m:r>
                        </m:sub>
                      </m:sSub>
                      <m:r>
                        <a:rPr lang="en-US" sz="3600" b="1" i="1" smtClean="0">
                          <a:solidFill>
                            <a:srgbClr val="0000FF"/>
                          </a:solidFill>
                          <a:latin typeface="Cambria Math"/>
                          <a:cs typeface="Arial" pitchFamily="34" charset="0"/>
                        </a:rPr>
                        <m:t>⋅</m:t>
                      </m:r>
                      <m:sSubSup>
                        <m:sSubSupPr>
                          <m:ctrlPr>
                            <a:rPr lang="en-US" sz="3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en-US" sz="36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Arial" pitchFamily="34" charset="0"/>
                            </a:rPr>
                            <m:t>𝒑</m:t>
                          </m:r>
                        </m:e>
                        <m:sub>
                          <m:r>
                            <a:rPr lang="en-US" sz="36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Arial" pitchFamily="34" charset="0"/>
                            </a:rPr>
                            <m:t>𝒙</m:t>
                          </m:r>
                        </m:sub>
                        <m:sup/>
                      </m:sSubSup>
                    </m:oMath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0000FF"/>
                          </a:solidFill>
                          <a:latin typeface="Cambria Math"/>
                          <a:cs typeface="Arial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a:rPr lang="en-US" sz="36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Arial" pitchFamily="34" charset="0"/>
                            </a:rPr>
                            <m:t>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36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𝒊𝒇</m:t>
                              </m:r>
                            </m:sub>
                          </m:sSub>
                          <m:r>
                            <a:rPr lang="en-US" sz="36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Arial" pitchFamily="34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3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36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𝒙𝒇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6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127" y="2026185"/>
                <a:ext cx="3111301" cy="20712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8046993" y="3970654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q</a:t>
            </a:r>
            <a:r>
              <a:rPr lang="en-US" b="1" i="1" baseline="-25000" dirty="0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latin typeface="Arial" pitchFamily="34" charset="0"/>
                <a:cs typeface="Arial" pitchFamily="34" charset="0"/>
              </a:rPr>
              <a:t> = row </a:t>
            </a:r>
            <a:r>
              <a:rPr lang="en-US" b="1" i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latin typeface="Arial" pitchFamily="34" charset="0"/>
                <a:cs typeface="Arial" pitchFamily="34" charset="0"/>
              </a:rPr>
              <a:t> of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Q</a:t>
            </a:r>
          </a:p>
          <a:p>
            <a:r>
              <a:rPr lang="en-US" b="1" i="1" dirty="0" err="1">
                <a:latin typeface="Arial" pitchFamily="34" charset="0"/>
                <a:cs typeface="Arial" pitchFamily="34" charset="0"/>
              </a:rPr>
              <a:t>p</a:t>
            </a:r>
            <a:r>
              <a:rPr lang="en-US" b="1" i="1" baseline="-25000" dirty="0" err="1">
                <a:latin typeface="Arial" pitchFamily="34" charset="0"/>
                <a:cs typeface="Arial" pitchFamily="34" charset="0"/>
              </a:rPr>
              <a:t>x</a:t>
            </a:r>
            <a:r>
              <a:rPr lang="en-US" dirty="0">
                <a:latin typeface="Arial" pitchFamily="34" charset="0"/>
                <a:cs typeface="Arial" pitchFamily="34" charset="0"/>
              </a:rPr>
              <a:t> = column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dirty="0">
                <a:latin typeface="Arial" pitchFamily="34" charset="0"/>
                <a:cs typeface="Arial" pitchFamily="34" charset="0"/>
              </a:rPr>
              <a:t> of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T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4343900" y="53336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factors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66847" y="64047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factors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13965" y="6248279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35269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The Netflix Prize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75201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D600B7"/>
                    </a:solidFill>
                  </a:rPr>
                  <a:t>Training data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100 million ratings, 480,000 users, 17,770 movies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6 years of data: 2000-2005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D600B7"/>
                    </a:solidFill>
                  </a:rPr>
                  <a:t>Test data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Last few ratings of each user (2.8 million)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/>
                  <a:t>Evaluation criterion:</a:t>
                </a:r>
                <a:r>
                  <a:rPr lang="en-US" dirty="0"/>
                  <a:t> Root Mean Square Error (RMSE)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207A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207A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07A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207A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207A00"/>
                                </a:solidFill>
                                <a:latin typeface="Cambria Math"/>
                              </a:rPr>
                              <m:t>𝑅</m:t>
                            </m:r>
                          </m:e>
                        </m: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207A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rgbClr val="207A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rgbClr val="207A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207A0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207A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207A00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207A00"/>
                                </a:solidFill>
                                <a:latin typeface="Cambria Math"/>
                              </a:rPr>
                              <m:t>)∈</m:t>
                            </m:r>
                            <m:r>
                              <a:rPr lang="en-US" i="1">
                                <a:solidFill>
                                  <a:srgbClr val="207A00"/>
                                </a:solidFill>
                                <a:latin typeface="Cambria Math"/>
                              </a:rPr>
                              <m:t>𝑅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207A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207A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rgbClr val="207A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 dirty="0">
                                                <a:solidFill>
                                                  <a:srgbClr val="207A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 dirty="0">
                                                <a:solidFill>
                                                  <a:srgbClr val="207A00"/>
                                                </a:solidFill>
                                                <a:latin typeface="Cambria Math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rgbClr val="207A00"/>
                                            </a:solidFill>
                                            <a:latin typeface="Cambria Math"/>
                                          </a:rPr>
                                          <m:t>𝑥𝑖</m:t>
                                        </m:r>
                                      </m:sub>
                                    </m:sSub>
                                    <m:r>
                                      <a:rPr lang="en-US" i="1" dirty="0">
                                        <a:solidFill>
                                          <a:srgbClr val="207A00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207A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207A00"/>
                                            </a:solidFill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207A00"/>
                                            </a:solidFill>
                                            <a:latin typeface="Cambria Math"/>
                                          </a:rPr>
                                          <m:t>𝑥𝑖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207A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baseline="30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/>
                  <a:t>Netflix’s system RMSE: 0.9514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D600B7"/>
                    </a:solidFill>
                  </a:rPr>
                  <a:t>Competition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2,700+ teams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/>
                  <a:t>$1 million</a:t>
                </a:r>
                <a:r>
                  <a:rPr lang="en-US" dirty="0"/>
                  <a:t> prize for 10% improvement on Netflix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75201"/>
              </a:xfrm>
              <a:blipFill>
                <a:blip r:embed="rId3"/>
                <a:stretch>
                  <a:fillRect l="-1043" t="-2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829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Ratings as Products of Factors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838200" y="1553378"/>
            <a:ext cx="10515600" cy="51210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How to estimate the missing rating of user </a:t>
            </a:r>
            <a:r>
              <a:rPr lang="en-US" b="1" i="1" dirty="0">
                <a:solidFill>
                  <a:srgbClr val="D600B7"/>
                </a:solidFill>
              </a:rPr>
              <a:t>x</a:t>
            </a:r>
            <a:r>
              <a:rPr lang="en-US" b="1" dirty="0">
                <a:solidFill>
                  <a:srgbClr val="D600B7"/>
                </a:solidFill>
              </a:rPr>
              <a:t> for item </a:t>
            </a:r>
            <a:r>
              <a:rPr lang="en-US" b="1" i="1" dirty="0" err="1">
                <a:solidFill>
                  <a:srgbClr val="D600B7"/>
                </a:solidFill>
              </a:rPr>
              <a:t>i</a:t>
            </a:r>
            <a:r>
              <a:rPr lang="en-US" b="1" dirty="0">
                <a:solidFill>
                  <a:srgbClr val="D600B7"/>
                </a:solidFill>
              </a:rPr>
              <a:t>?</a:t>
            </a:r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337314"/>
              </p:ext>
            </p:extLst>
          </p:nvPr>
        </p:nvGraphicFramePr>
        <p:xfrm>
          <a:off x="2237851" y="2721507"/>
          <a:ext cx="2628900" cy="1819278"/>
        </p:xfrm>
        <a:graphic>
          <a:graphicData uri="http://schemas.openxmlformats.org/drawingml/2006/table">
            <a:tbl>
              <a:tblPr rtl="1"/>
              <a:tblGrid>
                <a:gridCol w="21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 Box 96"/>
          <p:cNvSpPr txBox="1">
            <a:spLocks noChangeArrowheads="1"/>
          </p:cNvSpPr>
          <p:nvPr/>
        </p:nvSpPr>
        <p:spPr bwMode="auto">
          <a:xfrm rot="16200000">
            <a:off x="1602807" y="3313615"/>
            <a:ext cx="797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items</a:t>
            </a:r>
          </a:p>
        </p:txBody>
      </p:sp>
      <p:sp>
        <p:nvSpPr>
          <p:cNvPr id="11" name="Text Box 182"/>
          <p:cNvSpPr txBox="1">
            <a:spLocks noChangeArrowheads="1"/>
          </p:cNvSpPr>
          <p:nvPr/>
        </p:nvSpPr>
        <p:spPr bwMode="auto">
          <a:xfrm>
            <a:off x="5046139" y="3262845"/>
            <a:ext cx="4683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≈</a:t>
            </a:r>
          </a:p>
        </p:txBody>
      </p:sp>
      <p:sp>
        <p:nvSpPr>
          <p:cNvPr id="12" name="Text Box 184"/>
          <p:cNvSpPr txBox="1">
            <a:spLocks noChangeArrowheads="1"/>
          </p:cNvSpPr>
          <p:nvPr/>
        </p:nvSpPr>
        <p:spPr bwMode="auto">
          <a:xfrm rot="16200000">
            <a:off x="2363189" y="5265010"/>
            <a:ext cx="797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items</a:t>
            </a:r>
          </a:p>
        </p:txBody>
      </p:sp>
      <p:sp>
        <p:nvSpPr>
          <p:cNvPr id="13" name="Text Box 185"/>
          <p:cNvSpPr txBox="1">
            <a:spLocks noChangeArrowheads="1"/>
          </p:cNvSpPr>
          <p:nvPr/>
        </p:nvSpPr>
        <p:spPr bwMode="auto">
          <a:xfrm>
            <a:off x="7090808" y="4664965"/>
            <a:ext cx="8114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users</a:t>
            </a:r>
          </a:p>
        </p:txBody>
      </p:sp>
      <p:sp>
        <p:nvSpPr>
          <p:cNvPr id="14" name="Text Box 187"/>
          <p:cNvSpPr txBox="1">
            <a:spLocks noChangeArrowheads="1"/>
          </p:cNvSpPr>
          <p:nvPr/>
        </p:nvSpPr>
        <p:spPr bwMode="auto">
          <a:xfrm>
            <a:off x="3055414" y="2388075"/>
            <a:ext cx="8114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users</a:t>
            </a:r>
          </a:p>
        </p:txBody>
      </p:sp>
      <p:sp>
        <p:nvSpPr>
          <p:cNvPr id="15" name="Text Box 188"/>
          <p:cNvSpPr txBox="1">
            <a:spLocks noChangeArrowheads="1"/>
          </p:cNvSpPr>
          <p:nvPr/>
        </p:nvSpPr>
        <p:spPr bwMode="auto">
          <a:xfrm>
            <a:off x="3078464" y="3038350"/>
            <a:ext cx="266700" cy="27699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45579" y="5942853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2800" b="1" baseline="30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310127" y="2026185"/>
                <a:ext cx="3111301" cy="20712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sz="36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Arial" pitchFamily="34" charset="0"/>
                            </a:rPr>
                            <m:t>𝒙𝒊</m:t>
                          </m:r>
                        </m:sub>
                      </m:sSub>
                      <m:r>
                        <a:rPr lang="en-US" sz="3600" b="1" i="1" smtClean="0">
                          <a:solidFill>
                            <a:srgbClr val="0000FF"/>
                          </a:solidFill>
                          <a:latin typeface="Cambria Math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3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Arial" pitchFamily="34" charset="0"/>
                            </a:rPr>
                            <m:t>𝒒</m:t>
                          </m:r>
                        </m:e>
                        <m:sub>
                          <m:r>
                            <a:rPr lang="en-US" sz="36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Arial" pitchFamily="34" charset="0"/>
                            </a:rPr>
                            <m:t>𝒊</m:t>
                          </m:r>
                        </m:sub>
                      </m:sSub>
                      <m:r>
                        <a:rPr lang="en-US" sz="3600" b="1" i="1" smtClean="0">
                          <a:solidFill>
                            <a:srgbClr val="0000FF"/>
                          </a:solidFill>
                          <a:latin typeface="Cambria Math"/>
                          <a:cs typeface="Arial" pitchFamily="34" charset="0"/>
                        </a:rPr>
                        <m:t>⋅</m:t>
                      </m:r>
                      <m:sSubSup>
                        <m:sSubSupPr>
                          <m:ctrlPr>
                            <a:rPr lang="en-US" sz="3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en-US" sz="36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Arial" pitchFamily="34" charset="0"/>
                            </a:rPr>
                            <m:t>𝒑</m:t>
                          </m:r>
                        </m:e>
                        <m:sub>
                          <m:r>
                            <a:rPr lang="en-US" sz="36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Arial" pitchFamily="34" charset="0"/>
                            </a:rPr>
                            <m:t>𝒙</m:t>
                          </m:r>
                        </m:sub>
                        <m:sup/>
                      </m:sSubSup>
                    </m:oMath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0000FF"/>
                          </a:solidFill>
                          <a:latin typeface="Cambria Math"/>
                          <a:cs typeface="Arial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a:rPr lang="en-US" sz="36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Arial" pitchFamily="34" charset="0"/>
                            </a:rPr>
                            <m:t>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36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𝒊𝒇</m:t>
                              </m:r>
                            </m:sub>
                          </m:sSub>
                          <m:r>
                            <a:rPr lang="en-US" sz="36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Arial" pitchFamily="34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3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36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𝒙𝒇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6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127" y="2026185"/>
                <a:ext cx="3111301" cy="20712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8046993" y="3970654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q</a:t>
            </a:r>
            <a:r>
              <a:rPr lang="en-US" b="1" i="1" baseline="-25000" dirty="0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latin typeface="Arial" pitchFamily="34" charset="0"/>
                <a:cs typeface="Arial" pitchFamily="34" charset="0"/>
              </a:rPr>
              <a:t> = row </a:t>
            </a:r>
            <a:r>
              <a:rPr lang="en-US" b="1" i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latin typeface="Arial" pitchFamily="34" charset="0"/>
                <a:cs typeface="Arial" pitchFamily="34" charset="0"/>
              </a:rPr>
              <a:t> of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Q</a:t>
            </a:r>
          </a:p>
          <a:p>
            <a:r>
              <a:rPr lang="en-US" b="1" i="1" dirty="0" err="1">
                <a:latin typeface="Arial" pitchFamily="34" charset="0"/>
                <a:cs typeface="Arial" pitchFamily="34" charset="0"/>
              </a:rPr>
              <a:t>p</a:t>
            </a:r>
            <a:r>
              <a:rPr lang="en-US" b="1" i="1" baseline="-25000" dirty="0" err="1">
                <a:latin typeface="Arial" pitchFamily="34" charset="0"/>
                <a:cs typeface="Arial" pitchFamily="34" charset="0"/>
              </a:rPr>
              <a:t>x</a:t>
            </a:r>
            <a:r>
              <a:rPr lang="en-US" dirty="0">
                <a:latin typeface="Arial" pitchFamily="34" charset="0"/>
                <a:cs typeface="Arial" pitchFamily="34" charset="0"/>
              </a:rPr>
              <a:t> = column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dirty="0">
                <a:latin typeface="Arial" pitchFamily="34" charset="0"/>
                <a:cs typeface="Arial" pitchFamily="34" charset="0"/>
              </a:rPr>
              <a:t> of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T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4343900" y="53336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factors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66847" y="64047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factors</a:t>
            </a:r>
          </a:p>
        </p:txBody>
      </p:sp>
      <p:graphicFrame>
        <p:nvGraphicFramePr>
          <p:cNvPr id="21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262326"/>
              </p:ext>
            </p:extLst>
          </p:nvPr>
        </p:nvGraphicFramePr>
        <p:xfrm>
          <a:off x="4933070" y="5016438"/>
          <a:ext cx="5292725" cy="909639"/>
        </p:xfrm>
        <a:graphic>
          <a:graphicData uri="http://schemas.openxmlformats.org/drawingml/2006/table">
            <a:tbl>
              <a:tblPr rtl="1"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24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97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13965" y="6248279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Q</a:t>
            </a:r>
          </a:p>
        </p:txBody>
      </p:sp>
      <p:graphicFrame>
        <p:nvGraphicFramePr>
          <p:cNvPr id="23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453001"/>
              </p:ext>
            </p:extLst>
          </p:nvPr>
        </p:nvGraphicFramePr>
        <p:xfrm>
          <a:off x="2936788" y="4622479"/>
          <a:ext cx="1404938" cy="1819278"/>
        </p:xfrm>
        <a:graphic>
          <a:graphicData uri="http://schemas.openxmlformats.org/drawingml/2006/table">
            <a:tbl>
              <a:tblPr rtl="1"/>
              <a:tblGrid>
                <a:gridCol w="468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17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Ratings as Products of Factors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838200" y="1553378"/>
            <a:ext cx="10515600" cy="51210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How to estimate the missing rating of user </a:t>
            </a:r>
            <a:r>
              <a:rPr lang="en-US" b="1" i="1" dirty="0">
                <a:solidFill>
                  <a:srgbClr val="D600B7"/>
                </a:solidFill>
              </a:rPr>
              <a:t>x</a:t>
            </a:r>
            <a:r>
              <a:rPr lang="en-US" b="1" dirty="0">
                <a:solidFill>
                  <a:srgbClr val="D600B7"/>
                </a:solidFill>
              </a:rPr>
              <a:t> for item </a:t>
            </a:r>
            <a:r>
              <a:rPr lang="en-US" b="1" i="1" dirty="0" err="1">
                <a:solidFill>
                  <a:srgbClr val="D600B7"/>
                </a:solidFill>
              </a:rPr>
              <a:t>i</a:t>
            </a:r>
            <a:r>
              <a:rPr lang="en-US" b="1" dirty="0">
                <a:solidFill>
                  <a:srgbClr val="D600B7"/>
                </a:solidFill>
              </a:rPr>
              <a:t>?</a:t>
            </a:r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337314"/>
              </p:ext>
            </p:extLst>
          </p:nvPr>
        </p:nvGraphicFramePr>
        <p:xfrm>
          <a:off x="2237851" y="2721507"/>
          <a:ext cx="2628900" cy="1819278"/>
        </p:xfrm>
        <a:graphic>
          <a:graphicData uri="http://schemas.openxmlformats.org/drawingml/2006/table">
            <a:tbl>
              <a:tblPr rtl="1"/>
              <a:tblGrid>
                <a:gridCol w="21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 Box 96"/>
          <p:cNvSpPr txBox="1">
            <a:spLocks noChangeArrowheads="1"/>
          </p:cNvSpPr>
          <p:nvPr/>
        </p:nvSpPr>
        <p:spPr bwMode="auto">
          <a:xfrm rot="16200000">
            <a:off x="1602807" y="3313615"/>
            <a:ext cx="797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items</a:t>
            </a:r>
          </a:p>
        </p:txBody>
      </p:sp>
      <p:sp>
        <p:nvSpPr>
          <p:cNvPr id="11" name="Text Box 182"/>
          <p:cNvSpPr txBox="1">
            <a:spLocks noChangeArrowheads="1"/>
          </p:cNvSpPr>
          <p:nvPr/>
        </p:nvSpPr>
        <p:spPr bwMode="auto">
          <a:xfrm>
            <a:off x="5046139" y="3262845"/>
            <a:ext cx="4683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≈</a:t>
            </a:r>
          </a:p>
        </p:txBody>
      </p:sp>
      <p:sp>
        <p:nvSpPr>
          <p:cNvPr id="12" name="Text Box 184"/>
          <p:cNvSpPr txBox="1">
            <a:spLocks noChangeArrowheads="1"/>
          </p:cNvSpPr>
          <p:nvPr/>
        </p:nvSpPr>
        <p:spPr bwMode="auto">
          <a:xfrm rot="16200000">
            <a:off x="2363189" y="5265010"/>
            <a:ext cx="797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items</a:t>
            </a:r>
          </a:p>
        </p:txBody>
      </p:sp>
      <p:sp>
        <p:nvSpPr>
          <p:cNvPr id="13" name="Text Box 185"/>
          <p:cNvSpPr txBox="1">
            <a:spLocks noChangeArrowheads="1"/>
          </p:cNvSpPr>
          <p:nvPr/>
        </p:nvSpPr>
        <p:spPr bwMode="auto">
          <a:xfrm>
            <a:off x="7090808" y="4664965"/>
            <a:ext cx="8114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users</a:t>
            </a:r>
          </a:p>
        </p:txBody>
      </p:sp>
      <p:sp>
        <p:nvSpPr>
          <p:cNvPr id="14" name="Text Box 187"/>
          <p:cNvSpPr txBox="1">
            <a:spLocks noChangeArrowheads="1"/>
          </p:cNvSpPr>
          <p:nvPr/>
        </p:nvSpPr>
        <p:spPr bwMode="auto">
          <a:xfrm>
            <a:off x="3055414" y="2388075"/>
            <a:ext cx="8114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users</a:t>
            </a:r>
          </a:p>
        </p:txBody>
      </p:sp>
      <p:sp>
        <p:nvSpPr>
          <p:cNvPr id="15" name="Text Box 188"/>
          <p:cNvSpPr txBox="1">
            <a:spLocks noChangeArrowheads="1"/>
          </p:cNvSpPr>
          <p:nvPr/>
        </p:nvSpPr>
        <p:spPr bwMode="auto">
          <a:xfrm>
            <a:off x="3055415" y="3007488"/>
            <a:ext cx="381848" cy="27699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2.4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45579" y="5942853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2800" b="1" baseline="30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310127" y="2026185"/>
                <a:ext cx="3111301" cy="20712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sz="36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Arial" pitchFamily="34" charset="0"/>
                            </a:rPr>
                            <m:t>𝒙𝒊</m:t>
                          </m:r>
                        </m:sub>
                      </m:sSub>
                      <m:r>
                        <a:rPr lang="en-US" sz="3600" b="1" i="1" smtClean="0">
                          <a:solidFill>
                            <a:srgbClr val="0000FF"/>
                          </a:solidFill>
                          <a:latin typeface="Cambria Math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3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Arial" pitchFamily="34" charset="0"/>
                            </a:rPr>
                            <m:t>𝒒</m:t>
                          </m:r>
                        </m:e>
                        <m:sub>
                          <m:r>
                            <a:rPr lang="en-US" sz="36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Arial" pitchFamily="34" charset="0"/>
                            </a:rPr>
                            <m:t>𝒊</m:t>
                          </m:r>
                        </m:sub>
                      </m:sSub>
                      <m:r>
                        <a:rPr lang="en-US" sz="3600" b="1" i="1" smtClean="0">
                          <a:solidFill>
                            <a:srgbClr val="0000FF"/>
                          </a:solidFill>
                          <a:latin typeface="Cambria Math"/>
                          <a:cs typeface="Arial" pitchFamily="34" charset="0"/>
                        </a:rPr>
                        <m:t>⋅</m:t>
                      </m:r>
                      <m:sSubSup>
                        <m:sSubSupPr>
                          <m:ctrlPr>
                            <a:rPr lang="en-US" sz="3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en-US" sz="36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Arial" pitchFamily="34" charset="0"/>
                            </a:rPr>
                            <m:t>𝒑</m:t>
                          </m:r>
                        </m:e>
                        <m:sub>
                          <m:r>
                            <a:rPr lang="en-US" sz="36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Arial" pitchFamily="34" charset="0"/>
                            </a:rPr>
                            <m:t>𝒙</m:t>
                          </m:r>
                        </m:sub>
                        <m:sup/>
                      </m:sSubSup>
                    </m:oMath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0000FF"/>
                          </a:solidFill>
                          <a:latin typeface="Cambria Math"/>
                          <a:cs typeface="Arial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a:rPr lang="en-US" sz="36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Arial" pitchFamily="34" charset="0"/>
                            </a:rPr>
                            <m:t>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36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𝒊𝒇</m:t>
                              </m:r>
                            </m:sub>
                          </m:sSub>
                          <m:r>
                            <a:rPr lang="en-US" sz="36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Arial" pitchFamily="34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3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36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𝒙𝒇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6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127" y="2026185"/>
                <a:ext cx="3111301" cy="20712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8046993" y="3970654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q</a:t>
            </a:r>
            <a:r>
              <a:rPr lang="en-US" b="1" i="1" baseline="-25000" dirty="0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latin typeface="Arial" pitchFamily="34" charset="0"/>
                <a:cs typeface="Arial" pitchFamily="34" charset="0"/>
              </a:rPr>
              <a:t> = row </a:t>
            </a:r>
            <a:r>
              <a:rPr lang="en-US" b="1" i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latin typeface="Arial" pitchFamily="34" charset="0"/>
                <a:cs typeface="Arial" pitchFamily="34" charset="0"/>
              </a:rPr>
              <a:t> of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Q</a:t>
            </a:r>
          </a:p>
          <a:p>
            <a:r>
              <a:rPr lang="en-US" b="1" i="1" dirty="0" err="1">
                <a:latin typeface="Arial" pitchFamily="34" charset="0"/>
                <a:cs typeface="Arial" pitchFamily="34" charset="0"/>
              </a:rPr>
              <a:t>p</a:t>
            </a:r>
            <a:r>
              <a:rPr lang="en-US" b="1" i="1" baseline="-25000" dirty="0" err="1">
                <a:latin typeface="Arial" pitchFamily="34" charset="0"/>
                <a:cs typeface="Arial" pitchFamily="34" charset="0"/>
              </a:rPr>
              <a:t>x</a:t>
            </a:r>
            <a:r>
              <a:rPr lang="en-US" dirty="0">
                <a:latin typeface="Arial" pitchFamily="34" charset="0"/>
                <a:cs typeface="Arial" pitchFamily="34" charset="0"/>
              </a:rPr>
              <a:t> = column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dirty="0">
                <a:latin typeface="Arial" pitchFamily="34" charset="0"/>
                <a:cs typeface="Arial" pitchFamily="34" charset="0"/>
              </a:rPr>
              <a:t> of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T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4343900" y="53336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factors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66847" y="64047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factors</a:t>
            </a:r>
          </a:p>
        </p:txBody>
      </p:sp>
      <p:graphicFrame>
        <p:nvGraphicFramePr>
          <p:cNvPr id="21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262326"/>
              </p:ext>
            </p:extLst>
          </p:nvPr>
        </p:nvGraphicFramePr>
        <p:xfrm>
          <a:off x="4933070" y="5016438"/>
          <a:ext cx="5292725" cy="909639"/>
        </p:xfrm>
        <a:graphic>
          <a:graphicData uri="http://schemas.openxmlformats.org/drawingml/2006/table">
            <a:tbl>
              <a:tblPr rtl="1"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24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97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13965" y="6248279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Q</a:t>
            </a:r>
          </a:p>
        </p:txBody>
      </p:sp>
      <p:graphicFrame>
        <p:nvGraphicFramePr>
          <p:cNvPr id="23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453001"/>
              </p:ext>
            </p:extLst>
          </p:nvPr>
        </p:nvGraphicFramePr>
        <p:xfrm>
          <a:off x="2936788" y="4622479"/>
          <a:ext cx="1404938" cy="1819278"/>
        </p:xfrm>
        <a:graphic>
          <a:graphicData uri="http://schemas.openxmlformats.org/drawingml/2006/table">
            <a:tbl>
              <a:tblPr rtl="1"/>
              <a:tblGrid>
                <a:gridCol w="468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9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Latent Factor Models</a:t>
            </a:r>
          </a:p>
        </p:txBody>
      </p:sp>
      <p:sp>
        <p:nvSpPr>
          <p:cNvPr id="47" name="Line 2"/>
          <p:cNvSpPr>
            <a:spLocks noChangeShapeType="1"/>
          </p:cNvSpPr>
          <p:nvPr/>
        </p:nvSpPr>
        <p:spPr bwMode="auto">
          <a:xfrm>
            <a:off x="5874431" y="1309688"/>
            <a:ext cx="0" cy="502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3"/>
          <p:cNvSpPr>
            <a:spLocks noChangeShapeType="1"/>
          </p:cNvSpPr>
          <p:nvPr/>
        </p:nvSpPr>
        <p:spPr bwMode="auto">
          <a:xfrm>
            <a:off x="2674031" y="3900488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2369231" y="39766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eaLnBrk="0" hangingPunct="0"/>
            <a:endParaRPr lang="en-US" sz="2400">
              <a:latin typeface="Times" pitchFamily="18" charset="0"/>
            </a:endParaRPr>
          </a:p>
        </p:txBody>
      </p: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1591356" y="3489325"/>
            <a:ext cx="1363662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hangingPunct="0"/>
            <a:r>
              <a:rPr lang="en-US" sz="2000" b="1" dirty="0">
                <a:solidFill>
                  <a:srgbClr val="008000"/>
                </a:solidFill>
              </a:rPr>
              <a:t>Geared towards </a:t>
            </a:r>
          </a:p>
          <a:p>
            <a:pPr algn="l" rtl="0" eaLnBrk="0" hangingPunct="0"/>
            <a:r>
              <a:rPr lang="en-US" sz="2000" b="1" dirty="0">
                <a:solidFill>
                  <a:srgbClr val="008000"/>
                </a:solidFill>
              </a:rPr>
              <a:t>females</a:t>
            </a:r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8822418" y="3452813"/>
            <a:ext cx="13557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 sz="2000" b="1" dirty="0">
                <a:solidFill>
                  <a:srgbClr val="008000"/>
                </a:solidFill>
              </a:rPr>
              <a:t>Geared towards </a:t>
            </a:r>
          </a:p>
          <a:p>
            <a:pPr rtl="0" eaLnBrk="0" hangingPunct="0"/>
            <a:r>
              <a:rPr lang="en-US" sz="2000" b="1" dirty="0">
                <a:solidFill>
                  <a:srgbClr val="008000"/>
                </a:solidFill>
              </a:rPr>
              <a:t>males</a:t>
            </a:r>
          </a:p>
        </p:txBody>
      </p: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4920343" y="1325563"/>
            <a:ext cx="10086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000" b="1" dirty="0">
                <a:solidFill>
                  <a:srgbClr val="008000"/>
                </a:solidFill>
              </a:rPr>
              <a:t>Serious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53" name="Text Box 8"/>
          <p:cNvSpPr txBox="1">
            <a:spLocks noChangeArrowheads="1"/>
          </p:cNvSpPr>
          <p:nvPr/>
        </p:nvSpPr>
        <p:spPr bwMode="auto">
          <a:xfrm>
            <a:off x="5455599" y="6415088"/>
            <a:ext cx="8739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000" b="1" dirty="0">
                <a:solidFill>
                  <a:srgbClr val="008000"/>
                </a:solidFill>
              </a:rPr>
              <a:t>Funny</a:t>
            </a:r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2378756" y="5468938"/>
            <a:ext cx="1800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>
                <a:solidFill>
                  <a:srgbClr val="0000FF"/>
                </a:solidFill>
                <a:latin typeface="Lucida Bright" pitchFamily="18" charset="0"/>
              </a:rPr>
              <a:t>The Princess</a:t>
            </a:r>
          </a:p>
          <a:p>
            <a:pPr rtl="0" eaLnBrk="0" hangingPunct="0"/>
            <a:r>
              <a:rPr lang="en-US">
                <a:solidFill>
                  <a:srgbClr val="0000FF"/>
                </a:solidFill>
                <a:latin typeface="Lucida Bright" pitchFamily="18" charset="0"/>
              </a:rPr>
              <a:t>Diaries</a:t>
            </a:r>
          </a:p>
        </p:txBody>
      </p:sp>
      <p:sp>
        <p:nvSpPr>
          <p:cNvPr id="55" name="Text Box 10"/>
          <p:cNvSpPr txBox="1">
            <a:spLocks noChangeArrowheads="1"/>
          </p:cNvSpPr>
          <p:nvPr/>
        </p:nvSpPr>
        <p:spPr bwMode="auto">
          <a:xfrm>
            <a:off x="5006068" y="4891088"/>
            <a:ext cx="1766888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>
                <a:solidFill>
                  <a:srgbClr val="0000FF"/>
                </a:solidFill>
                <a:latin typeface="Lucida Bright" pitchFamily="18" charset="0"/>
              </a:rPr>
              <a:t>The Lion King</a:t>
            </a: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6941231" y="1385888"/>
            <a:ext cx="1462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 dirty="0" err="1">
                <a:solidFill>
                  <a:srgbClr val="0000FF"/>
                </a:solidFill>
                <a:latin typeface="Lucida Bright" pitchFamily="18" charset="0"/>
              </a:rPr>
              <a:t>Braveheart</a:t>
            </a:r>
            <a:endParaRPr lang="en-US" dirty="0">
              <a:solidFill>
                <a:srgbClr val="0000FF"/>
              </a:solidFill>
              <a:latin typeface="Lucida Bright" pitchFamily="18" charset="0"/>
            </a:endParaRPr>
          </a:p>
        </p:txBody>
      </p:sp>
      <p:sp>
        <p:nvSpPr>
          <p:cNvPr id="57" name="Text Box 12"/>
          <p:cNvSpPr txBox="1">
            <a:spLocks noChangeArrowheads="1"/>
          </p:cNvSpPr>
          <p:nvPr/>
        </p:nvSpPr>
        <p:spPr bwMode="auto">
          <a:xfrm>
            <a:off x="7239681" y="2835275"/>
            <a:ext cx="17287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>
                <a:solidFill>
                  <a:srgbClr val="0000FF"/>
                </a:solidFill>
                <a:latin typeface="Lucida Bright" pitchFamily="18" charset="0"/>
              </a:rPr>
              <a:t>Lethal Weapon</a:t>
            </a:r>
          </a:p>
        </p:txBody>
      </p:sp>
      <p:sp>
        <p:nvSpPr>
          <p:cNvPr id="58" name="Text Box 13"/>
          <p:cNvSpPr txBox="1">
            <a:spLocks noChangeArrowheads="1"/>
          </p:cNvSpPr>
          <p:nvPr/>
        </p:nvSpPr>
        <p:spPr bwMode="auto">
          <a:xfrm>
            <a:off x="6014131" y="5576888"/>
            <a:ext cx="1749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>
                <a:solidFill>
                  <a:srgbClr val="0000FF"/>
                </a:solidFill>
                <a:latin typeface="Lucida Bright" pitchFamily="18" charset="0"/>
              </a:rPr>
              <a:t>Independence Day</a:t>
            </a:r>
          </a:p>
        </p:txBody>
      </p: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4960031" y="1690688"/>
            <a:ext cx="1462087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>
                <a:solidFill>
                  <a:srgbClr val="0000FF"/>
                </a:solidFill>
                <a:latin typeface="Lucida Bright" pitchFamily="18" charset="0"/>
              </a:rPr>
              <a:t>Amadeus</a:t>
            </a:r>
          </a:p>
        </p:txBody>
      </p:sp>
      <p:sp>
        <p:nvSpPr>
          <p:cNvPr id="60" name="Text Box 15"/>
          <p:cNvSpPr txBox="1">
            <a:spLocks noChangeArrowheads="1"/>
          </p:cNvSpPr>
          <p:nvPr/>
        </p:nvSpPr>
        <p:spPr bwMode="auto">
          <a:xfrm>
            <a:off x="2674031" y="1581150"/>
            <a:ext cx="1462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 dirty="0">
                <a:solidFill>
                  <a:srgbClr val="0000FF"/>
                </a:solidFill>
                <a:latin typeface="Lucida Bright" pitchFamily="18" charset="0"/>
              </a:rPr>
              <a:t>The Color Purple</a:t>
            </a:r>
          </a:p>
        </p:txBody>
      </p:sp>
      <p:sp>
        <p:nvSpPr>
          <p:cNvPr id="61" name="Text Box 16"/>
          <p:cNvSpPr txBox="1">
            <a:spLocks noChangeArrowheads="1"/>
          </p:cNvSpPr>
          <p:nvPr/>
        </p:nvSpPr>
        <p:spPr bwMode="auto">
          <a:xfrm>
            <a:off x="8411256" y="6080125"/>
            <a:ext cx="1462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 dirty="0">
                <a:solidFill>
                  <a:srgbClr val="0000FF"/>
                </a:solidFill>
                <a:latin typeface="Lucida Bright" pitchFamily="18" charset="0"/>
              </a:rPr>
              <a:t>Dumb and Dumber</a:t>
            </a:r>
          </a:p>
        </p:txBody>
      </p:sp>
      <p:sp>
        <p:nvSpPr>
          <p:cNvPr id="62" name="Text Box 23"/>
          <p:cNvSpPr txBox="1">
            <a:spLocks noChangeArrowheads="1"/>
          </p:cNvSpPr>
          <p:nvPr/>
        </p:nvSpPr>
        <p:spPr bwMode="auto">
          <a:xfrm>
            <a:off x="5760131" y="3443288"/>
            <a:ext cx="1462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 dirty="0">
                <a:solidFill>
                  <a:srgbClr val="0000FF"/>
                </a:solidFill>
                <a:latin typeface="Lucida Bright" pitchFamily="18" charset="0"/>
              </a:rPr>
              <a:t>Ocean’s 11</a:t>
            </a:r>
          </a:p>
        </p:txBody>
      </p:sp>
      <p:sp>
        <p:nvSpPr>
          <p:cNvPr id="63" name="Text Box 24"/>
          <p:cNvSpPr txBox="1">
            <a:spLocks noChangeArrowheads="1"/>
          </p:cNvSpPr>
          <p:nvPr/>
        </p:nvSpPr>
        <p:spPr bwMode="auto">
          <a:xfrm>
            <a:off x="2918506" y="3063875"/>
            <a:ext cx="1462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>
                <a:solidFill>
                  <a:srgbClr val="0000FF"/>
                </a:solidFill>
                <a:latin typeface="Lucida Bright" pitchFamily="18" charset="0"/>
              </a:rPr>
              <a:t>Sense and Sensibility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842057" y="3577050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Factor 1</a:t>
            </a:r>
          </a:p>
        </p:txBody>
      </p:sp>
      <p:sp>
        <p:nvSpPr>
          <p:cNvPr id="65" name="TextBox 64"/>
          <p:cNvSpPr txBox="1"/>
          <p:nvPr/>
        </p:nvSpPr>
        <p:spPr>
          <a:xfrm rot="16200000">
            <a:off x="5083509" y="5547966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Factor 2</a:t>
            </a:r>
          </a:p>
        </p:txBody>
      </p:sp>
    </p:spTree>
    <p:extLst>
      <p:ext uri="{BB962C8B-B14F-4D97-AF65-F5344CB8AC3E}">
        <p14:creationId xmlns:p14="http://schemas.microsoft.com/office/powerpoint/2010/main" val="725888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Latent Factor Models</a:t>
            </a:r>
          </a:p>
        </p:txBody>
      </p:sp>
      <p:sp>
        <p:nvSpPr>
          <p:cNvPr id="22" name="Line 2"/>
          <p:cNvSpPr>
            <a:spLocks noChangeShapeType="1"/>
          </p:cNvSpPr>
          <p:nvPr/>
        </p:nvSpPr>
        <p:spPr bwMode="auto">
          <a:xfrm>
            <a:off x="6240191" y="1389607"/>
            <a:ext cx="0" cy="502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3"/>
          <p:cNvSpPr>
            <a:spLocks noChangeShapeType="1"/>
          </p:cNvSpPr>
          <p:nvPr/>
        </p:nvSpPr>
        <p:spPr bwMode="auto">
          <a:xfrm>
            <a:off x="3039791" y="3980407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2734991" y="4056607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eaLnBrk="0" hangingPunct="0"/>
            <a:endParaRPr lang="en-US" sz="2400">
              <a:latin typeface="Times" pitchFamily="18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957116" y="3569244"/>
            <a:ext cx="1363662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hangingPunct="0"/>
            <a:r>
              <a:rPr lang="en-US" sz="2000" b="1" dirty="0">
                <a:solidFill>
                  <a:srgbClr val="008000"/>
                </a:solidFill>
              </a:rPr>
              <a:t>Geared towards </a:t>
            </a:r>
          </a:p>
          <a:p>
            <a:pPr algn="l" rtl="0" eaLnBrk="0" hangingPunct="0"/>
            <a:r>
              <a:rPr lang="en-US" sz="2000" b="1" dirty="0">
                <a:solidFill>
                  <a:srgbClr val="008000"/>
                </a:solidFill>
              </a:rPr>
              <a:t>females</a:t>
            </a: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9188178" y="3532732"/>
            <a:ext cx="13557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 sz="2000" b="1" dirty="0">
                <a:solidFill>
                  <a:srgbClr val="008000"/>
                </a:solidFill>
              </a:rPr>
              <a:t>Geared towards </a:t>
            </a:r>
          </a:p>
          <a:p>
            <a:pPr rtl="0" eaLnBrk="0" hangingPunct="0"/>
            <a:r>
              <a:rPr lang="en-US" sz="2000" b="1" dirty="0">
                <a:solidFill>
                  <a:srgbClr val="008000"/>
                </a:solidFill>
              </a:rPr>
              <a:t>males</a:t>
            </a: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5286103" y="1405482"/>
            <a:ext cx="10086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000" b="1" dirty="0">
                <a:solidFill>
                  <a:srgbClr val="008000"/>
                </a:solidFill>
              </a:rPr>
              <a:t>Serious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5821359" y="6495007"/>
            <a:ext cx="8739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000" b="1" dirty="0">
                <a:solidFill>
                  <a:srgbClr val="008000"/>
                </a:solidFill>
              </a:rPr>
              <a:t>Funny</a:t>
            </a:r>
          </a:p>
        </p:txBody>
      </p:sp>
      <p:pic>
        <p:nvPicPr>
          <p:cNvPr id="29" name="Picture 17" descr="girl-3-128x12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38378" y="1986507"/>
            <a:ext cx="574675" cy="574675"/>
          </a:xfrm>
          <a:prstGeom prst="rect">
            <a:avLst/>
          </a:prstGeom>
          <a:noFill/>
        </p:spPr>
      </p:pic>
      <p:pic>
        <p:nvPicPr>
          <p:cNvPr id="30" name="Picture 18" descr="boy_icon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EFEFC"/>
              </a:clrFrom>
              <a:clrTo>
                <a:srgbClr val="FEFE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6191" y="2989807"/>
            <a:ext cx="514350" cy="514350"/>
          </a:xfrm>
          <a:prstGeom prst="rect">
            <a:avLst/>
          </a:prstGeom>
          <a:noFill/>
        </p:spPr>
      </p:pic>
      <p:pic>
        <p:nvPicPr>
          <p:cNvPr id="31" name="Picture 20" descr="drew%20final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271" r="21230" b="278"/>
          <a:stretch>
            <a:fillRect/>
          </a:stretch>
        </p:blipFill>
        <p:spPr bwMode="auto">
          <a:xfrm>
            <a:off x="6240191" y="4056607"/>
            <a:ext cx="500062" cy="609600"/>
          </a:xfrm>
          <a:prstGeom prst="rect">
            <a:avLst/>
          </a:prstGeom>
          <a:noFill/>
        </p:spPr>
      </p:pic>
      <p:pic>
        <p:nvPicPr>
          <p:cNvPr id="32" name="Picture 21" descr="istockphoto_1239124_girl_icon_design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39501"/>
              </a:clrFrom>
              <a:clrTo>
                <a:srgbClr val="F395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30644" y="4513807"/>
            <a:ext cx="576263" cy="609600"/>
          </a:xfrm>
          <a:prstGeom prst="rect">
            <a:avLst/>
          </a:prstGeom>
          <a:noFill/>
        </p:spPr>
      </p:pic>
      <p:pic>
        <p:nvPicPr>
          <p:cNvPr id="33" name="Picture 22" descr="boy-1-128x128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11812" r="14063" b="-563"/>
          <a:stretch>
            <a:fillRect/>
          </a:stretch>
        </p:blipFill>
        <p:spPr bwMode="auto">
          <a:xfrm>
            <a:off x="8068991" y="1846807"/>
            <a:ext cx="506412" cy="68738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4" name="Picture 25" descr="istockphoto_1239124_girl_icon_design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39501"/>
              </a:clrFrom>
              <a:clrTo>
                <a:srgbClr val="F395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68929" y="3569244"/>
            <a:ext cx="576262" cy="609600"/>
          </a:xfrm>
          <a:prstGeom prst="rect">
            <a:avLst/>
          </a:prstGeom>
          <a:noFill/>
        </p:spPr>
      </p:pic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2744516" y="5548857"/>
            <a:ext cx="1800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>
                <a:solidFill>
                  <a:srgbClr val="0000FF"/>
                </a:solidFill>
                <a:latin typeface="Lucida Bright" pitchFamily="18" charset="0"/>
              </a:rPr>
              <a:t>The Princess</a:t>
            </a:r>
          </a:p>
          <a:p>
            <a:pPr rtl="0" eaLnBrk="0" hangingPunct="0"/>
            <a:r>
              <a:rPr lang="en-US">
                <a:solidFill>
                  <a:srgbClr val="0000FF"/>
                </a:solidFill>
                <a:latin typeface="Lucida Bright" pitchFamily="18" charset="0"/>
              </a:rPr>
              <a:t>Diaries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5371828" y="4971007"/>
            <a:ext cx="1766888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>
                <a:solidFill>
                  <a:srgbClr val="0000FF"/>
                </a:solidFill>
                <a:latin typeface="Lucida Bright" pitchFamily="18" charset="0"/>
              </a:rPr>
              <a:t>The Lion King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7306991" y="1465807"/>
            <a:ext cx="1462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 dirty="0" err="1">
                <a:solidFill>
                  <a:srgbClr val="0000FF"/>
                </a:solidFill>
                <a:latin typeface="Lucida Bright" pitchFamily="18" charset="0"/>
              </a:rPr>
              <a:t>Braveheart</a:t>
            </a:r>
            <a:endParaRPr lang="en-US" dirty="0">
              <a:solidFill>
                <a:srgbClr val="0000FF"/>
              </a:solidFill>
              <a:latin typeface="Lucida Bright" pitchFamily="18" charset="0"/>
            </a:endParaRP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7605441" y="2915194"/>
            <a:ext cx="17287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>
                <a:solidFill>
                  <a:srgbClr val="0000FF"/>
                </a:solidFill>
                <a:latin typeface="Lucida Bright" pitchFamily="18" charset="0"/>
              </a:rPr>
              <a:t>Lethal Weapon</a:t>
            </a:r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6379891" y="5656807"/>
            <a:ext cx="1749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>
                <a:solidFill>
                  <a:srgbClr val="0000FF"/>
                </a:solidFill>
                <a:latin typeface="Lucida Bright" pitchFamily="18" charset="0"/>
              </a:rPr>
              <a:t>Independence Day</a:t>
            </a:r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5325791" y="1770607"/>
            <a:ext cx="1462087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>
                <a:solidFill>
                  <a:srgbClr val="0000FF"/>
                </a:solidFill>
                <a:latin typeface="Lucida Bright" pitchFamily="18" charset="0"/>
              </a:rPr>
              <a:t>Amadeus</a:t>
            </a: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3039791" y="1661069"/>
            <a:ext cx="1462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 dirty="0">
                <a:solidFill>
                  <a:srgbClr val="0000FF"/>
                </a:solidFill>
                <a:latin typeface="Lucida Bright" pitchFamily="18" charset="0"/>
              </a:rPr>
              <a:t>The Color Purple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8777016" y="6160044"/>
            <a:ext cx="1462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 dirty="0">
                <a:solidFill>
                  <a:srgbClr val="0000FF"/>
                </a:solidFill>
                <a:latin typeface="Lucida Bright" pitchFamily="18" charset="0"/>
              </a:rPr>
              <a:t>Dumb and Dumber</a:t>
            </a:r>
          </a:p>
        </p:txBody>
      </p:sp>
      <p:sp>
        <p:nvSpPr>
          <p:cNvPr id="43" name="Text Box 23"/>
          <p:cNvSpPr txBox="1">
            <a:spLocks noChangeArrowheads="1"/>
          </p:cNvSpPr>
          <p:nvPr/>
        </p:nvSpPr>
        <p:spPr bwMode="auto">
          <a:xfrm>
            <a:off x="6125891" y="3523207"/>
            <a:ext cx="1462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 dirty="0">
                <a:solidFill>
                  <a:srgbClr val="0000FF"/>
                </a:solidFill>
                <a:latin typeface="Lucida Bright" pitchFamily="18" charset="0"/>
              </a:rPr>
              <a:t>Ocean’s 11</a:t>
            </a:r>
          </a:p>
        </p:txBody>
      </p:sp>
      <p:sp>
        <p:nvSpPr>
          <p:cNvPr id="44" name="Text Box 24"/>
          <p:cNvSpPr txBox="1">
            <a:spLocks noChangeArrowheads="1"/>
          </p:cNvSpPr>
          <p:nvPr/>
        </p:nvSpPr>
        <p:spPr bwMode="auto">
          <a:xfrm>
            <a:off x="3284266" y="3143794"/>
            <a:ext cx="1462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>
                <a:solidFill>
                  <a:srgbClr val="0000FF"/>
                </a:solidFill>
                <a:latin typeface="Lucida Bright" pitchFamily="18" charset="0"/>
              </a:rPr>
              <a:t>Sense and Sensibility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207817" y="3656969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Factor 1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5449269" y="5627885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Factor 2</a:t>
            </a:r>
          </a:p>
        </p:txBody>
      </p:sp>
      <p:pic>
        <p:nvPicPr>
          <p:cNvPr id="66" name="Picture 19" descr="boy-icon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445" r="21249" b="1563"/>
          <a:stretch>
            <a:fillRect/>
          </a:stretch>
        </p:blipFill>
        <p:spPr bwMode="auto">
          <a:xfrm>
            <a:off x="8145191" y="5332132"/>
            <a:ext cx="669925" cy="762000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</p:pic>
    </p:spTree>
    <p:extLst>
      <p:ext uri="{BB962C8B-B14F-4D97-AF65-F5344CB8AC3E}">
        <p14:creationId xmlns:p14="http://schemas.microsoft.com/office/powerpoint/2010/main" val="1880725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Recap: SVD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10515600" cy="4774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dirty="0"/>
          </a:p>
        </p:txBody>
      </p:sp>
      <p:sp>
        <p:nvSpPr>
          <p:cNvPr id="30" name="Content Placeholder 39"/>
          <p:cNvSpPr>
            <a:spLocks noGrp="1"/>
          </p:cNvSpPr>
          <p:nvPr>
            <p:ph idx="1"/>
          </p:nvPr>
        </p:nvSpPr>
        <p:spPr>
          <a:xfrm>
            <a:off x="1132113" y="1447800"/>
            <a:ext cx="9953897" cy="5410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FF"/>
                </a:solidFill>
              </a:rPr>
              <a:t>Remember SVD: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A</a:t>
            </a:r>
            <a:r>
              <a:rPr lang="en-US" dirty="0"/>
              <a:t>: Input data matrix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U</a:t>
            </a:r>
            <a:r>
              <a:rPr lang="en-US" dirty="0"/>
              <a:t>: Left singular </a:t>
            </a:r>
            <a:r>
              <a:rPr lang="en-US" dirty="0" err="1"/>
              <a:t>vecs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V</a:t>
            </a:r>
            <a:r>
              <a:rPr lang="en-US" dirty="0"/>
              <a:t>: Right singular </a:t>
            </a:r>
            <a:r>
              <a:rPr lang="en-US" dirty="0" err="1"/>
              <a:t>vecs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latin typeface="Symbol" pitchFamily="18" charset="2"/>
                <a:sym typeface="Symbol"/>
              </a:rPr>
              <a:t></a:t>
            </a:r>
            <a:r>
              <a:rPr lang="en-US" dirty="0"/>
              <a:t>: Singular values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66"/>
                </a:solidFill>
              </a:rPr>
              <a:t>So in our case: </a:t>
            </a:r>
            <a:br>
              <a:rPr lang="en-US" b="1" dirty="0">
                <a:solidFill>
                  <a:srgbClr val="FF0066"/>
                </a:solidFill>
              </a:rPr>
            </a:br>
            <a:r>
              <a:rPr lang="en-US" b="1" dirty="0">
                <a:solidFill>
                  <a:srgbClr val="0000FF"/>
                </a:solidFill>
              </a:rPr>
              <a:t>“SVD” on Netflix data: </a:t>
            </a:r>
            <a:r>
              <a:rPr lang="en-US" b="1" i="1" dirty="0">
                <a:solidFill>
                  <a:srgbClr val="0000FF"/>
                </a:solidFill>
              </a:rPr>
              <a:t>R ≈ Q · P</a:t>
            </a:r>
            <a:r>
              <a:rPr lang="en-US" b="1" i="1" baseline="30000" dirty="0">
                <a:solidFill>
                  <a:srgbClr val="0000FF"/>
                </a:solidFill>
              </a:rPr>
              <a:t>T</a:t>
            </a:r>
            <a:r>
              <a:rPr lang="en-US" b="1" i="1" dirty="0">
                <a:solidFill>
                  <a:srgbClr val="0000FF"/>
                </a:solidFill>
              </a:rPr>
              <a:t> </a:t>
            </a:r>
            <a:br>
              <a:rPr lang="en-US" b="1" i="1" dirty="0">
                <a:solidFill>
                  <a:srgbClr val="0000FF"/>
                </a:solidFill>
              </a:rPr>
            </a:br>
            <a:r>
              <a:rPr lang="en-US" b="1" i="1" dirty="0"/>
              <a:t>A</a:t>
            </a:r>
            <a:r>
              <a:rPr lang="en-US" i="1" dirty="0"/>
              <a:t> = </a:t>
            </a:r>
            <a:r>
              <a:rPr lang="en-US" b="1" i="1" dirty="0"/>
              <a:t>R</a:t>
            </a:r>
            <a:r>
              <a:rPr lang="en-US" i="1" dirty="0"/>
              <a:t>,  </a:t>
            </a:r>
            <a:r>
              <a:rPr lang="en-US" b="1" i="1" dirty="0"/>
              <a:t>Q </a:t>
            </a:r>
            <a:r>
              <a:rPr lang="en-US" i="1" dirty="0"/>
              <a:t>= </a:t>
            </a:r>
            <a:r>
              <a:rPr lang="en-US" b="1" i="1" dirty="0"/>
              <a:t>U</a:t>
            </a:r>
            <a:r>
              <a:rPr lang="en-US" i="1" dirty="0"/>
              <a:t>, </a:t>
            </a:r>
            <a:r>
              <a:rPr lang="en-US" i="1" dirty="0">
                <a:sym typeface="Symbol"/>
              </a:rPr>
              <a:t> </a:t>
            </a:r>
            <a:r>
              <a:rPr lang="en-US" b="1" i="1" dirty="0">
                <a:sym typeface="Symbol"/>
              </a:rPr>
              <a:t>P</a:t>
            </a:r>
            <a:r>
              <a:rPr lang="en-US" baseline="30000" dirty="0"/>
              <a:t>T</a:t>
            </a:r>
            <a:r>
              <a:rPr lang="en-US" b="1" i="1" dirty="0">
                <a:sym typeface="Symbol"/>
              </a:rPr>
              <a:t> </a:t>
            </a:r>
            <a:r>
              <a:rPr lang="en-US" i="1" dirty="0">
                <a:sym typeface="Symbol"/>
              </a:rPr>
              <a:t>= </a:t>
            </a:r>
            <a:r>
              <a:rPr lang="en-US" b="1" dirty="0">
                <a:sym typeface="Symbol"/>
              </a:rPr>
              <a:t></a:t>
            </a:r>
            <a:r>
              <a:rPr lang="en-US" b="1" i="1" dirty="0">
                <a:sym typeface="Symbol"/>
              </a:rPr>
              <a:t> </a:t>
            </a:r>
            <a:r>
              <a:rPr lang="en-US" b="1" i="1" dirty="0"/>
              <a:t>V</a:t>
            </a:r>
            <a:r>
              <a:rPr lang="en-US" baseline="30000" dirty="0"/>
              <a:t>T</a:t>
            </a:r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9214076" y="1786890"/>
            <a:ext cx="381495" cy="3206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6200000">
            <a:off x="6367584" y="2031470"/>
            <a:ext cx="1828800" cy="1326940"/>
          </a:xfrm>
          <a:prstGeom prst="flowChartProces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kumimoji="0" lang="en-US" sz="2400" b="1" dirty="0">
                <a:latin typeface="Sylfaen" pitchFamily="18" charset="0"/>
              </a:rPr>
              <a:t>A</a:t>
            </a:r>
            <a:endParaRPr kumimoji="0" lang="en-US" sz="2400" b="1" baseline="30000" dirty="0">
              <a:latin typeface="Sylfaen" pitchFamily="18" charset="0"/>
            </a:endParaRPr>
          </a:p>
        </p:txBody>
      </p:sp>
      <p:sp>
        <p:nvSpPr>
          <p:cNvPr id="33" name="AutoShape 6"/>
          <p:cNvSpPr>
            <a:spLocks/>
          </p:cNvSpPr>
          <p:nvPr/>
        </p:nvSpPr>
        <p:spPr bwMode="auto">
          <a:xfrm>
            <a:off x="6418488" y="1780540"/>
            <a:ext cx="176925" cy="1752600"/>
          </a:xfrm>
          <a:prstGeom prst="leftBrace">
            <a:avLst>
              <a:gd name="adj1" fmla="val 9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6161314" y="2466340"/>
            <a:ext cx="45521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0" lang="en-US" sz="2000">
                <a:latin typeface="Sylfaen" pitchFamily="18" charset="0"/>
              </a:rPr>
              <a:t>m</a:t>
            </a:r>
          </a:p>
        </p:txBody>
      </p:sp>
      <p:sp>
        <p:nvSpPr>
          <p:cNvPr id="35" name="AutoShape 9"/>
          <p:cNvSpPr>
            <a:spLocks/>
          </p:cNvSpPr>
          <p:nvPr/>
        </p:nvSpPr>
        <p:spPr bwMode="auto">
          <a:xfrm rot="5400000">
            <a:off x="7113928" y="942226"/>
            <a:ext cx="304800" cy="1238478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9210902" y="2144077"/>
            <a:ext cx="4589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0" lang="en-US" sz="2800" b="1">
                <a:latin typeface="Sylfaen" pitchFamily="18" charset="0"/>
                <a:sym typeface="Symbol" pitchFamily="18" charset="2"/>
              </a:rPr>
              <a:t></a:t>
            </a:r>
          </a:p>
        </p:txBody>
      </p:sp>
      <p:grpSp>
        <p:nvGrpSpPr>
          <p:cNvPr id="37" name="Group 11"/>
          <p:cNvGrpSpPr>
            <a:grpSpLocks/>
          </p:cNvGrpSpPr>
          <p:nvPr/>
        </p:nvGrpSpPr>
        <p:grpSpPr bwMode="auto">
          <a:xfrm>
            <a:off x="8236177" y="1780540"/>
            <a:ext cx="543676" cy="1752600"/>
            <a:chOff x="1663" y="1551"/>
            <a:chExt cx="295" cy="1104"/>
          </a:xfrm>
        </p:grpSpPr>
        <p:sp>
          <p:nvSpPr>
            <p:cNvPr id="38" name="AutoShape 12"/>
            <p:cNvSpPr>
              <a:spLocks/>
            </p:cNvSpPr>
            <p:nvPr/>
          </p:nvSpPr>
          <p:spPr bwMode="auto">
            <a:xfrm>
              <a:off x="1862" y="1551"/>
              <a:ext cx="96" cy="1104"/>
            </a:xfrm>
            <a:prstGeom prst="leftBrace">
              <a:avLst>
                <a:gd name="adj1" fmla="val 9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1663" y="1955"/>
              <a:ext cx="2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0" lang="en-US" sz="2000">
                  <a:latin typeface="Sylfaen" pitchFamily="18" charset="0"/>
                </a:rPr>
                <a:t>m</a:t>
              </a:r>
            </a:p>
          </p:txBody>
        </p:sp>
      </p:grpSp>
      <p:sp>
        <p:nvSpPr>
          <p:cNvPr id="40" name="AutoShape 18"/>
          <p:cNvSpPr>
            <a:spLocks noChangeArrowheads="1"/>
          </p:cNvSpPr>
          <p:nvPr/>
        </p:nvSpPr>
        <p:spPr bwMode="auto">
          <a:xfrm rot="16200000">
            <a:off x="7961204" y="2600026"/>
            <a:ext cx="1828800" cy="189827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kumimoji="0" lang="en-US" sz="2400" b="1" baseline="30000">
              <a:latin typeface="Sylfaen" pitchFamily="18" charset="0"/>
            </a:endParaRPr>
          </a:p>
        </p:txBody>
      </p:sp>
      <p:sp>
        <p:nvSpPr>
          <p:cNvPr id="41" name="AutoShape 19"/>
          <p:cNvSpPr>
            <a:spLocks noChangeArrowheads="1"/>
          </p:cNvSpPr>
          <p:nvPr/>
        </p:nvSpPr>
        <p:spPr bwMode="auto">
          <a:xfrm rot="16200000">
            <a:off x="9215993" y="1778622"/>
            <a:ext cx="174625" cy="187983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kumimoji="0" lang="en-US" sz="2400" b="1">
              <a:latin typeface="Symbol" pitchFamily="18" charset="2"/>
              <a:sym typeface="Symbol" pitchFamily="18" charset="2"/>
            </a:endParaRPr>
          </a:p>
        </p:txBody>
      </p:sp>
      <p:sp>
        <p:nvSpPr>
          <p:cNvPr id="42" name="Rectangle 20"/>
          <p:cNvSpPr>
            <a:spLocks noChangeArrowheads="1"/>
          </p:cNvSpPr>
          <p:nvPr/>
        </p:nvSpPr>
        <p:spPr bwMode="auto">
          <a:xfrm>
            <a:off x="9976077" y="2105977"/>
            <a:ext cx="69637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0" lang="en-US" sz="2800" b="1" dirty="0">
                <a:latin typeface="Sylfaen" pitchFamily="18" charset="0"/>
              </a:rPr>
              <a:t>V</a:t>
            </a:r>
            <a:r>
              <a:rPr kumimoji="0" lang="en-US" sz="2800" b="1" baseline="30000" dirty="0">
                <a:latin typeface="Sylfaen" pitchFamily="18" charset="0"/>
              </a:rPr>
              <a:t>T</a:t>
            </a:r>
          </a:p>
        </p:txBody>
      </p:sp>
      <p:sp>
        <p:nvSpPr>
          <p:cNvPr id="43" name="Rectangle 21"/>
          <p:cNvSpPr>
            <a:spLocks noChangeArrowheads="1"/>
          </p:cNvSpPr>
          <p:nvPr/>
        </p:nvSpPr>
        <p:spPr bwMode="auto">
          <a:xfrm>
            <a:off x="7726588" y="2136140"/>
            <a:ext cx="1135271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0" lang="en-US" sz="6000" dirty="0">
                <a:latin typeface="Symbol" pitchFamily="18" charset="2"/>
                <a:sym typeface="Symbol" pitchFamily="18" charset="2"/>
              </a:rPr>
              <a:t></a:t>
            </a:r>
            <a:r>
              <a:rPr kumimoji="0" lang="en-US" sz="4400" dirty="0">
                <a:latin typeface="Symbol" pitchFamily="18" charset="2"/>
              </a:rPr>
              <a:t> </a:t>
            </a:r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8939438" y="1777365"/>
            <a:ext cx="199041" cy="1831975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23"/>
          <p:cNvSpPr>
            <a:spLocks noChangeArrowheads="1"/>
          </p:cNvSpPr>
          <p:nvPr/>
        </p:nvSpPr>
        <p:spPr bwMode="auto">
          <a:xfrm>
            <a:off x="9379176" y="1956752"/>
            <a:ext cx="184297" cy="157163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AutoShape 24"/>
          <p:cNvSpPr>
            <a:spLocks noChangeArrowheads="1"/>
          </p:cNvSpPr>
          <p:nvPr/>
        </p:nvSpPr>
        <p:spPr bwMode="auto">
          <a:xfrm>
            <a:off x="9663339" y="1798002"/>
            <a:ext cx="1334312" cy="163513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0" lang="en-US" sz="2400" b="1" baseline="30000">
              <a:latin typeface="Sylfaen" pitchFamily="18" charset="0"/>
            </a:endParaRPr>
          </a:p>
        </p:txBody>
      </p:sp>
      <p:sp>
        <p:nvSpPr>
          <p:cNvPr id="47" name="Rectangle 25"/>
          <p:cNvSpPr>
            <a:spLocks noChangeArrowheads="1"/>
          </p:cNvSpPr>
          <p:nvPr/>
        </p:nvSpPr>
        <p:spPr bwMode="auto">
          <a:xfrm>
            <a:off x="9661752" y="1966277"/>
            <a:ext cx="1336155" cy="169863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17"/>
          <p:cNvSpPr>
            <a:spLocks noChangeArrowheads="1"/>
          </p:cNvSpPr>
          <p:nvPr/>
        </p:nvSpPr>
        <p:spPr bwMode="auto">
          <a:xfrm>
            <a:off x="8712489" y="3570753"/>
            <a:ext cx="514001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0" lang="en-US" sz="2800" b="1" dirty="0">
                <a:latin typeface="Sylfaen" pitchFamily="18" charset="0"/>
              </a:rPr>
              <a:t>U</a:t>
            </a:r>
            <a:endParaRPr kumimoji="0" lang="en-US" sz="2800" b="1" baseline="30000" dirty="0">
              <a:latin typeface="Sylfae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8447314" y="5806440"/>
                <a:ext cx="258124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1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solidFill>
                                    <a:srgbClr val="008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sz="2800" b="1" i="1" smtClean="0">
                              <a:solidFill>
                                <a:srgbClr val="008000"/>
                              </a:solidFill>
                              <a:latin typeface="Cambria Math"/>
                              <a:cs typeface="Arial" pitchFamily="34" charset="0"/>
                            </a:rPr>
                            <m:t>𝒙𝒊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008000"/>
                          </a:solidFill>
                          <a:latin typeface="Cambria Math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008000"/>
                              </a:solidFill>
                              <a:latin typeface="Cambria Math"/>
                              <a:cs typeface="Arial" pitchFamily="34" charset="0"/>
                            </a:rPr>
                            <m:t>𝒒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8000"/>
                              </a:solidFill>
                              <a:latin typeface="Cambria Math"/>
                              <a:cs typeface="Arial" pitchFamily="34" charset="0"/>
                            </a:rPr>
                            <m:t>𝒊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008000"/>
                          </a:solidFill>
                          <a:latin typeface="Cambria Math"/>
                          <a:cs typeface="Arial" pitchFamily="34" charset="0"/>
                        </a:rPr>
                        <m:t>⋅</m:t>
                      </m:r>
                      <m:sSubSup>
                        <m:sSubSupPr>
                          <m:ctrlPr>
                            <a:rPr lang="en-US" sz="2800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en-US" sz="2800" b="1" i="1" smtClean="0">
                              <a:solidFill>
                                <a:srgbClr val="008000"/>
                              </a:solidFill>
                              <a:latin typeface="Cambria Math"/>
                              <a:cs typeface="Arial" pitchFamily="34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8000"/>
                              </a:solidFill>
                              <a:latin typeface="Cambria Math"/>
                              <a:cs typeface="Arial" pitchFamily="34" charset="0"/>
                            </a:rPr>
                            <m:t>𝒙</m:t>
                          </m:r>
                        </m:sub>
                        <m:sup/>
                      </m:sSubSup>
                    </m:oMath>
                  </m:oMathPara>
                </a14:m>
                <a:endParaRPr lang="en-US" sz="2800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314" y="5806440"/>
                <a:ext cx="258124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5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SVD: Good Stuff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10515600" cy="4774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D600B7"/>
                    </a:solidFill>
                  </a:rPr>
                  <a:t>We already know that SVD gives minimum reconstruction error</a:t>
                </a:r>
                <a:r>
                  <a:rPr lang="en-US" b="1" dirty="0">
                    <a:solidFill>
                      <a:srgbClr val="D60093"/>
                    </a:solidFill>
                  </a:rPr>
                  <a:t> </a:t>
                </a:r>
                <a:r>
                  <a:rPr lang="en-US" b="1" dirty="0"/>
                  <a:t>(Sum of Squared Errors):</a:t>
                </a: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min</m:t>
                          </m:r>
                        </m:e>
                        <m:lim>
                          <m:r>
                            <a:rPr lang="en-US" i="1">
                              <a:latin typeface="Cambria Math"/>
                            </a:rPr>
                            <m:t>𝑈</m:t>
                          </m:r>
                          <m:r>
                            <a:rPr lang="en-US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V</m:t>
                          </m:r>
                          <m:r>
                            <a:rPr lang="en-US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Σ</m:t>
                          </m:r>
                        </m:lim>
                      </m:limLow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/>
                                            </a:rPr>
                                            <m:t>Σ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𝑉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/>
                                                </a:rPr>
                                                <m:t>T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D600B7"/>
                    </a:solidFill>
                  </a:rPr>
                  <a:t>Note two things: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/>
                  <a:t>SSE</a:t>
                </a:r>
                <a:r>
                  <a:rPr lang="en-US" dirty="0"/>
                  <a:t> and </a:t>
                </a:r>
                <a:r>
                  <a:rPr lang="en-US" b="1" dirty="0"/>
                  <a:t>RMSE</a:t>
                </a:r>
                <a:r>
                  <a:rPr lang="en-US" dirty="0"/>
                  <a:t> are monotonically related: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𝑹𝑴𝑺𝑬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𝒄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latin typeface="Cambria Math"/>
                          </a:rPr>
                          <m:t>𝑺𝑺𝑬</m:t>
                        </m:r>
                      </m:e>
                    </m:rad>
                  </m:oMath>
                </a14:m>
                <a:r>
                  <a:rPr lang="en-US" b="1" dirty="0"/>
                  <a:t>   </a:t>
                </a:r>
                <a:r>
                  <a:rPr lang="en-US" b="1" dirty="0">
                    <a:solidFill>
                      <a:srgbClr val="207A00"/>
                    </a:solidFill>
                  </a:rPr>
                  <a:t>Great news: SVD is minimizing RMSE!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/>
                  <a:t>Complication:</a:t>
                </a:r>
                <a:r>
                  <a:rPr lang="en-US" dirty="0"/>
                  <a:t> The sum in SVD error term is over all entries (no-rating in interpreted as zero-rating). </a:t>
                </a:r>
                <a:br>
                  <a:rPr lang="en-US" dirty="0"/>
                </a:br>
                <a:r>
                  <a:rPr lang="en-US" dirty="0">
                    <a:solidFill>
                      <a:srgbClr val="F0AD00"/>
                    </a:solidFill>
                  </a:rPr>
                  <a:t>But our </a:t>
                </a:r>
                <a:r>
                  <a:rPr lang="en-US" b="1" i="1" dirty="0">
                    <a:solidFill>
                      <a:srgbClr val="F0AD00"/>
                    </a:solidFill>
                  </a:rPr>
                  <a:t>R</a:t>
                </a:r>
                <a:r>
                  <a:rPr lang="en-US" b="1" dirty="0">
                    <a:solidFill>
                      <a:srgbClr val="F0AD00"/>
                    </a:solidFill>
                  </a:rPr>
                  <a:t> </a:t>
                </a:r>
                <a:r>
                  <a:rPr lang="en-US" dirty="0">
                    <a:solidFill>
                      <a:srgbClr val="F0AD00"/>
                    </a:solidFill>
                  </a:rPr>
                  <a:t>has missing entries!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438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SVD: Good Stuff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10515600" cy="4774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701143"/>
                <a:ext cx="10515600" cy="2991394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D600B7"/>
                    </a:solidFill>
                    <a:sym typeface="Wingdings" pitchFamily="2" charset="2"/>
                  </a:rPr>
                  <a:t>SVD isn’t defined when entries are missing!</a:t>
                </a:r>
                <a:endParaRPr lang="en-US" b="1" dirty="0">
                  <a:solidFill>
                    <a:srgbClr val="D600B7"/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207A00"/>
                    </a:solidFill>
                    <a:sym typeface="Wingdings" pitchFamily="2" charset="2"/>
                  </a:rPr>
                  <a:t>Use specialized methods to find </a:t>
                </a:r>
                <a:r>
                  <a:rPr lang="en-US" b="1" i="1" dirty="0">
                    <a:solidFill>
                      <a:srgbClr val="207A00"/>
                    </a:solidFill>
                    <a:sym typeface="Wingdings" pitchFamily="2" charset="2"/>
                  </a:rPr>
                  <a:t>P</a:t>
                </a:r>
                <a:r>
                  <a:rPr lang="en-US" b="1" dirty="0">
                    <a:solidFill>
                      <a:srgbClr val="207A00"/>
                    </a:solidFill>
                    <a:sym typeface="Wingdings" pitchFamily="2" charset="2"/>
                  </a:rPr>
                  <a:t>, </a:t>
                </a:r>
                <a:r>
                  <a:rPr lang="en-US" b="1" i="1" dirty="0">
                    <a:solidFill>
                      <a:srgbClr val="207A00"/>
                    </a:solidFill>
                    <a:sym typeface="Wingdings" pitchFamily="2" charset="2"/>
                  </a:rPr>
                  <a:t>Q</a:t>
                </a:r>
              </a:p>
              <a:p>
                <a:pPr marL="29260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min</m:t>
                          </m:r>
                        </m:e>
                        <m:lim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lim>
                      </m:limLow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</a:rPr>
                            <m:t>R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⋅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cs typeface="Arial" pitchFamily="34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cs typeface="Arial" pitchFamily="34" charset="0"/>
                                        </a:rPr>
                                        <m:t>𝑥</m:t>
                                      </m:r>
                                    </m:sub>
                                    <m:sup/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3"/>
                  </a:solidFill>
                  <a:sym typeface="Wingdings" pitchFamily="2" charset="2"/>
                </a:endParaRPr>
              </a:p>
              <a:p>
                <a:pPr marL="692658" lvl="1" indent="-400050">
                  <a:buFont typeface="Wingdings" panose="05000000000000000000" pitchFamily="2" charset="2"/>
                  <a:buChar char="§"/>
                </a:pPr>
                <a:r>
                  <a:rPr lang="en-US" b="1" dirty="0">
                    <a:sym typeface="Wingdings" pitchFamily="2" charset="2"/>
                  </a:rPr>
                  <a:t>Note:</a:t>
                </a:r>
              </a:p>
              <a:p>
                <a:pPr marL="957834" lvl="2" indent="-400050">
                  <a:buFont typeface="Wingdings" panose="05000000000000000000" pitchFamily="2" charset="2"/>
                  <a:buChar char="§"/>
                </a:pPr>
                <a:r>
                  <a:rPr lang="en-US" dirty="0">
                    <a:sym typeface="Wingdings" pitchFamily="2" charset="2"/>
                  </a:rPr>
                  <a:t>We don’t require cols of </a:t>
                </a:r>
                <a:r>
                  <a:rPr lang="en-US" b="1" i="1" dirty="0">
                    <a:solidFill>
                      <a:srgbClr val="F0AD00"/>
                    </a:solidFill>
                  </a:rPr>
                  <a:t>P, Q</a:t>
                </a:r>
                <a:r>
                  <a:rPr lang="en-US" b="1" i="1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/>
                  <a:t>to be orthogonal/unit length</a:t>
                </a:r>
              </a:p>
              <a:p>
                <a:pPr marL="957834" lvl="2" indent="-400050">
                  <a:buFont typeface="Wingdings" panose="05000000000000000000" pitchFamily="2" charset="2"/>
                  <a:buChar char="§"/>
                </a:pPr>
                <a:r>
                  <a:rPr lang="en-US" b="1" i="1" dirty="0">
                    <a:solidFill>
                      <a:srgbClr val="F0AD00"/>
                    </a:solidFill>
                  </a:rPr>
                  <a:t>P, Q</a:t>
                </a:r>
                <a:r>
                  <a:rPr lang="en-US" b="1" i="1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>
                    <a:sym typeface="Wingdings" pitchFamily="2" charset="2"/>
                  </a:rPr>
                  <a:t>map users/movies to a latent space</a:t>
                </a:r>
              </a:p>
              <a:p>
                <a:pPr marL="957834" lvl="2" indent="-400050">
                  <a:buFont typeface="Wingdings" panose="05000000000000000000" pitchFamily="2" charset="2"/>
                  <a:buChar char="§"/>
                </a:pPr>
                <a:r>
                  <a:rPr lang="en-US" dirty="0">
                    <a:sym typeface="Wingdings" pitchFamily="2" charset="2"/>
                  </a:rPr>
                  <a:t>The most popular model among Netflix contestants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701143"/>
                <a:ext cx="10515600" cy="2991394"/>
              </a:xfrm>
              <a:blipFill>
                <a:blip r:embed="rId3"/>
                <a:stretch>
                  <a:fillRect l="-928" t="-4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60632"/>
              </p:ext>
            </p:extLst>
          </p:nvPr>
        </p:nvGraphicFramePr>
        <p:xfrm>
          <a:off x="945998" y="1671929"/>
          <a:ext cx="2499360" cy="167640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712806"/>
              </p:ext>
            </p:extLst>
          </p:nvPr>
        </p:nvGraphicFramePr>
        <p:xfrm>
          <a:off x="4195354" y="1614488"/>
          <a:ext cx="1143000" cy="1752600"/>
        </p:xfrm>
        <a:graphic>
          <a:graphicData uri="http://schemas.openxmlformats.org/drawingml/2006/table">
            <a:tbl>
              <a:tblPr rtl="1"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309787"/>
              </p:ext>
            </p:extLst>
          </p:nvPr>
        </p:nvGraphicFramePr>
        <p:xfrm>
          <a:off x="6088350" y="2168861"/>
          <a:ext cx="4771897" cy="731520"/>
        </p:xfrm>
        <a:graphic>
          <a:graphicData uri="http://schemas.openxmlformats.org/drawingml/2006/table">
            <a:tbl>
              <a:tblPr rtl="1"/>
              <a:tblGrid>
                <a:gridCol w="397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45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85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8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6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07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1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765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 Box 180"/>
          <p:cNvSpPr txBox="1">
            <a:spLocks noChangeArrowheads="1"/>
          </p:cNvSpPr>
          <p:nvPr/>
        </p:nvSpPr>
        <p:spPr bwMode="auto">
          <a:xfrm>
            <a:off x="3636740" y="2217741"/>
            <a:ext cx="4683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latin typeface="Symbol" pitchFamily="18" charset="2"/>
                <a:sym typeface="Symbol" pitchFamily="18" charset="2"/>
              </a:rPr>
              <a:t>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8684202" y="2835611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2400" b="1" baseline="30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95909" y="3033594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Q</a:t>
            </a:r>
          </a:p>
        </p:txBody>
      </p:sp>
      <p:sp>
        <p:nvSpPr>
          <p:cNvPr id="12" name="Text Box 185"/>
          <p:cNvSpPr txBox="1">
            <a:spLocks noChangeArrowheads="1"/>
          </p:cNvSpPr>
          <p:nvPr/>
        </p:nvSpPr>
        <p:spPr bwMode="auto">
          <a:xfrm>
            <a:off x="8339455" y="1749759"/>
            <a:ext cx="804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users</a:t>
            </a:r>
          </a:p>
        </p:txBody>
      </p:sp>
      <p:sp>
        <p:nvSpPr>
          <p:cNvPr id="13" name="Text Box 184"/>
          <p:cNvSpPr txBox="1">
            <a:spLocks noChangeArrowheads="1"/>
          </p:cNvSpPr>
          <p:nvPr/>
        </p:nvSpPr>
        <p:spPr bwMode="auto">
          <a:xfrm rot="16200000">
            <a:off x="3666812" y="288216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371395" y="4562059"/>
                <a:ext cx="21225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  <a:cs typeface="Arial" pitchFamily="34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/>
                              <a:cs typeface="Arial" pitchFamily="34" charset="0"/>
                            </a:rPr>
                            <m:t>𝑥𝑖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cs typeface="Arial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cs typeface="Arial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  <a:cs typeface="Arial" pitchFamily="34" charset="0"/>
                        </a:rPr>
                        <m:t>⋅</m:t>
                      </m:r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/>
                              <a:cs typeface="Arial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cs typeface="Arial" pitchFamily="34" charset="0"/>
                            </a:rPr>
                            <m:t>𝑥</m:t>
                          </m:r>
                        </m:sub>
                        <m:sup/>
                      </m:sSubSup>
                    </m:oMath>
                  </m:oMathPara>
                </a14:m>
                <a:endParaRPr lang="en-US" sz="28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395" y="4562059"/>
                <a:ext cx="212250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271554" y="13096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factors</a:t>
            </a:r>
          </a:p>
        </p:txBody>
      </p:sp>
      <p:sp>
        <p:nvSpPr>
          <p:cNvPr id="16" name="TextBox 15"/>
          <p:cNvSpPr txBox="1"/>
          <p:nvPr/>
        </p:nvSpPr>
        <p:spPr>
          <a:xfrm rot="5400000">
            <a:off x="10545372" y="23337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factors</a:t>
            </a:r>
          </a:p>
        </p:txBody>
      </p:sp>
      <p:sp>
        <p:nvSpPr>
          <p:cNvPr id="17" name="Text Box 96"/>
          <p:cNvSpPr txBox="1">
            <a:spLocks noChangeArrowheads="1"/>
          </p:cNvSpPr>
          <p:nvPr/>
        </p:nvSpPr>
        <p:spPr bwMode="auto">
          <a:xfrm rot="16200000">
            <a:off x="450768" y="2268338"/>
            <a:ext cx="797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items</a:t>
            </a:r>
          </a:p>
        </p:txBody>
      </p:sp>
      <p:sp>
        <p:nvSpPr>
          <p:cNvPr id="18" name="Text Box 187"/>
          <p:cNvSpPr txBox="1">
            <a:spLocks noChangeArrowheads="1"/>
          </p:cNvSpPr>
          <p:nvPr/>
        </p:nvSpPr>
        <p:spPr bwMode="auto">
          <a:xfrm>
            <a:off x="1903375" y="1342798"/>
            <a:ext cx="8114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1393447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Back to Our Problem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10515600" cy="4774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838200" y="1776549"/>
            <a:ext cx="10515600" cy="42846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Want to minimize SSE for unseen test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Idea: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rgbClr val="207A00"/>
                </a:solidFill>
              </a:rPr>
              <a:t>Minimize SSE on </a:t>
            </a:r>
            <a:r>
              <a:rPr lang="en-US" b="1" u="sng" dirty="0">
                <a:solidFill>
                  <a:srgbClr val="207A00"/>
                </a:solidFill>
              </a:rPr>
              <a:t>training</a:t>
            </a:r>
            <a:r>
              <a:rPr lang="en-US" b="1" dirty="0">
                <a:solidFill>
                  <a:srgbClr val="207A00"/>
                </a:solidFill>
              </a:rPr>
              <a:t>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Want large </a:t>
            </a:r>
            <a:r>
              <a:rPr lang="en-US" b="1" i="1" dirty="0"/>
              <a:t>k</a:t>
            </a:r>
            <a:r>
              <a:rPr lang="en-US" dirty="0"/>
              <a:t> (# of factors) to capture all the signals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But, </a:t>
            </a:r>
            <a:r>
              <a:rPr lang="en-US" b="1" dirty="0"/>
              <a:t>SSE</a:t>
            </a:r>
            <a:r>
              <a:rPr lang="en-US" dirty="0"/>
              <a:t> on </a:t>
            </a:r>
            <a:r>
              <a:rPr lang="en-US" b="1" u="sng" dirty="0">
                <a:solidFill>
                  <a:srgbClr val="F0AD00"/>
                </a:solidFill>
              </a:rPr>
              <a:t>test</a:t>
            </a:r>
            <a:r>
              <a:rPr lang="en-US" b="1" dirty="0">
                <a:solidFill>
                  <a:srgbClr val="F0AD00"/>
                </a:solidFill>
              </a:rPr>
              <a:t> data</a:t>
            </a:r>
            <a:r>
              <a:rPr lang="en-US" dirty="0"/>
              <a:t> begins to rise for </a:t>
            </a:r>
            <a:r>
              <a:rPr lang="en-US" b="1" i="1" dirty="0"/>
              <a:t>k</a:t>
            </a:r>
            <a:r>
              <a:rPr lang="en-US" dirty="0"/>
              <a:t> &gt; 2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is a classical example of </a:t>
            </a:r>
            <a:r>
              <a:rPr lang="en-US" b="1" dirty="0"/>
              <a:t>overfitting: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With too much freedom (too many free parameters) the model starts fitting noise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That is it fits too well the training data and thus 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b="1" dirty="0"/>
              <a:t>generalizing </a:t>
            </a:r>
            <a:r>
              <a:rPr lang="en-US" dirty="0"/>
              <a:t>well to unseen test data</a:t>
            </a:r>
          </a:p>
          <a:p>
            <a:endParaRPr lang="en-US" dirty="0"/>
          </a:p>
        </p:txBody>
      </p:sp>
      <p:graphicFrame>
        <p:nvGraphicFramePr>
          <p:cNvPr id="20" name="Group 8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6123135"/>
              </p:ext>
            </p:extLst>
          </p:nvPr>
        </p:nvGraphicFramePr>
        <p:xfrm>
          <a:off x="9997818" y="2266406"/>
          <a:ext cx="906780" cy="1219200"/>
        </p:xfrm>
        <a:graphic>
          <a:graphicData uri="http://schemas.openxmlformats.org/drawingml/2006/table">
            <a:tbl>
              <a:tblPr/>
              <a:tblGrid>
                <a:gridCol w="151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굴림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굴림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굴림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굴림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굴림" charset="-127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굴림" charset="-127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굴림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굴림" charset="-127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굴림" charset="-127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굴림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굴림" charset="-127"/>
                          <a:cs typeface="Arial" pitchFamily="34" charset="0"/>
                        </a:rPr>
                        <a:t>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굴림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굴림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굴림" charset="-127"/>
                          <a:cs typeface="Arial" pitchFamily="34" charset="0"/>
                        </a:rPr>
                        <a:t>?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굴림" charset="-127"/>
                          <a:cs typeface="Arial" pitchFamily="34" charset="0"/>
                        </a:rPr>
                        <a:t>?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굴림" charset="-127"/>
                          <a:cs typeface="Arial" pitchFamily="34" charset="0"/>
                        </a:rPr>
                        <a:t>?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굴림" charset="-127"/>
                          <a:cs typeface="Arial" pitchFamily="34" charset="0"/>
                        </a:rPr>
                        <a:t> 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굴림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굴림" charset="-127"/>
                          <a:cs typeface="Arial" pitchFamily="34" charset="0"/>
                        </a:rPr>
                        <a:t>?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굴림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굴림" charset="-127"/>
                          <a:cs typeface="Arial" pitchFamily="34" charset="0"/>
                        </a:rPr>
                        <a:t>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굴림" charset="-127"/>
                          <a:cs typeface="Arial" pitchFamily="34" charset="0"/>
                        </a:rPr>
                        <a:t>?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굴림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318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Dealing with Missing Entries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10515600" cy="4774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838200" y="1776549"/>
            <a:ext cx="10515600" cy="42846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To solve overfitting we introduce </a:t>
            </a:r>
            <a:r>
              <a:rPr lang="en-US" b="1" dirty="0">
                <a:solidFill>
                  <a:srgbClr val="D600B7"/>
                </a:solidFill>
              </a:rPr>
              <a:t>regularization: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Allow rich model where there are sufficient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Shrink aggressively where data are scarce</a:t>
            </a:r>
          </a:p>
          <a:p>
            <a:endParaRPr lang="en-US" dirty="0"/>
          </a:p>
        </p:txBody>
      </p:sp>
      <p:graphicFrame>
        <p:nvGraphicFramePr>
          <p:cNvPr id="20" name="Group 8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6123135"/>
              </p:ext>
            </p:extLst>
          </p:nvPr>
        </p:nvGraphicFramePr>
        <p:xfrm>
          <a:off x="9997818" y="2266406"/>
          <a:ext cx="906780" cy="1219200"/>
        </p:xfrm>
        <a:graphic>
          <a:graphicData uri="http://schemas.openxmlformats.org/drawingml/2006/table">
            <a:tbl>
              <a:tblPr/>
              <a:tblGrid>
                <a:gridCol w="151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굴림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굴림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굴림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굴림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굴림" charset="-127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굴림" charset="-127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굴림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굴림" charset="-127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굴림" charset="-127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굴림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굴림" charset="-127"/>
                          <a:cs typeface="Arial" pitchFamily="34" charset="0"/>
                        </a:rPr>
                        <a:t>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굴림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굴림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굴림" charset="-127"/>
                          <a:cs typeface="Arial" pitchFamily="34" charset="0"/>
                        </a:rPr>
                        <a:t>?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굴림" charset="-127"/>
                          <a:cs typeface="Arial" pitchFamily="34" charset="0"/>
                        </a:rPr>
                        <a:t>?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굴림" charset="-127"/>
                          <a:cs typeface="Arial" pitchFamily="34" charset="0"/>
                        </a:rPr>
                        <a:t>?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굴림" charset="-127"/>
                          <a:cs typeface="Arial" pitchFamily="34" charset="0"/>
                        </a:rPr>
                        <a:t> 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굴림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굴림" charset="-127"/>
                          <a:cs typeface="Arial" pitchFamily="34" charset="0"/>
                        </a:rPr>
                        <a:t>?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굴림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굴림" charset="-127"/>
                          <a:cs typeface="Arial" pitchFamily="34" charset="0"/>
                        </a:rPr>
                        <a:t>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굴림" charset="-127"/>
                          <a:cs typeface="Arial" pitchFamily="34" charset="0"/>
                        </a:rPr>
                        <a:t>?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굴림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43980" y="5945357"/>
            <a:ext cx="78872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Symbol"/>
              </a:rPr>
              <a:t>Note: 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Symbol"/>
              </a:rPr>
              <a:t>We do not care about the “raw” value of the objective function,</a:t>
            </a:r>
            <a:b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Symbol"/>
              </a:rPr>
            </a:b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Symbol"/>
              </a:rPr>
              <a:t>but we care in P,Q that achieve the minimum of the objective</a:t>
            </a:r>
            <a:endParaRPr lang="en-US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304835"/>
              </p:ext>
            </p:extLst>
          </p:nvPr>
        </p:nvGraphicFramePr>
        <p:xfrm>
          <a:off x="1899149" y="3653496"/>
          <a:ext cx="800576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4" imgW="2997000" imgH="457200" progId="Equation.3">
                  <p:embed/>
                </p:oleObj>
              </mc:Choice>
              <mc:Fallback>
                <p:oleObj name="Equation" r:id="rId4" imgW="2997000" imgH="457200" progId="Equation.3">
                  <p:embed/>
                  <p:pic>
                    <p:nvPicPr>
                      <p:cNvPr id="409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9149" y="3653496"/>
                        <a:ext cx="8005762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94411" y="5301261"/>
            <a:ext cx="4599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Symbol"/>
              </a:rPr>
              <a:t></a:t>
            </a:r>
            <a:r>
              <a:rPr lang="en-US" sz="2000" b="1" baseline="-25000" dirty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Symbol"/>
              </a:rPr>
              <a:t>1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Symbol"/>
              </a:rPr>
              <a:t>, </a:t>
            </a:r>
            <a:r>
              <a:rPr lang="en-US" b="1" baseline="-25000" dirty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Symbol"/>
              </a:rPr>
              <a:t>2 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Symbol"/>
              </a:rPr>
              <a:t>… user set regularization parameters</a:t>
            </a:r>
            <a:endParaRPr lang="en-US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613649" y="4824547"/>
            <a:ext cx="6172201" cy="602054"/>
            <a:chOff x="2133600" y="5981176"/>
            <a:chExt cx="6172201" cy="602054"/>
          </a:xfrm>
        </p:grpSpPr>
        <p:sp>
          <p:nvSpPr>
            <p:cNvPr id="10" name="Left Brace 9"/>
            <p:cNvSpPr/>
            <p:nvPr/>
          </p:nvSpPr>
          <p:spPr>
            <a:xfrm rot="16200000">
              <a:off x="3108198" y="5006578"/>
              <a:ext cx="184403" cy="2133600"/>
            </a:xfrm>
            <a:prstGeom prst="leftBrace">
              <a:avLst>
                <a:gd name="adj1" fmla="val 73476"/>
                <a:gd name="adj2" fmla="val 49707"/>
              </a:avLst>
            </a:prstGeom>
            <a:ln w="28575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16325" y="6213904"/>
              <a:ext cx="1186134" cy="369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“error”</a:t>
              </a:r>
            </a:p>
          </p:txBody>
        </p:sp>
        <p:sp>
          <p:nvSpPr>
            <p:cNvPr id="12" name="Left Brace 11"/>
            <p:cNvSpPr/>
            <p:nvPr/>
          </p:nvSpPr>
          <p:spPr>
            <a:xfrm rot="16200000">
              <a:off x="6613398" y="4491463"/>
              <a:ext cx="184406" cy="3200401"/>
            </a:xfrm>
            <a:prstGeom prst="leftBrace">
              <a:avLst>
                <a:gd name="adj1" fmla="val 73476"/>
                <a:gd name="adj2" fmla="val 49707"/>
              </a:avLst>
            </a:prstGeom>
            <a:ln w="28575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48400" y="6183868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“length”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9087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Effect of Regularization</a:t>
            </a:r>
          </a:p>
        </p:txBody>
      </p:sp>
      <p:sp>
        <p:nvSpPr>
          <p:cNvPr id="47" name="Line 2"/>
          <p:cNvSpPr>
            <a:spLocks noChangeShapeType="1"/>
          </p:cNvSpPr>
          <p:nvPr/>
        </p:nvSpPr>
        <p:spPr bwMode="auto">
          <a:xfrm>
            <a:off x="6057311" y="1335371"/>
            <a:ext cx="0" cy="502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3"/>
          <p:cNvSpPr>
            <a:spLocks noChangeShapeType="1"/>
          </p:cNvSpPr>
          <p:nvPr/>
        </p:nvSpPr>
        <p:spPr bwMode="auto">
          <a:xfrm>
            <a:off x="2856911" y="3926171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2552111" y="4002371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eaLnBrk="0" hangingPunct="0"/>
            <a:endParaRPr lang="en-US" sz="2400">
              <a:latin typeface="Times" pitchFamily="18" charset="0"/>
            </a:endParaRPr>
          </a:p>
        </p:txBody>
      </p: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1774236" y="3515008"/>
            <a:ext cx="1363662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hangingPunct="0"/>
            <a:r>
              <a:rPr lang="en-US" b="1"/>
              <a:t>Geared towards </a:t>
            </a:r>
          </a:p>
          <a:p>
            <a:pPr algn="l" rtl="0" eaLnBrk="0" hangingPunct="0"/>
            <a:r>
              <a:rPr lang="en-US" b="1"/>
              <a:t>females</a:t>
            </a:r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9005298" y="3478496"/>
            <a:ext cx="13557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 b="1" dirty="0"/>
              <a:t>Geared towards </a:t>
            </a:r>
          </a:p>
          <a:p>
            <a:pPr rtl="0" eaLnBrk="0" hangingPunct="0"/>
            <a:r>
              <a:rPr lang="en-US" b="1" dirty="0"/>
              <a:t>males</a:t>
            </a:r>
          </a:p>
        </p:txBody>
      </p: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5103223" y="1351246"/>
            <a:ext cx="996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b="1"/>
              <a:t>serious</a:t>
            </a:r>
            <a:endParaRPr lang="en-US"/>
          </a:p>
        </p:txBody>
      </p:sp>
      <p:sp>
        <p:nvSpPr>
          <p:cNvPr id="53" name="Text Box 8"/>
          <p:cNvSpPr txBox="1">
            <a:spLocks noChangeArrowheads="1"/>
          </p:cNvSpPr>
          <p:nvPr/>
        </p:nvSpPr>
        <p:spPr bwMode="auto">
          <a:xfrm>
            <a:off x="5638479" y="6440771"/>
            <a:ext cx="7601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b="1" dirty="0"/>
              <a:t>funny</a:t>
            </a:r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2561636" y="4905103"/>
            <a:ext cx="1800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 dirty="0">
                <a:solidFill>
                  <a:schemeClr val="accent2"/>
                </a:solidFill>
                <a:latin typeface="Lucida Bright" pitchFamily="18" charset="0"/>
              </a:rPr>
              <a:t>The Princess</a:t>
            </a:r>
          </a:p>
          <a:p>
            <a:pPr rtl="0" eaLnBrk="0" hangingPunct="0"/>
            <a:r>
              <a:rPr lang="en-US" dirty="0">
                <a:solidFill>
                  <a:schemeClr val="accent2"/>
                </a:solidFill>
                <a:latin typeface="Lucida Bright" pitchFamily="18" charset="0"/>
              </a:rPr>
              <a:t>Diaries</a:t>
            </a:r>
          </a:p>
        </p:txBody>
      </p:sp>
      <p:sp>
        <p:nvSpPr>
          <p:cNvPr id="55" name="Text Box 10"/>
          <p:cNvSpPr txBox="1">
            <a:spLocks noChangeArrowheads="1"/>
          </p:cNvSpPr>
          <p:nvPr/>
        </p:nvSpPr>
        <p:spPr bwMode="auto">
          <a:xfrm>
            <a:off x="5188948" y="4916771"/>
            <a:ext cx="1766888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>
                <a:solidFill>
                  <a:schemeClr val="accent2"/>
                </a:solidFill>
                <a:latin typeface="Lucida Bright" pitchFamily="18" charset="0"/>
              </a:rPr>
              <a:t>The Lion King</a:t>
            </a: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7124111" y="1411571"/>
            <a:ext cx="1462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 dirty="0" err="1">
                <a:solidFill>
                  <a:schemeClr val="accent2"/>
                </a:solidFill>
                <a:latin typeface="Lucida Bright" pitchFamily="18" charset="0"/>
              </a:rPr>
              <a:t>Braveheart</a:t>
            </a:r>
            <a:endParaRPr lang="en-US" dirty="0">
              <a:solidFill>
                <a:schemeClr val="accent2"/>
              </a:solidFill>
              <a:latin typeface="Lucida Bright" pitchFamily="18" charset="0"/>
            </a:endParaRPr>
          </a:p>
        </p:txBody>
      </p:sp>
      <p:sp>
        <p:nvSpPr>
          <p:cNvPr id="57" name="Text Box 12"/>
          <p:cNvSpPr txBox="1">
            <a:spLocks noChangeArrowheads="1"/>
          </p:cNvSpPr>
          <p:nvPr/>
        </p:nvSpPr>
        <p:spPr bwMode="auto">
          <a:xfrm>
            <a:off x="7422561" y="2860958"/>
            <a:ext cx="17287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>
                <a:solidFill>
                  <a:schemeClr val="accent2"/>
                </a:solidFill>
                <a:latin typeface="Lucida Bright" pitchFamily="18" charset="0"/>
              </a:rPr>
              <a:t>Lethal Weapon</a:t>
            </a:r>
          </a:p>
        </p:txBody>
      </p:sp>
      <p:sp>
        <p:nvSpPr>
          <p:cNvPr id="58" name="Text Box 13"/>
          <p:cNvSpPr txBox="1">
            <a:spLocks noChangeArrowheads="1"/>
          </p:cNvSpPr>
          <p:nvPr/>
        </p:nvSpPr>
        <p:spPr bwMode="auto">
          <a:xfrm>
            <a:off x="6197011" y="5602571"/>
            <a:ext cx="1749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 dirty="0">
                <a:solidFill>
                  <a:schemeClr val="accent2"/>
                </a:solidFill>
                <a:latin typeface="Lucida Bright" pitchFamily="18" charset="0"/>
              </a:rPr>
              <a:t>Independence Day</a:t>
            </a:r>
          </a:p>
        </p:txBody>
      </p: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5142911" y="1716371"/>
            <a:ext cx="1462087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>
                <a:solidFill>
                  <a:schemeClr val="accent2"/>
                </a:solidFill>
                <a:latin typeface="Lucida Bright" pitchFamily="18" charset="0"/>
              </a:rPr>
              <a:t>Amadeus</a:t>
            </a:r>
          </a:p>
        </p:txBody>
      </p:sp>
      <p:sp>
        <p:nvSpPr>
          <p:cNvPr id="60" name="Text Box 15"/>
          <p:cNvSpPr txBox="1">
            <a:spLocks noChangeArrowheads="1"/>
          </p:cNvSpPr>
          <p:nvPr/>
        </p:nvSpPr>
        <p:spPr bwMode="auto">
          <a:xfrm>
            <a:off x="2856911" y="1606833"/>
            <a:ext cx="1462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 dirty="0">
                <a:solidFill>
                  <a:schemeClr val="accent2"/>
                </a:solidFill>
                <a:latin typeface="Lucida Bright" pitchFamily="18" charset="0"/>
              </a:rPr>
              <a:t>The Color Purple</a:t>
            </a:r>
          </a:p>
        </p:txBody>
      </p:sp>
      <p:sp>
        <p:nvSpPr>
          <p:cNvPr id="61" name="Text Box 16"/>
          <p:cNvSpPr txBox="1">
            <a:spLocks noChangeArrowheads="1"/>
          </p:cNvSpPr>
          <p:nvPr/>
        </p:nvSpPr>
        <p:spPr bwMode="auto">
          <a:xfrm>
            <a:off x="8670336" y="5041628"/>
            <a:ext cx="1462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 dirty="0">
                <a:solidFill>
                  <a:schemeClr val="accent2"/>
                </a:solidFill>
                <a:latin typeface="Lucida Bright" pitchFamily="18" charset="0"/>
              </a:rPr>
              <a:t>Dumb and Dumber</a:t>
            </a:r>
          </a:p>
        </p:txBody>
      </p:sp>
      <p:sp>
        <p:nvSpPr>
          <p:cNvPr id="62" name="Text Box 23"/>
          <p:cNvSpPr txBox="1">
            <a:spLocks noChangeArrowheads="1"/>
          </p:cNvSpPr>
          <p:nvPr/>
        </p:nvSpPr>
        <p:spPr bwMode="auto">
          <a:xfrm>
            <a:off x="5943011" y="3468971"/>
            <a:ext cx="1462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 dirty="0">
                <a:solidFill>
                  <a:schemeClr val="accent2"/>
                </a:solidFill>
                <a:latin typeface="Lucida Bright" pitchFamily="18" charset="0"/>
              </a:rPr>
              <a:t>Ocean’s 11</a:t>
            </a:r>
          </a:p>
        </p:txBody>
      </p:sp>
      <p:sp>
        <p:nvSpPr>
          <p:cNvPr id="63" name="Text Box 24"/>
          <p:cNvSpPr txBox="1">
            <a:spLocks noChangeArrowheads="1"/>
          </p:cNvSpPr>
          <p:nvPr/>
        </p:nvSpPr>
        <p:spPr bwMode="auto">
          <a:xfrm>
            <a:off x="3101386" y="3089558"/>
            <a:ext cx="1462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>
                <a:solidFill>
                  <a:schemeClr val="accent2"/>
                </a:solidFill>
                <a:latin typeface="Lucida Bright" pitchFamily="18" charset="0"/>
              </a:rPr>
              <a:t>Sense and Sensibility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884205" y="3927758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Factor 1</a:t>
            </a:r>
          </a:p>
        </p:txBody>
      </p:sp>
      <p:sp>
        <p:nvSpPr>
          <p:cNvPr id="65" name="TextBox 64"/>
          <p:cNvSpPr txBox="1"/>
          <p:nvPr/>
        </p:nvSpPr>
        <p:spPr>
          <a:xfrm rot="16200000">
            <a:off x="5433065" y="5755968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Factor 2</a:t>
            </a:r>
          </a:p>
        </p:txBody>
      </p:sp>
      <p:pic>
        <p:nvPicPr>
          <p:cNvPr id="67" name="Picture 19" descr="boy-icon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445" r="21249" b="1563"/>
          <a:stretch>
            <a:fillRect/>
          </a:stretch>
        </p:blipFill>
        <p:spPr bwMode="auto">
          <a:xfrm>
            <a:off x="8379823" y="5590903"/>
            <a:ext cx="669925" cy="762000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</p:pic>
      <p:sp>
        <p:nvSpPr>
          <p:cNvPr id="68" name="TextBox 67"/>
          <p:cNvSpPr txBox="1"/>
          <p:nvPr/>
        </p:nvSpPr>
        <p:spPr>
          <a:xfrm>
            <a:off x="1503535" y="635595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min</a:t>
            </a:r>
            <a:r>
              <a:rPr lang="en-US" sz="2000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factors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Symbol"/>
              </a:rPr>
              <a:t>“error” +  “length”</a:t>
            </a:r>
            <a:endParaRPr lang="en-US" sz="20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31163"/>
              </p:ext>
            </p:extLst>
          </p:nvPr>
        </p:nvGraphicFramePr>
        <p:xfrm>
          <a:off x="1510711" y="5895703"/>
          <a:ext cx="30654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5" imgW="2806560" imgH="457200" progId="Equation.3">
                  <p:embed/>
                </p:oleObj>
              </mc:Choice>
              <mc:Fallback>
                <p:oleObj name="Equation" r:id="rId5" imgW="2806560" imgH="45720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0711" y="5895703"/>
                        <a:ext cx="306546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816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The Netflix Utility Matrix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>
          <a:xfrm>
            <a:off x="838200" y="1752599"/>
            <a:ext cx="10515600" cy="4714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Group 18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5424624"/>
              </p:ext>
            </p:extLst>
          </p:nvPr>
        </p:nvGraphicFramePr>
        <p:xfrm>
          <a:off x="4853390" y="2002239"/>
          <a:ext cx="3390900" cy="402590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 Box 153"/>
          <p:cNvSpPr txBox="1">
            <a:spLocks noChangeArrowheads="1"/>
          </p:cNvSpPr>
          <p:nvPr/>
        </p:nvSpPr>
        <p:spPr bwMode="auto">
          <a:xfrm>
            <a:off x="5688415" y="1462489"/>
            <a:ext cx="16979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ko-KR" sz="1800" b="1" dirty="0">
                <a:solidFill>
                  <a:srgbClr val="008000"/>
                </a:solidFill>
                <a:latin typeface="Arial" pitchFamily="34" charset="0"/>
                <a:ea typeface="굴림" charset="-127"/>
                <a:cs typeface="Arial" pitchFamily="34" charset="0"/>
              </a:rPr>
              <a:t>480,000 users</a:t>
            </a:r>
          </a:p>
        </p:txBody>
      </p:sp>
      <p:sp>
        <p:nvSpPr>
          <p:cNvPr id="7" name="Text Box 154"/>
          <p:cNvSpPr txBox="1">
            <a:spLocks noChangeArrowheads="1"/>
          </p:cNvSpPr>
          <p:nvPr/>
        </p:nvSpPr>
        <p:spPr bwMode="auto">
          <a:xfrm>
            <a:off x="3443690" y="3342089"/>
            <a:ext cx="13573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8000"/>
                </a:solidFill>
                <a:latin typeface="Arial" pitchFamily="34" charset="0"/>
                <a:ea typeface="굴림" charset="-127"/>
                <a:cs typeface="Arial" pitchFamily="34" charset="0"/>
              </a:rPr>
              <a:t>17,700 movies</a:t>
            </a:r>
          </a:p>
        </p:txBody>
      </p:sp>
      <p:sp>
        <p:nvSpPr>
          <p:cNvPr id="8" name="Line 155"/>
          <p:cNvSpPr>
            <a:spLocks noChangeShapeType="1"/>
          </p:cNvSpPr>
          <p:nvPr/>
        </p:nvSpPr>
        <p:spPr bwMode="auto">
          <a:xfrm>
            <a:off x="4561290" y="2040339"/>
            <a:ext cx="12700" cy="4000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Line 156"/>
          <p:cNvSpPr>
            <a:spLocks noChangeShapeType="1"/>
          </p:cNvSpPr>
          <p:nvPr/>
        </p:nvSpPr>
        <p:spPr bwMode="auto">
          <a:xfrm>
            <a:off x="4777190" y="1875239"/>
            <a:ext cx="3390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2224490" y="1717173"/>
            <a:ext cx="20056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b="1" i="1" dirty="0">
                <a:solidFill>
                  <a:srgbClr val="D600B7"/>
                </a:solidFill>
                <a:latin typeface="Arial" pitchFamily="34" charset="0"/>
                <a:cs typeface="Arial" pitchFamily="34" charset="0"/>
              </a:rPr>
              <a:t>Matrix R</a:t>
            </a:r>
            <a:endParaRPr lang="en-US" i="1" dirty="0">
              <a:solidFill>
                <a:srgbClr val="D600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82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Effect of Regularization</a:t>
            </a:r>
          </a:p>
        </p:txBody>
      </p:sp>
      <p:sp>
        <p:nvSpPr>
          <p:cNvPr id="47" name="Line 2"/>
          <p:cNvSpPr>
            <a:spLocks noChangeShapeType="1"/>
          </p:cNvSpPr>
          <p:nvPr/>
        </p:nvSpPr>
        <p:spPr bwMode="auto">
          <a:xfrm>
            <a:off x="6057311" y="1335371"/>
            <a:ext cx="0" cy="502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3"/>
          <p:cNvSpPr>
            <a:spLocks noChangeShapeType="1"/>
          </p:cNvSpPr>
          <p:nvPr/>
        </p:nvSpPr>
        <p:spPr bwMode="auto">
          <a:xfrm>
            <a:off x="2856911" y="3926171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2552111" y="4002371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eaLnBrk="0" hangingPunct="0"/>
            <a:endParaRPr lang="en-US" sz="2400">
              <a:latin typeface="Times" pitchFamily="18" charset="0"/>
            </a:endParaRPr>
          </a:p>
        </p:txBody>
      </p: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1774236" y="3515008"/>
            <a:ext cx="1363662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hangingPunct="0"/>
            <a:r>
              <a:rPr lang="en-US" b="1"/>
              <a:t>Geared towards </a:t>
            </a:r>
          </a:p>
          <a:p>
            <a:pPr algn="l" rtl="0" eaLnBrk="0" hangingPunct="0"/>
            <a:r>
              <a:rPr lang="en-US" b="1"/>
              <a:t>females</a:t>
            </a:r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9005298" y="3478496"/>
            <a:ext cx="13557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 b="1" dirty="0"/>
              <a:t>Geared towards </a:t>
            </a:r>
          </a:p>
          <a:p>
            <a:pPr rtl="0" eaLnBrk="0" hangingPunct="0"/>
            <a:r>
              <a:rPr lang="en-US" b="1" dirty="0"/>
              <a:t>males</a:t>
            </a:r>
          </a:p>
        </p:txBody>
      </p: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5103223" y="1351246"/>
            <a:ext cx="996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b="1"/>
              <a:t>serious</a:t>
            </a:r>
            <a:endParaRPr lang="en-US"/>
          </a:p>
        </p:txBody>
      </p:sp>
      <p:sp>
        <p:nvSpPr>
          <p:cNvPr id="53" name="Text Box 8"/>
          <p:cNvSpPr txBox="1">
            <a:spLocks noChangeArrowheads="1"/>
          </p:cNvSpPr>
          <p:nvPr/>
        </p:nvSpPr>
        <p:spPr bwMode="auto">
          <a:xfrm>
            <a:off x="5638479" y="6440771"/>
            <a:ext cx="7601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b="1" dirty="0"/>
              <a:t>funny</a:t>
            </a:r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2561636" y="4905103"/>
            <a:ext cx="1800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 dirty="0">
                <a:solidFill>
                  <a:schemeClr val="accent2"/>
                </a:solidFill>
                <a:latin typeface="Lucida Bright" pitchFamily="18" charset="0"/>
              </a:rPr>
              <a:t>The Princess</a:t>
            </a:r>
          </a:p>
          <a:p>
            <a:pPr rtl="0" eaLnBrk="0" hangingPunct="0"/>
            <a:r>
              <a:rPr lang="en-US" dirty="0">
                <a:solidFill>
                  <a:schemeClr val="accent2"/>
                </a:solidFill>
                <a:latin typeface="Lucida Bright" pitchFamily="18" charset="0"/>
              </a:rPr>
              <a:t>Diaries</a:t>
            </a:r>
          </a:p>
        </p:txBody>
      </p:sp>
      <p:sp>
        <p:nvSpPr>
          <p:cNvPr id="55" name="Text Box 10"/>
          <p:cNvSpPr txBox="1">
            <a:spLocks noChangeArrowheads="1"/>
          </p:cNvSpPr>
          <p:nvPr/>
        </p:nvSpPr>
        <p:spPr bwMode="auto">
          <a:xfrm>
            <a:off x="5188948" y="4916771"/>
            <a:ext cx="1766888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>
                <a:solidFill>
                  <a:schemeClr val="accent2"/>
                </a:solidFill>
                <a:latin typeface="Lucida Bright" pitchFamily="18" charset="0"/>
              </a:rPr>
              <a:t>The Lion King</a:t>
            </a: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7124111" y="1411571"/>
            <a:ext cx="1462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 dirty="0" err="1">
                <a:solidFill>
                  <a:schemeClr val="accent2"/>
                </a:solidFill>
                <a:latin typeface="Lucida Bright" pitchFamily="18" charset="0"/>
              </a:rPr>
              <a:t>Braveheart</a:t>
            </a:r>
            <a:endParaRPr lang="en-US" dirty="0">
              <a:solidFill>
                <a:schemeClr val="accent2"/>
              </a:solidFill>
              <a:latin typeface="Lucida Bright" pitchFamily="18" charset="0"/>
            </a:endParaRPr>
          </a:p>
        </p:txBody>
      </p:sp>
      <p:sp>
        <p:nvSpPr>
          <p:cNvPr id="57" name="Text Box 12"/>
          <p:cNvSpPr txBox="1">
            <a:spLocks noChangeArrowheads="1"/>
          </p:cNvSpPr>
          <p:nvPr/>
        </p:nvSpPr>
        <p:spPr bwMode="auto">
          <a:xfrm>
            <a:off x="7422561" y="2860958"/>
            <a:ext cx="17287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>
                <a:solidFill>
                  <a:schemeClr val="accent2"/>
                </a:solidFill>
                <a:latin typeface="Lucida Bright" pitchFamily="18" charset="0"/>
              </a:rPr>
              <a:t>Lethal Weapon</a:t>
            </a:r>
          </a:p>
        </p:txBody>
      </p:sp>
      <p:sp>
        <p:nvSpPr>
          <p:cNvPr id="58" name="Text Box 13"/>
          <p:cNvSpPr txBox="1">
            <a:spLocks noChangeArrowheads="1"/>
          </p:cNvSpPr>
          <p:nvPr/>
        </p:nvSpPr>
        <p:spPr bwMode="auto">
          <a:xfrm>
            <a:off x="6197011" y="5602571"/>
            <a:ext cx="1749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 dirty="0">
                <a:solidFill>
                  <a:schemeClr val="accent2"/>
                </a:solidFill>
                <a:latin typeface="Lucida Bright" pitchFamily="18" charset="0"/>
              </a:rPr>
              <a:t>Independence Day</a:t>
            </a:r>
          </a:p>
        </p:txBody>
      </p: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5142911" y="1716371"/>
            <a:ext cx="1462087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>
                <a:solidFill>
                  <a:schemeClr val="accent2"/>
                </a:solidFill>
                <a:latin typeface="Lucida Bright" pitchFamily="18" charset="0"/>
              </a:rPr>
              <a:t>Amadeus</a:t>
            </a:r>
          </a:p>
        </p:txBody>
      </p:sp>
      <p:sp>
        <p:nvSpPr>
          <p:cNvPr id="60" name="Text Box 15"/>
          <p:cNvSpPr txBox="1">
            <a:spLocks noChangeArrowheads="1"/>
          </p:cNvSpPr>
          <p:nvPr/>
        </p:nvSpPr>
        <p:spPr bwMode="auto">
          <a:xfrm>
            <a:off x="2856911" y="1606833"/>
            <a:ext cx="1462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 dirty="0">
                <a:solidFill>
                  <a:schemeClr val="accent2"/>
                </a:solidFill>
                <a:latin typeface="Lucida Bright" pitchFamily="18" charset="0"/>
              </a:rPr>
              <a:t>The Color Purple</a:t>
            </a:r>
          </a:p>
        </p:txBody>
      </p:sp>
      <p:sp>
        <p:nvSpPr>
          <p:cNvPr id="61" name="Text Box 16"/>
          <p:cNvSpPr txBox="1">
            <a:spLocks noChangeArrowheads="1"/>
          </p:cNvSpPr>
          <p:nvPr/>
        </p:nvSpPr>
        <p:spPr bwMode="auto">
          <a:xfrm>
            <a:off x="8670336" y="5041628"/>
            <a:ext cx="1462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 dirty="0">
                <a:solidFill>
                  <a:schemeClr val="accent2"/>
                </a:solidFill>
                <a:latin typeface="Lucida Bright" pitchFamily="18" charset="0"/>
              </a:rPr>
              <a:t>Dumb and Dumber</a:t>
            </a:r>
          </a:p>
        </p:txBody>
      </p:sp>
      <p:sp>
        <p:nvSpPr>
          <p:cNvPr id="62" name="Text Box 23"/>
          <p:cNvSpPr txBox="1">
            <a:spLocks noChangeArrowheads="1"/>
          </p:cNvSpPr>
          <p:nvPr/>
        </p:nvSpPr>
        <p:spPr bwMode="auto">
          <a:xfrm>
            <a:off x="5943011" y="3468971"/>
            <a:ext cx="1462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 dirty="0">
                <a:solidFill>
                  <a:schemeClr val="accent2"/>
                </a:solidFill>
                <a:latin typeface="Lucida Bright" pitchFamily="18" charset="0"/>
              </a:rPr>
              <a:t>Ocean’s 11</a:t>
            </a:r>
          </a:p>
        </p:txBody>
      </p:sp>
      <p:sp>
        <p:nvSpPr>
          <p:cNvPr id="63" name="Text Box 24"/>
          <p:cNvSpPr txBox="1">
            <a:spLocks noChangeArrowheads="1"/>
          </p:cNvSpPr>
          <p:nvPr/>
        </p:nvSpPr>
        <p:spPr bwMode="auto">
          <a:xfrm>
            <a:off x="3101386" y="3089558"/>
            <a:ext cx="1462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>
                <a:solidFill>
                  <a:schemeClr val="accent2"/>
                </a:solidFill>
                <a:latin typeface="Lucida Bright" pitchFamily="18" charset="0"/>
              </a:rPr>
              <a:t>Sense and Sensibility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884205" y="3927758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Factor 1</a:t>
            </a:r>
          </a:p>
        </p:txBody>
      </p:sp>
      <p:sp>
        <p:nvSpPr>
          <p:cNvPr id="65" name="TextBox 64"/>
          <p:cNvSpPr txBox="1"/>
          <p:nvPr/>
        </p:nvSpPr>
        <p:spPr>
          <a:xfrm rot="16200000">
            <a:off x="5433065" y="5755968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Factor 2</a:t>
            </a:r>
          </a:p>
        </p:txBody>
      </p:sp>
      <p:pic>
        <p:nvPicPr>
          <p:cNvPr id="67" name="Picture 19" descr="boy-icon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445" r="21249" b="1563"/>
          <a:stretch>
            <a:fillRect/>
          </a:stretch>
        </p:blipFill>
        <p:spPr bwMode="auto">
          <a:xfrm>
            <a:off x="8379823" y="5590903"/>
            <a:ext cx="669925" cy="762000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</p:pic>
      <p:sp>
        <p:nvSpPr>
          <p:cNvPr id="68" name="TextBox 67"/>
          <p:cNvSpPr txBox="1"/>
          <p:nvPr/>
        </p:nvSpPr>
        <p:spPr>
          <a:xfrm>
            <a:off x="1503535" y="635595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min</a:t>
            </a:r>
            <a:r>
              <a:rPr lang="en-US" sz="2000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factors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Symbol"/>
              </a:rPr>
              <a:t>“error” +  “length”</a:t>
            </a:r>
            <a:endParaRPr lang="en-US" sz="20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31163"/>
              </p:ext>
            </p:extLst>
          </p:nvPr>
        </p:nvGraphicFramePr>
        <p:xfrm>
          <a:off x="1510711" y="5895703"/>
          <a:ext cx="30654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5" imgW="2806560" imgH="457200" progId="Equation.3">
                  <p:embed/>
                </p:oleObj>
              </mc:Choice>
              <mc:Fallback>
                <p:oleObj name="Equation" r:id="rId5" imgW="2806560" imgH="457200" progId="Equation.3">
                  <p:embed/>
                  <p:pic>
                    <p:nvPicPr>
                      <p:cNvPr id="69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0711" y="5895703"/>
                        <a:ext cx="306546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H="1" flipV="1">
            <a:off x="6085884" y="3960625"/>
            <a:ext cx="2253070" cy="1617901"/>
          </a:xfrm>
          <a:prstGeom prst="straightConnector1">
            <a:avLst/>
          </a:prstGeom>
          <a:ln w="28575">
            <a:solidFill>
              <a:srgbClr val="FF0066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853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Effect of Regularization</a:t>
            </a:r>
          </a:p>
        </p:txBody>
      </p:sp>
      <p:sp>
        <p:nvSpPr>
          <p:cNvPr id="47" name="Line 2"/>
          <p:cNvSpPr>
            <a:spLocks noChangeShapeType="1"/>
          </p:cNvSpPr>
          <p:nvPr/>
        </p:nvSpPr>
        <p:spPr bwMode="auto">
          <a:xfrm>
            <a:off x="6057311" y="1335371"/>
            <a:ext cx="0" cy="502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3"/>
          <p:cNvSpPr>
            <a:spLocks noChangeShapeType="1"/>
          </p:cNvSpPr>
          <p:nvPr/>
        </p:nvSpPr>
        <p:spPr bwMode="auto">
          <a:xfrm>
            <a:off x="2856911" y="3926171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2552111" y="4002371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eaLnBrk="0" hangingPunct="0"/>
            <a:endParaRPr lang="en-US" sz="2400">
              <a:latin typeface="Times" pitchFamily="18" charset="0"/>
            </a:endParaRPr>
          </a:p>
        </p:txBody>
      </p: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1774236" y="3515008"/>
            <a:ext cx="1363662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hangingPunct="0"/>
            <a:r>
              <a:rPr lang="en-US" b="1"/>
              <a:t>Geared towards </a:t>
            </a:r>
          </a:p>
          <a:p>
            <a:pPr algn="l" rtl="0" eaLnBrk="0" hangingPunct="0"/>
            <a:r>
              <a:rPr lang="en-US" b="1"/>
              <a:t>females</a:t>
            </a:r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9005298" y="3478496"/>
            <a:ext cx="13557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 b="1" dirty="0"/>
              <a:t>Geared towards </a:t>
            </a:r>
          </a:p>
          <a:p>
            <a:pPr rtl="0" eaLnBrk="0" hangingPunct="0"/>
            <a:r>
              <a:rPr lang="en-US" b="1" dirty="0"/>
              <a:t>males</a:t>
            </a:r>
          </a:p>
        </p:txBody>
      </p: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5103223" y="1351246"/>
            <a:ext cx="996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b="1"/>
              <a:t>serious</a:t>
            </a:r>
            <a:endParaRPr lang="en-US"/>
          </a:p>
        </p:txBody>
      </p:sp>
      <p:sp>
        <p:nvSpPr>
          <p:cNvPr id="53" name="Text Box 8"/>
          <p:cNvSpPr txBox="1">
            <a:spLocks noChangeArrowheads="1"/>
          </p:cNvSpPr>
          <p:nvPr/>
        </p:nvSpPr>
        <p:spPr bwMode="auto">
          <a:xfrm>
            <a:off x="5638479" y="6440771"/>
            <a:ext cx="7601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b="1" dirty="0"/>
              <a:t>funny</a:t>
            </a:r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2561636" y="4905103"/>
            <a:ext cx="1800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 dirty="0">
                <a:solidFill>
                  <a:schemeClr val="accent2"/>
                </a:solidFill>
                <a:latin typeface="Lucida Bright" pitchFamily="18" charset="0"/>
              </a:rPr>
              <a:t>The Princess</a:t>
            </a:r>
          </a:p>
          <a:p>
            <a:pPr rtl="0" eaLnBrk="0" hangingPunct="0"/>
            <a:r>
              <a:rPr lang="en-US" dirty="0">
                <a:solidFill>
                  <a:schemeClr val="accent2"/>
                </a:solidFill>
                <a:latin typeface="Lucida Bright" pitchFamily="18" charset="0"/>
              </a:rPr>
              <a:t>Diaries</a:t>
            </a:r>
          </a:p>
        </p:txBody>
      </p:sp>
      <p:sp>
        <p:nvSpPr>
          <p:cNvPr id="55" name="Text Box 10"/>
          <p:cNvSpPr txBox="1">
            <a:spLocks noChangeArrowheads="1"/>
          </p:cNvSpPr>
          <p:nvPr/>
        </p:nvSpPr>
        <p:spPr bwMode="auto">
          <a:xfrm>
            <a:off x="5188948" y="4916771"/>
            <a:ext cx="1766888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>
                <a:solidFill>
                  <a:schemeClr val="accent2"/>
                </a:solidFill>
                <a:latin typeface="Lucida Bright" pitchFamily="18" charset="0"/>
              </a:rPr>
              <a:t>The Lion King</a:t>
            </a: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7124111" y="1411571"/>
            <a:ext cx="1462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 dirty="0" err="1">
                <a:solidFill>
                  <a:schemeClr val="accent2"/>
                </a:solidFill>
                <a:latin typeface="Lucida Bright" pitchFamily="18" charset="0"/>
              </a:rPr>
              <a:t>Braveheart</a:t>
            </a:r>
            <a:endParaRPr lang="en-US" dirty="0">
              <a:solidFill>
                <a:schemeClr val="accent2"/>
              </a:solidFill>
              <a:latin typeface="Lucida Bright" pitchFamily="18" charset="0"/>
            </a:endParaRPr>
          </a:p>
        </p:txBody>
      </p:sp>
      <p:sp>
        <p:nvSpPr>
          <p:cNvPr id="57" name="Text Box 12"/>
          <p:cNvSpPr txBox="1">
            <a:spLocks noChangeArrowheads="1"/>
          </p:cNvSpPr>
          <p:nvPr/>
        </p:nvSpPr>
        <p:spPr bwMode="auto">
          <a:xfrm>
            <a:off x="7422561" y="2860958"/>
            <a:ext cx="17287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>
                <a:solidFill>
                  <a:schemeClr val="accent2"/>
                </a:solidFill>
                <a:latin typeface="Lucida Bright" pitchFamily="18" charset="0"/>
              </a:rPr>
              <a:t>Lethal Weapon</a:t>
            </a:r>
          </a:p>
        </p:txBody>
      </p:sp>
      <p:sp>
        <p:nvSpPr>
          <p:cNvPr id="58" name="Text Box 13"/>
          <p:cNvSpPr txBox="1">
            <a:spLocks noChangeArrowheads="1"/>
          </p:cNvSpPr>
          <p:nvPr/>
        </p:nvSpPr>
        <p:spPr bwMode="auto">
          <a:xfrm>
            <a:off x="6197011" y="5602571"/>
            <a:ext cx="1749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 dirty="0">
                <a:solidFill>
                  <a:schemeClr val="accent2"/>
                </a:solidFill>
                <a:latin typeface="Lucida Bright" pitchFamily="18" charset="0"/>
              </a:rPr>
              <a:t>Independence Day</a:t>
            </a:r>
          </a:p>
        </p:txBody>
      </p: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5142911" y="1716371"/>
            <a:ext cx="1462087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>
                <a:solidFill>
                  <a:schemeClr val="accent2"/>
                </a:solidFill>
                <a:latin typeface="Lucida Bright" pitchFamily="18" charset="0"/>
              </a:rPr>
              <a:t>Amadeus</a:t>
            </a:r>
          </a:p>
        </p:txBody>
      </p:sp>
      <p:sp>
        <p:nvSpPr>
          <p:cNvPr id="60" name="Text Box 15"/>
          <p:cNvSpPr txBox="1">
            <a:spLocks noChangeArrowheads="1"/>
          </p:cNvSpPr>
          <p:nvPr/>
        </p:nvSpPr>
        <p:spPr bwMode="auto">
          <a:xfrm>
            <a:off x="2856911" y="1606833"/>
            <a:ext cx="1462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 dirty="0">
                <a:solidFill>
                  <a:schemeClr val="accent2"/>
                </a:solidFill>
                <a:latin typeface="Lucida Bright" pitchFamily="18" charset="0"/>
              </a:rPr>
              <a:t>The Color Purple</a:t>
            </a:r>
          </a:p>
        </p:txBody>
      </p:sp>
      <p:sp>
        <p:nvSpPr>
          <p:cNvPr id="61" name="Text Box 16"/>
          <p:cNvSpPr txBox="1">
            <a:spLocks noChangeArrowheads="1"/>
          </p:cNvSpPr>
          <p:nvPr/>
        </p:nvSpPr>
        <p:spPr bwMode="auto">
          <a:xfrm>
            <a:off x="8670336" y="5041628"/>
            <a:ext cx="1462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 dirty="0">
                <a:solidFill>
                  <a:schemeClr val="accent2"/>
                </a:solidFill>
                <a:latin typeface="Lucida Bright" pitchFamily="18" charset="0"/>
              </a:rPr>
              <a:t>Dumb and Dumber</a:t>
            </a:r>
          </a:p>
        </p:txBody>
      </p:sp>
      <p:sp>
        <p:nvSpPr>
          <p:cNvPr id="62" name="Text Box 23"/>
          <p:cNvSpPr txBox="1">
            <a:spLocks noChangeArrowheads="1"/>
          </p:cNvSpPr>
          <p:nvPr/>
        </p:nvSpPr>
        <p:spPr bwMode="auto">
          <a:xfrm>
            <a:off x="5943011" y="3468971"/>
            <a:ext cx="1462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 dirty="0">
                <a:solidFill>
                  <a:schemeClr val="accent2"/>
                </a:solidFill>
                <a:latin typeface="Lucida Bright" pitchFamily="18" charset="0"/>
              </a:rPr>
              <a:t>Ocean’s 11</a:t>
            </a:r>
          </a:p>
        </p:txBody>
      </p:sp>
      <p:sp>
        <p:nvSpPr>
          <p:cNvPr id="63" name="Text Box 24"/>
          <p:cNvSpPr txBox="1">
            <a:spLocks noChangeArrowheads="1"/>
          </p:cNvSpPr>
          <p:nvPr/>
        </p:nvSpPr>
        <p:spPr bwMode="auto">
          <a:xfrm>
            <a:off x="3101386" y="3089558"/>
            <a:ext cx="1462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>
                <a:solidFill>
                  <a:schemeClr val="accent2"/>
                </a:solidFill>
                <a:latin typeface="Lucida Bright" pitchFamily="18" charset="0"/>
              </a:rPr>
              <a:t>Sense and Sensibility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884205" y="3927758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Factor 1</a:t>
            </a:r>
          </a:p>
        </p:txBody>
      </p:sp>
      <p:sp>
        <p:nvSpPr>
          <p:cNvPr id="65" name="TextBox 64"/>
          <p:cNvSpPr txBox="1"/>
          <p:nvPr/>
        </p:nvSpPr>
        <p:spPr>
          <a:xfrm rot="16200000">
            <a:off x="5433065" y="5755968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Factor 2</a:t>
            </a:r>
          </a:p>
        </p:txBody>
      </p:sp>
      <p:pic>
        <p:nvPicPr>
          <p:cNvPr id="67" name="Picture 19" descr="boy-icon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445" r="21249" b="1563"/>
          <a:stretch>
            <a:fillRect/>
          </a:stretch>
        </p:blipFill>
        <p:spPr bwMode="auto">
          <a:xfrm>
            <a:off x="7664078" y="4902483"/>
            <a:ext cx="669925" cy="762000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</p:pic>
      <p:sp>
        <p:nvSpPr>
          <p:cNvPr id="68" name="TextBox 67"/>
          <p:cNvSpPr txBox="1"/>
          <p:nvPr/>
        </p:nvSpPr>
        <p:spPr>
          <a:xfrm>
            <a:off x="1503535" y="635595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min</a:t>
            </a:r>
            <a:r>
              <a:rPr lang="en-US" sz="2000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factors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Symbol"/>
              </a:rPr>
              <a:t>“error” +  “length”</a:t>
            </a:r>
            <a:endParaRPr lang="en-US" sz="20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31163"/>
              </p:ext>
            </p:extLst>
          </p:nvPr>
        </p:nvGraphicFramePr>
        <p:xfrm>
          <a:off x="1510711" y="5895703"/>
          <a:ext cx="30654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5" imgW="2806560" imgH="457200" progId="Equation.3">
                  <p:embed/>
                </p:oleObj>
              </mc:Choice>
              <mc:Fallback>
                <p:oleObj name="Equation" r:id="rId5" imgW="2806560" imgH="457200" progId="Equation.3">
                  <p:embed/>
                  <p:pic>
                    <p:nvPicPr>
                      <p:cNvPr id="69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0711" y="5895703"/>
                        <a:ext cx="306546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H="1" flipV="1">
            <a:off x="6085884" y="3960626"/>
            <a:ext cx="1416550" cy="956145"/>
          </a:xfrm>
          <a:prstGeom prst="straightConnector1">
            <a:avLst/>
          </a:prstGeom>
          <a:ln w="28575">
            <a:solidFill>
              <a:srgbClr val="FF0066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31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Effect of Regularization</a:t>
            </a:r>
          </a:p>
        </p:txBody>
      </p:sp>
      <p:sp>
        <p:nvSpPr>
          <p:cNvPr id="47" name="Line 2"/>
          <p:cNvSpPr>
            <a:spLocks noChangeShapeType="1"/>
          </p:cNvSpPr>
          <p:nvPr/>
        </p:nvSpPr>
        <p:spPr bwMode="auto">
          <a:xfrm>
            <a:off x="6057311" y="1335371"/>
            <a:ext cx="0" cy="502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3"/>
          <p:cNvSpPr>
            <a:spLocks noChangeShapeType="1"/>
          </p:cNvSpPr>
          <p:nvPr/>
        </p:nvSpPr>
        <p:spPr bwMode="auto">
          <a:xfrm>
            <a:off x="2856911" y="3926171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2552111" y="4002371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eaLnBrk="0" hangingPunct="0"/>
            <a:endParaRPr lang="en-US" sz="2400">
              <a:latin typeface="Times" pitchFamily="18" charset="0"/>
            </a:endParaRPr>
          </a:p>
        </p:txBody>
      </p: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1774236" y="3515008"/>
            <a:ext cx="1363662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hangingPunct="0"/>
            <a:r>
              <a:rPr lang="en-US" b="1"/>
              <a:t>Geared towards </a:t>
            </a:r>
          </a:p>
          <a:p>
            <a:pPr algn="l" rtl="0" eaLnBrk="0" hangingPunct="0"/>
            <a:r>
              <a:rPr lang="en-US" b="1"/>
              <a:t>females</a:t>
            </a:r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9005298" y="3478496"/>
            <a:ext cx="13557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 b="1" dirty="0"/>
              <a:t>Geared towards </a:t>
            </a:r>
          </a:p>
          <a:p>
            <a:pPr rtl="0" eaLnBrk="0" hangingPunct="0"/>
            <a:r>
              <a:rPr lang="en-US" b="1" dirty="0"/>
              <a:t>males</a:t>
            </a:r>
          </a:p>
        </p:txBody>
      </p: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5103223" y="1351246"/>
            <a:ext cx="996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b="1"/>
              <a:t>serious</a:t>
            </a:r>
            <a:endParaRPr lang="en-US"/>
          </a:p>
        </p:txBody>
      </p:sp>
      <p:sp>
        <p:nvSpPr>
          <p:cNvPr id="53" name="Text Box 8"/>
          <p:cNvSpPr txBox="1">
            <a:spLocks noChangeArrowheads="1"/>
          </p:cNvSpPr>
          <p:nvPr/>
        </p:nvSpPr>
        <p:spPr bwMode="auto">
          <a:xfrm>
            <a:off x="5638479" y="6440771"/>
            <a:ext cx="7601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b="1" dirty="0"/>
              <a:t>funny</a:t>
            </a:r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2561636" y="4905103"/>
            <a:ext cx="1800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 dirty="0">
                <a:solidFill>
                  <a:schemeClr val="accent2"/>
                </a:solidFill>
                <a:latin typeface="Lucida Bright" pitchFamily="18" charset="0"/>
              </a:rPr>
              <a:t>The Princess</a:t>
            </a:r>
          </a:p>
          <a:p>
            <a:pPr rtl="0" eaLnBrk="0" hangingPunct="0"/>
            <a:r>
              <a:rPr lang="en-US" dirty="0">
                <a:solidFill>
                  <a:schemeClr val="accent2"/>
                </a:solidFill>
                <a:latin typeface="Lucida Bright" pitchFamily="18" charset="0"/>
              </a:rPr>
              <a:t>Diaries</a:t>
            </a:r>
          </a:p>
        </p:txBody>
      </p:sp>
      <p:sp>
        <p:nvSpPr>
          <p:cNvPr id="55" name="Text Box 10"/>
          <p:cNvSpPr txBox="1">
            <a:spLocks noChangeArrowheads="1"/>
          </p:cNvSpPr>
          <p:nvPr/>
        </p:nvSpPr>
        <p:spPr bwMode="auto">
          <a:xfrm>
            <a:off x="5188948" y="4916771"/>
            <a:ext cx="1766888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>
                <a:solidFill>
                  <a:schemeClr val="accent2"/>
                </a:solidFill>
                <a:latin typeface="Lucida Bright" pitchFamily="18" charset="0"/>
              </a:rPr>
              <a:t>The Lion King</a:t>
            </a: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7124111" y="1411571"/>
            <a:ext cx="1462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 dirty="0" err="1">
                <a:solidFill>
                  <a:schemeClr val="accent2"/>
                </a:solidFill>
                <a:latin typeface="Lucida Bright" pitchFamily="18" charset="0"/>
              </a:rPr>
              <a:t>Braveheart</a:t>
            </a:r>
            <a:endParaRPr lang="en-US" dirty="0">
              <a:solidFill>
                <a:schemeClr val="accent2"/>
              </a:solidFill>
              <a:latin typeface="Lucida Bright" pitchFamily="18" charset="0"/>
            </a:endParaRPr>
          </a:p>
        </p:txBody>
      </p:sp>
      <p:sp>
        <p:nvSpPr>
          <p:cNvPr id="57" name="Text Box 12"/>
          <p:cNvSpPr txBox="1">
            <a:spLocks noChangeArrowheads="1"/>
          </p:cNvSpPr>
          <p:nvPr/>
        </p:nvSpPr>
        <p:spPr bwMode="auto">
          <a:xfrm>
            <a:off x="7422561" y="2860958"/>
            <a:ext cx="17287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>
                <a:solidFill>
                  <a:schemeClr val="accent2"/>
                </a:solidFill>
                <a:latin typeface="Lucida Bright" pitchFamily="18" charset="0"/>
              </a:rPr>
              <a:t>Lethal Weapon</a:t>
            </a:r>
          </a:p>
        </p:txBody>
      </p:sp>
      <p:sp>
        <p:nvSpPr>
          <p:cNvPr id="58" name="Text Box 13"/>
          <p:cNvSpPr txBox="1">
            <a:spLocks noChangeArrowheads="1"/>
          </p:cNvSpPr>
          <p:nvPr/>
        </p:nvSpPr>
        <p:spPr bwMode="auto">
          <a:xfrm>
            <a:off x="6197011" y="5602571"/>
            <a:ext cx="1749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 dirty="0">
                <a:solidFill>
                  <a:schemeClr val="accent2"/>
                </a:solidFill>
                <a:latin typeface="Lucida Bright" pitchFamily="18" charset="0"/>
              </a:rPr>
              <a:t>Independence Day</a:t>
            </a:r>
          </a:p>
        </p:txBody>
      </p: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5142911" y="1716371"/>
            <a:ext cx="1462087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>
                <a:solidFill>
                  <a:schemeClr val="accent2"/>
                </a:solidFill>
                <a:latin typeface="Lucida Bright" pitchFamily="18" charset="0"/>
              </a:rPr>
              <a:t>Amadeus</a:t>
            </a:r>
          </a:p>
        </p:txBody>
      </p:sp>
      <p:sp>
        <p:nvSpPr>
          <p:cNvPr id="60" name="Text Box 15"/>
          <p:cNvSpPr txBox="1">
            <a:spLocks noChangeArrowheads="1"/>
          </p:cNvSpPr>
          <p:nvPr/>
        </p:nvSpPr>
        <p:spPr bwMode="auto">
          <a:xfrm>
            <a:off x="2856911" y="1606833"/>
            <a:ext cx="1462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 dirty="0">
                <a:solidFill>
                  <a:schemeClr val="accent2"/>
                </a:solidFill>
                <a:latin typeface="Lucida Bright" pitchFamily="18" charset="0"/>
              </a:rPr>
              <a:t>The Color Purple</a:t>
            </a:r>
          </a:p>
        </p:txBody>
      </p:sp>
      <p:sp>
        <p:nvSpPr>
          <p:cNvPr id="61" name="Text Box 16"/>
          <p:cNvSpPr txBox="1">
            <a:spLocks noChangeArrowheads="1"/>
          </p:cNvSpPr>
          <p:nvPr/>
        </p:nvSpPr>
        <p:spPr bwMode="auto">
          <a:xfrm>
            <a:off x="8670336" y="5041628"/>
            <a:ext cx="1462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 dirty="0">
                <a:solidFill>
                  <a:schemeClr val="accent2"/>
                </a:solidFill>
                <a:latin typeface="Lucida Bright" pitchFamily="18" charset="0"/>
              </a:rPr>
              <a:t>Dumb and Dumber</a:t>
            </a:r>
          </a:p>
        </p:txBody>
      </p:sp>
      <p:sp>
        <p:nvSpPr>
          <p:cNvPr id="62" name="Text Box 23"/>
          <p:cNvSpPr txBox="1">
            <a:spLocks noChangeArrowheads="1"/>
          </p:cNvSpPr>
          <p:nvPr/>
        </p:nvSpPr>
        <p:spPr bwMode="auto">
          <a:xfrm>
            <a:off x="5943011" y="3468971"/>
            <a:ext cx="1462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 dirty="0">
                <a:solidFill>
                  <a:schemeClr val="accent2"/>
                </a:solidFill>
                <a:latin typeface="Lucida Bright" pitchFamily="18" charset="0"/>
              </a:rPr>
              <a:t>Ocean’s 11</a:t>
            </a:r>
          </a:p>
        </p:txBody>
      </p:sp>
      <p:sp>
        <p:nvSpPr>
          <p:cNvPr id="63" name="Text Box 24"/>
          <p:cNvSpPr txBox="1">
            <a:spLocks noChangeArrowheads="1"/>
          </p:cNvSpPr>
          <p:nvPr/>
        </p:nvSpPr>
        <p:spPr bwMode="auto">
          <a:xfrm>
            <a:off x="3101386" y="3089558"/>
            <a:ext cx="1462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 eaLnBrk="0" hangingPunct="0"/>
            <a:r>
              <a:rPr lang="en-US">
                <a:solidFill>
                  <a:schemeClr val="accent2"/>
                </a:solidFill>
                <a:latin typeface="Lucida Bright" pitchFamily="18" charset="0"/>
              </a:rPr>
              <a:t>Sense and Sensibility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884205" y="3927758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Factor 1</a:t>
            </a:r>
          </a:p>
        </p:txBody>
      </p:sp>
      <p:sp>
        <p:nvSpPr>
          <p:cNvPr id="65" name="TextBox 64"/>
          <p:cNvSpPr txBox="1"/>
          <p:nvPr/>
        </p:nvSpPr>
        <p:spPr>
          <a:xfrm rot="16200000">
            <a:off x="5433065" y="5755968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Factor 2</a:t>
            </a:r>
          </a:p>
        </p:txBody>
      </p:sp>
      <p:pic>
        <p:nvPicPr>
          <p:cNvPr id="67" name="Picture 19" descr="boy-icon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445" r="21249" b="1563"/>
          <a:stretch>
            <a:fillRect/>
          </a:stretch>
        </p:blipFill>
        <p:spPr bwMode="auto">
          <a:xfrm>
            <a:off x="6859973" y="4459571"/>
            <a:ext cx="669925" cy="762000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</p:pic>
      <p:sp>
        <p:nvSpPr>
          <p:cNvPr id="68" name="TextBox 67"/>
          <p:cNvSpPr txBox="1"/>
          <p:nvPr/>
        </p:nvSpPr>
        <p:spPr>
          <a:xfrm>
            <a:off x="1503535" y="635595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min</a:t>
            </a:r>
            <a:r>
              <a:rPr lang="en-US" sz="2000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factors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Symbol"/>
              </a:rPr>
              <a:t>“error” +  “length”</a:t>
            </a:r>
            <a:endParaRPr lang="en-US" sz="20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31163"/>
              </p:ext>
            </p:extLst>
          </p:nvPr>
        </p:nvGraphicFramePr>
        <p:xfrm>
          <a:off x="1510711" y="5895703"/>
          <a:ext cx="30654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5" imgW="2806560" imgH="457200" progId="Equation.3">
                  <p:embed/>
                </p:oleObj>
              </mc:Choice>
              <mc:Fallback>
                <p:oleObj name="Equation" r:id="rId5" imgW="2806560" imgH="457200" progId="Equation.3">
                  <p:embed/>
                  <p:pic>
                    <p:nvPicPr>
                      <p:cNvPr id="69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0711" y="5895703"/>
                        <a:ext cx="306546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H="1" flipV="1">
            <a:off x="6085884" y="3960627"/>
            <a:ext cx="650196" cy="498944"/>
          </a:xfrm>
          <a:prstGeom prst="straightConnector1">
            <a:avLst/>
          </a:prstGeom>
          <a:ln w="28575">
            <a:solidFill>
              <a:srgbClr val="FF0066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689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Stochastic Gradient Descent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10515600" cy="4774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76549"/>
                <a:ext cx="10515600" cy="4493622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D600B7"/>
                    </a:solidFill>
                  </a:rPr>
                  <a:t>Want to find matrices </a:t>
                </a:r>
                <a:r>
                  <a:rPr lang="en-US" b="1" i="1" dirty="0">
                    <a:solidFill>
                      <a:srgbClr val="D600B7"/>
                    </a:solidFill>
                  </a:rPr>
                  <a:t>P</a:t>
                </a:r>
                <a:r>
                  <a:rPr lang="en-US" b="1" dirty="0">
                    <a:solidFill>
                      <a:srgbClr val="D600B7"/>
                    </a:solidFill>
                  </a:rPr>
                  <a:t> and </a:t>
                </a:r>
                <a:r>
                  <a:rPr lang="en-US" b="1" i="1" dirty="0">
                    <a:solidFill>
                      <a:srgbClr val="D600B7"/>
                    </a:solidFill>
                  </a:rPr>
                  <a:t>Q</a:t>
                </a:r>
                <a:r>
                  <a:rPr lang="en-US" b="1" dirty="0">
                    <a:solidFill>
                      <a:srgbClr val="D600B7"/>
                    </a:solidFill>
                  </a:rPr>
                  <a:t>: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lvl="8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lvl="8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D600B7"/>
                    </a:solidFill>
                  </a:rPr>
                  <a:t>Gradient decent: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Initialize </a:t>
                </a:r>
                <a:r>
                  <a:rPr lang="en-US" b="1" i="1" dirty="0"/>
                  <a:t>P</a:t>
                </a:r>
                <a:r>
                  <a:rPr lang="en-US" dirty="0"/>
                  <a:t> and </a:t>
                </a:r>
                <a:r>
                  <a:rPr lang="en-US" b="1" i="1" dirty="0"/>
                  <a:t>Q</a:t>
                </a:r>
                <a:r>
                  <a:rPr lang="en-US" dirty="0"/>
                  <a:t>  (using SVD, pretend missing ratings are 0)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Do gradient descent: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b="1" i="1" dirty="0"/>
                  <a:t>P</a:t>
                </a:r>
                <a:r>
                  <a:rPr lang="en-US" b="1" dirty="0"/>
                  <a:t> </a:t>
                </a:r>
                <a:r>
                  <a:rPr lang="en-US" b="1" dirty="0">
                    <a:sym typeface="Symbol"/>
                  </a:rPr>
                  <a:t> </a:t>
                </a:r>
                <a:r>
                  <a:rPr lang="en-US" b="1" i="1" dirty="0">
                    <a:sym typeface="Symbol"/>
                  </a:rPr>
                  <a:t>P</a:t>
                </a:r>
                <a:r>
                  <a:rPr lang="en-US" b="1" dirty="0">
                    <a:sym typeface="Symbol"/>
                  </a:rPr>
                  <a:t> - </a:t>
                </a:r>
                <a:r>
                  <a:rPr lang="en-US" b="1" i="1" dirty="0">
                    <a:sym typeface="Symbol"/>
                  </a:rPr>
                  <a:t> </a:t>
                </a:r>
                <a:r>
                  <a:rPr lang="en-US" b="1" dirty="0">
                    <a:sym typeface="Symbol"/>
                  </a:rPr>
                  <a:t>·P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b="1" i="1" dirty="0"/>
                  <a:t>Q</a:t>
                </a:r>
                <a:r>
                  <a:rPr lang="en-US" b="1" dirty="0"/>
                  <a:t> </a:t>
                </a:r>
                <a:r>
                  <a:rPr lang="en-US" b="1" dirty="0">
                    <a:sym typeface="Symbol"/>
                  </a:rPr>
                  <a:t> </a:t>
                </a:r>
                <a:r>
                  <a:rPr lang="en-US" b="1" i="1" dirty="0">
                    <a:sym typeface="Symbol"/>
                  </a:rPr>
                  <a:t>Q</a:t>
                </a:r>
                <a:r>
                  <a:rPr lang="en-US" b="1" dirty="0">
                    <a:sym typeface="Symbol"/>
                  </a:rPr>
                  <a:t> - </a:t>
                </a:r>
                <a:r>
                  <a:rPr lang="en-US" b="1" i="1" dirty="0">
                    <a:sym typeface="Symbol"/>
                  </a:rPr>
                  <a:t> </a:t>
                </a:r>
                <a:r>
                  <a:rPr lang="en-US" b="1" dirty="0">
                    <a:sym typeface="Symbol"/>
                  </a:rPr>
                  <a:t>·Q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008000"/>
                    </a:solidFill>
                    <a:sym typeface="Symbol"/>
                  </a:rPr>
                  <a:t>where </a:t>
                </a:r>
                <a:r>
                  <a:rPr lang="en-US" b="1" i="1" dirty="0">
                    <a:solidFill>
                      <a:srgbClr val="008000"/>
                    </a:solidFill>
                    <a:sym typeface="Symbol"/>
                  </a:rPr>
                  <a:t>Q</a:t>
                </a:r>
                <a:r>
                  <a:rPr lang="en-US" b="1" dirty="0">
                    <a:solidFill>
                      <a:srgbClr val="008000"/>
                    </a:solidFill>
                    <a:sym typeface="Symbol"/>
                  </a:rPr>
                  <a:t> </a:t>
                </a:r>
                <a:r>
                  <a:rPr lang="en-US" dirty="0">
                    <a:solidFill>
                      <a:srgbClr val="008000"/>
                    </a:solidFill>
                    <a:sym typeface="Symbol"/>
                  </a:rPr>
                  <a:t>is gradient/derivative of matrix </a:t>
                </a:r>
                <a:r>
                  <a:rPr lang="en-US" b="1" i="1" dirty="0">
                    <a:solidFill>
                      <a:srgbClr val="008000"/>
                    </a:solidFill>
                    <a:sym typeface="Symbol"/>
                  </a:rPr>
                  <a:t>Q</a:t>
                </a:r>
                <a:r>
                  <a:rPr lang="en-US" dirty="0">
                    <a:solidFill>
                      <a:srgbClr val="008000"/>
                    </a:solidFill>
                    <a:sym typeface="Symbol"/>
                  </a:rPr>
                  <a:t>:</a:t>
                </a:r>
                <a:br>
                  <a:rPr lang="en-US" dirty="0">
                    <a:solidFill>
                      <a:srgbClr val="008000"/>
                    </a:solidFill>
                    <a:sym typeface="Symbol"/>
                  </a:rPr>
                </a:b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  <a:sym typeface="Symbol"/>
                      </a:rPr>
                      <m:t>𝛻</m:t>
                    </m:r>
                    <m:r>
                      <a:rPr lang="en-US" i="1" dirty="0">
                        <a:latin typeface="Cambria Math"/>
                        <a:sym typeface="Symbol"/>
                      </a:rPr>
                      <m:t>𝑄</m:t>
                    </m:r>
                    <m:r>
                      <a:rPr lang="en-US" i="1" dirty="0">
                        <a:latin typeface="Cambria Math"/>
                        <a:sym typeface="Symbol"/>
                      </a:rPr>
                      <m:t>=[</m:t>
                    </m:r>
                    <m:r>
                      <a:rPr lang="en-US" i="1">
                        <a:latin typeface="Cambria Math"/>
                        <a:ea typeface="Cambria Math"/>
                        <a:sym typeface="Symbol"/>
                      </a:rPr>
                      <m:t>𝛻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  <a:sym typeface="Symbol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  <a:sym typeface="Symbol"/>
                          </a:rPr>
                          <m:t>𝑖𝑓</m:t>
                        </m:r>
                      </m:sub>
                    </m:sSub>
                    <m:r>
                      <a:rPr lang="en-US" i="1" dirty="0">
                        <a:latin typeface="Cambria Math"/>
                        <a:sym typeface="Symbol"/>
                      </a:rPr>
                      <m:t>] </m:t>
                    </m:r>
                  </m:oMath>
                </a14:m>
                <a:r>
                  <a:rPr lang="en-US" dirty="0">
                    <a:sym typeface="Symbol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sym typeface="Symbol"/>
                      </a:rPr>
                      <m:t>𝛻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  <a:sym typeface="Symbol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  <a:sym typeface="Symbol"/>
                          </a:rPr>
                          <m:t>𝑖𝑓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  <a:sym typeface="Symbol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  <a:ea typeface="Cambria Math"/>
                            <a:sym typeface="Symbol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  <a:sym typeface="Symbol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  <a:sym typeface="Symbol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  <a:ea typeface="Cambria Math"/>
                            <a:sym typeface="Symbol"/>
                          </a:rPr>
                          <m:t>−2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  <a:sym typeface="Symbol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  <a:sym typeface="Symbol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𝑥𝑖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ea typeface="Cambria Math"/>
                                <a:sym typeface="Symbo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  <a:sym typeface="Symbol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  <a:sym typeface="Symbol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𝑥</m:t>
                                </m:r>
                              </m:sub>
                              <m:sup/>
                            </m:sSubSup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  <a:sym typeface="Symbol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  <a:sym typeface="Symbol"/>
                              </a:rPr>
                              <m:t>𝑥𝑓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/>
                        <a:ea typeface="Cambria Math"/>
                        <a:sym typeface="Symbol"/>
                      </a:rPr>
                      <m:t>+2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  <a:sym typeface="Symbol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  <a:sym typeface="Symbol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  <a:sym typeface="Symbol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  <a:sym typeface="Symbol"/>
                          </a:rPr>
                          <m:t>𝑖𝑓</m:t>
                        </m:r>
                      </m:sub>
                    </m:sSub>
                  </m:oMath>
                </a14:m>
                <a:endParaRPr lang="en-US" dirty="0">
                  <a:ea typeface="Cambria Math"/>
                  <a:sym typeface="Symbol"/>
                </a:endParaRPr>
              </a:p>
              <a:p>
                <a:pPr lvl="3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008000"/>
                    </a:solidFill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8000"/>
                            </a:solidFill>
                            <a:latin typeface="Cambria Math"/>
                          </a:rPr>
                          <m:t>𝒒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8000"/>
                            </a:solidFill>
                            <a:latin typeface="Cambria Math"/>
                          </a:rPr>
                          <m:t>𝒊𝒇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8000"/>
                    </a:solidFill>
                  </a:rPr>
                  <a:t> is entry </a:t>
                </a:r>
                <a:r>
                  <a:rPr lang="en-US" b="1" i="1" dirty="0">
                    <a:solidFill>
                      <a:srgbClr val="008000"/>
                    </a:solidFill>
                  </a:rPr>
                  <a:t>f</a:t>
                </a:r>
                <a:r>
                  <a:rPr lang="en-US" dirty="0">
                    <a:solidFill>
                      <a:srgbClr val="008000"/>
                    </a:solidFill>
                  </a:rPr>
                  <a:t> of row </a:t>
                </a:r>
                <a:r>
                  <a:rPr lang="en-US" b="1" i="1" dirty="0">
                    <a:solidFill>
                      <a:srgbClr val="008000"/>
                    </a:solidFill>
                  </a:rPr>
                  <a:t>q</a:t>
                </a:r>
                <a:r>
                  <a:rPr lang="en-US" b="1" i="1" baseline="-25000" dirty="0">
                    <a:solidFill>
                      <a:srgbClr val="008000"/>
                    </a:solidFill>
                  </a:rPr>
                  <a:t>i</a:t>
                </a:r>
                <a:r>
                  <a:rPr lang="en-US" dirty="0">
                    <a:solidFill>
                      <a:srgbClr val="008000"/>
                    </a:solidFill>
                  </a:rPr>
                  <a:t> of matrix </a:t>
                </a:r>
                <a:r>
                  <a:rPr lang="en-US" b="1" i="1" dirty="0">
                    <a:solidFill>
                      <a:srgbClr val="008000"/>
                    </a:solidFill>
                  </a:rPr>
                  <a:t>Q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/>
                  <a:t>Observation: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207A00"/>
                    </a:solidFill>
                  </a:rPr>
                  <a:t>Computing gradients is slow!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Content Placeholder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76549"/>
                <a:ext cx="10515600" cy="4493622"/>
              </a:xfrm>
              <a:blipFill>
                <a:blip r:embed="rId4"/>
                <a:stretch>
                  <a:fillRect l="-928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http://upload.wikimedia.org/wikipedia/commons/thumb/f/ff/Gradient_descent.svg/350px-Gradient_descent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746" y="82087"/>
            <a:ext cx="1452973" cy="1556756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917305"/>
              </p:ext>
            </p:extLst>
          </p:nvPr>
        </p:nvGraphicFramePr>
        <p:xfrm>
          <a:off x="2317161" y="1988474"/>
          <a:ext cx="800576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6" imgW="2997000" imgH="457200" progId="Equation.3">
                  <p:embed/>
                </p:oleObj>
              </mc:Choice>
              <mc:Fallback>
                <p:oleObj name="Equation" r:id="rId6" imgW="2997000" imgH="4572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161" y="1988474"/>
                        <a:ext cx="800576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524246" y="3860075"/>
            <a:ext cx="266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How to compute gradient of a matrix?</a:t>
            </a:r>
          </a:p>
          <a:p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Compute gradient of every element independently!</a:t>
            </a:r>
          </a:p>
        </p:txBody>
      </p:sp>
    </p:spTree>
    <p:extLst>
      <p:ext uri="{BB962C8B-B14F-4D97-AF65-F5344CB8AC3E}">
        <p14:creationId xmlns:p14="http://schemas.microsoft.com/office/powerpoint/2010/main" val="216834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Stochastic Gradient Descent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10515600" cy="4774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76549"/>
                <a:ext cx="10515600" cy="4493622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008000"/>
                    </a:solidFill>
                  </a:rPr>
                  <a:t>Gradient Descent (GD) </a:t>
                </a:r>
                <a:r>
                  <a:rPr lang="en-US" b="1" dirty="0">
                    <a:solidFill>
                      <a:srgbClr val="0000FF"/>
                    </a:solidFill>
                  </a:rPr>
                  <a:t>vs. Stochastic GD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/>
                  <a:t>Observation: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  <a:sym typeface="Symbol"/>
                      </a:rPr>
                      <m:t>𝛻</m:t>
                    </m:r>
                    <m:r>
                      <a:rPr lang="en-US" i="1" dirty="0">
                        <a:latin typeface="Cambria Math"/>
                        <a:sym typeface="Symbol"/>
                      </a:rPr>
                      <m:t>𝑄</m:t>
                    </m:r>
                    <m:r>
                      <a:rPr lang="en-US" i="1" dirty="0">
                        <a:latin typeface="Cambria Math"/>
                        <a:sym typeface="Symbol"/>
                      </a:rPr>
                      <m:t>=[</m:t>
                    </m:r>
                    <m:r>
                      <a:rPr lang="en-US" i="1">
                        <a:latin typeface="Cambria Math"/>
                        <a:ea typeface="Cambria Math"/>
                        <a:sym typeface="Symbol"/>
                      </a:rPr>
                      <m:t>𝛻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  <a:sym typeface="Symbol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  <a:sym typeface="Symbol"/>
                          </a:rPr>
                          <m:t>𝑖𝑓</m:t>
                        </m:r>
                      </m:sub>
                    </m:sSub>
                    <m:r>
                      <a:rPr lang="en-US" i="1" dirty="0">
                        <a:latin typeface="Cambria Math"/>
                        <a:sym typeface="Symbol"/>
                      </a:rPr>
                      <m:t>] </m:t>
                    </m:r>
                  </m:oMath>
                </a14:m>
                <a:r>
                  <a:rPr lang="en-US" dirty="0">
                    <a:sym typeface="Symbol"/>
                  </a:rPr>
                  <a:t> where</a:t>
                </a:r>
                <a:br>
                  <a:rPr lang="en-US" dirty="0">
                    <a:sym typeface="Symbol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sym typeface="Symbol"/>
                      </a:rPr>
                      <m:t>𝛻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  <a:sym typeface="Symbol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  <a:sym typeface="Symbol"/>
                          </a:rPr>
                          <m:t>𝑖𝑓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  <a:sym typeface="Symbol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  <a:ea typeface="Cambria Math"/>
                            <a:sym typeface="Symbol"/>
                          </a:rPr>
                          <m:t>2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  <a:sym typeface="Symbol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  <a:sym typeface="Symbol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𝑥𝑖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ea typeface="Cambria Math"/>
                                <a:sym typeface="Symbo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  <a:sym typeface="Symbol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  <a:sym typeface="Symbo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  <a:sym typeface="Symbol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  <a:sym typeface="Symbol"/>
                                      </a:rPr>
                                      <m:t>𝑖𝑓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𝑥𝑓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  <a:sym typeface="Symbol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  <a:sym typeface="Symbol"/>
                              </a:rPr>
                              <m:t>𝑥𝑓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/>
                        <a:ea typeface="Cambria Math"/>
                        <a:sym typeface="Symbol"/>
                      </a:rPr>
                      <m:t>+2</m:t>
                    </m:r>
                    <m:r>
                      <a:rPr lang="en-US" i="1">
                        <a:latin typeface="Cambria Math"/>
                        <a:ea typeface="Cambria Math"/>
                        <a:sym typeface="Symbol"/>
                      </a:rPr>
                      <m:t>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  <a:sym typeface="Symbol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  <a:sym typeface="Symbol"/>
                          </a:rPr>
                          <m:t>𝑖𝑓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  <a:sym typeface="Symbol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naryPr>
                      <m:sub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  <a:sym typeface="Symbol"/>
                          </a:rPr>
                          <m:t>𝒙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  <a:sym typeface="Symbol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  <a:sym typeface="Symbol"/>
                          </a:rPr>
                          <m:t>𝒊</m:t>
                        </m:r>
                      </m:sub>
                      <m:sup/>
                      <m:e>
                        <m:r>
                          <a:rPr lang="en-US" b="1" i="1" dirty="0">
                            <a:latin typeface="Cambria Math"/>
                            <a:sym typeface="Symbol"/>
                          </a:rPr>
                          <m:t></m:t>
                        </m:r>
                        <m:r>
                          <a:rPr lang="en-US" b="1" i="1" dirty="0">
                            <a:latin typeface="Cambria Math"/>
                            <a:sym typeface="Symbol"/>
                          </a:rPr>
                          <m:t>𝑸</m:t>
                        </m:r>
                      </m:e>
                    </m:nary>
                    <m:d>
                      <m:dPr>
                        <m:ctrlP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  <a:sym typeface="Symbol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/>
                                <a:sym typeface="Symbol"/>
                              </a:rPr>
                              <m:t>𝒙𝒊</m:t>
                            </m:r>
                          </m:sub>
                        </m:sSub>
                      </m:e>
                    </m:d>
                  </m:oMath>
                </a14:m>
                <a:endParaRPr lang="en-US" b="1" dirty="0">
                  <a:sym typeface="Symbol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008000"/>
                    </a:solidFill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8000"/>
                            </a:solidFill>
                            <a:latin typeface="Cambria Math"/>
                          </a:rPr>
                          <m:t>𝒒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8000"/>
                            </a:solidFill>
                            <a:latin typeface="Cambria Math"/>
                          </a:rPr>
                          <m:t>𝒊𝒇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8000"/>
                    </a:solidFill>
                  </a:rPr>
                  <a:t> is entry </a:t>
                </a:r>
                <a:r>
                  <a:rPr lang="en-US" b="1" i="1" dirty="0">
                    <a:solidFill>
                      <a:srgbClr val="008000"/>
                    </a:solidFill>
                  </a:rPr>
                  <a:t>f</a:t>
                </a:r>
                <a:r>
                  <a:rPr lang="en-US" dirty="0">
                    <a:solidFill>
                      <a:srgbClr val="008000"/>
                    </a:solidFill>
                  </a:rPr>
                  <a:t> of row </a:t>
                </a:r>
                <a:r>
                  <a:rPr lang="en-US" b="1" i="1" dirty="0">
                    <a:solidFill>
                      <a:srgbClr val="008000"/>
                    </a:solidFill>
                  </a:rPr>
                  <a:t>q</a:t>
                </a:r>
                <a:r>
                  <a:rPr lang="en-US" b="1" i="1" baseline="-25000" dirty="0">
                    <a:solidFill>
                      <a:srgbClr val="008000"/>
                    </a:solidFill>
                  </a:rPr>
                  <a:t>i</a:t>
                </a:r>
                <a:r>
                  <a:rPr lang="en-US" dirty="0">
                    <a:solidFill>
                      <a:srgbClr val="008000"/>
                    </a:solidFill>
                  </a:rPr>
                  <a:t> of matrix </a:t>
                </a:r>
                <a:r>
                  <a:rPr lang="en-US" b="1" i="1" dirty="0">
                    <a:solidFill>
                      <a:srgbClr val="008000"/>
                    </a:solidFill>
                  </a:rPr>
                  <a:t>Q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𝑸</m:t>
                    </m:r>
                    <m:r>
                      <a:rPr lang="en-US" b="1" i="1" dirty="0">
                        <a:latin typeface="Cambria Math"/>
                        <a:sym typeface="Symbol"/>
                      </a:rPr>
                      <m:t>=</m:t>
                    </m:r>
                    <m:r>
                      <a:rPr lang="en-US" b="1" i="1" dirty="0">
                        <a:latin typeface="Cambria Math"/>
                        <a:sym typeface="Symbol"/>
                      </a:rPr>
                      <m:t>𝑸</m:t>
                    </m:r>
                    <m:r>
                      <a:rPr lang="en-US" b="1" i="1" dirty="0">
                        <a:latin typeface="Cambria Math"/>
                        <a:sym typeface="Symbol"/>
                      </a:rPr>
                      <m:t>−</m:t>
                    </m:r>
                    <m:r>
                      <a:rPr lang="en-US" b="1" i="1" dirty="0">
                        <a:latin typeface="Cambria Math"/>
                        <a:sym typeface="Symbol"/>
                      </a:rPr>
                      <m:t>𝑸</m:t>
                    </m:r>
                    <m:r>
                      <a:rPr lang="en-US" b="1" i="1" dirty="0">
                        <a:latin typeface="Cambria Math"/>
                        <a:sym typeface="Symbol"/>
                      </a:rPr>
                      <m:t>=</m:t>
                    </m:r>
                    <m:r>
                      <a:rPr lang="en-US" b="1" i="1" dirty="0">
                        <a:latin typeface="Cambria Math"/>
                        <a:sym typeface="Symbol"/>
                      </a:rPr>
                      <m:t>𝑸</m:t>
                    </m:r>
                    <m:r>
                      <a:rPr lang="en-US" b="1" i="1" dirty="0">
                        <a:latin typeface="Cambria Math"/>
                        <a:sym typeface="Symbol"/>
                      </a:rPr>
                      <m:t>−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1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naryPr>
                          <m:sub>
                            <m:r>
                              <a:rPr lang="en-US" b="1" i="1" dirty="0">
                                <a:solidFill>
                                  <a:srgbClr val="0000FF"/>
                                </a:solidFill>
                                <a:latin typeface="Cambria Math"/>
                                <a:sym typeface="Symbol"/>
                              </a:rPr>
                              <m:t>𝒙</m:t>
                            </m:r>
                            <m:r>
                              <a:rPr lang="en-US" b="1" i="1" dirty="0">
                                <a:solidFill>
                                  <a:srgbClr val="0000FF"/>
                                </a:solidFill>
                                <a:latin typeface="Cambria Math"/>
                                <a:sym typeface="Symbol"/>
                              </a:rPr>
                              <m:t>,</m:t>
                            </m:r>
                            <m:r>
                              <a:rPr lang="en-US" b="1" i="1" dirty="0">
                                <a:solidFill>
                                  <a:srgbClr val="0000FF"/>
                                </a:solidFill>
                                <a:latin typeface="Cambria Math"/>
                                <a:sym typeface="Symbol"/>
                              </a:rPr>
                              <m:t>𝒊</m:t>
                            </m:r>
                          </m:sub>
                          <m:sup/>
                          <m:e>
                            <m:r>
                              <a:rPr lang="en-US" b="1" i="1" dirty="0">
                                <a:latin typeface="Cambria Math"/>
                                <a:sym typeface="Symbol"/>
                              </a:rPr>
                              <m:t></m:t>
                            </m:r>
                            <m:r>
                              <a:rPr lang="en-US" b="1" i="1" dirty="0">
                                <a:latin typeface="Cambria Math"/>
                                <a:sym typeface="Symbol"/>
                              </a:rPr>
                              <m:t>𝑸</m:t>
                            </m:r>
                          </m:e>
                        </m:nary>
                        <m:r>
                          <a:rPr lang="en-US" b="1" i="1" dirty="0">
                            <a:latin typeface="Cambria Math"/>
                            <a:sym typeface="Symbol"/>
                          </a:rPr>
                          <m:t>(</m:t>
                        </m:r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  <a:sym typeface="Symbol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/>
                                <a:sym typeface="Symbol"/>
                              </a:rPr>
                              <m:t>𝒙𝒊</m:t>
                            </m:r>
                          </m:sub>
                        </m:sSub>
                        <m:r>
                          <a:rPr lang="en-US" b="1" i="1" dirty="0">
                            <a:latin typeface="Cambria Math"/>
                            <a:sym typeface="Symbol"/>
                          </a:rPr>
                          <m:t>)</m:t>
                        </m:r>
                      </m:e>
                    </m:d>
                  </m:oMath>
                </a14:m>
                <a:endParaRPr lang="en-US" b="1" i="1" dirty="0">
                  <a:sym typeface="Symbol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D600B7"/>
                    </a:solidFill>
                  </a:rPr>
                  <a:t>Idea:</a:t>
                </a:r>
                <a:r>
                  <a:rPr lang="en-US" dirty="0"/>
                  <a:t> Instead of evaluating gradient over all ratings evaluate it for each individual rating and make a step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008000"/>
                    </a:solidFill>
                  </a:rPr>
                  <a:t>GD: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𝑸</m:t>
                    </m:r>
                    <m:r>
                      <a:rPr lang="en-US" b="1" i="1" dirty="0">
                        <a:latin typeface="Cambria Math"/>
                        <a:sym typeface="Symbol"/>
                      </a:rPr>
                      <m:t></m:t>
                    </m:r>
                    <m:r>
                      <a:rPr lang="en-US" b="1" i="1" dirty="0">
                        <a:latin typeface="Cambria Math"/>
                        <a:sym typeface="Symbol"/>
                      </a:rPr>
                      <m:t>𝑸</m:t>
                    </m:r>
                    <m:r>
                      <a:rPr lang="en-US" b="1" i="1" dirty="0">
                        <a:latin typeface="Cambria Math"/>
                        <a:sym typeface="Symbol"/>
                      </a:rPr>
                      <m:t>−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1" i="1" dirty="0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/>
                                    <a:sym typeface="Symbol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/>
                                    <a:sym typeface="Symbol"/>
                                  </a:rPr>
                                  <m:t>𝒙𝒊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b="1" i="1" dirty="0">
                                <a:latin typeface="Cambria Math"/>
                                <a:sym typeface="Symbol"/>
                              </a:rPr>
                              <m:t></m:t>
                            </m:r>
                            <m:r>
                              <a:rPr lang="en-US" b="1" i="1" dirty="0">
                                <a:latin typeface="Cambria Math"/>
                                <a:sym typeface="Symbol"/>
                              </a:rPr>
                              <m:t>𝑸</m:t>
                            </m:r>
                            <m:r>
                              <a:rPr lang="en-US" b="1" i="1" dirty="0">
                                <a:latin typeface="Cambria Math"/>
                                <a:sym typeface="Symbol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/>
                                    <a:sym typeface="Symbol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/>
                                    <a:sym typeface="Symbol"/>
                                  </a:rPr>
                                  <m:t>𝒙𝒊</m:t>
                                </m:r>
                              </m:sub>
                            </m:sSub>
                            <m:r>
                              <a:rPr lang="en-US" b="1" i="1" dirty="0">
                                <a:latin typeface="Cambria Math"/>
                                <a:sym typeface="Symbol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endParaRPr lang="en-US" b="1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0000FF"/>
                    </a:solidFill>
                  </a:rPr>
                  <a:t>SGD: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𝑸</m:t>
                    </m:r>
                    <m:r>
                      <a:rPr lang="en-US" b="1" i="1" dirty="0">
                        <a:latin typeface="Cambria Math"/>
                        <a:sym typeface="Symbol"/>
                      </a:rPr>
                      <m:t></m:t>
                    </m:r>
                    <m:r>
                      <a:rPr lang="en-US" b="1" i="1" dirty="0">
                        <a:latin typeface="Cambria Math"/>
                        <a:sym typeface="Symbol"/>
                      </a:rPr>
                      <m:t>𝑸</m:t>
                    </m:r>
                    <m:r>
                      <a:rPr lang="en-US" b="1" i="1" dirty="0">
                        <a:latin typeface="Cambria Math"/>
                        <a:sym typeface="Symbol"/>
                      </a:rPr>
                      <m:t>−</m:t>
                    </m:r>
                    <m:r>
                      <a:rPr lang="en-US" i="1" dirty="0">
                        <a:latin typeface="Cambria Math"/>
                        <a:ea typeface="Cambria Math"/>
                        <a:sym typeface="Symbol"/>
                      </a:rPr>
                      <m:t>𝜇</m:t>
                    </m:r>
                    <m:r>
                      <a:rPr lang="en-US" b="1" i="1" dirty="0">
                        <a:latin typeface="Cambria Math"/>
                        <a:sym typeface="Symbol"/>
                      </a:rPr>
                      <m:t></m:t>
                    </m:r>
                    <m:r>
                      <a:rPr lang="en-US" b="1" i="1" dirty="0">
                        <a:latin typeface="Cambria Math"/>
                        <a:sym typeface="Symbol"/>
                      </a:rPr>
                      <m:t>𝑸</m:t>
                    </m:r>
                    <m:r>
                      <a:rPr lang="en-US" b="1" i="1" dirty="0">
                        <a:latin typeface="Cambria Math"/>
                        <a:sym typeface="Symbol"/>
                      </a:rPr>
                      <m:t>(</m:t>
                    </m:r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  <a:sym typeface="Symbol"/>
                          </a:rPr>
                          <m:t>𝒓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  <a:sym typeface="Symbol"/>
                          </a:rPr>
                          <m:t>𝒙𝒊</m:t>
                        </m:r>
                      </m:sub>
                    </m:sSub>
                    <m:r>
                      <a:rPr lang="en-US" b="1" i="1" dirty="0">
                        <a:latin typeface="Cambria Math"/>
                        <a:sym typeface="Symbol"/>
                      </a:rPr>
                      <m:t>)</m:t>
                    </m:r>
                  </m:oMath>
                </a14:m>
                <a:endParaRPr lang="en-US" b="1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CA" b="1" dirty="0">
                    <a:solidFill>
                      <a:srgbClr val="D600B7"/>
                    </a:solidFill>
                  </a:rPr>
                  <a:t>Faster convergence!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CA" dirty="0"/>
                  <a:t>Need more steps but each step is computed much faster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Content Placeholder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76549"/>
                <a:ext cx="10515600" cy="4493622"/>
              </a:xfrm>
              <a:blipFill>
                <a:blip r:embed="rId3"/>
                <a:stretch>
                  <a:fillRect l="-928" t="-14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http://upload.wikimedia.org/wikipedia/commons/thumb/f/ff/Gradient_descent.svg/350px-Gradient_descent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746" y="82087"/>
            <a:ext cx="1452973" cy="155675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585067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GD Vs. SGD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10515600" cy="4774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dirty="0"/>
          </a:p>
        </p:txBody>
      </p:sp>
      <p:sp>
        <p:nvSpPr>
          <p:cNvPr id="7" name="Content Placeholder 9"/>
          <p:cNvSpPr>
            <a:spLocks noGrp="1"/>
          </p:cNvSpPr>
          <p:nvPr>
            <p:ph idx="1"/>
          </p:nvPr>
        </p:nvSpPr>
        <p:spPr>
          <a:xfrm>
            <a:off x="1672046" y="1334589"/>
            <a:ext cx="8229600" cy="5257801"/>
          </a:xfrm>
        </p:spPr>
        <p:txBody>
          <a:bodyPr/>
          <a:lstStyle/>
          <a:p>
            <a:r>
              <a:rPr lang="en-US" b="1" dirty="0"/>
              <a:t>Convergence of </a:t>
            </a:r>
            <a:r>
              <a:rPr lang="en-US" b="1" dirty="0">
                <a:solidFill>
                  <a:srgbClr val="FF0000"/>
                </a:solidFill>
              </a:rPr>
              <a:t>GD</a:t>
            </a:r>
            <a:r>
              <a:rPr lang="en-US" b="1" dirty="0">
                <a:solidFill>
                  <a:srgbClr val="D60093"/>
                </a:solidFill>
              </a:rPr>
              <a:t> </a:t>
            </a:r>
            <a:r>
              <a:rPr lang="en-US" b="1" dirty="0"/>
              <a:t>vs. </a:t>
            </a:r>
            <a:r>
              <a:rPr lang="en-US" b="1" dirty="0">
                <a:solidFill>
                  <a:srgbClr val="0000FF"/>
                </a:solidFill>
              </a:rPr>
              <a:t>SGD </a:t>
            </a:r>
            <a:endParaRPr lang="en-US" b="1" dirty="0">
              <a:solidFill>
                <a:srgbClr val="D60093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19242" y="6622869"/>
            <a:ext cx="733864" cy="274320"/>
          </a:xfrm>
        </p:spPr>
        <p:txBody>
          <a:bodyPr/>
          <a:lstStyle/>
          <a:p>
            <a:fld id="{19B12225-5612-419B-A8D5-4B8EEE4C217E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0" name="Picture 2" descr="http://upload.wikimedia.org/wikipedia/en/f/f3/Stogr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775" y="2064323"/>
            <a:ext cx="46101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114015" y="5765857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Iteration/step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630624" y="3610947"/>
            <a:ext cx="351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Value of the objective function</a:t>
            </a:r>
          </a:p>
        </p:txBody>
      </p:sp>
      <p:sp>
        <p:nvSpPr>
          <p:cNvPr id="13" name="Freeform 12"/>
          <p:cNvSpPr/>
          <p:nvPr/>
        </p:nvSpPr>
        <p:spPr>
          <a:xfrm>
            <a:off x="2867383" y="2323403"/>
            <a:ext cx="1755648" cy="2624328"/>
          </a:xfrm>
          <a:custGeom>
            <a:avLst/>
            <a:gdLst>
              <a:gd name="connsiteX0" fmla="*/ 0 w 1755648"/>
              <a:gd name="connsiteY0" fmla="*/ 0 h 2624328"/>
              <a:gd name="connsiteX1" fmla="*/ 210312 w 1755648"/>
              <a:gd name="connsiteY1" fmla="*/ 1892808 h 2624328"/>
              <a:gd name="connsiteX2" fmla="*/ 521208 w 1755648"/>
              <a:gd name="connsiteY2" fmla="*/ 2331720 h 2624328"/>
              <a:gd name="connsiteX3" fmla="*/ 1755648 w 1755648"/>
              <a:gd name="connsiteY3" fmla="*/ 2624328 h 2624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5648" h="2624328">
                <a:moveTo>
                  <a:pt x="0" y="0"/>
                </a:moveTo>
                <a:cubicBezTo>
                  <a:pt x="61722" y="752094"/>
                  <a:pt x="123444" y="1504188"/>
                  <a:pt x="210312" y="1892808"/>
                </a:cubicBezTo>
                <a:cubicBezTo>
                  <a:pt x="297180" y="2281428"/>
                  <a:pt x="263652" y="2209800"/>
                  <a:pt x="521208" y="2331720"/>
                </a:cubicBezTo>
                <a:cubicBezTo>
                  <a:pt x="778764" y="2453640"/>
                  <a:pt x="1267206" y="2538984"/>
                  <a:pt x="1755648" y="2624328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21" idx="0"/>
          </p:cNvCxnSpPr>
          <p:nvPr/>
        </p:nvCxnSpPr>
        <p:spPr>
          <a:xfrm flipH="1">
            <a:off x="2933919" y="1772722"/>
            <a:ext cx="1812252" cy="115597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491447" y="1759524"/>
            <a:ext cx="1157453" cy="231826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63246" y="3757868"/>
            <a:ext cx="27033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GD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improves the value of the objective function at every step. </a:t>
            </a:r>
          </a:p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SGD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improves the value but in a “noisy” way.</a:t>
            </a:r>
          </a:p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GD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takes fewer steps to converge but each step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takes much longer to compute. </a:t>
            </a:r>
          </a:p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 practice, 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SGD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is much faster!</a:t>
            </a:r>
          </a:p>
        </p:txBody>
      </p:sp>
      <p:pic>
        <p:nvPicPr>
          <p:cNvPr id="17" name="Picture 2" descr="http://upload.wikimedia.org/wikipedia/commons/thumb/f/ff/Gradient_descent.svg/350px-Gradient_descent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092" y="245378"/>
            <a:ext cx="3200400" cy="342899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Freeform 17"/>
          <p:cNvSpPr/>
          <p:nvPr/>
        </p:nvSpPr>
        <p:spPr>
          <a:xfrm>
            <a:off x="8007533" y="1705184"/>
            <a:ext cx="932688" cy="1252728"/>
          </a:xfrm>
          <a:custGeom>
            <a:avLst/>
            <a:gdLst>
              <a:gd name="connsiteX0" fmla="*/ 36576 w 932688"/>
              <a:gd name="connsiteY0" fmla="*/ 1252728 h 1252728"/>
              <a:gd name="connsiteX1" fmla="*/ 0 w 932688"/>
              <a:gd name="connsiteY1" fmla="*/ 1069848 h 1252728"/>
              <a:gd name="connsiteX2" fmla="*/ 173736 w 932688"/>
              <a:gd name="connsiteY2" fmla="*/ 1078992 h 1252728"/>
              <a:gd name="connsiteX3" fmla="*/ 36576 w 932688"/>
              <a:gd name="connsiteY3" fmla="*/ 987552 h 1252728"/>
              <a:gd name="connsiteX4" fmla="*/ 201168 w 932688"/>
              <a:gd name="connsiteY4" fmla="*/ 978408 h 1252728"/>
              <a:gd name="connsiteX5" fmla="*/ 228600 w 932688"/>
              <a:gd name="connsiteY5" fmla="*/ 859536 h 1252728"/>
              <a:gd name="connsiteX6" fmla="*/ 109728 w 932688"/>
              <a:gd name="connsiteY6" fmla="*/ 832104 h 1252728"/>
              <a:gd name="connsiteX7" fmla="*/ 155448 w 932688"/>
              <a:gd name="connsiteY7" fmla="*/ 740664 h 1252728"/>
              <a:gd name="connsiteX8" fmla="*/ 36576 w 932688"/>
              <a:gd name="connsiteY8" fmla="*/ 685800 h 1252728"/>
              <a:gd name="connsiteX9" fmla="*/ 118872 w 932688"/>
              <a:gd name="connsiteY9" fmla="*/ 594360 h 1252728"/>
              <a:gd name="connsiteX10" fmla="*/ 237744 w 932688"/>
              <a:gd name="connsiteY10" fmla="*/ 676656 h 1252728"/>
              <a:gd name="connsiteX11" fmla="*/ 292608 w 932688"/>
              <a:gd name="connsiteY11" fmla="*/ 758952 h 1252728"/>
              <a:gd name="connsiteX12" fmla="*/ 338328 w 932688"/>
              <a:gd name="connsiteY12" fmla="*/ 813816 h 1252728"/>
              <a:gd name="connsiteX13" fmla="*/ 374904 w 932688"/>
              <a:gd name="connsiteY13" fmla="*/ 740664 h 1252728"/>
              <a:gd name="connsiteX14" fmla="*/ 329184 w 932688"/>
              <a:gd name="connsiteY14" fmla="*/ 621792 h 1252728"/>
              <a:gd name="connsiteX15" fmla="*/ 420624 w 932688"/>
              <a:gd name="connsiteY15" fmla="*/ 585216 h 1252728"/>
              <a:gd name="connsiteX16" fmla="*/ 356616 w 932688"/>
              <a:gd name="connsiteY16" fmla="*/ 493776 h 1252728"/>
              <a:gd name="connsiteX17" fmla="*/ 237744 w 932688"/>
              <a:gd name="connsiteY17" fmla="*/ 521208 h 1252728"/>
              <a:gd name="connsiteX18" fmla="*/ 219456 w 932688"/>
              <a:gd name="connsiteY18" fmla="*/ 411480 h 1252728"/>
              <a:gd name="connsiteX19" fmla="*/ 320040 w 932688"/>
              <a:gd name="connsiteY19" fmla="*/ 411480 h 1252728"/>
              <a:gd name="connsiteX20" fmla="*/ 356616 w 932688"/>
              <a:gd name="connsiteY20" fmla="*/ 338328 h 1252728"/>
              <a:gd name="connsiteX21" fmla="*/ 457200 w 932688"/>
              <a:gd name="connsiteY21" fmla="*/ 457200 h 1252728"/>
              <a:gd name="connsiteX22" fmla="*/ 466344 w 932688"/>
              <a:gd name="connsiteY22" fmla="*/ 548640 h 1252728"/>
              <a:gd name="connsiteX23" fmla="*/ 585216 w 932688"/>
              <a:gd name="connsiteY23" fmla="*/ 557784 h 1252728"/>
              <a:gd name="connsiteX24" fmla="*/ 548640 w 932688"/>
              <a:gd name="connsiteY24" fmla="*/ 448056 h 1252728"/>
              <a:gd name="connsiteX25" fmla="*/ 539496 w 932688"/>
              <a:gd name="connsiteY25" fmla="*/ 374904 h 1252728"/>
              <a:gd name="connsiteX26" fmla="*/ 640080 w 932688"/>
              <a:gd name="connsiteY26" fmla="*/ 374904 h 1252728"/>
              <a:gd name="connsiteX27" fmla="*/ 640080 w 932688"/>
              <a:gd name="connsiteY27" fmla="*/ 329184 h 1252728"/>
              <a:gd name="connsiteX28" fmla="*/ 731520 w 932688"/>
              <a:gd name="connsiteY28" fmla="*/ 356616 h 1252728"/>
              <a:gd name="connsiteX29" fmla="*/ 667512 w 932688"/>
              <a:gd name="connsiteY29" fmla="*/ 256032 h 1252728"/>
              <a:gd name="connsiteX30" fmla="*/ 539496 w 932688"/>
              <a:gd name="connsiteY30" fmla="*/ 228600 h 1252728"/>
              <a:gd name="connsiteX31" fmla="*/ 512064 w 932688"/>
              <a:gd name="connsiteY31" fmla="*/ 155448 h 1252728"/>
              <a:gd name="connsiteX32" fmla="*/ 585216 w 932688"/>
              <a:gd name="connsiteY32" fmla="*/ 128016 h 1252728"/>
              <a:gd name="connsiteX33" fmla="*/ 566928 w 932688"/>
              <a:gd name="connsiteY33" fmla="*/ 45720 h 1252728"/>
              <a:gd name="connsiteX34" fmla="*/ 685800 w 932688"/>
              <a:gd name="connsiteY34" fmla="*/ 0 h 1252728"/>
              <a:gd name="connsiteX35" fmla="*/ 685800 w 932688"/>
              <a:gd name="connsiteY35" fmla="*/ 109728 h 1252728"/>
              <a:gd name="connsiteX36" fmla="*/ 649224 w 932688"/>
              <a:gd name="connsiteY36" fmla="*/ 164592 h 1252728"/>
              <a:gd name="connsiteX37" fmla="*/ 713232 w 932688"/>
              <a:gd name="connsiteY37" fmla="*/ 228600 h 1252728"/>
              <a:gd name="connsiteX38" fmla="*/ 786384 w 932688"/>
              <a:gd name="connsiteY38" fmla="*/ 256032 h 1252728"/>
              <a:gd name="connsiteX39" fmla="*/ 841248 w 932688"/>
              <a:gd name="connsiteY39" fmla="*/ 137160 h 1252728"/>
              <a:gd name="connsiteX40" fmla="*/ 932688 w 932688"/>
              <a:gd name="connsiteY40" fmla="*/ 146304 h 125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32688" h="1252728">
                <a:moveTo>
                  <a:pt x="36576" y="1252728"/>
                </a:moveTo>
                <a:lnTo>
                  <a:pt x="0" y="1069848"/>
                </a:lnTo>
                <a:lnTo>
                  <a:pt x="173736" y="1078992"/>
                </a:lnTo>
                <a:lnTo>
                  <a:pt x="36576" y="987552"/>
                </a:lnTo>
                <a:lnTo>
                  <a:pt x="201168" y="978408"/>
                </a:lnTo>
                <a:lnTo>
                  <a:pt x="228600" y="859536"/>
                </a:lnTo>
                <a:lnTo>
                  <a:pt x="109728" y="832104"/>
                </a:lnTo>
                <a:lnTo>
                  <a:pt x="155448" y="740664"/>
                </a:lnTo>
                <a:lnTo>
                  <a:pt x="36576" y="685800"/>
                </a:lnTo>
                <a:lnTo>
                  <a:pt x="118872" y="594360"/>
                </a:lnTo>
                <a:lnTo>
                  <a:pt x="237744" y="676656"/>
                </a:lnTo>
                <a:lnTo>
                  <a:pt x="292608" y="758952"/>
                </a:lnTo>
                <a:lnTo>
                  <a:pt x="338328" y="813816"/>
                </a:lnTo>
                <a:lnTo>
                  <a:pt x="374904" y="740664"/>
                </a:lnTo>
                <a:lnTo>
                  <a:pt x="329184" y="621792"/>
                </a:lnTo>
                <a:lnTo>
                  <a:pt x="420624" y="585216"/>
                </a:lnTo>
                <a:lnTo>
                  <a:pt x="356616" y="493776"/>
                </a:lnTo>
                <a:lnTo>
                  <a:pt x="237744" y="521208"/>
                </a:lnTo>
                <a:lnTo>
                  <a:pt x="219456" y="411480"/>
                </a:lnTo>
                <a:lnTo>
                  <a:pt x="320040" y="411480"/>
                </a:lnTo>
                <a:lnTo>
                  <a:pt x="356616" y="338328"/>
                </a:lnTo>
                <a:lnTo>
                  <a:pt x="457200" y="457200"/>
                </a:lnTo>
                <a:lnTo>
                  <a:pt x="466344" y="548640"/>
                </a:lnTo>
                <a:lnTo>
                  <a:pt x="585216" y="557784"/>
                </a:lnTo>
                <a:lnTo>
                  <a:pt x="548640" y="448056"/>
                </a:lnTo>
                <a:lnTo>
                  <a:pt x="539496" y="374904"/>
                </a:lnTo>
                <a:lnTo>
                  <a:pt x="640080" y="374904"/>
                </a:lnTo>
                <a:lnTo>
                  <a:pt x="640080" y="329184"/>
                </a:lnTo>
                <a:lnTo>
                  <a:pt x="731520" y="356616"/>
                </a:lnTo>
                <a:lnTo>
                  <a:pt x="667512" y="256032"/>
                </a:lnTo>
                <a:lnTo>
                  <a:pt x="539496" y="228600"/>
                </a:lnTo>
                <a:lnTo>
                  <a:pt x="512064" y="155448"/>
                </a:lnTo>
                <a:lnTo>
                  <a:pt x="585216" y="128016"/>
                </a:lnTo>
                <a:lnTo>
                  <a:pt x="566928" y="45720"/>
                </a:lnTo>
                <a:lnTo>
                  <a:pt x="685800" y="0"/>
                </a:lnTo>
                <a:lnTo>
                  <a:pt x="685800" y="109728"/>
                </a:lnTo>
                <a:lnTo>
                  <a:pt x="649224" y="164592"/>
                </a:lnTo>
                <a:lnTo>
                  <a:pt x="713232" y="228600"/>
                </a:lnTo>
                <a:lnTo>
                  <a:pt x="786384" y="256032"/>
                </a:lnTo>
                <a:lnTo>
                  <a:pt x="841248" y="137160"/>
                </a:lnTo>
                <a:lnTo>
                  <a:pt x="932688" y="146304"/>
                </a:lnTo>
              </a:path>
            </a:pathLst>
          </a:custGeom>
          <a:noFill/>
          <a:ln w="19050" cap="sq">
            <a:solidFill>
              <a:srgbClr val="0000FF"/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695406" y="1772722"/>
            <a:ext cx="2248904" cy="73839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4746171" y="1772722"/>
            <a:ext cx="3133129" cy="1361771"/>
          </a:xfrm>
          <a:custGeom>
            <a:avLst/>
            <a:gdLst>
              <a:gd name="connsiteX0" fmla="*/ 0 w 2578608"/>
              <a:gd name="connsiteY0" fmla="*/ 0 h 1404140"/>
              <a:gd name="connsiteX1" fmla="*/ 457200 w 2578608"/>
              <a:gd name="connsiteY1" fmla="*/ 1024128 h 1404140"/>
              <a:gd name="connsiteX2" fmla="*/ 1545336 w 2578608"/>
              <a:gd name="connsiteY2" fmla="*/ 1399032 h 1404140"/>
              <a:gd name="connsiteX3" fmla="*/ 2578608 w 2578608"/>
              <a:gd name="connsiteY3" fmla="*/ 1207008 h 14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8608" h="1404140">
                <a:moveTo>
                  <a:pt x="0" y="0"/>
                </a:moveTo>
                <a:cubicBezTo>
                  <a:pt x="99822" y="395478"/>
                  <a:pt x="199644" y="790956"/>
                  <a:pt x="457200" y="1024128"/>
                </a:cubicBezTo>
                <a:cubicBezTo>
                  <a:pt x="714756" y="1257300"/>
                  <a:pt x="1191768" y="1368552"/>
                  <a:pt x="1545336" y="1399032"/>
                </a:cubicBezTo>
                <a:cubicBezTo>
                  <a:pt x="1898904" y="1429512"/>
                  <a:pt x="2238756" y="1318260"/>
                  <a:pt x="2578608" y="1207008"/>
                </a:cubicBezTo>
              </a:path>
            </a:pathLst>
          </a:custGeom>
          <a:noFill/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44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Stochastic Gradient Descent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10515600" cy="4774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76549"/>
                <a:ext cx="10515600" cy="4493622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D600B7"/>
                    </a:solidFill>
                  </a:rPr>
                  <a:t>Stochastic gradient decent: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Initialize </a:t>
                </a:r>
                <a:r>
                  <a:rPr lang="en-US" b="1" i="1" dirty="0"/>
                  <a:t>P</a:t>
                </a:r>
                <a:r>
                  <a:rPr lang="en-US" dirty="0"/>
                  <a:t> and </a:t>
                </a:r>
                <a:r>
                  <a:rPr lang="en-US" b="1" i="1" dirty="0"/>
                  <a:t>Q</a:t>
                </a:r>
                <a:r>
                  <a:rPr lang="en-US" dirty="0"/>
                  <a:t>  (using SVD, pretend missing ratings are 0)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Then iterate over the ratings (multiple times if necessary) and update factors: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/>
                  <a:t>   For each </a:t>
                </a:r>
                <a:r>
                  <a:rPr lang="en-US" b="1" i="1" dirty="0" err="1"/>
                  <a:t>r</a:t>
                </a:r>
                <a:r>
                  <a:rPr lang="en-US" b="1" i="1" baseline="-25000" dirty="0" err="1"/>
                  <a:t>xi</a:t>
                </a:r>
                <a:r>
                  <a:rPr lang="en-US" b="1" dirty="0"/>
                  <a:t>: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=2(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⋅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  <m:sup/>
                    </m:sSub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                          </a:t>
                </a:r>
                <a:r>
                  <a:rPr lang="en-US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(derivative of the “error”)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𝑥𝑖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i="1" dirty="0">
                    <a:latin typeface="Times New Roman" pitchFamily="18" charset="0"/>
                    <a:cs typeface="Times New Roman" pitchFamily="18" charset="0"/>
                  </a:rPr>
                  <a:t>           </a:t>
                </a:r>
                <a:r>
                  <a:rPr lang="en-CA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(update equation)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𝑥𝑖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i="1" dirty="0">
                    <a:latin typeface="Times New Roman" pitchFamily="18" charset="0"/>
                    <a:cs typeface="Times New Roman" pitchFamily="18" charset="0"/>
                  </a:rPr>
                  <a:t>         </a:t>
                </a:r>
                <a:r>
                  <a:rPr lang="en-CA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(update equation)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CA" b="1" dirty="0"/>
                  <a:t>2 for loops: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For until convergence: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Arial" pitchFamily="34" charset="0"/>
                    <a:cs typeface="Arial" pitchFamily="34" charset="0"/>
                  </a:rPr>
                  <a:t>For each </a:t>
                </a:r>
                <a:r>
                  <a:rPr lang="en-US" b="1" dirty="0" err="1">
                    <a:latin typeface="Arial" pitchFamily="34" charset="0"/>
                    <a:cs typeface="Arial" pitchFamily="34" charset="0"/>
                  </a:rPr>
                  <a:t>r</a:t>
                </a:r>
                <a:r>
                  <a:rPr lang="en-US" b="1" baseline="-25000" dirty="0" err="1">
                    <a:latin typeface="Arial" pitchFamily="34" charset="0"/>
                    <a:cs typeface="Arial" pitchFamily="34" charset="0"/>
                  </a:rPr>
                  <a:t>xi</a:t>
                </a:r>
                <a:endParaRPr lang="en-US" b="1" baseline="-25000" dirty="0">
                  <a:latin typeface="Arial" pitchFamily="34" charset="0"/>
                  <a:cs typeface="Arial" pitchFamily="34" charset="0"/>
                </a:endParaRPr>
              </a:p>
              <a:p>
                <a:pPr lvl="3">
                  <a:buFont typeface="Wingdings" panose="05000000000000000000" pitchFamily="2" charset="2"/>
                  <a:buChar char="§"/>
                </a:pPr>
                <a:r>
                  <a:rPr lang="en-US" dirty="0"/>
                  <a:t>Compute gradient, do a “step”</a:t>
                </a:r>
                <a:endParaRPr lang="en-CA" baseline="-25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Content Placeholder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76549"/>
                <a:ext cx="10515600" cy="4493622"/>
              </a:xfrm>
              <a:blipFill>
                <a:blip r:embed="rId3"/>
                <a:stretch>
                  <a:fillRect l="-1043" t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http://upload.wikimedia.org/wikipedia/commons/thumb/f/ff/Gradient_descent.svg/350px-Gradient_descent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746" y="82087"/>
            <a:ext cx="1452973" cy="155675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507667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530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Performance of Various Methods</a:t>
            </a:r>
          </a:p>
        </p:txBody>
      </p:sp>
      <p:sp>
        <p:nvSpPr>
          <p:cNvPr id="14" name="AutoShape 22"/>
          <p:cNvSpPr>
            <a:spLocks noChangeArrowheads="1"/>
          </p:cNvSpPr>
          <p:nvPr/>
        </p:nvSpPr>
        <p:spPr bwMode="auto">
          <a:xfrm>
            <a:off x="3905250" y="1219200"/>
            <a:ext cx="585787" cy="5257800"/>
          </a:xfrm>
          <a:prstGeom prst="downArrow">
            <a:avLst>
              <a:gd name="adj1" fmla="val 50000"/>
              <a:gd name="adj2" fmla="val 2920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Line 3"/>
          <p:cNvSpPr>
            <a:spLocks noChangeShapeType="1"/>
          </p:cNvSpPr>
          <p:nvPr/>
        </p:nvSpPr>
        <p:spPr bwMode="auto">
          <a:xfrm>
            <a:off x="4048506" y="1676400"/>
            <a:ext cx="936625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057650" y="6129337"/>
            <a:ext cx="936625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4310062" y="5805487"/>
            <a:ext cx="2268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Grand Prize: 0.8563 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4300537" y="2855976"/>
            <a:ext cx="2700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D600B7"/>
                </a:solidFill>
                <a:latin typeface="Arial" pitchFamily="34" charset="0"/>
                <a:cs typeface="Arial" pitchFamily="34" charset="0"/>
              </a:rPr>
              <a:t>Netflix: 0.9514 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4310062" y="2300287"/>
            <a:ext cx="2700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D600B7"/>
                </a:solidFill>
                <a:latin typeface="Arial" pitchFamily="34" charset="0"/>
                <a:cs typeface="Arial" pitchFamily="34" charset="0"/>
              </a:rPr>
              <a:t>Movie average: 1.0533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310062" y="1937575"/>
            <a:ext cx="2700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D600B7"/>
                </a:solidFill>
                <a:latin typeface="Arial" pitchFamily="34" charset="0"/>
                <a:cs typeface="Arial" pitchFamily="34" charset="0"/>
              </a:rPr>
              <a:t>User average: 1.0651 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310062" y="1313688"/>
            <a:ext cx="2700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D600B7"/>
                </a:solidFill>
                <a:latin typeface="Arial" pitchFamily="34" charset="0"/>
                <a:cs typeface="Arial" pitchFamily="34" charset="0"/>
              </a:rPr>
              <a:t>Global average: 1.1296 </a:t>
            </a:r>
          </a:p>
        </p:txBody>
      </p:sp>
      <p:sp>
        <p:nvSpPr>
          <p:cNvPr id="22" name="Line 3"/>
          <p:cNvSpPr>
            <a:spLocks noChangeShapeType="1"/>
          </p:cNvSpPr>
          <p:nvPr/>
        </p:nvSpPr>
        <p:spPr bwMode="auto">
          <a:xfrm>
            <a:off x="4049712" y="2242375"/>
            <a:ext cx="936625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Line 3"/>
          <p:cNvSpPr>
            <a:spLocks noChangeShapeType="1"/>
          </p:cNvSpPr>
          <p:nvPr/>
        </p:nvSpPr>
        <p:spPr bwMode="auto">
          <a:xfrm>
            <a:off x="4049712" y="2623375"/>
            <a:ext cx="936625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Line 3"/>
          <p:cNvSpPr>
            <a:spLocks noChangeShapeType="1"/>
          </p:cNvSpPr>
          <p:nvPr/>
        </p:nvSpPr>
        <p:spPr bwMode="auto">
          <a:xfrm>
            <a:off x="3993744" y="3202924"/>
            <a:ext cx="993799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Line 3"/>
          <p:cNvSpPr>
            <a:spLocks noChangeShapeType="1"/>
          </p:cNvSpPr>
          <p:nvPr/>
        </p:nvSpPr>
        <p:spPr bwMode="auto">
          <a:xfrm>
            <a:off x="3392082" y="3669792"/>
            <a:ext cx="993799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Line 3"/>
          <p:cNvSpPr>
            <a:spLocks noChangeShapeType="1"/>
          </p:cNvSpPr>
          <p:nvPr/>
        </p:nvSpPr>
        <p:spPr bwMode="auto">
          <a:xfrm>
            <a:off x="3392082" y="4062460"/>
            <a:ext cx="993799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76200" y="3352800"/>
            <a:ext cx="39735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>
                <a:solidFill>
                  <a:srgbClr val="207A00"/>
                </a:solidFill>
                <a:latin typeface="Arial" pitchFamily="34" charset="0"/>
                <a:cs typeface="Arial" pitchFamily="34" charset="0"/>
              </a:rPr>
              <a:t>Basic Collaborative filtering: 0.94</a:t>
            </a: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76200" y="3745468"/>
            <a:ext cx="39735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 err="1">
                <a:solidFill>
                  <a:srgbClr val="207A00"/>
                </a:solidFill>
                <a:latin typeface="Arial" pitchFamily="34" charset="0"/>
                <a:cs typeface="Arial" pitchFamily="34" charset="0"/>
              </a:rPr>
              <a:t>CF+Biases+learned</a:t>
            </a:r>
            <a:r>
              <a:rPr lang="en-US" b="1" dirty="0">
                <a:solidFill>
                  <a:srgbClr val="207A00"/>
                </a:solidFill>
                <a:latin typeface="Arial" pitchFamily="34" charset="0"/>
                <a:cs typeface="Arial" pitchFamily="34" charset="0"/>
              </a:rPr>
              <a:t> weights: 0.91</a:t>
            </a:r>
          </a:p>
        </p:txBody>
      </p:sp>
      <p:sp>
        <p:nvSpPr>
          <p:cNvPr id="29" name="Line 3"/>
          <p:cNvSpPr>
            <a:spLocks noChangeShapeType="1"/>
          </p:cNvSpPr>
          <p:nvPr/>
        </p:nvSpPr>
        <p:spPr bwMode="auto">
          <a:xfrm>
            <a:off x="3400020" y="4488227"/>
            <a:ext cx="993799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84138" y="4171235"/>
            <a:ext cx="39735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>
                <a:solidFill>
                  <a:srgbClr val="207A00"/>
                </a:solidFill>
                <a:latin typeface="Arial" pitchFamily="34" charset="0"/>
                <a:cs typeface="Arial" pitchFamily="34" charset="0"/>
              </a:rPr>
              <a:t>Latent Factors: 0.90</a:t>
            </a:r>
          </a:p>
        </p:txBody>
      </p:sp>
    </p:spTree>
    <p:extLst>
      <p:ext uri="{BB962C8B-B14F-4D97-AF65-F5344CB8AC3E}">
        <p14:creationId xmlns:p14="http://schemas.microsoft.com/office/powerpoint/2010/main" val="3833139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Modeling Biases and Interactions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10515600" cy="4774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dirty="0"/>
          </a:p>
        </p:txBody>
      </p:sp>
      <p:sp>
        <p:nvSpPr>
          <p:cNvPr id="28" name="Content Placeholder 3"/>
          <p:cNvSpPr txBox="1">
            <a:spLocks/>
          </p:cNvSpPr>
          <p:nvPr/>
        </p:nvSpPr>
        <p:spPr>
          <a:xfrm>
            <a:off x="1824445" y="5636624"/>
            <a:ext cx="8229600" cy="1295400"/>
          </a:xfrm>
          <a:prstGeom prst="rect">
            <a:avLst/>
          </a:prstGeom>
        </p:spPr>
        <p:txBody>
          <a:bodyPr vert="horz" lIns="54864" tIns="91440" rtlCol="0">
            <a:normAutofit fontScale="925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Char char="§"/>
              <a:defRPr kumimoji="0" sz="2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100000"/>
              <a:buFont typeface="Wingdings" pitchFamily="2" charset="2"/>
              <a:buChar char="§"/>
              <a:defRPr kumimoji="0"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§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" pitchFamily="2" charset="2"/>
              <a:buChar char="§"/>
              <a:defRPr kumimoji="0" lang="en-US" sz="20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l-GR" b="1" i="1" dirty="0"/>
              <a:t>μ</a:t>
            </a:r>
            <a:r>
              <a:rPr lang="en-US" dirty="0"/>
              <a:t> </a:t>
            </a:r>
            <a:r>
              <a:rPr lang="en-CA" dirty="0"/>
              <a:t> =  overall mean rating</a:t>
            </a:r>
          </a:p>
          <a:p>
            <a:r>
              <a:rPr lang="en-CA" b="1" i="1" dirty="0" err="1"/>
              <a:t>b</a:t>
            </a:r>
            <a:r>
              <a:rPr lang="en-CA" b="1" i="1" baseline="-25000" dirty="0" err="1"/>
              <a:t>x</a:t>
            </a:r>
            <a:r>
              <a:rPr lang="en-CA" dirty="0"/>
              <a:t>  =  bias of user </a:t>
            </a:r>
            <a:r>
              <a:rPr lang="en-CA" b="1" i="1" dirty="0"/>
              <a:t>x</a:t>
            </a:r>
          </a:p>
          <a:p>
            <a:r>
              <a:rPr lang="en-CA" b="1" i="1" dirty="0"/>
              <a:t>b</a:t>
            </a:r>
            <a:r>
              <a:rPr lang="en-CA" b="1" i="1" baseline="-25000" dirty="0"/>
              <a:t>i</a:t>
            </a:r>
            <a:r>
              <a:rPr lang="en-CA" dirty="0"/>
              <a:t>   =  bias of movie </a:t>
            </a:r>
            <a:r>
              <a:rPr lang="en-CA" b="1" i="1" dirty="0" err="1"/>
              <a:t>i</a:t>
            </a:r>
            <a:endParaRPr lang="en-CA" b="1" i="1" dirty="0"/>
          </a:p>
          <a:p>
            <a:endParaRPr lang="en-US" dirty="0"/>
          </a:p>
        </p:txBody>
      </p:sp>
      <p:pic>
        <p:nvPicPr>
          <p:cNvPr id="29" name="Picture 2" descr="http://www.popsci.com/files/imagecache/article_image_large/files/articles/movies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01245" y="1902823"/>
            <a:ext cx="13763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4" descr="http://www.freewebs.com/yoshisisle/mario-and-luigi-superstar-saga-yoshi-in-cinema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17"/>
          <a:stretch>
            <a:fillRect/>
          </a:stretch>
        </p:blipFill>
        <p:spPr bwMode="auto">
          <a:xfrm>
            <a:off x="1748245" y="1750423"/>
            <a:ext cx="13335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4" descr="http://www.freewebs.com/yoshisisle/mario-and-luigi-superstar-saga-yoshi-in-cinema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17"/>
          <a:stretch>
            <a:fillRect/>
          </a:stretch>
        </p:blipFill>
        <p:spPr bwMode="auto">
          <a:xfrm>
            <a:off x="8834845" y="1826623"/>
            <a:ext cx="13335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2" descr="http://www.popsci.com/files/imagecache/article_image_large/files/articles/movies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86645" y="1826623"/>
            <a:ext cx="1393825" cy="115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Left-Right Arrow 32"/>
          <p:cNvSpPr/>
          <p:nvPr/>
        </p:nvSpPr>
        <p:spPr>
          <a:xfrm>
            <a:off x="8149045" y="2131423"/>
            <a:ext cx="533400" cy="152400"/>
          </a:xfrm>
          <a:prstGeom prst="left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4" name="Left-Right Arrow 33"/>
          <p:cNvSpPr/>
          <p:nvPr/>
        </p:nvSpPr>
        <p:spPr>
          <a:xfrm>
            <a:off x="8149045" y="2360023"/>
            <a:ext cx="533400" cy="152400"/>
          </a:xfrm>
          <a:prstGeom prst="left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5" name="Left-Right Arrow 34"/>
          <p:cNvSpPr/>
          <p:nvPr/>
        </p:nvSpPr>
        <p:spPr>
          <a:xfrm>
            <a:off x="8149045" y="2588623"/>
            <a:ext cx="533400" cy="152400"/>
          </a:xfrm>
          <a:prstGeom prst="left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548845" y="1674223"/>
            <a:ext cx="3810000" cy="1600200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110445" y="1674223"/>
            <a:ext cx="1676400" cy="1600200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595845" y="1674223"/>
            <a:ext cx="1676400" cy="1600200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9" name="Plus 38"/>
          <p:cNvSpPr/>
          <p:nvPr/>
        </p:nvSpPr>
        <p:spPr>
          <a:xfrm>
            <a:off x="3500845" y="2207623"/>
            <a:ext cx="457200" cy="381000"/>
          </a:xfrm>
          <a:prstGeom prst="mathPlus">
            <a:avLst/>
          </a:prstGeom>
          <a:ln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0" name="Plus 39"/>
          <p:cNvSpPr/>
          <p:nvPr/>
        </p:nvSpPr>
        <p:spPr>
          <a:xfrm>
            <a:off x="5939245" y="2207623"/>
            <a:ext cx="457200" cy="381000"/>
          </a:xfrm>
          <a:prstGeom prst="mathPlus">
            <a:avLst/>
          </a:prstGeom>
          <a:ln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991757" y="1362248"/>
            <a:ext cx="34575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800" b="1">
                <a:latin typeface="Arial" pitchFamily="34" charset="0"/>
                <a:cs typeface="Arial" pitchFamily="34" charset="0"/>
              </a:rPr>
              <a:t>user-movie interaction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110445" y="1362248"/>
            <a:ext cx="167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800" b="1">
                <a:latin typeface="Arial" pitchFamily="34" charset="0"/>
                <a:cs typeface="Arial" pitchFamily="34" charset="0"/>
              </a:rPr>
              <a:t>movie bias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1672045" y="1362248"/>
            <a:ext cx="1676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800" b="1" dirty="0">
                <a:latin typeface="Arial" pitchFamily="34" charset="0"/>
                <a:cs typeface="Arial" pitchFamily="34" charset="0"/>
              </a:rPr>
              <a:t>user bias</a:t>
            </a:r>
          </a:p>
        </p:txBody>
      </p:sp>
      <p:sp>
        <p:nvSpPr>
          <p:cNvPr id="44" name="Left Brace 43"/>
          <p:cNvSpPr/>
          <p:nvPr/>
        </p:nvSpPr>
        <p:spPr>
          <a:xfrm rot="16200000">
            <a:off x="3653245" y="1217023"/>
            <a:ext cx="152400" cy="4419600"/>
          </a:xfrm>
          <a:prstGeom prst="leftBrace">
            <a:avLst>
              <a:gd name="adj1" fmla="val 8333"/>
              <a:gd name="adj2" fmla="val 50000"/>
            </a:avLst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latin typeface="Calibri" pitchFamily="34" charset="0"/>
            </a:endParaRP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6244045" y="3655423"/>
            <a:ext cx="4114800" cy="18288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marL="438912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User-Movie interaction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Characterizes the matching between users and movies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Attracts most research in the field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Benefits from algorithmic and mathematical innovations</a:t>
            </a:r>
          </a:p>
        </p:txBody>
      </p:sp>
      <p:sp>
        <p:nvSpPr>
          <p:cNvPr id="46" name="Content Placeholder 2"/>
          <p:cNvSpPr txBox="1">
            <a:spLocks/>
          </p:cNvSpPr>
          <p:nvPr/>
        </p:nvSpPr>
        <p:spPr bwMode="auto">
          <a:xfrm>
            <a:off x="1748245" y="3644310"/>
            <a:ext cx="4038600" cy="18399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900" b="1" dirty="0">
                <a:solidFill>
                  <a:srgbClr val="C00000"/>
                </a:solidFill>
                <a:latin typeface="Calibri" pitchFamily="34" charset="0"/>
              </a:rPr>
              <a:t>Baseline predictor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900" dirty="0">
                <a:latin typeface="Calibri" pitchFamily="34" charset="0"/>
              </a:rPr>
              <a:t>Separates users and movies</a:t>
            </a:r>
            <a:endParaRPr lang="en-US" sz="1900" i="1" dirty="0">
              <a:solidFill>
                <a:srgbClr val="C00000"/>
              </a:solidFill>
              <a:latin typeface="Calibri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900" dirty="0">
                <a:latin typeface="Calibri" pitchFamily="34" charset="0"/>
              </a:rPr>
              <a:t>Benefits from insights into user’s behavior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900" dirty="0">
                <a:latin typeface="Calibri" pitchFamily="34" charset="0"/>
              </a:rPr>
              <a:t>Among the main practical contributions of the competition</a:t>
            </a:r>
          </a:p>
        </p:txBody>
      </p:sp>
      <p:sp>
        <p:nvSpPr>
          <p:cNvPr id="47" name="Left Brace 46"/>
          <p:cNvSpPr/>
          <p:nvPr/>
        </p:nvSpPr>
        <p:spPr>
          <a:xfrm rot="16200000">
            <a:off x="8384789" y="1441654"/>
            <a:ext cx="138112" cy="3962400"/>
          </a:xfrm>
          <a:prstGeom prst="leftBrace">
            <a:avLst>
              <a:gd name="adj1" fmla="val 8333"/>
              <a:gd name="adj2" fmla="val 50000"/>
            </a:avLst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9532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Baseline Predictor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10515600" cy="4774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1140823" y="1399903"/>
            <a:ext cx="9662160" cy="5257801"/>
          </a:xfrm>
        </p:spPr>
        <p:txBody>
          <a:bodyPr lIns="91440" tIns="45720" rIns="91440" bIns="45720"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have expectations on the rating by user </a:t>
            </a:r>
            <a:r>
              <a:rPr lang="en-US" b="1" i="1" dirty="0">
                <a:solidFill>
                  <a:srgbClr val="00B050"/>
                </a:solidFill>
              </a:rPr>
              <a:t>x</a:t>
            </a:r>
            <a:r>
              <a:rPr lang="en-US" dirty="0"/>
              <a:t> of movie </a:t>
            </a:r>
            <a:r>
              <a:rPr lang="en-US" b="1" i="1" dirty="0" err="1">
                <a:solidFill>
                  <a:srgbClr val="00B050"/>
                </a:solidFill>
              </a:rPr>
              <a:t>i</a:t>
            </a:r>
            <a:r>
              <a:rPr lang="en-US" dirty="0"/>
              <a:t>, even without estimating </a:t>
            </a:r>
            <a:r>
              <a:rPr lang="en-US" b="1" i="1" dirty="0">
                <a:solidFill>
                  <a:srgbClr val="00B050"/>
                </a:solidFill>
              </a:rPr>
              <a:t>x</a:t>
            </a:r>
            <a:r>
              <a:rPr lang="en-US" dirty="0"/>
              <a:t>’s attitude towards movies like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i="1" dirty="0" err="1">
                <a:solidFill>
                  <a:srgbClr val="00B050"/>
                </a:solidFill>
              </a:rPr>
              <a:t>i</a:t>
            </a:r>
            <a:endParaRPr lang="en-US" b="1" i="1" dirty="0">
              <a:solidFill>
                <a:srgbClr val="00B050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pic>
        <p:nvPicPr>
          <p:cNvPr id="25" name="Picture 4" descr="http://www.freewebs.com/yoshisisle/mario-and-luigi-superstar-saga-yoshi-in-cinema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17"/>
          <a:stretch>
            <a:fillRect/>
          </a:stretch>
        </p:blipFill>
        <p:spPr bwMode="auto">
          <a:xfrm>
            <a:off x="2669177" y="3000103"/>
            <a:ext cx="13335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" descr="http://www.popsci.com/files/imagecache/article_image_large/files/articles/movies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60177" y="3152503"/>
            <a:ext cx="1393825" cy="11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Plus 26"/>
          <p:cNvSpPr/>
          <p:nvPr/>
        </p:nvSpPr>
        <p:spPr>
          <a:xfrm>
            <a:off x="5412377" y="3609703"/>
            <a:ext cx="457200" cy="381000"/>
          </a:xfrm>
          <a:prstGeom prst="mathPlu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1830977" y="4524103"/>
            <a:ext cx="3429000" cy="1828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lvl="1" indent="-285750" eaLnBrk="1" hangingPunct="1">
              <a:spcBef>
                <a:spcPct val="20000"/>
              </a:spcBef>
              <a:buFont typeface="Arial" charset="0"/>
              <a:buChar char="–"/>
            </a:pPr>
            <a:r>
              <a:rPr lang="en-US" sz="2000" dirty="0">
                <a:latin typeface="Calibri" pitchFamily="34" charset="0"/>
              </a:rPr>
              <a:t>Rating scale of user </a:t>
            </a:r>
            <a:r>
              <a:rPr lang="en-US" sz="2000" b="1" i="1" dirty="0">
                <a:solidFill>
                  <a:srgbClr val="00B050"/>
                </a:solidFill>
                <a:latin typeface="Calibri" pitchFamily="34" charset="0"/>
              </a:rPr>
              <a:t>x</a:t>
            </a:r>
          </a:p>
          <a:p>
            <a:pPr marL="285750" lvl="1" indent="-285750" eaLnBrk="1" hangingPunct="1">
              <a:spcBef>
                <a:spcPct val="20000"/>
              </a:spcBef>
              <a:buFont typeface="Arial" charset="0"/>
              <a:buChar char="–"/>
            </a:pPr>
            <a:r>
              <a:rPr lang="en-US" sz="2000" dirty="0">
                <a:latin typeface="Calibri" pitchFamily="34" charset="0"/>
              </a:rPr>
              <a:t>Values of other ratings user gave recently (day-specific mood, anchoring, multi-user accounts)</a:t>
            </a: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None/>
            </a:pPr>
            <a:endParaRPr lang="en-US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49" name="Content Placeholder 2"/>
          <p:cNvSpPr txBox="1">
            <a:spLocks/>
          </p:cNvSpPr>
          <p:nvPr/>
        </p:nvSpPr>
        <p:spPr bwMode="auto">
          <a:xfrm>
            <a:off x="6174377" y="4524103"/>
            <a:ext cx="3733800" cy="1828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lvl="1" indent="-285750" eaLnBrk="1" hangingPunct="1">
              <a:spcBef>
                <a:spcPct val="20000"/>
              </a:spcBef>
              <a:buFont typeface="Arial" charset="0"/>
              <a:buChar char="–"/>
            </a:pPr>
            <a:r>
              <a:rPr lang="en-US" sz="2000" dirty="0">
                <a:latin typeface="Calibri" pitchFamily="34" charset="0"/>
              </a:rPr>
              <a:t>(Recent) popularity of movie </a:t>
            </a:r>
            <a:r>
              <a:rPr lang="en-US" sz="2000" b="1" i="1" dirty="0" err="1">
                <a:solidFill>
                  <a:srgbClr val="00B050"/>
                </a:solidFill>
                <a:latin typeface="Calibri" pitchFamily="34" charset="0"/>
              </a:rPr>
              <a:t>i</a:t>
            </a:r>
            <a:endParaRPr lang="en-US" sz="2000" b="1" i="1" dirty="0">
              <a:solidFill>
                <a:srgbClr val="00B050"/>
              </a:solidFill>
              <a:latin typeface="Calibri" pitchFamily="34" charset="0"/>
            </a:endParaRPr>
          </a:p>
          <a:p>
            <a:pPr marL="285750" lvl="1" indent="-285750" eaLnBrk="1" hangingPunct="1">
              <a:spcBef>
                <a:spcPct val="20000"/>
              </a:spcBef>
              <a:buFont typeface="Arial" charset="0"/>
              <a:buChar char="–"/>
            </a:pPr>
            <a:r>
              <a:rPr lang="en-US" sz="2000" dirty="0">
                <a:latin typeface="Calibri" pitchFamily="34" charset="0"/>
              </a:rPr>
              <a:t>Selection bias; related to number of ratings user gave on the same day (“frequency”)</a:t>
            </a: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Char char="•"/>
            </a:pPr>
            <a:endParaRPr lang="en-US" baseline="-25000" dirty="0">
              <a:solidFill>
                <a:srgbClr val="00B050"/>
              </a:solidFill>
              <a:latin typeface="Calibri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None/>
            </a:pPr>
            <a:endParaRPr lang="en-US" dirty="0">
              <a:solidFill>
                <a:srgbClr val="00B05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93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512"/>
            <a:ext cx="10515600" cy="923164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Utility Matrix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: Evaluation</a:t>
            </a:r>
            <a:endParaRPr lang="en-US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1" name="Group 8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8055899"/>
              </p:ext>
            </p:extLst>
          </p:nvPr>
        </p:nvGraphicFramePr>
        <p:xfrm>
          <a:off x="4528851" y="1278489"/>
          <a:ext cx="3390900" cy="402590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Text Box 82"/>
          <p:cNvSpPr txBox="1">
            <a:spLocks noChangeArrowheads="1"/>
          </p:cNvSpPr>
          <p:nvPr/>
        </p:nvSpPr>
        <p:spPr bwMode="auto">
          <a:xfrm>
            <a:off x="8345201" y="3569807"/>
            <a:ext cx="16294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ko-KR" sz="1800" b="1" dirty="0">
                <a:solidFill>
                  <a:srgbClr val="0000FF"/>
                </a:solidFill>
                <a:latin typeface="Arial" pitchFamily="34" charset="0"/>
                <a:ea typeface="굴림" charset="-127"/>
                <a:cs typeface="Arial" pitchFamily="34" charset="0"/>
              </a:rPr>
              <a:t>Test Data Set</a:t>
            </a:r>
          </a:p>
        </p:txBody>
      </p:sp>
      <p:sp>
        <p:nvSpPr>
          <p:cNvPr id="13" name="Line 84"/>
          <p:cNvSpPr>
            <a:spLocks noChangeShapeType="1"/>
          </p:cNvSpPr>
          <p:nvPr/>
        </p:nvSpPr>
        <p:spPr bwMode="auto">
          <a:xfrm>
            <a:off x="4274851" y="1316589"/>
            <a:ext cx="12700" cy="4000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Line 85"/>
          <p:cNvSpPr>
            <a:spLocks noChangeShapeType="1"/>
          </p:cNvSpPr>
          <p:nvPr/>
        </p:nvSpPr>
        <p:spPr bwMode="auto">
          <a:xfrm>
            <a:off x="4490751" y="1151489"/>
            <a:ext cx="3390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89"/>
          <p:cNvSpPr>
            <a:spLocks noChangeShapeType="1"/>
          </p:cNvSpPr>
          <p:nvPr/>
        </p:nvSpPr>
        <p:spPr bwMode="auto">
          <a:xfrm flipH="1">
            <a:off x="7983251" y="3907389"/>
            <a:ext cx="901700" cy="2921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852451" y="5252064"/>
                <a:ext cx="7162800" cy="12196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A" sz="3600" b="1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RMSE</a:t>
                </a:r>
                <a:r>
                  <a:rPr lang="en-CA" sz="3600" dirty="0">
                    <a:solidFill>
                      <a:srgbClr val="0000FF"/>
                    </a:solidFill>
                  </a:rPr>
                  <a:t> </a:t>
                </a:r>
                <a:r>
                  <a:rPr lang="en-CA" sz="36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3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600" b="0" i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R</m:t>
                            </m:r>
                          </m:e>
                        </m:d>
                      </m:den>
                    </m:f>
                    <m:rad>
                      <m:radPr>
                        <m:degHide m:val="on"/>
                        <m:ctrlP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3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36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36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36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36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sz="36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)∈</m:t>
                            </m:r>
                            <m:r>
                              <a:rPr lang="en-US" sz="36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𝑅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3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6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600" i="1" dirty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3600" i="1" dirty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3600" i="1" dirty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3600" i="1" dirty="0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</a:rPr>
                                          <m:t>𝑥𝑖</m:t>
                                        </m:r>
                                      </m:sub>
                                    </m:sSub>
                                    <m:r>
                                      <a:rPr lang="en-US" sz="3600" i="1" dirty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36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</a:rPr>
                                          <m:t>𝑥𝑖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3600" i="1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sz="3600" baseline="30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451" y="5252064"/>
                <a:ext cx="7162800" cy="12196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Box 153"/>
          <p:cNvSpPr txBox="1">
            <a:spLocks noChangeArrowheads="1"/>
          </p:cNvSpPr>
          <p:nvPr/>
        </p:nvSpPr>
        <p:spPr bwMode="auto">
          <a:xfrm>
            <a:off x="5401976" y="832957"/>
            <a:ext cx="16979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ko-KR" sz="1800" b="1" dirty="0">
                <a:solidFill>
                  <a:srgbClr val="008000"/>
                </a:solidFill>
                <a:latin typeface="Arial" pitchFamily="34" charset="0"/>
                <a:ea typeface="굴림" charset="-127"/>
                <a:cs typeface="Arial" pitchFamily="34" charset="0"/>
              </a:rPr>
              <a:t>480,000 users</a:t>
            </a:r>
          </a:p>
        </p:txBody>
      </p:sp>
      <p:sp>
        <p:nvSpPr>
          <p:cNvPr id="18" name="Text Box 154"/>
          <p:cNvSpPr txBox="1">
            <a:spLocks noChangeArrowheads="1"/>
          </p:cNvSpPr>
          <p:nvPr/>
        </p:nvSpPr>
        <p:spPr bwMode="auto">
          <a:xfrm>
            <a:off x="3157251" y="2618339"/>
            <a:ext cx="13573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8000"/>
                </a:solidFill>
                <a:latin typeface="Arial" pitchFamily="34" charset="0"/>
                <a:ea typeface="굴림" charset="-127"/>
                <a:cs typeface="Arial" pitchFamily="34" charset="0"/>
              </a:rPr>
              <a:t>17,700 movies</a:t>
            </a:r>
          </a:p>
        </p:txBody>
      </p:sp>
      <p:cxnSp>
        <p:nvCxnSpPr>
          <p:cNvPr id="19" name="Elbow Connector 18"/>
          <p:cNvCxnSpPr/>
          <p:nvPr/>
        </p:nvCxnSpPr>
        <p:spPr>
          <a:xfrm rot="10800000">
            <a:off x="7881652" y="6108776"/>
            <a:ext cx="450850" cy="374651"/>
          </a:xfrm>
          <a:prstGeom prst="bentConnector3">
            <a:avLst>
              <a:gd name="adj1" fmla="val 100285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>
            <a:off x="8653066" y="5059253"/>
            <a:ext cx="788782" cy="512227"/>
          </a:xfrm>
          <a:prstGeom prst="bentConnector3">
            <a:avLst>
              <a:gd name="adj1" fmla="val 1311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82"/>
              <p:cNvSpPr txBox="1">
                <a:spLocks noChangeArrowheads="1"/>
              </p:cNvSpPr>
              <p:nvPr/>
            </p:nvSpPr>
            <p:spPr bwMode="auto">
              <a:xfrm>
                <a:off x="8481835" y="1576939"/>
                <a:ext cx="619016" cy="381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굴림" charset="-127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굴림" charset="-127"/>
                              <a:cs typeface="Arial" pitchFamily="34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8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굴림" charset="-127"/>
                              <a:cs typeface="Arial" pitchFamily="34" charset="0"/>
                            </a:rPr>
                            <m:t>𝟑</m:t>
                          </m:r>
                          <m:r>
                            <a:rPr lang="en-US" altLang="ko-KR" sz="18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굴림" charset="-127"/>
                              <a:cs typeface="Arial" pitchFamily="34" charset="0"/>
                            </a:rPr>
                            <m:t>,</m:t>
                          </m:r>
                          <m:r>
                            <a:rPr lang="en-US" altLang="ko-KR" sz="18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굴림" charset="-127"/>
                              <a:cs typeface="Arial" pitchFamily="34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altLang="ko-KR" sz="1800" b="1" dirty="0">
                  <a:solidFill>
                    <a:srgbClr val="0000FF"/>
                  </a:solidFill>
                  <a:latin typeface="Arial" pitchFamily="34" charset="0"/>
                  <a:ea typeface="굴림" charset="-127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1" name="Text 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81835" y="1576939"/>
                <a:ext cx="619016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ine 89"/>
          <p:cNvSpPr>
            <a:spLocks noChangeShapeType="1"/>
          </p:cNvSpPr>
          <p:nvPr/>
        </p:nvSpPr>
        <p:spPr bwMode="auto">
          <a:xfrm flipH="1">
            <a:off x="7805451" y="1970639"/>
            <a:ext cx="90170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38051" y="993423"/>
            <a:ext cx="20056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b="1" i="1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Matrix R</a:t>
            </a:r>
            <a:endParaRPr lang="en-US" i="1" dirty="0">
              <a:solidFill>
                <a:srgbClr val="D60093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6167913" y="3299186"/>
            <a:ext cx="1524" cy="2005203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224301" y="3299186"/>
            <a:ext cx="1709166" cy="2011553"/>
          </a:xfrm>
          <a:prstGeom prst="rect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Box 82"/>
          <p:cNvSpPr txBox="1">
            <a:spLocks noChangeArrowheads="1"/>
          </p:cNvSpPr>
          <p:nvPr/>
        </p:nvSpPr>
        <p:spPr bwMode="auto">
          <a:xfrm>
            <a:off x="2037708" y="3537541"/>
            <a:ext cx="20698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ko-KR" sz="1800" b="1" dirty="0">
                <a:solidFill>
                  <a:srgbClr val="D60093"/>
                </a:solidFill>
                <a:latin typeface="Arial" pitchFamily="34" charset="0"/>
                <a:ea typeface="굴림" charset="-127"/>
                <a:cs typeface="Arial" pitchFamily="34" charset="0"/>
              </a:rPr>
              <a:t>Training Data Set</a:t>
            </a:r>
          </a:p>
        </p:txBody>
      </p:sp>
      <p:sp>
        <p:nvSpPr>
          <p:cNvPr id="27" name="Line 89"/>
          <p:cNvSpPr>
            <a:spLocks noChangeShapeType="1"/>
          </p:cNvSpPr>
          <p:nvPr/>
        </p:nvSpPr>
        <p:spPr bwMode="auto">
          <a:xfrm>
            <a:off x="2940889" y="3875123"/>
            <a:ext cx="1549862" cy="445016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cxnSp>
        <p:nvCxnSpPr>
          <p:cNvPr id="28" name="Straight Connector 27"/>
          <p:cNvCxnSpPr>
            <a:endCxn id="11" idx="2"/>
          </p:cNvCxnSpPr>
          <p:nvPr/>
        </p:nvCxnSpPr>
        <p:spPr>
          <a:xfrm>
            <a:off x="4514563" y="5304389"/>
            <a:ext cx="1709738" cy="0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514563" y="1316588"/>
            <a:ext cx="0" cy="3987801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505419" y="1280012"/>
            <a:ext cx="3418904" cy="0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3"/>
          </p:cNvCxnSpPr>
          <p:nvPr/>
        </p:nvCxnSpPr>
        <p:spPr>
          <a:xfrm flipH="1" flipV="1">
            <a:off x="7913083" y="1280013"/>
            <a:ext cx="6668" cy="201142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177057" y="3245719"/>
            <a:ext cx="1748504" cy="0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32502" y="628089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Predicted rating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339020" y="4581986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True rating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user </a:t>
            </a:r>
            <a:r>
              <a:rPr lang="en-US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on item </a:t>
            </a:r>
            <a:r>
              <a:rPr lang="en-US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endParaRPr lang="en-US" b="1" i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0470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Putting All Together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10515600" cy="4774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838200" y="3431177"/>
            <a:ext cx="10515600" cy="28389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b="1" dirty="0">
                <a:solidFill>
                  <a:srgbClr val="D600B7"/>
                </a:solidFill>
              </a:rPr>
              <a:t>Example: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Mean rating: </a:t>
            </a:r>
            <a:r>
              <a:rPr lang="en-CA" b="1" i="1" dirty="0">
                <a:sym typeface="Symbol"/>
              </a:rPr>
              <a:t></a:t>
            </a:r>
            <a:r>
              <a:rPr lang="en-CA" b="1" i="1" dirty="0"/>
              <a:t> = 3.7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You are a critical reviewer: your ratings are 1 star lower than the mean: </a:t>
            </a:r>
            <a:r>
              <a:rPr lang="en-CA" b="1" i="1" dirty="0" err="1"/>
              <a:t>b</a:t>
            </a:r>
            <a:r>
              <a:rPr lang="en-CA" b="1" i="1" baseline="-25000" dirty="0" err="1"/>
              <a:t>x</a:t>
            </a:r>
            <a:r>
              <a:rPr lang="en-CA" b="1" i="1" dirty="0"/>
              <a:t> = -1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Star Wars gets a mean rating of </a:t>
            </a:r>
            <a:r>
              <a:rPr lang="en-CA" i="1" dirty="0"/>
              <a:t>0.5</a:t>
            </a:r>
            <a:r>
              <a:rPr lang="en-CA" dirty="0"/>
              <a:t> higher than average movie:  </a:t>
            </a:r>
            <a:r>
              <a:rPr lang="en-CA" b="1" i="1" dirty="0"/>
              <a:t>b</a:t>
            </a:r>
            <a:r>
              <a:rPr lang="en-CA" b="1" i="1" baseline="-25000" dirty="0"/>
              <a:t>i</a:t>
            </a:r>
            <a:r>
              <a:rPr lang="en-CA" b="1" i="1" dirty="0"/>
              <a:t> = + 0.5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Predicted rating for you on Star Wars: </a:t>
            </a:r>
            <a:br>
              <a:rPr lang="en-CA" dirty="0"/>
            </a:br>
            <a:r>
              <a:rPr lang="en-CA" dirty="0"/>
              <a:t>	</a:t>
            </a:r>
            <a:r>
              <a:rPr lang="en-CA" b="1" i="1" dirty="0"/>
              <a:t>= 3.7 -  1  +  0.5  = 3.2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759880" y="2306816"/>
            <a:ext cx="12366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CA" sz="1600" dirty="0">
                <a:solidFill>
                  <a:srgbClr val="008000"/>
                </a:solidFill>
                <a:latin typeface="Calibri" pitchFamily="34" charset="0"/>
              </a:rPr>
              <a:t>Overall mean rating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4996542" y="2308404"/>
            <a:ext cx="1295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CA" sz="1600" dirty="0">
                <a:solidFill>
                  <a:srgbClr val="008000"/>
                </a:solidFill>
                <a:latin typeface="Calibri" pitchFamily="34" charset="0"/>
              </a:rPr>
              <a:t>Bias for </a:t>
            </a:r>
            <a:br>
              <a:rPr lang="en-CA" sz="1600" dirty="0">
                <a:solidFill>
                  <a:srgbClr val="008000"/>
                </a:solidFill>
                <a:latin typeface="Calibri" pitchFamily="34" charset="0"/>
              </a:rPr>
            </a:br>
            <a:r>
              <a:rPr lang="en-CA" sz="1600" dirty="0">
                <a:solidFill>
                  <a:srgbClr val="008000"/>
                </a:solidFill>
                <a:latin typeface="Calibri" pitchFamily="34" charset="0"/>
              </a:rPr>
              <a:t>user </a:t>
            </a:r>
            <a:r>
              <a:rPr lang="en-CA" sz="1600" b="1" i="1" dirty="0">
                <a:solidFill>
                  <a:srgbClr val="008000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6291942" y="2309991"/>
            <a:ext cx="14303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CA" sz="1600" dirty="0">
                <a:solidFill>
                  <a:srgbClr val="008000"/>
                </a:solidFill>
                <a:latin typeface="Calibri" pitchFamily="34" charset="0"/>
              </a:rPr>
              <a:t>Bias for</a:t>
            </a:r>
            <a:br>
              <a:rPr lang="en-CA" sz="1600" dirty="0">
                <a:solidFill>
                  <a:srgbClr val="008000"/>
                </a:solidFill>
                <a:latin typeface="Calibri" pitchFamily="34" charset="0"/>
              </a:rPr>
            </a:br>
            <a:r>
              <a:rPr lang="en-CA" sz="1600" dirty="0">
                <a:solidFill>
                  <a:srgbClr val="008000"/>
                </a:solidFill>
                <a:latin typeface="Calibri" pitchFamily="34" charset="0"/>
              </a:rPr>
              <a:t>movie </a:t>
            </a:r>
            <a:r>
              <a:rPr lang="en-CA" sz="1600" b="1" i="1" dirty="0" err="1">
                <a:solidFill>
                  <a:srgbClr val="008000"/>
                </a:solidFill>
                <a:latin typeface="Calibri" pitchFamily="34" charset="0"/>
              </a:rPr>
              <a:t>i</a:t>
            </a:r>
            <a:endParaRPr lang="en-CA" sz="1600" b="1" i="1" dirty="0">
              <a:solidFill>
                <a:srgbClr val="008000"/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641391" y="1619794"/>
                <a:ext cx="700172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/>
                              <a:cs typeface="Arial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/>
                              <a:cs typeface="Arial" pitchFamily="34" charset="0"/>
                            </a:rPr>
                            <m:t>𝑥𝑖</m:t>
                          </m:r>
                        </m:sub>
                      </m:sSub>
                      <m:r>
                        <a:rPr lang="en-US" sz="4400" b="0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/>
                          <a:cs typeface="Arial" pitchFamily="34" charset="0"/>
                        </a:rPr>
                        <m:t>𝜇</m:t>
                      </m:r>
                      <m:r>
                        <a:rPr lang="en-US" sz="4400" b="0" i="1" smtClean="0">
                          <a:latin typeface="Cambria Math"/>
                          <a:cs typeface="Arial" pitchFamily="34" charset="0"/>
                        </a:rPr>
                        <m:t> +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sz="4400" b="0" i="1" smtClean="0">
                              <a:latin typeface="Cambria Math"/>
                              <a:cs typeface="Arial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/>
                              <a:cs typeface="Arial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sz="4400" b="0" i="1" smtClean="0">
                          <a:latin typeface="Cambria Math"/>
                          <a:cs typeface="Arial" pitchFamily="34" charset="0"/>
                        </a:rPr>
                        <m:t> +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sz="4400" b="0" i="1" smtClean="0">
                              <a:latin typeface="Cambria Math"/>
                              <a:cs typeface="Arial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/>
                              <a:cs typeface="Arial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4400" b="0" i="1" smtClean="0">
                          <a:latin typeface="Cambria Math"/>
                          <a:cs typeface="Arial" pitchFamily="34" charset="0"/>
                        </a:rPr>
                        <m:t> + 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sz="4400" b="0" i="1" smtClean="0">
                              <a:latin typeface="Cambria Math"/>
                              <a:cs typeface="Arial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/>
                              <a:cs typeface="Arial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4400" b="0" i="1" smtClean="0">
                          <a:latin typeface="Cambria Math"/>
                          <a:cs typeface="Arial" pitchFamily="34" charset="0"/>
                        </a:rPr>
                        <m:t>⋅</m:t>
                      </m:r>
                      <m:sSubSup>
                        <m:sSub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en-US" sz="4400" b="0" i="1" smtClean="0">
                              <a:latin typeface="Cambria Math"/>
                              <a:cs typeface="Arial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/>
                              <a:cs typeface="Arial" pitchFamily="34" charset="0"/>
                            </a:rPr>
                            <m:t>𝑥</m:t>
                          </m:r>
                        </m:sub>
                        <m:sup/>
                      </m:sSubSup>
                    </m:oMath>
                  </m:oMathPara>
                </a14:m>
                <a:endParaRPr lang="en-US" sz="4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391" y="1619794"/>
                <a:ext cx="7001725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8044542" y="2321104"/>
            <a:ext cx="14303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CA" sz="1600" dirty="0">
                <a:solidFill>
                  <a:srgbClr val="008000"/>
                </a:solidFill>
                <a:latin typeface="Calibri" pitchFamily="34" charset="0"/>
              </a:rPr>
              <a:t>User-Movie</a:t>
            </a:r>
            <a:br>
              <a:rPr lang="en-CA" sz="1600" dirty="0">
                <a:solidFill>
                  <a:srgbClr val="008000"/>
                </a:solidFill>
                <a:latin typeface="Calibri" pitchFamily="34" charset="0"/>
              </a:rPr>
            </a:br>
            <a:r>
              <a:rPr lang="en-CA" sz="1600" dirty="0">
                <a:solidFill>
                  <a:srgbClr val="008000"/>
                </a:solidFill>
                <a:latin typeface="Calibri" pitchFamily="34" charset="0"/>
              </a:rPr>
              <a:t>interaction</a:t>
            </a:r>
            <a:endParaRPr lang="en-CA" sz="1600" i="1" dirty="0">
              <a:solidFill>
                <a:srgbClr val="008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4051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Fitting the New Model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10515600" cy="4774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838200" y="1741714"/>
            <a:ext cx="10515600" cy="4528457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D600B7"/>
                </a:solidFill>
              </a:rPr>
              <a:t>Solve:</a:t>
            </a:r>
          </a:p>
          <a:p>
            <a:endParaRPr lang="en-US" dirty="0">
              <a:solidFill>
                <a:schemeClr val="accent3"/>
              </a:solidFill>
            </a:endParaRPr>
          </a:p>
          <a:p>
            <a:endParaRPr lang="en-US" dirty="0">
              <a:solidFill>
                <a:schemeClr val="accent3"/>
              </a:solidFill>
            </a:endParaRPr>
          </a:p>
          <a:p>
            <a:endParaRPr lang="en-US" dirty="0">
              <a:solidFill>
                <a:schemeClr val="accent3"/>
              </a:solidFill>
            </a:endParaRPr>
          </a:p>
          <a:p>
            <a:endParaRPr lang="en-US" dirty="0">
              <a:solidFill>
                <a:schemeClr val="accent3"/>
              </a:solidFill>
            </a:endParaRPr>
          </a:p>
          <a:p>
            <a:pPr lvl="8"/>
            <a:endParaRPr lang="en-US" dirty="0">
              <a:solidFill>
                <a:schemeClr val="accent3"/>
              </a:solidFill>
            </a:endParaRPr>
          </a:p>
          <a:p>
            <a:pPr lvl="8"/>
            <a:endParaRPr lang="en-US" dirty="0">
              <a:solidFill>
                <a:schemeClr val="accent3"/>
              </a:solidFill>
            </a:endParaRPr>
          </a:p>
          <a:p>
            <a:pPr lvl="8"/>
            <a:endParaRPr lang="en-US" dirty="0">
              <a:solidFill>
                <a:schemeClr val="accent3"/>
              </a:solidFill>
            </a:endParaRPr>
          </a:p>
          <a:p>
            <a:r>
              <a:rPr lang="en-US" b="1" dirty="0">
                <a:solidFill>
                  <a:srgbClr val="D600B7"/>
                </a:solidFill>
              </a:rPr>
              <a:t>Stochastic gradient decent to find parameters</a:t>
            </a:r>
          </a:p>
          <a:p>
            <a:pPr lvl="1"/>
            <a:r>
              <a:rPr lang="en-US" b="1" dirty="0"/>
              <a:t>Note:</a:t>
            </a:r>
            <a:r>
              <a:rPr lang="en-US" dirty="0"/>
              <a:t> Both biases </a:t>
            </a:r>
            <a:r>
              <a:rPr lang="en-US" b="1" i="1" dirty="0" err="1"/>
              <a:t>b</a:t>
            </a:r>
            <a:r>
              <a:rPr lang="en-US" b="1" i="1" baseline="-25000" dirty="0" err="1"/>
              <a:t>x</a:t>
            </a:r>
            <a:r>
              <a:rPr lang="en-US" dirty="0"/>
              <a:t>, </a:t>
            </a:r>
            <a:r>
              <a:rPr lang="en-US" b="1" i="1" dirty="0"/>
              <a:t>b</a:t>
            </a:r>
            <a:r>
              <a:rPr lang="en-US" b="1" i="1" baseline="-25000" dirty="0"/>
              <a:t>i</a:t>
            </a:r>
            <a:r>
              <a:rPr lang="en-US" dirty="0"/>
              <a:t> as well as interactions </a:t>
            </a:r>
            <a:r>
              <a:rPr lang="en-US" b="1" i="1" dirty="0"/>
              <a:t>q</a:t>
            </a:r>
            <a:r>
              <a:rPr lang="en-US" b="1" i="1" baseline="-25000" dirty="0"/>
              <a:t>i</a:t>
            </a:r>
            <a:r>
              <a:rPr lang="en-US" dirty="0"/>
              <a:t>, </a:t>
            </a:r>
            <a:r>
              <a:rPr lang="en-US" b="1" i="1" dirty="0" err="1"/>
              <a:t>p</a:t>
            </a:r>
            <a:r>
              <a:rPr lang="en-US" b="1" i="1" baseline="-25000" dirty="0" err="1"/>
              <a:t>x</a:t>
            </a:r>
            <a:r>
              <a:rPr lang="en-US" dirty="0"/>
              <a:t> are treated as parameters (we estimate them)</a:t>
            </a:r>
          </a:p>
          <a:p>
            <a:pPr>
              <a:buFont typeface="Wingdings" panose="05000000000000000000" pitchFamily="2" charset="2"/>
              <a:buChar char="§"/>
            </a:pPr>
            <a:endParaRPr lang="en-CA" b="1" i="1" dirty="0"/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5802085" y="4070336"/>
            <a:ext cx="15696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CA" sz="18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regularization</a:t>
            </a:r>
          </a:p>
        </p:txBody>
      </p:sp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1717419" y="4310722"/>
            <a:ext cx="286546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CA" dirty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Symbol"/>
              </a:rPr>
              <a:t> is </a:t>
            </a:r>
            <a:r>
              <a:rPr lang="en-CA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selected via grid-search on a validation set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040627"/>
              </p:ext>
            </p:extLst>
          </p:nvPr>
        </p:nvGraphicFramePr>
        <p:xfrm>
          <a:off x="1539525" y="2020389"/>
          <a:ext cx="9053636" cy="224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4" imgW="3479760" imgH="863280" progId="Equation.3">
                  <p:embed/>
                </p:oleObj>
              </mc:Choice>
              <mc:Fallback>
                <p:oleObj name="Equation" r:id="rId4" imgW="3479760" imgH="86328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525" y="2020389"/>
                        <a:ext cx="9053636" cy="2246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3774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530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Performance of Various Methods</a:t>
            </a:r>
          </a:p>
        </p:txBody>
      </p:sp>
      <p:sp>
        <p:nvSpPr>
          <p:cNvPr id="14" name="AutoShape 22"/>
          <p:cNvSpPr>
            <a:spLocks noChangeArrowheads="1"/>
          </p:cNvSpPr>
          <p:nvPr/>
        </p:nvSpPr>
        <p:spPr bwMode="auto">
          <a:xfrm>
            <a:off x="3905250" y="1219200"/>
            <a:ext cx="585787" cy="5257800"/>
          </a:xfrm>
          <a:prstGeom prst="downArrow">
            <a:avLst>
              <a:gd name="adj1" fmla="val 50000"/>
              <a:gd name="adj2" fmla="val 2920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Line 3"/>
          <p:cNvSpPr>
            <a:spLocks noChangeShapeType="1"/>
          </p:cNvSpPr>
          <p:nvPr/>
        </p:nvSpPr>
        <p:spPr bwMode="auto">
          <a:xfrm>
            <a:off x="4048506" y="1676400"/>
            <a:ext cx="936625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057650" y="6129337"/>
            <a:ext cx="936625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4310062" y="5805487"/>
            <a:ext cx="2268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Grand Prize: 0.8563 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4300537" y="2855976"/>
            <a:ext cx="2700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D600B7"/>
                </a:solidFill>
                <a:latin typeface="Arial" pitchFamily="34" charset="0"/>
                <a:cs typeface="Arial" pitchFamily="34" charset="0"/>
              </a:rPr>
              <a:t>Netflix: 0.9514 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4310062" y="2300287"/>
            <a:ext cx="2700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D600B7"/>
                </a:solidFill>
                <a:latin typeface="Arial" pitchFamily="34" charset="0"/>
                <a:cs typeface="Arial" pitchFamily="34" charset="0"/>
              </a:rPr>
              <a:t>Movie average: 1.0533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310062" y="1937575"/>
            <a:ext cx="2700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D600B7"/>
                </a:solidFill>
                <a:latin typeface="Arial" pitchFamily="34" charset="0"/>
                <a:cs typeface="Arial" pitchFamily="34" charset="0"/>
              </a:rPr>
              <a:t>User average: 1.0651 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310062" y="1313688"/>
            <a:ext cx="2700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D600B7"/>
                </a:solidFill>
                <a:latin typeface="Arial" pitchFamily="34" charset="0"/>
                <a:cs typeface="Arial" pitchFamily="34" charset="0"/>
              </a:rPr>
              <a:t>Global average: 1.1296 </a:t>
            </a:r>
          </a:p>
        </p:txBody>
      </p:sp>
      <p:sp>
        <p:nvSpPr>
          <p:cNvPr id="22" name="Line 3"/>
          <p:cNvSpPr>
            <a:spLocks noChangeShapeType="1"/>
          </p:cNvSpPr>
          <p:nvPr/>
        </p:nvSpPr>
        <p:spPr bwMode="auto">
          <a:xfrm>
            <a:off x="4049712" y="2242375"/>
            <a:ext cx="936625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Line 3"/>
          <p:cNvSpPr>
            <a:spLocks noChangeShapeType="1"/>
          </p:cNvSpPr>
          <p:nvPr/>
        </p:nvSpPr>
        <p:spPr bwMode="auto">
          <a:xfrm>
            <a:off x="4049712" y="2623375"/>
            <a:ext cx="936625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Line 3"/>
          <p:cNvSpPr>
            <a:spLocks noChangeShapeType="1"/>
          </p:cNvSpPr>
          <p:nvPr/>
        </p:nvSpPr>
        <p:spPr bwMode="auto">
          <a:xfrm>
            <a:off x="3993744" y="3202924"/>
            <a:ext cx="993799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Line 3"/>
          <p:cNvSpPr>
            <a:spLocks noChangeShapeType="1"/>
          </p:cNvSpPr>
          <p:nvPr/>
        </p:nvSpPr>
        <p:spPr bwMode="auto">
          <a:xfrm>
            <a:off x="3392082" y="3669792"/>
            <a:ext cx="993799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Line 3"/>
          <p:cNvSpPr>
            <a:spLocks noChangeShapeType="1"/>
          </p:cNvSpPr>
          <p:nvPr/>
        </p:nvSpPr>
        <p:spPr bwMode="auto">
          <a:xfrm>
            <a:off x="3392082" y="4062460"/>
            <a:ext cx="993799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76200" y="3352800"/>
            <a:ext cx="39735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>
                <a:solidFill>
                  <a:srgbClr val="207A00"/>
                </a:solidFill>
                <a:latin typeface="Arial" pitchFamily="34" charset="0"/>
                <a:cs typeface="Arial" pitchFamily="34" charset="0"/>
              </a:rPr>
              <a:t>Basic Collaborative filtering: 0.94</a:t>
            </a: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76200" y="3745468"/>
            <a:ext cx="39735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 err="1">
                <a:solidFill>
                  <a:srgbClr val="207A00"/>
                </a:solidFill>
                <a:latin typeface="Arial" pitchFamily="34" charset="0"/>
                <a:cs typeface="Arial" pitchFamily="34" charset="0"/>
              </a:rPr>
              <a:t>CF+Biases+learned</a:t>
            </a:r>
            <a:r>
              <a:rPr lang="en-US" b="1" dirty="0">
                <a:solidFill>
                  <a:srgbClr val="207A00"/>
                </a:solidFill>
                <a:latin typeface="Arial" pitchFamily="34" charset="0"/>
                <a:cs typeface="Arial" pitchFamily="34" charset="0"/>
              </a:rPr>
              <a:t> weights: 0.91</a:t>
            </a:r>
          </a:p>
        </p:txBody>
      </p:sp>
      <p:sp>
        <p:nvSpPr>
          <p:cNvPr id="29" name="Line 3"/>
          <p:cNvSpPr>
            <a:spLocks noChangeShapeType="1"/>
          </p:cNvSpPr>
          <p:nvPr/>
        </p:nvSpPr>
        <p:spPr bwMode="auto">
          <a:xfrm>
            <a:off x="3400020" y="4488227"/>
            <a:ext cx="993799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84138" y="4171235"/>
            <a:ext cx="39735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>
                <a:solidFill>
                  <a:srgbClr val="207A00"/>
                </a:solidFill>
                <a:latin typeface="Arial" pitchFamily="34" charset="0"/>
                <a:cs typeface="Arial" pitchFamily="34" charset="0"/>
              </a:rPr>
              <a:t>Latent Factors: 0.90</a:t>
            </a:r>
          </a:p>
        </p:txBody>
      </p:sp>
      <p:sp>
        <p:nvSpPr>
          <p:cNvPr id="31" name="Line 3"/>
          <p:cNvSpPr>
            <a:spLocks noChangeShapeType="1"/>
          </p:cNvSpPr>
          <p:nvPr/>
        </p:nvSpPr>
        <p:spPr bwMode="auto">
          <a:xfrm>
            <a:off x="3400020" y="4899138"/>
            <a:ext cx="993799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Box 16"/>
          <p:cNvSpPr txBox="1">
            <a:spLocks noChangeArrowheads="1"/>
          </p:cNvSpPr>
          <p:nvPr/>
        </p:nvSpPr>
        <p:spPr bwMode="auto">
          <a:xfrm>
            <a:off x="84138" y="4582146"/>
            <a:ext cx="39735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>
                <a:solidFill>
                  <a:srgbClr val="207A00"/>
                </a:solidFill>
                <a:latin typeface="Arial" pitchFamily="34" charset="0"/>
                <a:cs typeface="Arial" pitchFamily="34" charset="0"/>
              </a:rPr>
              <a:t>Latent Factors + Biases: 0.89</a:t>
            </a:r>
          </a:p>
        </p:txBody>
      </p:sp>
    </p:spTree>
    <p:extLst>
      <p:ext uri="{BB962C8B-B14F-4D97-AF65-F5344CB8AC3E}">
        <p14:creationId xmlns:p14="http://schemas.microsoft.com/office/powerpoint/2010/main" val="11065522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Temporal Biases of Users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10515600" cy="4774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838200" y="1741714"/>
            <a:ext cx="6790509" cy="45284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D600B7"/>
                </a:solidFill>
              </a:rPr>
              <a:t>Sudden rise in the average movie rating</a:t>
            </a:r>
            <a:r>
              <a:rPr lang="en-US" altLang="ko-KR" dirty="0">
                <a:solidFill>
                  <a:srgbClr val="D600B7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Improvements in Netflix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GUI improvements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Meaning of rating changed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D600B7"/>
                </a:solidFill>
              </a:rPr>
              <a:t>Movie 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Users prefer new movies without any reasons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Older movies are just inherently better than </a:t>
            </a:r>
            <a:br>
              <a:rPr lang="en-US" altLang="ko-KR" dirty="0"/>
            </a:br>
            <a:r>
              <a:rPr lang="en-US" altLang="ko-KR" dirty="0"/>
              <a:t>newer ones</a:t>
            </a:r>
          </a:p>
          <a:p>
            <a:pPr>
              <a:buFont typeface="Wingdings" panose="05000000000000000000" pitchFamily="2" charset="2"/>
              <a:buChar char="§"/>
            </a:pPr>
            <a:endParaRPr lang="en-CA" b="1" i="1" dirty="0"/>
          </a:p>
        </p:txBody>
      </p:sp>
      <p:sp>
        <p:nvSpPr>
          <p:cNvPr id="8" name="Rectangle 7"/>
          <p:cNvSpPr/>
          <p:nvPr/>
        </p:nvSpPr>
        <p:spPr>
          <a:xfrm>
            <a:off x="603068" y="6028809"/>
            <a:ext cx="487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Y.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Koren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Collaborative filtering with temporal dynamics, KDD ’09</a:t>
            </a:r>
          </a:p>
        </p:txBody>
      </p:sp>
      <p:pic>
        <p:nvPicPr>
          <p:cNvPr id="9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362" y="1225731"/>
            <a:ext cx="3901818" cy="2743200"/>
          </a:xfrm>
          <a:prstGeom prst="rect">
            <a:avLst/>
          </a:prstGeom>
        </p:spPr>
      </p:pic>
      <p:pic>
        <p:nvPicPr>
          <p:cNvPr id="10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248" y="4045131"/>
            <a:ext cx="389051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863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Temporal Biases &amp; Factors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10515600" cy="4774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838200" y="1741714"/>
            <a:ext cx="10217331" cy="45284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b="1" dirty="0">
                <a:solidFill>
                  <a:srgbClr val="D600B7"/>
                </a:solidFill>
              </a:rPr>
              <a:t>Original model:</a:t>
            </a:r>
            <a:br>
              <a:rPr lang="en-CA" b="1" dirty="0">
                <a:solidFill>
                  <a:srgbClr val="0000FF"/>
                </a:solidFill>
              </a:rPr>
            </a:br>
            <a:r>
              <a:rPr lang="en-CA" b="1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CA" b="1" i="1" baseline="-25000" dirty="0" err="1">
                <a:latin typeface="Times New Roman" pitchFamily="18" charset="0"/>
                <a:cs typeface="Times New Roman" pitchFamily="18" charset="0"/>
              </a:rPr>
              <a:t>xi</a:t>
            </a:r>
            <a:r>
              <a:rPr lang="en-CA" b="1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CA" b="1" i="1" dirty="0">
                <a:latin typeface="Symbol" pitchFamily="18" charset="2"/>
              </a:rPr>
              <a:t>m</a:t>
            </a:r>
            <a:r>
              <a:rPr lang="en-CA" b="1" i="1" dirty="0"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CA" b="1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CA" b="1" i="1" baseline="-25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CA" b="1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b="1" i="1" dirty="0">
                <a:latin typeface="Times New Roman" pitchFamily="18" charset="0"/>
                <a:cs typeface="Times New Roman" pitchFamily="18" charset="0"/>
              </a:rPr>
              <a:t>+ b</a:t>
            </a:r>
            <a:r>
              <a:rPr lang="en-CA" b="1" i="1" baseline="-25000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CA" b="1" i="1" dirty="0">
                <a:latin typeface="Times New Roman" pitchFamily="18" charset="0"/>
                <a:cs typeface="Times New Roman" pitchFamily="18" charset="0"/>
              </a:rPr>
              <a:t>+ q</a:t>
            </a:r>
            <a:r>
              <a:rPr lang="en-CA" b="1" i="1" baseline="-25000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CA" b="1" dirty="0"/>
              <a:t>·</a:t>
            </a:r>
            <a:r>
              <a:rPr lang="en-CA" b="1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="1" i="1" baseline="-25000" dirty="0" err="1">
                <a:latin typeface="Times New Roman" pitchFamily="18" charset="0"/>
                <a:cs typeface="Times New Roman" pitchFamily="18" charset="0"/>
              </a:rPr>
              <a:t>x</a:t>
            </a:r>
            <a:endParaRPr lang="en-CA" b="1" i="1" baseline="-25000" dirty="0">
              <a:latin typeface="Times New Roman" pitchFamily="18" charset="0"/>
              <a:cs typeface="Times New Roman" pitchFamily="18" charset="0"/>
            </a:endParaRPr>
          </a:p>
          <a:p>
            <a:pPr lvl="8">
              <a:buFont typeface="Wingdings" panose="05000000000000000000" pitchFamily="2" charset="2"/>
              <a:buChar char="§"/>
            </a:pPr>
            <a:endParaRPr lang="en-CA" sz="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CA" b="1" dirty="0">
                <a:solidFill>
                  <a:srgbClr val="D600B7"/>
                </a:solidFill>
              </a:rPr>
              <a:t>Add time dependence to biases:</a:t>
            </a:r>
            <a:br>
              <a:rPr lang="en-CA" b="1" dirty="0">
                <a:solidFill>
                  <a:srgbClr val="008000"/>
                </a:solidFill>
              </a:rPr>
            </a:br>
            <a:r>
              <a:rPr lang="en-CA" b="1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CA" b="1" i="1" baseline="-25000" dirty="0" err="1">
                <a:latin typeface="Times New Roman" pitchFamily="18" charset="0"/>
                <a:cs typeface="Times New Roman" pitchFamily="18" charset="0"/>
              </a:rPr>
              <a:t>xi</a:t>
            </a:r>
            <a:r>
              <a:rPr lang="en-CA" b="1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CA" b="1" i="1" dirty="0">
                <a:latin typeface="Symbol" pitchFamily="18" charset="2"/>
              </a:rPr>
              <a:t>m</a:t>
            </a:r>
            <a:r>
              <a:rPr lang="en-CA" b="1" i="1" dirty="0"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CA" b="1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CA" b="1" i="1" baseline="-25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CA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(t)</a:t>
            </a:r>
            <a:r>
              <a:rPr lang="en-CA" b="1" i="1" dirty="0">
                <a:latin typeface="Times New Roman" pitchFamily="18" charset="0"/>
                <a:cs typeface="Times New Roman" pitchFamily="18" charset="0"/>
              </a:rPr>
              <a:t>+ b</a:t>
            </a:r>
            <a:r>
              <a:rPr lang="en-CA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(t)</a:t>
            </a:r>
            <a:r>
              <a:rPr lang="en-CA" b="1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b="1" i="1" dirty="0">
                <a:latin typeface="Times New Roman" pitchFamily="18" charset="0"/>
                <a:cs typeface="Times New Roman" pitchFamily="18" charset="0"/>
              </a:rPr>
              <a:t>+q</a:t>
            </a:r>
            <a:r>
              <a:rPr lang="en-CA" b="1" i="1" baseline="-25000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CA" b="1" dirty="0"/>
              <a:t>· </a:t>
            </a:r>
            <a:r>
              <a:rPr lang="en-CA" b="1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="1" i="1" baseline="-25000" dirty="0" err="1">
                <a:latin typeface="Times New Roman" pitchFamily="18" charset="0"/>
                <a:cs typeface="Times New Roman" pitchFamily="18" charset="0"/>
              </a:rPr>
              <a:t>x</a:t>
            </a:r>
            <a:endParaRPr lang="en-CA" b="1" i="1" baseline="-25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dirty="0"/>
              <a:t>Make parameters </a:t>
            </a:r>
            <a:r>
              <a:rPr lang="en-US" b="1" i="1" dirty="0" err="1"/>
              <a:t>b</a:t>
            </a:r>
            <a:r>
              <a:rPr lang="en-US" b="1" i="1" baseline="-25000" dirty="0" err="1"/>
              <a:t>x</a:t>
            </a:r>
            <a:r>
              <a:rPr lang="en-US" dirty="0"/>
              <a:t> and </a:t>
            </a:r>
            <a:r>
              <a:rPr lang="en-US" b="1" i="1" dirty="0"/>
              <a:t>b</a:t>
            </a:r>
            <a:r>
              <a:rPr lang="en-US" b="1" i="1" baseline="-25000" dirty="0"/>
              <a:t>i</a:t>
            </a:r>
            <a:r>
              <a:rPr lang="en-US" dirty="0"/>
              <a:t> to depend on time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b="1" dirty="0"/>
              <a:t>(1)</a:t>
            </a:r>
            <a:r>
              <a:rPr lang="en-US" dirty="0"/>
              <a:t> Parameterize time-dependence by linear trends</a:t>
            </a:r>
            <a:br>
              <a:rPr lang="en-US" dirty="0"/>
            </a:br>
            <a:r>
              <a:rPr lang="en-US" altLang="ko-KR" b="1" dirty="0"/>
              <a:t>(2)</a:t>
            </a:r>
            <a:r>
              <a:rPr lang="en-US" altLang="ko-KR" dirty="0"/>
              <a:t> Each bin corresponds to 10 consecutive weeks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Add temporal dependence to factors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i="1" dirty="0" err="1"/>
              <a:t>p</a:t>
            </a:r>
            <a:r>
              <a:rPr lang="en-US" b="1" i="1" baseline="-25000" dirty="0" err="1"/>
              <a:t>x</a:t>
            </a:r>
            <a:r>
              <a:rPr lang="en-US" b="1" i="1" dirty="0"/>
              <a:t>(t)</a:t>
            </a:r>
            <a:r>
              <a:rPr lang="en-US" dirty="0"/>
              <a:t>… user preference vector on day </a:t>
            </a:r>
            <a:r>
              <a:rPr lang="en-US" b="1" i="1" dirty="0"/>
              <a:t>t</a:t>
            </a:r>
          </a:p>
          <a:p>
            <a:pPr>
              <a:buFont typeface="Wingdings" panose="05000000000000000000" pitchFamily="2" charset="2"/>
              <a:buChar char="§"/>
            </a:pPr>
            <a:endParaRPr lang="en-CA" b="1" i="1" dirty="0"/>
          </a:p>
        </p:txBody>
      </p:sp>
      <p:pic>
        <p:nvPicPr>
          <p:cNvPr id="11" name="내용 개체 틀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0731" y="4695763"/>
            <a:ext cx="3073016" cy="59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169998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530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Performance of Various Methods</a:t>
            </a:r>
          </a:p>
        </p:txBody>
      </p:sp>
      <p:sp>
        <p:nvSpPr>
          <p:cNvPr id="14" name="AutoShape 22"/>
          <p:cNvSpPr>
            <a:spLocks noChangeArrowheads="1"/>
          </p:cNvSpPr>
          <p:nvPr/>
        </p:nvSpPr>
        <p:spPr bwMode="auto">
          <a:xfrm>
            <a:off x="3905250" y="1219200"/>
            <a:ext cx="585787" cy="5257800"/>
          </a:xfrm>
          <a:prstGeom prst="downArrow">
            <a:avLst>
              <a:gd name="adj1" fmla="val 50000"/>
              <a:gd name="adj2" fmla="val 2920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Line 3"/>
          <p:cNvSpPr>
            <a:spLocks noChangeShapeType="1"/>
          </p:cNvSpPr>
          <p:nvPr/>
        </p:nvSpPr>
        <p:spPr bwMode="auto">
          <a:xfrm>
            <a:off x="4048506" y="1676400"/>
            <a:ext cx="936625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057650" y="6129337"/>
            <a:ext cx="936625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4310062" y="5805487"/>
            <a:ext cx="2268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Grand Prize: 0.8563 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4300537" y="2855976"/>
            <a:ext cx="2700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D600B7"/>
                </a:solidFill>
                <a:latin typeface="Arial" pitchFamily="34" charset="0"/>
                <a:cs typeface="Arial" pitchFamily="34" charset="0"/>
              </a:rPr>
              <a:t>Netflix: 0.9514 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4310062" y="2300287"/>
            <a:ext cx="2700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D600B7"/>
                </a:solidFill>
                <a:latin typeface="Arial" pitchFamily="34" charset="0"/>
                <a:cs typeface="Arial" pitchFamily="34" charset="0"/>
              </a:rPr>
              <a:t>Movie average: 1.0533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310062" y="1937575"/>
            <a:ext cx="2700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D600B7"/>
                </a:solidFill>
                <a:latin typeface="Arial" pitchFamily="34" charset="0"/>
                <a:cs typeface="Arial" pitchFamily="34" charset="0"/>
              </a:rPr>
              <a:t>User average: 1.0651 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310062" y="1313688"/>
            <a:ext cx="2700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D600B7"/>
                </a:solidFill>
                <a:latin typeface="Arial" pitchFamily="34" charset="0"/>
                <a:cs typeface="Arial" pitchFamily="34" charset="0"/>
              </a:rPr>
              <a:t>Global average: 1.1296 </a:t>
            </a:r>
          </a:p>
        </p:txBody>
      </p:sp>
      <p:sp>
        <p:nvSpPr>
          <p:cNvPr id="22" name="Line 3"/>
          <p:cNvSpPr>
            <a:spLocks noChangeShapeType="1"/>
          </p:cNvSpPr>
          <p:nvPr/>
        </p:nvSpPr>
        <p:spPr bwMode="auto">
          <a:xfrm>
            <a:off x="4049712" y="2242375"/>
            <a:ext cx="936625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Line 3"/>
          <p:cNvSpPr>
            <a:spLocks noChangeShapeType="1"/>
          </p:cNvSpPr>
          <p:nvPr/>
        </p:nvSpPr>
        <p:spPr bwMode="auto">
          <a:xfrm>
            <a:off x="4049712" y="2623375"/>
            <a:ext cx="936625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Line 3"/>
          <p:cNvSpPr>
            <a:spLocks noChangeShapeType="1"/>
          </p:cNvSpPr>
          <p:nvPr/>
        </p:nvSpPr>
        <p:spPr bwMode="auto">
          <a:xfrm>
            <a:off x="3993744" y="3202924"/>
            <a:ext cx="993799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Line 3"/>
          <p:cNvSpPr>
            <a:spLocks noChangeShapeType="1"/>
          </p:cNvSpPr>
          <p:nvPr/>
        </p:nvSpPr>
        <p:spPr bwMode="auto">
          <a:xfrm>
            <a:off x="3392082" y="3669792"/>
            <a:ext cx="993799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Line 3"/>
          <p:cNvSpPr>
            <a:spLocks noChangeShapeType="1"/>
          </p:cNvSpPr>
          <p:nvPr/>
        </p:nvSpPr>
        <p:spPr bwMode="auto">
          <a:xfrm>
            <a:off x="3392082" y="4062460"/>
            <a:ext cx="993799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76200" y="3352800"/>
            <a:ext cx="39735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>
                <a:solidFill>
                  <a:srgbClr val="207A00"/>
                </a:solidFill>
                <a:latin typeface="Arial" pitchFamily="34" charset="0"/>
                <a:cs typeface="Arial" pitchFamily="34" charset="0"/>
              </a:rPr>
              <a:t>Basic Collaborative filtering: 0.94</a:t>
            </a: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76200" y="3745468"/>
            <a:ext cx="39735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 err="1">
                <a:solidFill>
                  <a:srgbClr val="207A00"/>
                </a:solidFill>
                <a:latin typeface="Arial" pitchFamily="34" charset="0"/>
                <a:cs typeface="Arial" pitchFamily="34" charset="0"/>
              </a:rPr>
              <a:t>CF+Biases+learned</a:t>
            </a:r>
            <a:r>
              <a:rPr lang="en-US" b="1" dirty="0">
                <a:solidFill>
                  <a:srgbClr val="207A00"/>
                </a:solidFill>
                <a:latin typeface="Arial" pitchFamily="34" charset="0"/>
                <a:cs typeface="Arial" pitchFamily="34" charset="0"/>
              </a:rPr>
              <a:t> weights: 0.91</a:t>
            </a:r>
          </a:p>
        </p:txBody>
      </p:sp>
      <p:sp>
        <p:nvSpPr>
          <p:cNvPr id="29" name="Line 3"/>
          <p:cNvSpPr>
            <a:spLocks noChangeShapeType="1"/>
          </p:cNvSpPr>
          <p:nvPr/>
        </p:nvSpPr>
        <p:spPr bwMode="auto">
          <a:xfrm>
            <a:off x="3400020" y="4488227"/>
            <a:ext cx="993799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84138" y="4171235"/>
            <a:ext cx="39735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>
                <a:solidFill>
                  <a:srgbClr val="207A00"/>
                </a:solidFill>
                <a:latin typeface="Arial" pitchFamily="34" charset="0"/>
                <a:cs typeface="Arial" pitchFamily="34" charset="0"/>
              </a:rPr>
              <a:t>Latent Factors: 0.90</a:t>
            </a:r>
          </a:p>
        </p:txBody>
      </p:sp>
      <p:sp>
        <p:nvSpPr>
          <p:cNvPr id="31" name="Line 3"/>
          <p:cNvSpPr>
            <a:spLocks noChangeShapeType="1"/>
          </p:cNvSpPr>
          <p:nvPr/>
        </p:nvSpPr>
        <p:spPr bwMode="auto">
          <a:xfrm>
            <a:off x="3400020" y="4899138"/>
            <a:ext cx="993799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Box 16"/>
          <p:cNvSpPr txBox="1">
            <a:spLocks noChangeArrowheads="1"/>
          </p:cNvSpPr>
          <p:nvPr/>
        </p:nvSpPr>
        <p:spPr bwMode="auto">
          <a:xfrm>
            <a:off x="84138" y="4582146"/>
            <a:ext cx="39735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>
                <a:solidFill>
                  <a:srgbClr val="207A00"/>
                </a:solidFill>
                <a:latin typeface="Arial" pitchFamily="34" charset="0"/>
                <a:cs typeface="Arial" pitchFamily="34" charset="0"/>
              </a:rPr>
              <a:t>Latent Factors + Biases: 0.89</a:t>
            </a:r>
          </a:p>
        </p:txBody>
      </p:sp>
      <p:sp>
        <p:nvSpPr>
          <p:cNvPr id="33" name="Line 3"/>
          <p:cNvSpPr>
            <a:spLocks noChangeShapeType="1"/>
          </p:cNvSpPr>
          <p:nvPr/>
        </p:nvSpPr>
        <p:spPr bwMode="auto">
          <a:xfrm>
            <a:off x="3400020" y="5460326"/>
            <a:ext cx="993799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84138" y="5143334"/>
            <a:ext cx="397351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b="1" dirty="0">
                <a:solidFill>
                  <a:srgbClr val="207A00"/>
                </a:solidFill>
                <a:latin typeface="Arial" pitchFamily="34" charset="0"/>
                <a:cs typeface="Arial" pitchFamily="34" charset="0"/>
              </a:rPr>
              <a:t>Latent Factors + Biases + Time: 0.876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43229" y="3352800"/>
            <a:ext cx="355417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Still no prize! </a:t>
            </a:r>
            <a:r>
              <a:rPr lang="en-US" sz="3200" dirty="0">
                <a:solidFill>
                  <a:srgbClr val="D60093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</a:t>
            </a:r>
            <a:endParaRPr lang="en-US" sz="3200" dirty="0">
              <a:solidFill>
                <a:srgbClr val="D60093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3200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Getting desperate.</a:t>
            </a:r>
          </a:p>
          <a:p>
            <a:r>
              <a:rPr lang="en-US" sz="3200" b="1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Try a “kitchen </a:t>
            </a:r>
            <a:br>
              <a:rPr lang="en-US" sz="3200" b="1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b="1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sink” approach!</a:t>
            </a:r>
          </a:p>
        </p:txBody>
      </p:sp>
    </p:spTree>
    <p:extLst>
      <p:ext uri="{BB962C8B-B14F-4D97-AF65-F5344CB8AC3E}">
        <p14:creationId xmlns:p14="http://schemas.microsoft.com/office/powerpoint/2010/main" val="1482553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353439"/>
              </p:ext>
            </p:extLst>
          </p:nvPr>
        </p:nvGraphicFramePr>
        <p:xfrm>
          <a:off x="-1" y="0"/>
          <a:ext cx="12235544" cy="685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Acrobat Document" r:id="rId3" imgW="8485560" imgH="6275160" progId="AcroExch.Document.7">
                  <p:embed/>
                </p:oleObj>
              </mc:Choice>
              <mc:Fallback>
                <p:oleObj name="Acrobat Document" r:id="rId3" imgW="8485560" imgH="6275160" progId="AcroExch.Document.7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0"/>
                        <a:ext cx="12235544" cy="685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49142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The Last 30 Days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10515600" cy="4774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838200" y="1741714"/>
            <a:ext cx="10217331" cy="452845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FF"/>
                </a:solidFill>
              </a:rPr>
              <a:t>Ensemble team formed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Group of other teams on leaderboard forms a new team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Relies on combining their models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Quickly also get a qualifying score over 10%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D60093"/>
                </a:solidFill>
              </a:rPr>
              <a:t>BellKor</a:t>
            </a:r>
            <a:endParaRPr lang="en-US" b="1" dirty="0">
              <a:solidFill>
                <a:srgbClr val="D60093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Continue to get small improvements in their scores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Realize that they are in direct competition with </a:t>
            </a:r>
            <a:r>
              <a:rPr lang="en-US" dirty="0">
                <a:solidFill>
                  <a:schemeClr val="accent3"/>
                </a:solidFill>
              </a:rPr>
              <a:t>Ensemble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8000"/>
                </a:solidFill>
              </a:rPr>
              <a:t>Strategy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Both teams carefully monitoring the leaderboard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Only sure way to check for improvement is to submit a set of predictions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This alerts the other team of your latest score</a:t>
            </a:r>
          </a:p>
          <a:p>
            <a:pPr marL="0" indent="0">
              <a:buNone/>
            </a:pPr>
            <a:endParaRPr lang="en-CA" b="1" i="1" dirty="0"/>
          </a:p>
        </p:txBody>
      </p:sp>
    </p:spTree>
    <p:extLst>
      <p:ext uri="{BB962C8B-B14F-4D97-AF65-F5344CB8AC3E}">
        <p14:creationId xmlns:p14="http://schemas.microsoft.com/office/powerpoint/2010/main" val="42515728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24 Hours from the Deadline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10515600" cy="4774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838200" y="1741714"/>
            <a:ext cx="10217331" cy="452845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Submissions limited to 1 a day</a:t>
            </a:r>
          </a:p>
          <a:p>
            <a:pPr lvl="1"/>
            <a:r>
              <a:rPr lang="en-US" dirty="0"/>
              <a:t>Only 1 final submission could be made in the last 24h</a:t>
            </a:r>
          </a:p>
          <a:p>
            <a:pPr lvl="8"/>
            <a:endParaRPr lang="en-US" dirty="0">
              <a:solidFill>
                <a:schemeClr val="accent3"/>
              </a:solidFill>
            </a:endParaRPr>
          </a:p>
          <a:p>
            <a:r>
              <a:rPr lang="en-US" b="1" dirty="0">
                <a:solidFill>
                  <a:srgbClr val="008000"/>
                </a:solidFill>
              </a:rPr>
              <a:t>24 hours before deadline…</a:t>
            </a:r>
          </a:p>
          <a:p>
            <a:pPr lvl="1"/>
            <a:r>
              <a:rPr lang="en-US" b="1" dirty="0" err="1">
                <a:solidFill>
                  <a:srgbClr val="0000FF"/>
                </a:solidFill>
              </a:rPr>
              <a:t>BellKor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team member in Austria notices (by chance) that </a:t>
            </a:r>
            <a:r>
              <a:rPr lang="en-US" b="1" dirty="0">
                <a:solidFill>
                  <a:srgbClr val="D60093"/>
                </a:solidFill>
              </a:rPr>
              <a:t>Ensemble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posts a score that is slightly better than </a:t>
            </a:r>
            <a:r>
              <a:rPr lang="en-US" dirty="0" err="1"/>
              <a:t>BellKor’s</a:t>
            </a:r>
            <a:endParaRPr lang="en-US" dirty="0"/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8000"/>
                </a:solidFill>
              </a:rPr>
              <a:t>Frantic last 24 hours for both teams</a:t>
            </a:r>
          </a:p>
          <a:p>
            <a:pPr lvl="1"/>
            <a:r>
              <a:rPr lang="en-US" dirty="0"/>
              <a:t>Much computer time on final optimization</a:t>
            </a:r>
          </a:p>
          <a:p>
            <a:pPr lvl="1"/>
            <a:r>
              <a:rPr lang="en-US" dirty="0"/>
              <a:t>Carefully calibrated to end about an hour before deadline</a:t>
            </a:r>
          </a:p>
          <a:p>
            <a:r>
              <a:rPr lang="en-US" b="1" dirty="0">
                <a:solidFill>
                  <a:srgbClr val="008000"/>
                </a:solidFill>
              </a:rPr>
              <a:t>Final submissions</a:t>
            </a:r>
          </a:p>
          <a:p>
            <a:pPr lvl="1"/>
            <a:r>
              <a:rPr lang="en-US" b="1" dirty="0" err="1"/>
              <a:t>BellKor</a:t>
            </a:r>
            <a:r>
              <a:rPr lang="en-US" dirty="0"/>
              <a:t> submits a little early (on purpose), 40 </a:t>
            </a:r>
            <a:r>
              <a:rPr lang="en-US" dirty="0" err="1"/>
              <a:t>mins</a:t>
            </a:r>
            <a:r>
              <a:rPr lang="en-US" dirty="0"/>
              <a:t> before deadline</a:t>
            </a:r>
          </a:p>
          <a:p>
            <a:pPr lvl="1"/>
            <a:r>
              <a:rPr lang="en-US" b="1" dirty="0"/>
              <a:t>Ensemble</a:t>
            </a:r>
            <a:r>
              <a:rPr lang="en-US" dirty="0"/>
              <a:t> submits their final entry 20 </a:t>
            </a:r>
            <a:r>
              <a:rPr lang="en-US" dirty="0" err="1"/>
              <a:t>mins</a:t>
            </a:r>
            <a:r>
              <a:rPr lang="en-US" dirty="0"/>
              <a:t> later</a:t>
            </a:r>
          </a:p>
          <a:p>
            <a:pPr lvl="1"/>
            <a:r>
              <a:rPr lang="en-US" b="1" dirty="0"/>
              <a:t>….and everyone waits….</a:t>
            </a:r>
          </a:p>
          <a:p>
            <a:pPr marL="0" indent="0">
              <a:buNone/>
            </a:pPr>
            <a:endParaRPr lang="en-CA" b="1" i="1" dirty="0"/>
          </a:p>
        </p:txBody>
      </p:sp>
    </p:spTree>
    <p:extLst>
      <p:ext uri="{BB962C8B-B14F-4D97-AF65-F5344CB8AC3E}">
        <p14:creationId xmlns:p14="http://schemas.microsoft.com/office/powerpoint/2010/main" val="33349676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5185954" y="2827338"/>
            <a:ext cx="4245428" cy="474662"/>
          </a:xfrm>
          <a:prstGeom prst="rect">
            <a:avLst/>
          </a:prstGeom>
          <a:noFill/>
          <a:ln w="95250" cap="flat" cmpd="sng" algn="ctr">
            <a:solidFill>
              <a:srgbClr val="D6009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83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BellKor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Recommender System</a:t>
            </a: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>
          <a:xfrm>
            <a:off x="749147" y="1752599"/>
            <a:ext cx="10604653" cy="4714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The winner of the Netflix Challenge!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07A00"/>
                </a:solidFill>
              </a:rPr>
              <a:t>Multi-scale modeling of the data:</a:t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dirty="0"/>
              <a:t>Combine a refined, top level, “regional” modeling of the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data, with  local view: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0AD00"/>
                </a:solidFill>
              </a:rPr>
              <a:t>Global: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Overall deviations of users/movies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0AD00"/>
                </a:solidFill>
              </a:rPr>
              <a:t>Factorization:</a:t>
            </a:r>
            <a:r>
              <a:rPr lang="en-US" dirty="0">
                <a:solidFill>
                  <a:srgbClr val="F0AD00"/>
                </a:solidFill>
              </a:rPr>
              <a:t>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Addressing “regional” effects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0AD00"/>
                </a:solidFill>
              </a:rPr>
              <a:t>Collaborative filtering:</a:t>
            </a:r>
            <a:r>
              <a:rPr lang="en-US" dirty="0">
                <a:solidFill>
                  <a:srgbClr val="F0AD00"/>
                </a:solidFill>
              </a:rPr>
              <a:t>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Extract local patterns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8241382" y="2081204"/>
            <a:ext cx="2844800" cy="3563937"/>
            <a:chOff x="3379" y="1162"/>
            <a:chExt cx="1792" cy="2245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7" r="15967" b="-313"/>
            <a:stretch>
              <a:fillRect/>
            </a:stretch>
          </p:blipFill>
          <p:spPr bwMode="auto">
            <a:xfrm>
              <a:off x="3379" y="1162"/>
              <a:ext cx="1792" cy="2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424" y="2840"/>
              <a:ext cx="227" cy="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he-IL"/>
              </a:defPPr>
              <a:lvl1pPr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424" y="2115"/>
              <a:ext cx="227" cy="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he-IL"/>
              </a:defPPr>
              <a:lvl1pPr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470" y="1366"/>
              <a:ext cx="158" cy="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he-IL"/>
              </a:defPPr>
              <a:lvl1pPr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0057483" y="1752599"/>
            <a:ext cx="18478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he-IL"/>
            </a:defPPr>
            <a:lvl1pPr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b="1" dirty="0">
                <a:solidFill>
                  <a:srgbClr val="D60093"/>
                </a:solidFill>
              </a:rPr>
              <a:t>Global effects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0133545" y="2976561"/>
            <a:ext cx="18052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he-IL"/>
            </a:defPPr>
            <a:lvl1pPr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b="1" dirty="0">
                <a:solidFill>
                  <a:srgbClr val="D60093"/>
                </a:solidFill>
              </a:rPr>
              <a:t>Factorization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10209883" y="3925668"/>
            <a:ext cx="17525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he-IL"/>
            </a:defPPr>
            <a:lvl1pPr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b="1" dirty="0">
                <a:solidFill>
                  <a:srgbClr val="D60093"/>
                </a:solidFill>
              </a:rPr>
              <a:t>Collaborative filtering</a:t>
            </a:r>
          </a:p>
        </p:txBody>
      </p:sp>
    </p:spTree>
    <p:extLst>
      <p:ext uri="{BB962C8B-B14F-4D97-AF65-F5344CB8AC3E}">
        <p14:creationId xmlns:p14="http://schemas.microsoft.com/office/powerpoint/2010/main" val="39913847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43F8-0080-47C2-A9E1-88075C80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965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Questions???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9F856-0804-4105-93BA-6FC9C3556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Image result for any questions">
            <a:extLst>
              <a:ext uri="{FF2B5EF4-FFF2-40B4-BE49-F238E27FC236}">
                <a16:creationId xmlns:a16="http://schemas.microsoft.com/office/drawing/2014/main" id="{732C816D-12A6-4013-8745-B4E8A217A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945"/>
            <a:ext cx="12192000" cy="632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12E3D-92E7-4957-9504-AE37CC34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796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638F-3E44-4F58-B839-13B34171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E1050-D9C6-4AD7-BCD1-EFA7D7A34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2823"/>
            <a:ext cx="10515600" cy="46888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Most of this lecture slides are obtained from the Mining Massive Datasets course: </a:t>
            </a:r>
            <a:r>
              <a:rPr lang="en-US" dirty="0">
                <a:hlinkClick r:id="rId2"/>
              </a:rPr>
              <a:t>http://www.mmds.org/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Further reading:</a:t>
            </a:r>
          </a:p>
          <a:p>
            <a:pPr lvl="1"/>
            <a:r>
              <a:rPr lang="en-US" dirty="0"/>
              <a:t>Y. </a:t>
            </a:r>
            <a:r>
              <a:rPr lang="en-US" dirty="0" err="1"/>
              <a:t>Koren</a:t>
            </a:r>
            <a:r>
              <a:rPr lang="en-US" dirty="0"/>
              <a:t>, Collaborative filtering with temporal dynamics, KDD ’09</a:t>
            </a:r>
          </a:p>
          <a:p>
            <a:pPr lvl="1"/>
            <a:r>
              <a:rPr lang="en-US" dirty="0">
                <a:hlinkClick r:id="rId3"/>
              </a:rPr>
              <a:t>http://www2.research.att.com/~volinsky/netflix/bpc.html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http://www.the-ensemble.com/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8CFFC-B473-4B8F-B5D4-550607A4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2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Modelling Local and Global Effects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31345"/>
            <a:ext cx="10515600" cy="43516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93"/>
                </a:solidFill>
              </a:rPr>
              <a:t>Global: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Mean movie rating: </a:t>
            </a:r>
            <a:r>
              <a:rPr lang="en-US" b="1" dirty="0"/>
              <a:t>3.7 stars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/>
              <a:t>The Sixth Sense</a:t>
            </a:r>
            <a:r>
              <a:rPr lang="en-US" dirty="0"/>
              <a:t> is </a:t>
            </a:r>
            <a:r>
              <a:rPr lang="en-US" b="1" dirty="0"/>
              <a:t>0.5</a:t>
            </a:r>
            <a:r>
              <a:rPr lang="en-US" dirty="0"/>
              <a:t> stars above avg.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Joe rates </a:t>
            </a:r>
            <a:r>
              <a:rPr lang="en-US" b="1" dirty="0"/>
              <a:t>0.2</a:t>
            </a:r>
            <a:r>
              <a:rPr lang="en-US" dirty="0"/>
              <a:t> stars below avg. </a:t>
            </a:r>
            <a:br>
              <a:rPr lang="en-US" dirty="0"/>
            </a:br>
            <a:r>
              <a:rPr lang="en-US" b="1" dirty="0">
                <a:solidFill>
                  <a:srgbClr val="0000FF"/>
                </a:solidFill>
                <a:sym typeface="Symbol"/>
              </a:rPr>
              <a:t> </a:t>
            </a:r>
            <a:r>
              <a:rPr lang="en-US" b="1" dirty="0">
                <a:solidFill>
                  <a:srgbClr val="0000FF"/>
                </a:solidFill>
                <a:sym typeface="Wingdings" pitchFamily="2" charset="2"/>
              </a:rPr>
              <a:t>Baseline estimation: </a:t>
            </a:r>
            <a:br>
              <a:rPr lang="en-US" b="1" dirty="0">
                <a:solidFill>
                  <a:srgbClr val="0000FF"/>
                </a:solidFill>
                <a:sym typeface="Wingdings" pitchFamily="2" charset="2"/>
              </a:rPr>
            </a:br>
            <a:r>
              <a:rPr lang="en-US" b="1" i="1" dirty="0">
                <a:solidFill>
                  <a:srgbClr val="008000"/>
                </a:solidFill>
                <a:sym typeface="Wingdings" pitchFamily="2" charset="2"/>
              </a:rPr>
              <a:t>Joe</a:t>
            </a:r>
            <a:r>
              <a:rPr lang="en-US" b="1" dirty="0">
                <a:solidFill>
                  <a:srgbClr val="008000"/>
                </a:solidFill>
                <a:sym typeface="Wingdings" pitchFamily="2" charset="2"/>
              </a:rPr>
              <a:t> will rate </a:t>
            </a:r>
            <a:r>
              <a:rPr lang="en-US" b="1" i="1" dirty="0">
                <a:solidFill>
                  <a:srgbClr val="008000"/>
                </a:solidFill>
              </a:rPr>
              <a:t>The Sixth Sense</a:t>
            </a:r>
            <a:r>
              <a:rPr lang="en-US" b="1" dirty="0">
                <a:solidFill>
                  <a:srgbClr val="008000"/>
                </a:solidFill>
                <a:sym typeface="Wingdings" pitchFamily="2" charset="2"/>
              </a:rPr>
              <a:t> 4 stars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93"/>
                </a:solidFill>
                <a:sym typeface="Wingdings" pitchFamily="2" charset="2"/>
              </a:rPr>
              <a:t>Local neighborhood (CF/NN):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/>
              <a:t>Joe</a:t>
            </a:r>
            <a:r>
              <a:rPr lang="en-US" dirty="0"/>
              <a:t> didn’t like related movie </a:t>
            </a:r>
            <a:r>
              <a:rPr lang="en-US" i="1" dirty="0"/>
              <a:t>Signs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FF"/>
                </a:solidFill>
                <a:sym typeface="Symbol"/>
              </a:rPr>
              <a:t> </a:t>
            </a:r>
            <a:r>
              <a:rPr lang="en-US" b="1" dirty="0">
                <a:solidFill>
                  <a:srgbClr val="0000FF"/>
                </a:solidFill>
                <a:sym typeface="Wingdings" pitchFamily="2" charset="2"/>
              </a:rPr>
              <a:t>Final estimate:</a:t>
            </a:r>
            <a:br>
              <a:rPr lang="en-US" b="1" dirty="0">
                <a:solidFill>
                  <a:srgbClr val="0000FF"/>
                </a:solidFill>
                <a:sym typeface="Wingdings" pitchFamily="2" charset="2"/>
              </a:rPr>
            </a:br>
            <a:r>
              <a:rPr lang="en-US" b="1" i="1" dirty="0">
                <a:solidFill>
                  <a:srgbClr val="008000"/>
                </a:solidFill>
                <a:sym typeface="Wingdings" pitchFamily="2" charset="2"/>
              </a:rPr>
              <a:t>Joe</a:t>
            </a:r>
            <a:r>
              <a:rPr lang="en-US" b="1" dirty="0">
                <a:solidFill>
                  <a:srgbClr val="008000"/>
                </a:solidFill>
                <a:sym typeface="Wingdings" pitchFamily="2" charset="2"/>
              </a:rPr>
              <a:t> will rate </a:t>
            </a:r>
            <a:r>
              <a:rPr lang="en-US" b="1" i="1" dirty="0">
                <a:solidFill>
                  <a:srgbClr val="008000"/>
                </a:solidFill>
              </a:rPr>
              <a:t>The Sixth Sense</a:t>
            </a:r>
            <a:r>
              <a:rPr lang="en-US" b="1" dirty="0">
                <a:solidFill>
                  <a:srgbClr val="008000"/>
                </a:solidFill>
                <a:sym typeface="Wingdings" pitchFamily="2" charset="2"/>
              </a:rPr>
              <a:t> 3.8 stars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0" t="6799" r="18333" b="2499"/>
          <a:stretch>
            <a:fillRect/>
          </a:stretch>
        </p:blipFill>
        <p:spPr bwMode="auto">
          <a:xfrm>
            <a:off x="7704007" y="1690688"/>
            <a:ext cx="97201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47" b="1324"/>
          <a:stretch>
            <a:fillRect/>
          </a:stretch>
        </p:blipFill>
        <p:spPr bwMode="auto">
          <a:xfrm>
            <a:off x="8860771" y="1708895"/>
            <a:ext cx="98371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6" t="5299" r="15334" b="200"/>
          <a:stretch>
            <a:fillRect/>
          </a:stretch>
        </p:blipFill>
        <p:spPr bwMode="auto">
          <a:xfrm>
            <a:off x="8691265" y="4891088"/>
            <a:ext cx="1020744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26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Recap: Collaborative Filtering (CF)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2038120"/>
            <a:ext cx="9638841" cy="4819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Earliest and most popular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b="1" dirty="0">
                <a:solidFill>
                  <a:srgbClr val="D600B7"/>
                </a:solidFill>
              </a:rPr>
              <a:t>collaborative filtering method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Derive unknown ratings from those of “</a:t>
            </a:r>
            <a:r>
              <a:rPr lang="en-US" b="1" dirty="0"/>
              <a:t>similar</a:t>
            </a:r>
            <a:r>
              <a:rPr lang="en-US" dirty="0"/>
              <a:t>” movies (item-item variant)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Define </a:t>
            </a:r>
            <a:r>
              <a:rPr lang="en-US" b="1" dirty="0">
                <a:solidFill>
                  <a:srgbClr val="D600B7"/>
                </a:solidFill>
              </a:rPr>
              <a:t>similarity measure</a:t>
            </a:r>
            <a:r>
              <a:rPr lang="en-US" dirty="0"/>
              <a:t> </a:t>
            </a:r>
            <a:r>
              <a:rPr lang="en-US" b="1" i="1" dirty="0" err="1">
                <a:solidFill>
                  <a:srgbClr val="0000FF"/>
                </a:solidFill>
              </a:rPr>
              <a:t>s</a:t>
            </a:r>
            <a:r>
              <a:rPr lang="en-US" b="1" i="1" baseline="-25000" dirty="0" err="1">
                <a:solidFill>
                  <a:srgbClr val="0000FF"/>
                </a:solidFill>
              </a:rPr>
              <a:t>ij</a:t>
            </a:r>
            <a:r>
              <a:rPr lang="en-US" dirty="0"/>
              <a:t> of items </a:t>
            </a:r>
            <a:r>
              <a:rPr lang="en-US" b="1" i="1" dirty="0" err="1"/>
              <a:t>i</a:t>
            </a:r>
            <a:r>
              <a:rPr lang="en-US" dirty="0"/>
              <a:t> and </a:t>
            </a:r>
            <a:r>
              <a:rPr lang="en-US" b="1" i="1" dirty="0"/>
              <a:t>j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Select </a:t>
            </a:r>
            <a:r>
              <a:rPr lang="en-US" b="1" i="1" dirty="0"/>
              <a:t>k</a:t>
            </a:r>
            <a:r>
              <a:rPr lang="en-US" i="1" dirty="0"/>
              <a:t>-</a:t>
            </a:r>
            <a:r>
              <a:rPr lang="en-US" dirty="0"/>
              <a:t>nearest neighbors, compute the rating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0000FF"/>
                </a:solidFill>
              </a:rPr>
              <a:t>N(</a:t>
            </a:r>
            <a:r>
              <a:rPr lang="en-US" b="1" i="1" dirty="0" err="1">
                <a:solidFill>
                  <a:srgbClr val="0000FF"/>
                </a:solidFill>
              </a:rPr>
              <a:t>i</a:t>
            </a:r>
            <a:r>
              <a:rPr lang="en-US" b="1" i="1" dirty="0">
                <a:solidFill>
                  <a:srgbClr val="0000FF"/>
                </a:solidFill>
              </a:rPr>
              <a:t>; x):</a:t>
            </a:r>
            <a:r>
              <a:rPr lang="en-US" b="1" i="1" dirty="0">
                <a:solidFill>
                  <a:srgbClr val="33CC33"/>
                </a:solidFill>
              </a:rPr>
              <a:t> </a:t>
            </a:r>
            <a:r>
              <a:rPr lang="en-US" dirty="0"/>
              <a:t>items </a:t>
            </a:r>
            <a:r>
              <a:rPr lang="en-US" u="sng" dirty="0"/>
              <a:t>most similar to </a:t>
            </a:r>
            <a:r>
              <a:rPr lang="en-US" b="1" i="1" u="sng" dirty="0" err="1"/>
              <a:t>i</a:t>
            </a:r>
            <a:r>
              <a:rPr lang="en-US" u="sng" dirty="0"/>
              <a:t> </a:t>
            </a:r>
            <a:r>
              <a:rPr lang="en-US" dirty="0"/>
              <a:t>that </a:t>
            </a:r>
            <a:r>
              <a:rPr lang="en-US" u="sng" dirty="0"/>
              <a:t>were rated by </a:t>
            </a:r>
            <a:r>
              <a:rPr lang="en-US" b="1" i="1" u="sng" dirty="0"/>
              <a:t>x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488877"/>
              </p:ext>
            </p:extLst>
          </p:nvPr>
        </p:nvGraphicFramePr>
        <p:xfrm>
          <a:off x="2410036" y="4854767"/>
          <a:ext cx="399097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4" imgW="1244520" imgH="545760" progId="Equation.3">
                  <p:embed/>
                </p:oleObj>
              </mc:Choice>
              <mc:Fallback>
                <p:oleObj name="Equation" r:id="rId4" imgW="1244520" imgH="545760" progId="Equation.3">
                  <p:embed/>
                  <p:pic>
                    <p:nvPicPr>
                      <p:cNvPr id="92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0036" y="4854767"/>
                        <a:ext cx="3990975" cy="175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72847" y="5321148"/>
            <a:ext cx="3288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ij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… similarity of items </a:t>
            </a:r>
            <a:r>
              <a:rPr lang="en-US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j</a:t>
            </a:r>
          </a:p>
          <a:p>
            <a:pPr algn="just"/>
            <a:r>
              <a:rPr lang="en-US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xj</a:t>
            </a:r>
            <a:r>
              <a:rPr lang="en-US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…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rating of user </a:t>
            </a:r>
            <a:r>
              <a:rPr lang="en-US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on item </a:t>
            </a:r>
            <a:r>
              <a:rPr lang="en-US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j</a:t>
            </a:r>
          </a:p>
          <a:p>
            <a:pPr algn="just"/>
            <a:r>
              <a:rPr lang="en-US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N(</a:t>
            </a:r>
            <a:r>
              <a:rPr lang="en-US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i;x</a:t>
            </a:r>
            <a:r>
              <a:rPr lang="en-US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… 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set of items similar to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  item </a:t>
            </a:r>
            <a:r>
              <a:rPr lang="en-US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that were rated by </a:t>
            </a:r>
            <a:r>
              <a:rPr lang="en-US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81978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Modeling Local &amp; Global Effects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883884"/>
            <a:ext cx="10515600" cy="4819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D600B7"/>
                </a:solidFill>
              </a:rPr>
              <a:t>In practice we get better estimates if we model deviations: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945395" y="5244813"/>
            <a:ext cx="4114800" cy="1306551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/>
          <a:p>
            <a:pPr marL="118872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l-GR" b="1" i="1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μ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CA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=  overall mean rating</a:t>
            </a:r>
          </a:p>
          <a:p>
            <a:pPr marL="118872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CA" b="1" i="1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</a:t>
            </a:r>
            <a:r>
              <a:rPr kumimoji="0" lang="en-CA" b="1" i="1" u="none" strike="noStrike" kern="1200" cap="none" spc="0" normalizeH="0" baseline="-2500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x</a:t>
            </a:r>
            <a:r>
              <a:rPr kumimoji="0" lang="en-CA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=  rating deviation of user </a:t>
            </a:r>
            <a:r>
              <a:rPr kumimoji="0" lang="en-CA" b="1" i="1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x</a:t>
            </a:r>
          </a:p>
          <a:p>
            <a:pPr marL="118872" lvl="0">
              <a:buClr>
                <a:schemeClr val="accent1"/>
              </a:buClr>
              <a:buSzPct val="80000"/>
              <a:defRPr/>
            </a:pPr>
            <a:r>
              <a:rPr lang="en-CA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= (</a:t>
            </a:r>
            <a:r>
              <a:rPr lang="en-US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avg. rating of 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user</a:t>
            </a:r>
            <a:r>
              <a:rPr lang="en-US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– </a:t>
            </a:r>
            <a:r>
              <a:rPr lang="el-GR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μ</a:t>
            </a:r>
            <a:endParaRPr kumimoji="0" lang="en-CA" b="1" i="1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118872">
              <a:buClr>
                <a:schemeClr val="accent1"/>
              </a:buClr>
              <a:buSzPct val="80000"/>
              <a:defRPr/>
            </a:pPr>
            <a:r>
              <a:rPr kumimoji="0" lang="en-CA" b="1" i="1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</a:t>
            </a:r>
            <a:r>
              <a:rPr kumimoji="0" lang="en-CA" b="1" i="1" u="none" strike="noStrike" kern="120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</a:t>
            </a:r>
            <a:r>
              <a:rPr kumimoji="0" lang="en-CA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= (</a:t>
            </a:r>
            <a:r>
              <a:rPr lang="en-US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avg. rating of 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movie</a:t>
            </a:r>
            <a:r>
              <a:rPr lang="en-US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– </a:t>
            </a:r>
            <a:r>
              <a:rPr lang="el-GR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μ</a:t>
            </a:r>
            <a:endParaRPr lang="en-CA" b="1" i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marL="118872" lvl="0">
              <a:buClr>
                <a:schemeClr val="accent1"/>
              </a:buClr>
              <a:buSzPct val="80000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212595" y="3960564"/>
            <a:ext cx="4495800" cy="274320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/>
          <a:p>
            <a:pPr marL="118872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sz="2200" b="1" dirty="0">
                <a:solidFill>
                  <a:srgbClr val="D600B7"/>
                </a:solidFill>
                <a:latin typeface="Calibri" pitchFamily="34" charset="0"/>
                <a:cs typeface="Calibri" pitchFamily="34" charset="0"/>
              </a:rPr>
              <a:t>Problems/Issues:</a:t>
            </a:r>
          </a:p>
          <a:p>
            <a:pPr marL="118872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sz="2200" b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1)</a:t>
            </a:r>
            <a:r>
              <a:rPr lang="en-US" sz="2200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Similarity measures are “arbitrary”</a:t>
            </a:r>
            <a:br>
              <a:rPr lang="en-US" sz="2200" dirty="0">
                <a:latin typeface="Calibri" pitchFamily="34" charset="0"/>
                <a:cs typeface="Calibri" pitchFamily="34" charset="0"/>
              </a:rPr>
            </a:br>
            <a:r>
              <a:rPr lang="en-US" sz="2200" b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2)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Pairwise similarities neglect interdependencies among users </a:t>
            </a:r>
          </a:p>
          <a:p>
            <a:pPr marL="118872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sz="2200" b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3)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Taking a weighted average can be restricting</a:t>
            </a:r>
          </a:p>
          <a:p>
            <a:pPr marL="118872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sz="2200" b="1" dirty="0">
                <a:solidFill>
                  <a:srgbClr val="D600B7"/>
                </a:solidFill>
                <a:latin typeface="Calibri" pitchFamily="34" charset="0"/>
                <a:cs typeface="Calibri" pitchFamily="34" charset="0"/>
              </a:rPr>
              <a:t>Solution:</a:t>
            </a:r>
            <a:r>
              <a:rPr lang="en-US" sz="2200" b="1" dirty="0">
                <a:latin typeface="Calibri" pitchFamily="34" charset="0"/>
                <a:cs typeface="Calibri" pitchFamily="34" charset="0"/>
              </a:rPr>
              <a:t> Instead of </a:t>
            </a:r>
            <a:r>
              <a:rPr lang="en-US" sz="2200" b="1" i="1" dirty="0" err="1">
                <a:latin typeface="Calibri" pitchFamily="34" charset="0"/>
                <a:cs typeface="Calibri" pitchFamily="34" charset="0"/>
              </a:rPr>
              <a:t>s</a:t>
            </a:r>
            <a:r>
              <a:rPr lang="en-US" sz="2200" b="1" i="1" baseline="-25000" dirty="0" err="1">
                <a:latin typeface="Calibri" pitchFamily="34" charset="0"/>
                <a:cs typeface="Calibri" pitchFamily="34" charset="0"/>
              </a:rPr>
              <a:t>ij</a:t>
            </a:r>
            <a:r>
              <a:rPr lang="en-US" sz="2200" b="1" dirty="0">
                <a:latin typeface="Calibri" pitchFamily="34" charset="0"/>
                <a:cs typeface="Calibri" pitchFamily="34" charset="0"/>
              </a:rPr>
              <a:t> use </a:t>
            </a:r>
            <a:r>
              <a:rPr lang="en-US" sz="2200" b="1" i="1" dirty="0" err="1">
                <a:latin typeface="Calibri" pitchFamily="34" charset="0"/>
                <a:cs typeface="Calibri" pitchFamily="34" charset="0"/>
              </a:rPr>
              <a:t>w</a:t>
            </a:r>
            <a:r>
              <a:rPr lang="en-US" sz="2200" b="1" i="1" baseline="-25000" dirty="0" err="1">
                <a:latin typeface="Calibri" pitchFamily="34" charset="0"/>
                <a:cs typeface="Calibri" pitchFamily="34" charset="0"/>
              </a:rPr>
              <a:t>ij</a:t>
            </a:r>
            <a:r>
              <a:rPr lang="en-US" sz="2200" b="1" dirty="0">
                <a:latin typeface="Calibri" pitchFamily="34" charset="0"/>
                <a:cs typeface="Calibri" pitchFamily="34" charset="0"/>
              </a:rPr>
              <a:t> that we estimate directly from data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283242"/>
              </p:ext>
            </p:extLst>
          </p:nvPr>
        </p:nvGraphicFramePr>
        <p:xfrm>
          <a:off x="2540708" y="2284164"/>
          <a:ext cx="5881687" cy="178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4" imgW="1930320" imgH="545760" progId="Equation.3">
                  <p:embed/>
                </p:oleObj>
              </mc:Choice>
              <mc:Fallback>
                <p:oleObj name="Equation" r:id="rId4" imgW="1930320" imgH="54576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708" y="2284164"/>
                        <a:ext cx="5881687" cy="178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2381958" y="3991418"/>
            <a:ext cx="2840037" cy="400110"/>
          </a:xfrm>
          <a:prstGeom prst="rect">
            <a:avLst/>
          </a:prstGeom>
          <a:solidFill>
            <a:srgbClr val="FFCC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baseline estimate for </a:t>
            </a:r>
            <a:r>
              <a:rPr lang="en-US" sz="2000" b="1" i="1" dirty="0" err="1"/>
              <a:t>r</a:t>
            </a:r>
            <a:r>
              <a:rPr lang="en-US" sz="2000" b="1" i="1" baseline="-25000" dirty="0" err="1"/>
              <a:t>xi</a:t>
            </a:r>
            <a:endParaRPr lang="en-US" sz="2000" b="1" i="1" dirty="0"/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 flipV="1">
            <a:off x="3726571" y="3503363"/>
            <a:ext cx="0" cy="488053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02596" y="4413299"/>
                <a:ext cx="26248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𝒙𝒊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𝒙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596" y="4413299"/>
                <a:ext cx="2624821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6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Idea: Interpolation Weights </a:t>
            </a:r>
            <a:r>
              <a:rPr lang="en-US" b="1" i="1" dirty="0" err="1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b="1" i="1" baseline="-25000" dirty="0" err="1">
                <a:solidFill>
                  <a:schemeClr val="accent2">
                    <a:lumMod val="75000"/>
                  </a:schemeClr>
                </a:solidFill>
              </a:rPr>
              <a:t>ij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838200" y="1690688"/>
                <a:ext cx="10515600" cy="48092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Use a </a:t>
                </a:r>
                <a:r>
                  <a:rPr lang="en-US" b="1" dirty="0">
                    <a:solidFill>
                      <a:srgbClr val="D600B7"/>
                    </a:solidFill>
                  </a:rPr>
                  <a:t>weighted sum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rather than </a:t>
                </a:r>
                <a:r>
                  <a:rPr lang="en-US" b="1" dirty="0">
                    <a:solidFill>
                      <a:srgbClr val="008000"/>
                    </a:solidFill>
                  </a:rPr>
                  <a:t>weighted avg.</a:t>
                </a:r>
                <a:r>
                  <a:rPr lang="en-US" dirty="0"/>
                  <a:t>: </a:t>
                </a:r>
                <a:endParaRPr lang="en-US" i="1" dirty="0">
                  <a:solidFill>
                    <a:srgbClr val="0000FF"/>
                  </a:solidFill>
                  <a:latin typeface="Cambria Math"/>
                </a:endParaRP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𝑥𝑖</m:t>
                              </m:r>
                            </m:sub>
                          </m:sSub>
                        </m:e>
                      </m:acc>
                      <m:r>
                        <a:rPr lang="en-US" i="1" dirty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𝑥𝑖</m:t>
                          </m:r>
                        </m:sub>
                      </m:sSub>
                      <m:r>
                        <a:rPr lang="en-US" i="1" dirty="0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;</m:t>
                          </m:r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𝑥𝑗</m:t>
                                  </m:r>
                                </m:sub>
                              </m:sSub>
                              <m: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rgbClr val="008000"/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b="1" dirty="0">
                  <a:solidFill>
                    <a:srgbClr val="D600B7"/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D600B7"/>
                    </a:solidFill>
                  </a:rPr>
                  <a:t>A few notes: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𝑵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 err="1">
                        <a:latin typeface="Cambria Math"/>
                      </a:rPr>
                      <m:t>𝒊</m:t>
                    </m:r>
                    <m:r>
                      <a:rPr lang="en-US" b="1" i="1" dirty="0" err="1">
                        <a:latin typeface="Cambria Math"/>
                      </a:rPr>
                      <m:t>;</m:t>
                    </m:r>
                    <m:r>
                      <a:rPr lang="en-US" b="1" i="1" dirty="0" err="1"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dirty="0"/>
                      <m:t> … </m:t>
                    </m:r>
                    <m:r>
                      <m:rPr>
                        <m:nor/>
                      </m:rPr>
                      <a:rPr lang="en-US" dirty="0"/>
                      <m:t>set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movies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rated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by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user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1" i="1" dirty="0"/>
                      <m:t>x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that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are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similar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to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movie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1" i="1" dirty="0" err="1"/>
                      <m:t>i</m:t>
                    </m:r>
                  </m:oMath>
                </a14:m>
                <a:endParaRPr lang="en-US" b="1" i="1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dirty="0"/>
                  <a:t> is the interpolation weight (some real number)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/>
                  <a:t>We allow: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dirty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 dirty="0">
                            <a:solidFill>
                              <a:srgbClr val="00800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b="1" i="1" dirty="0">
                            <a:solidFill>
                              <a:srgbClr val="00800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b="1" i="1" dirty="0">
                            <a:solidFill>
                              <a:srgbClr val="008000"/>
                            </a:solidFill>
                            <a:latin typeface="Cambria Math"/>
                          </a:rPr>
                          <m:t>𝑵</m:t>
                        </m:r>
                        <m:r>
                          <a:rPr lang="en-US" b="1" i="1" dirty="0">
                            <a:solidFill>
                              <a:srgbClr val="008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>
                            <a:solidFill>
                              <a:srgbClr val="00800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>
                            <a:solidFill>
                              <a:srgbClr val="008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800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>
                            <a:solidFill>
                              <a:srgbClr val="008000"/>
                            </a:solidFill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𝒊𝒋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008000"/>
                            </a:solidFill>
                            <a:latin typeface="Cambria Math"/>
                          </a:rPr>
                          <m:t>≠</m:t>
                        </m:r>
                        <m:r>
                          <a:rPr lang="en-US" b="1" i="1" dirty="0">
                            <a:solidFill>
                              <a:srgbClr val="008000"/>
                            </a:solidFill>
                            <a:latin typeface="Cambria Math"/>
                          </a:rPr>
                          <m:t>𝟏</m:t>
                        </m:r>
                      </m:e>
                    </m:nary>
                  </m:oMath>
                </a14:m>
                <a:endParaRPr lang="en-US" b="1" dirty="0">
                  <a:solidFill>
                    <a:srgbClr val="008000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dirty="0"/>
                  <a:t> models interaction between pairs of movies </a:t>
                </a:r>
                <a:br>
                  <a:rPr lang="en-US" dirty="0"/>
                </a:br>
                <a:r>
                  <a:rPr lang="en-US" dirty="0"/>
                  <a:t>(it does not depend on user </a:t>
                </a:r>
                <a:r>
                  <a:rPr lang="en-US" b="1" i="1" dirty="0"/>
                  <a:t>x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515600" cy="4809264"/>
              </a:xfrm>
              <a:prstGeom prst="rect">
                <a:avLst/>
              </a:prstGeom>
              <a:blipFill>
                <a:blip r:embed="rId3"/>
                <a:stretch>
                  <a:fillRect l="-1043" t="-2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108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47182</TotalTime>
  <Words>4403</Words>
  <Application>Microsoft Macintosh PowerPoint</Application>
  <PresentationFormat>Widescreen</PresentationFormat>
  <Paragraphs>1247</Paragraphs>
  <Slides>51</Slides>
  <Notes>46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Lucida Bright</vt:lpstr>
      <vt:lpstr>Sylfaen</vt:lpstr>
      <vt:lpstr>Symbol</vt:lpstr>
      <vt:lpstr>Times</vt:lpstr>
      <vt:lpstr>Times New Roman</vt:lpstr>
      <vt:lpstr>Verdana</vt:lpstr>
      <vt:lpstr>Wingdings</vt:lpstr>
      <vt:lpstr>Wingdings 2</vt:lpstr>
      <vt:lpstr>Office Theme</vt:lpstr>
      <vt:lpstr>Equation</vt:lpstr>
      <vt:lpstr>Acrobat Document</vt:lpstr>
      <vt:lpstr>CS 5683: Algorithms &amp; Methods for Big Data Analytics  Recommender Systems:  Latent Factor Models</vt:lpstr>
      <vt:lpstr>The Netflix Prize</vt:lpstr>
      <vt:lpstr>The Netflix Utility Matrix R</vt:lpstr>
      <vt:lpstr>Utility Matrix R: Evaluation</vt:lpstr>
      <vt:lpstr>BellKor Recommender System</vt:lpstr>
      <vt:lpstr>Modelling Local and Global Effects</vt:lpstr>
      <vt:lpstr>Recap: Collaborative Filtering (CF)</vt:lpstr>
      <vt:lpstr>Modeling Local &amp; Global Effects</vt:lpstr>
      <vt:lpstr>Idea: Interpolation Weights wij</vt:lpstr>
      <vt:lpstr>Idea: Interpolation Weights wij</vt:lpstr>
      <vt:lpstr>Recommendations via Optimization</vt:lpstr>
      <vt:lpstr>Recommendations via Optimization</vt:lpstr>
      <vt:lpstr>Detour: Minimizing a Function</vt:lpstr>
      <vt:lpstr>Interpolation Weights</vt:lpstr>
      <vt:lpstr>Interpolation Weights</vt:lpstr>
      <vt:lpstr>Performance of Various Methods</vt:lpstr>
      <vt:lpstr>Latent Factor Models</vt:lpstr>
      <vt:lpstr>Latent Factor Models (e.g., SVD)</vt:lpstr>
      <vt:lpstr>Ratings as Products of Factors</vt:lpstr>
      <vt:lpstr>Ratings as Products of Factors</vt:lpstr>
      <vt:lpstr>Ratings as Products of Factors</vt:lpstr>
      <vt:lpstr>Latent Factor Models</vt:lpstr>
      <vt:lpstr>Latent Factor Models</vt:lpstr>
      <vt:lpstr>Recap: SVD</vt:lpstr>
      <vt:lpstr>SVD: Good Stuff</vt:lpstr>
      <vt:lpstr>SVD: Good Stuff</vt:lpstr>
      <vt:lpstr>Back to Our Problem</vt:lpstr>
      <vt:lpstr>Dealing with Missing Entries</vt:lpstr>
      <vt:lpstr>Effect of Regularization</vt:lpstr>
      <vt:lpstr>Effect of Regularization</vt:lpstr>
      <vt:lpstr>Effect of Regularization</vt:lpstr>
      <vt:lpstr>Effect of Regularization</vt:lpstr>
      <vt:lpstr>Stochastic Gradient Descent</vt:lpstr>
      <vt:lpstr>Stochastic Gradient Descent</vt:lpstr>
      <vt:lpstr>GD Vs. SGD</vt:lpstr>
      <vt:lpstr>Stochastic Gradient Descent</vt:lpstr>
      <vt:lpstr>Performance of Various Methods</vt:lpstr>
      <vt:lpstr>Modeling Biases and Interactions</vt:lpstr>
      <vt:lpstr>Baseline Predictor</vt:lpstr>
      <vt:lpstr>Putting All Together</vt:lpstr>
      <vt:lpstr>Fitting the New Model</vt:lpstr>
      <vt:lpstr>Performance of Various Methods</vt:lpstr>
      <vt:lpstr>Temporal Biases of Users</vt:lpstr>
      <vt:lpstr>Temporal Biases &amp; Factors</vt:lpstr>
      <vt:lpstr>Performance of Various Methods</vt:lpstr>
      <vt:lpstr>PowerPoint Presentation</vt:lpstr>
      <vt:lpstr>The Last 30 Days</vt:lpstr>
      <vt:lpstr>24 Hours from the Deadline</vt:lpstr>
      <vt:lpstr>PowerPoint Presentation</vt:lpstr>
      <vt:lpstr>Questions???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5123: Cloud Computing and Distributed Systems  Spring 2020</dc:title>
  <dc:creator>Bagavathi, Arun</dc:creator>
  <cp:lastModifiedBy>Tanvir, Farhan</cp:lastModifiedBy>
  <cp:revision>966</cp:revision>
  <dcterms:created xsi:type="dcterms:W3CDTF">2020-01-06T22:26:49Z</dcterms:created>
  <dcterms:modified xsi:type="dcterms:W3CDTF">2020-12-13T01:08:42Z</dcterms:modified>
</cp:coreProperties>
</file>