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3"/>
  </p:notesMasterIdLst>
  <p:sldIdLst>
    <p:sldId id="256" r:id="rId2"/>
    <p:sldId id="439" r:id="rId3"/>
    <p:sldId id="623" r:id="rId4"/>
    <p:sldId id="590" r:id="rId5"/>
    <p:sldId id="533" r:id="rId6"/>
    <p:sldId id="534" r:id="rId7"/>
    <p:sldId id="588" r:id="rId8"/>
    <p:sldId id="624" r:id="rId9"/>
    <p:sldId id="625" r:id="rId10"/>
    <p:sldId id="582" r:id="rId11"/>
    <p:sldId id="606" r:id="rId12"/>
    <p:sldId id="607" r:id="rId13"/>
    <p:sldId id="626" r:id="rId14"/>
    <p:sldId id="608" r:id="rId15"/>
    <p:sldId id="611" r:id="rId16"/>
    <p:sldId id="627" r:id="rId17"/>
    <p:sldId id="628" r:id="rId18"/>
    <p:sldId id="617" r:id="rId19"/>
    <p:sldId id="629" r:id="rId20"/>
    <p:sldId id="630" r:id="rId21"/>
    <p:sldId id="619" r:id="rId22"/>
    <p:sldId id="631" r:id="rId23"/>
    <p:sldId id="621" r:id="rId24"/>
    <p:sldId id="632" r:id="rId25"/>
    <p:sldId id="633" r:id="rId26"/>
    <p:sldId id="634" r:id="rId27"/>
    <p:sldId id="635" r:id="rId28"/>
    <p:sldId id="622" r:id="rId29"/>
    <p:sldId id="636" r:id="rId30"/>
    <p:sldId id="637" r:id="rId31"/>
    <p:sldId id="639" r:id="rId32"/>
    <p:sldId id="640" r:id="rId33"/>
    <p:sldId id="641" r:id="rId34"/>
    <p:sldId id="642" r:id="rId35"/>
    <p:sldId id="643" r:id="rId36"/>
    <p:sldId id="644" r:id="rId37"/>
    <p:sldId id="645" r:id="rId38"/>
    <p:sldId id="646" r:id="rId39"/>
    <p:sldId id="647" r:id="rId40"/>
    <p:sldId id="648" r:id="rId41"/>
    <p:sldId id="649" r:id="rId42"/>
    <p:sldId id="650" r:id="rId43"/>
    <p:sldId id="651" r:id="rId44"/>
    <p:sldId id="652" r:id="rId45"/>
    <p:sldId id="653" r:id="rId46"/>
    <p:sldId id="654" r:id="rId47"/>
    <p:sldId id="655" r:id="rId48"/>
    <p:sldId id="656" r:id="rId49"/>
    <p:sldId id="657" r:id="rId50"/>
    <p:sldId id="297" r:id="rId51"/>
    <p:sldId id="271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B7"/>
    <a:srgbClr val="207A00"/>
    <a:srgbClr val="F0AD00"/>
    <a:srgbClr val="C55A11"/>
    <a:srgbClr val="FF0066"/>
    <a:srgbClr val="E66C7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49" autoAdjust="0"/>
  </p:normalViewPr>
  <p:slideViewPr>
    <p:cSldViewPr snapToGrid="0">
      <p:cViewPr varScale="1">
        <p:scale>
          <a:sx n="61" d="100"/>
          <a:sy n="61" d="100"/>
        </p:scale>
        <p:origin x="852" y="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88E5F-61B9-4F0D-9DE0-4AD300261865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C828-DCA3-490E-B126-362E7DA1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75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30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32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00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82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79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5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06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17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47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41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62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662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279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157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647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760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272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226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398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576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150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86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528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956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637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496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892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839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691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062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571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269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38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12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029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136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532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102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614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88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7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856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8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55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07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58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58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D706-C784-4B7F-8E27-042A2B133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3DB00-7DDC-4734-89BC-2DC54204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3C83B-030E-4724-91C4-A5C8C0F4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5565-3812-48C9-A7C7-866E0519B736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B8B2B-4325-4CE7-B919-18AB2C9C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E2C99-C566-4078-8153-D40FBED6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7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66BC-E6FE-42CC-B598-DCD564E4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2A6CC-17C0-4795-AE4D-FBF5041EB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149D3-D5FA-473E-89BE-30294167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757C-FA81-4867-A5ED-BF78E0F20AE7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B91C1-B21C-4EF1-9C29-2731B896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96ED6-A7DA-40C2-9CBE-0C32B6AF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7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CB74E-B4AA-47E7-B5A9-B48A00DBD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07D10-96F8-40CD-8512-2357FECFE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8403E-E4DB-45C9-AEFE-7CB62EB9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ADBD-5A2F-4B34-AEDA-B188F8E65C6E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CEAC5-0778-45D1-899B-75DC8EB3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9840B-E626-4197-9B1A-13B446EB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9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B392-7775-4B69-8C4E-54751E1C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D50D1-7A8C-427A-99DF-0AE5B7F4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A8EA5-4080-4950-8E52-6C168308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1918-6CB5-4609-AE55-F939EC11CE93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F9E1C-9747-4B6C-A55B-336FF8B2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28114-9C7A-49FF-8EE6-B2B914B1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5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2A19-8EB1-46A1-A115-556E18A8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775AE-6AC8-49CF-BB1A-BC2A627EF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C3A67-BB59-4863-ABDF-6570664C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D017-F685-4D67-AFF7-08FF84749685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8849A-79BB-4179-B096-EAD8E111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D6014-BD3B-4841-8F7F-68877B7E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2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24D1-3DDA-4189-960F-11BCED82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874F-C266-4AB2-A760-DE6D5E661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45F14-3170-40AA-B331-24E59E67E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C8AF3-4D51-4734-99CB-8AC1F8AB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83A3-39BD-4BD7-B29D-60FBE6187656}" type="datetime1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0B19E-D216-4D1F-948E-83A80650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A3DC7-1454-4C93-8B07-45D6E724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1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EE63-B4EA-4234-A7A0-94933DEF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59DEE-C39D-4729-BF99-B63C7A3B0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ACF4C-8FFC-4B6B-95C2-EA5035C19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F495-281C-4CA6-B31A-8B7EA3B05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9AB0E-CD9A-4A7B-9A59-F1E1BDDB2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AE61A-18F5-4699-8163-5B50D2DD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C7B-49E6-4C2F-96BF-9EB01A0E4DA2}" type="datetime1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FB1A2-214E-4165-93BA-7A3B7544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7633E-297B-43FB-BE32-3EAC806B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3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51CE-863B-44EE-AA7F-36465DC1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47B8F-A11C-42C0-A494-A4A8FEEE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484B-FC0C-4D5C-BF81-8335276DF9A0}" type="datetime1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20118-D31D-4115-A735-CD874578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C285-3D77-461B-9FAD-621D2E10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5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38316-055C-4D4A-842B-40B0992B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E2F0-24E6-4DF6-90D2-DFBD71315CBF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4C5E4-795D-4FC8-9CA3-09143209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BBAD6-C50A-4222-9569-A8B3BCD9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1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F368-F1F9-41B2-A189-E06CCBA9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BF22A-4CAA-4C1F-BD66-CF6D9CDC5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DCB86-0C5D-443D-8AF2-5C26DEBBB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A23C0-CBA7-4F4D-BAF0-11FB124F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7512-9769-4C07-B20E-B55A8C693D7F}" type="datetime1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5C172-8C0F-4E83-8140-A2F2188E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E031B-DF87-4A6B-855F-DE0ED7B7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1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ADAB-41A0-43A5-988A-C3CA612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6F08B-CB79-4E86-BD50-DF808BD71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F1D95-2D95-43AA-93FA-9E21F9DA1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3A796-D1F6-4232-A769-ABF8F94E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2167-5448-4F41-A1D8-7D2BFAFB28F1}" type="datetime1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7DE73-AEAB-40FA-82CC-C90F6EBC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2888E-C772-42E1-BB69-B339AF7C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8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B74FC-59F7-498D-BA1A-4E881BCF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98EC2-3C56-4355-9C16-D6C2B79A8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17374-76A9-4E6E-8E9A-0D14A7D52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62879-45EE-41C7-969B-45F9D3EBF73C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0B04F-B91B-4048-98A2-216A48BB6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9AF87-DA56-4858-81A6-0E762EBCF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9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md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9ABE-5D25-4D84-A00C-718D3FCAE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0075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CS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5683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Algorithms &amp; Methods for Big Data Analytics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sz="5300" b="1" dirty="0" smtClean="0">
                <a:solidFill>
                  <a:srgbClr val="FF0000"/>
                </a:solidFill>
              </a:rPr>
              <a:t/>
            </a:r>
            <a:br>
              <a:rPr lang="en-US" sz="5300" b="1" dirty="0" smtClean="0">
                <a:solidFill>
                  <a:srgbClr val="FF0000"/>
                </a:solidFill>
              </a:rPr>
            </a:br>
            <a:r>
              <a:rPr lang="en-US" sz="5300" b="1" dirty="0" smtClean="0">
                <a:solidFill>
                  <a:srgbClr val="D600B7"/>
                </a:solidFill>
              </a:rPr>
              <a:t>Analysis of Large Graphs: Advanced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C5A33-D428-464E-BF3A-4E039CE4B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68607"/>
            <a:ext cx="9144000" cy="1753348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207A00"/>
                </a:solidFill>
              </a:rPr>
              <a:t>Arunkumar</a:t>
            </a:r>
            <a:r>
              <a:rPr lang="en-US" sz="2800" dirty="0">
                <a:solidFill>
                  <a:srgbClr val="207A00"/>
                </a:solidFill>
              </a:rPr>
              <a:t> Bagavathi</a:t>
            </a:r>
          </a:p>
          <a:p>
            <a:r>
              <a:rPr lang="en-US" sz="2800" dirty="0">
                <a:solidFill>
                  <a:srgbClr val="207A00"/>
                </a:solidFill>
              </a:rPr>
              <a:t>Department of Computer Science</a:t>
            </a:r>
          </a:p>
          <a:p>
            <a:r>
              <a:rPr lang="en-US" sz="2800" dirty="0">
                <a:solidFill>
                  <a:srgbClr val="207A00"/>
                </a:solidFill>
              </a:rPr>
              <a:t>Oklahoma State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7FC3A-D3B1-44A1-96FA-EDC83667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7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What is a good notion of proximity?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4917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39" y="1824017"/>
            <a:ext cx="5183187" cy="420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772400" y="2725583"/>
            <a:ext cx="35814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sz="2400" b="1" dirty="0"/>
              <a:t> Multiple </a:t>
            </a:r>
            <a:r>
              <a:rPr lang="en-US" altLang="zh-CN" sz="2400" b="1" dirty="0" smtClean="0"/>
              <a:t>connections</a:t>
            </a:r>
            <a:endParaRPr lang="en-US" altLang="zh-CN" sz="24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sz="2400" b="1" dirty="0"/>
              <a:t>  Quality of connection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sz="2400" b="1" dirty="0" smtClean="0"/>
              <a:t> Direct </a:t>
            </a:r>
            <a:r>
              <a:rPr lang="en-US" altLang="zh-CN" sz="2400" b="1" dirty="0"/>
              <a:t>&amp; </a:t>
            </a:r>
            <a:r>
              <a:rPr lang="en-US" altLang="zh-CN" sz="2400" b="1" dirty="0" smtClean="0"/>
              <a:t>Indirect connections</a:t>
            </a:r>
            <a:endParaRPr lang="en-US" altLang="zh-CN" sz="24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sz="2400" b="1" dirty="0" smtClean="0"/>
              <a:t> Length</a:t>
            </a:r>
            <a:r>
              <a:rPr lang="en-US" altLang="zh-CN" sz="2400" b="1" dirty="0"/>
              <a:t>, Degree, Weight…</a:t>
            </a:r>
            <a:endParaRPr lang="en-US" sz="2400" b="1" dirty="0">
              <a:ea typeface="宋体" pitchFamily="27" charset="-122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2434728" y="3007336"/>
            <a:ext cx="3552021" cy="375415"/>
          </a:xfrm>
          <a:custGeom>
            <a:avLst/>
            <a:gdLst>
              <a:gd name="T0" fmla="*/ 0 w 2448"/>
              <a:gd name="T1" fmla="*/ 2147483647 h 392"/>
              <a:gd name="T2" fmla="*/ 2147483647 w 2448"/>
              <a:gd name="T3" fmla="*/ 2147483647 h 392"/>
              <a:gd name="T4" fmla="*/ 2147483647 w 2448"/>
              <a:gd name="T5" fmla="*/ 2147483647 h 392"/>
              <a:gd name="T6" fmla="*/ 2147483647 w 2448"/>
              <a:gd name="T7" fmla="*/ 2147483647 h 392"/>
              <a:gd name="T8" fmla="*/ 0 60000 65536"/>
              <a:gd name="T9" fmla="*/ 0 60000 65536"/>
              <a:gd name="T10" fmla="*/ 0 60000 65536"/>
              <a:gd name="T11" fmla="*/ 0 60000 65536"/>
              <a:gd name="T12" fmla="*/ 0 w 2448"/>
              <a:gd name="T13" fmla="*/ 0 h 392"/>
              <a:gd name="T14" fmla="*/ 2448 w 2448"/>
              <a:gd name="T15" fmla="*/ 392 h 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48" h="392">
                <a:moveTo>
                  <a:pt x="0" y="256"/>
                </a:moveTo>
                <a:cubicBezTo>
                  <a:pt x="112" y="324"/>
                  <a:pt x="224" y="392"/>
                  <a:pt x="480" y="352"/>
                </a:cubicBezTo>
                <a:cubicBezTo>
                  <a:pt x="736" y="312"/>
                  <a:pt x="1208" y="32"/>
                  <a:pt x="1536" y="16"/>
                </a:cubicBezTo>
                <a:cubicBezTo>
                  <a:pt x="1864" y="0"/>
                  <a:pt x="2156" y="128"/>
                  <a:pt x="2448" y="256"/>
                </a:cubicBezTo>
              </a:path>
            </a:pathLst>
          </a:custGeom>
          <a:noFill/>
          <a:ln w="19050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2280032" y="3632639"/>
            <a:ext cx="3886200" cy="1828800"/>
          </a:xfrm>
          <a:custGeom>
            <a:avLst/>
            <a:gdLst>
              <a:gd name="T0" fmla="*/ 0 w 2448"/>
              <a:gd name="T1" fmla="*/ 0 h 1152"/>
              <a:gd name="T2" fmla="*/ 2147483647 w 2448"/>
              <a:gd name="T3" fmla="*/ 2147483647 h 1152"/>
              <a:gd name="T4" fmla="*/ 2147483647 w 2448"/>
              <a:gd name="T5" fmla="*/ 2147483647 h 1152"/>
              <a:gd name="T6" fmla="*/ 2147483647 w 2448"/>
              <a:gd name="T7" fmla="*/ 2147483647 h 1152"/>
              <a:gd name="T8" fmla="*/ 2147483647 w 2448"/>
              <a:gd name="T9" fmla="*/ 2147483647 h 1152"/>
              <a:gd name="T10" fmla="*/ 2147483647 w 2448"/>
              <a:gd name="T11" fmla="*/ 2147483647 h 1152"/>
              <a:gd name="T12" fmla="*/ 2147483647 w 2448"/>
              <a:gd name="T13" fmla="*/ 2147483647 h 1152"/>
              <a:gd name="T14" fmla="*/ 2147483647 w 2448"/>
              <a:gd name="T15" fmla="*/ 2147483647 h 1152"/>
              <a:gd name="T16" fmla="*/ 2147483647 w 2448"/>
              <a:gd name="T17" fmla="*/ 2147483647 h 1152"/>
              <a:gd name="T18" fmla="*/ 2147483647 w 2448"/>
              <a:gd name="T19" fmla="*/ 2147483647 h 1152"/>
              <a:gd name="T20" fmla="*/ 2147483647 w 2448"/>
              <a:gd name="T21" fmla="*/ 2147483647 h 1152"/>
              <a:gd name="T22" fmla="*/ 2147483647 w 2448"/>
              <a:gd name="T23" fmla="*/ 2147483647 h 1152"/>
              <a:gd name="T24" fmla="*/ 2147483647 w 2448"/>
              <a:gd name="T25" fmla="*/ 2147483647 h 1152"/>
              <a:gd name="T26" fmla="*/ 2147483647 w 2448"/>
              <a:gd name="T27" fmla="*/ 0 h 115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448"/>
              <a:gd name="T43" fmla="*/ 0 h 1152"/>
              <a:gd name="T44" fmla="*/ 2448 w 2448"/>
              <a:gd name="T45" fmla="*/ 1152 h 115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448" h="1152">
                <a:moveTo>
                  <a:pt x="0" y="0"/>
                </a:moveTo>
                <a:cubicBezTo>
                  <a:pt x="60" y="152"/>
                  <a:pt x="120" y="304"/>
                  <a:pt x="240" y="384"/>
                </a:cubicBezTo>
                <a:cubicBezTo>
                  <a:pt x="360" y="464"/>
                  <a:pt x="600" y="464"/>
                  <a:pt x="720" y="480"/>
                </a:cubicBezTo>
                <a:cubicBezTo>
                  <a:pt x="840" y="496"/>
                  <a:pt x="896" y="480"/>
                  <a:pt x="960" y="480"/>
                </a:cubicBezTo>
                <a:cubicBezTo>
                  <a:pt x="1024" y="480"/>
                  <a:pt x="1080" y="456"/>
                  <a:pt x="1104" y="480"/>
                </a:cubicBezTo>
                <a:cubicBezTo>
                  <a:pt x="1128" y="504"/>
                  <a:pt x="1160" y="568"/>
                  <a:pt x="1104" y="624"/>
                </a:cubicBezTo>
                <a:cubicBezTo>
                  <a:pt x="1048" y="680"/>
                  <a:pt x="872" y="760"/>
                  <a:pt x="768" y="816"/>
                </a:cubicBezTo>
                <a:cubicBezTo>
                  <a:pt x="664" y="872"/>
                  <a:pt x="512" y="904"/>
                  <a:pt x="480" y="960"/>
                </a:cubicBezTo>
                <a:cubicBezTo>
                  <a:pt x="448" y="1016"/>
                  <a:pt x="504" y="1152"/>
                  <a:pt x="576" y="1152"/>
                </a:cubicBezTo>
                <a:cubicBezTo>
                  <a:pt x="648" y="1152"/>
                  <a:pt x="808" y="1040"/>
                  <a:pt x="912" y="960"/>
                </a:cubicBezTo>
                <a:cubicBezTo>
                  <a:pt x="1016" y="880"/>
                  <a:pt x="1136" y="736"/>
                  <a:pt x="1200" y="672"/>
                </a:cubicBezTo>
                <a:cubicBezTo>
                  <a:pt x="1264" y="608"/>
                  <a:pt x="1192" y="608"/>
                  <a:pt x="1296" y="576"/>
                </a:cubicBezTo>
                <a:cubicBezTo>
                  <a:pt x="1400" y="544"/>
                  <a:pt x="1632" y="576"/>
                  <a:pt x="1824" y="480"/>
                </a:cubicBezTo>
                <a:cubicBezTo>
                  <a:pt x="2016" y="384"/>
                  <a:pt x="2232" y="192"/>
                  <a:pt x="2448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2280032" y="3632639"/>
            <a:ext cx="3886200" cy="723900"/>
          </a:xfrm>
          <a:custGeom>
            <a:avLst/>
            <a:gdLst>
              <a:gd name="T0" fmla="*/ 0 w 2448"/>
              <a:gd name="T1" fmla="*/ 0 h 456"/>
              <a:gd name="T2" fmla="*/ 2147483647 w 2448"/>
              <a:gd name="T3" fmla="*/ 2147483647 h 456"/>
              <a:gd name="T4" fmla="*/ 2147483647 w 2448"/>
              <a:gd name="T5" fmla="*/ 2147483647 h 456"/>
              <a:gd name="T6" fmla="*/ 2147483647 w 2448"/>
              <a:gd name="T7" fmla="*/ 2147483647 h 456"/>
              <a:gd name="T8" fmla="*/ 2147483647 w 2448"/>
              <a:gd name="T9" fmla="*/ 0 h 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48"/>
              <a:gd name="T16" fmla="*/ 0 h 456"/>
              <a:gd name="T17" fmla="*/ 2448 w 2448"/>
              <a:gd name="T18" fmla="*/ 456 h 4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48" h="456">
                <a:moveTo>
                  <a:pt x="0" y="0"/>
                </a:moveTo>
                <a:cubicBezTo>
                  <a:pt x="168" y="132"/>
                  <a:pt x="336" y="264"/>
                  <a:pt x="528" y="336"/>
                </a:cubicBezTo>
                <a:cubicBezTo>
                  <a:pt x="720" y="408"/>
                  <a:pt x="960" y="424"/>
                  <a:pt x="1152" y="432"/>
                </a:cubicBezTo>
                <a:cubicBezTo>
                  <a:pt x="1344" y="440"/>
                  <a:pt x="1464" y="456"/>
                  <a:pt x="1680" y="384"/>
                </a:cubicBezTo>
                <a:cubicBezTo>
                  <a:pt x="1896" y="312"/>
                  <a:pt x="2172" y="156"/>
                  <a:pt x="2448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2203832" y="1930255"/>
            <a:ext cx="3962400" cy="1092200"/>
          </a:xfrm>
          <a:custGeom>
            <a:avLst/>
            <a:gdLst>
              <a:gd name="T0" fmla="*/ 0 w 2496"/>
              <a:gd name="T1" fmla="*/ 2147483647 h 688"/>
              <a:gd name="T2" fmla="*/ 2147483647 w 2496"/>
              <a:gd name="T3" fmla="*/ 2147483647 h 688"/>
              <a:gd name="T4" fmla="*/ 2147483647 w 2496"/>
              <a:gd name="T5" fmla="*/ 2147483647 h 688"/>
              <a:gd name="T6" fmla="*/ 2147483647 w 2496"/>
              <a:gd name="T7" fmla="*/ 2147483647 h 688"/>
              <a:gd name="T8" fmla="*/ 2147483647 w 2496"/>
              <a:gd name="T9" fmla="*/ 2147483647 h 6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6"/>
              <a:gd name="T16" fmla="*/ 0 h 688"/>
              <a:gd name="T17" fmla="*/ 2496 w 2496"/>
              <a:gd name="T18" fmla="*/ 688 h 6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6" h="688">
                <a:moveTo>
                  <a:pt x="0" y="688"/>
                </a:moveTo>
                <a:cubicBezTo>
                  <a:pt x="176" y="436"/>
                  <a:pt x="352" y="184"/>
                  <a:pt x="576" y="112"/>
                </a:cubicBezTo>
                <a:cubicBezTo>
                  <a:pt x="800" y="40"/>
                  <a:pt x="1160" y="264"/>
                  <a:pt x="1344" y="256"/>
                </a:cubicBezTo>
                <a:cubicBezTo>
                  <a:pt x="1528" y="248"/>
                  <a:pt x="1488" y="0"/>
                  <a:pt x="1680" y="64"/>
                </a:cubicBezTo>
                <a:cubicBezTo>
                  <a:pt x="1872" y="128"/>
                  <a:pt x="2360" y="544"/>
                  <a:pt x="2496" y="64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SimRank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: Idea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D600B7"/>
                </a:solidFill>
              </a:rPr>
              <a:t>SimRank</a:t>
            </a:r>
            <a:r>
              <a:rPr lang="en-US" b="1" dirty="0">
                <a:solidFill>
                  <a:srgbClr val="D600B7"/>
                </a:solidFill>
              </a:rPr>
              <a:t>:</a:t>
            </a:r>
            <a:r>
              <a:rPr lang="en-US" dirty="0"/>
              <a:t> Random walks from a </a:t>
            </a:r>
            <a:r>
              <a:rPr lang="en-US" b="1" dirty="0"/>
              <a:t>fixed node</a:t>
            </a:r>
            <a:r>
              <a:rPr lang="en-US" dirty="0"/>
              <a:t> on </a:t>
            </a:r>
            <a:r>
              <a:rPr lang="en-US" b="1" i="1" dirty="0"/>
              <a:t>k</a:t>
            </a:r>
            <a:r>
              <a:rPr lang="en-US" dirty="0"/>
              <a:t>-partite graphs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Setting:</a:t>
            </a:r>
            <a:r>
              <a:rPr lang="en-US" dirty="0"/>
              <a:t> </a:t>
            </a:r>
            <a:r>
              <a:rPr lang="en-US" b="1" i="1" dirty="0"/>
              <a:t>k</a:t>
            </a:r>
            <a:r>
              <a:rPr lang="en-US" dirty="0"/>
              <a:t>-partite graph </a:t>
            </a:r>
            <a:r>
              <a:rPr lang="en-US" dirty="0" smtClean="0"/>
              <a:t>with </a:t>
            </a:r>
            <a:r>
              <a:rPr lang="en-US" b="1" i="1" dirty="0"/>
              <a:t>k</a:t>
            </a:r>
            <a:r>
              <a:rPr lang="en-US" dirty="0"/>
              <a:t> types of nodes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E.g.: Authors, Conferences, Tags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Topic Specific PageRank</a:t>
            </a:r>
            <a:r>
              <a:rPr lang="en-US" dirty="0">
                <a:solidFill>
                  <a:srgbClr val="D600B7"/>
                </a:solidFill>
              </a:rPr>
              <a:t> </a:t>
            </a:r>
            <a:r>
              <a:rPr lang="en-US" dirty="0" smtClean="0">
                <a:solidFill>
                  <a:srgbClr val="D600B7"/>
                </a:solidFill>
              </a:rPr>
              <a:t>from </a:t>
            </a:r>
            <a:r>
              <a:rPr lang="en-US" dirty="0">
                <a:solidFill>
                  <a:srgbClr val="D600B7"/>
                </a:solidFill>
              </a:rPr>
              <a:t>node </a:t>
            </a:r>
            <a:r>
              <a:rPr lang="en-US" b="1" i="1" dirty="0">
                <a:solidFill>
                  <a:srgbClr val="D600B7"/>
                </a:solidFill>
              </a:rPr>
              <a:t>u</a:t>
            </a:r>
            <a:r>
              <a:rPr lang="en-US" dirty="0"/>
              <a:t>: </a:t>
            </a:r>
            <a:r>
              <a:rPr lang="en-US" b="1" dirty="0"/>
              <a:t>teleport set </a:t>
            </a:r>
            <a:r>
              <a:rPr lang="en-US" b="1" i="1" dirty="0"/>
              <a:t>S</a:t>
            </a:r>
            <a:r>
              <a:rPr lang="en-US" b="1" dirty="0"/>
              <a:t> = {</a:t>
            </a:r>
            <a:r>
              <a:rPr lang="en-US" b="1" i="1" dirty="0"/>
              <a:t>u</a:t>
            </a:r>
            <a:r>
              <a:rPr lang="en-US" b="1" dirty="0"/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D600B7"/>
                </a:solidFill>
              </a:rPr>
              <a:t>Resulting </a:t>
            </a:r>
            <a:r>
              <a:rPr lang="en-US" dirty="0">
                <a:solidFill>
                  <a:srgbClr val="D600B7"/>
                </a:solidFill>
              </a:rPr>
              <a:t>scores measures similarity to node </a:t>
            </a:r>
            <a:r>
              <a:rPr lang="en-US" b="1" i="1" dirty="0">
                <a:solidFill>
                  <a:srgbClr val="D600B7"/>
                </a:solidFill>
              </a:rPr>
              <a:t>u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 smtClean="0">
              <a:solidFill>
                <a:srgbClr val="008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8000"/>
                </a:solidFill>
              </a:rPr>
              <a:t>Problem</a:t>
            </a:r>
            <a:r>
              <a:rPr lang="en-US" b="1" dirty="0">
                <a:solidFill>
                  <a:srgbClr val="008000"/>
                </a:solidFill>
              </a:rPr>
              <a:t>:</a:t>
            </a:r>
            <a:r>
              <a:rPr lang="en-US" dirty="0">
                <a:solidFill>
                  <a:schemeClr val="accent4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Must be done once for each node </a:t>
            </a:r>
            <a:r>
              <a:rPr lang="en-US" b="1" i="1" dirty="0"/>
              <a:t>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Suitable for sub-Web-scale applications</a:t>
            </a:r>
          </a:p>
        </p:txBody>
      </p:sp>
      <p:pic>
        <p:nvPicPr>
          <p:cNvPr id="9" name="Picture 8" descr="http://karussell.files.wordpress.com/2010/02/treematch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999" y="4533079"/>
            <a:ext cx="2847975" cy="167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8"/>
          <p:cNvSpPr txBox="1"/>
          <p:nvPr/>
        </p:nvSpPr>
        <p:spPr>
          <a:xfrm>
            <a:off x="8027374" y="426044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Authors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70840" y="415198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Conferences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214346" y="4156820"/>
            <a:ext cx="706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Tags</a:t>
            </a:r>
          </a:p>
        </p:txBody>
      </p:sp>
    </p:spTree>
    <p:extLst>
      <p:ext uri="{BB962C8B-B14F-4D97-AF65-F5344CB8AC3E}">
        <p14:creationId xmlns:p14="http://schemas.microsoft.com/office/powerpoint/2010/main" val="63799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SimRank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: Example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710" y="2301539"/>
            <a:ext cx="3035300" cy="323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2020410" y="3454064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203098" y="5578139"/>
            <a:ext cx="7937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/>
              <a:t>…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3207860" y="1615739"/>
            <a:ext cx="7937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/>
              <a:t>…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189060" y="1549064"/>
            <a:ext cx="7937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/>
              <a:t>…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2553810" y="6076614"/>
            <a:ext cx="15969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Conference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4992210" y="6076614"/>
            <a:ext cx="10262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Author</a:t>
            </a:r>
          </a:p>
        </p:txBody>
      </p: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6559073" y="2311064"/>
            <a:ext cx="414132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D600B7"/>
                </a:solidFill>
                <a:latin typeface="Calibri" pitchFamily="34" charset="0"/>
                <a:cs typeface="Calibri" pitchFamily="34" charset="0"/>
              </a:rPr>
              <a:t>Q:</a:t>
            </a:r>
            <a:r>
              <a:rPr lang="en-US" sz="32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What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is most related</a:t>
            </a:r>
          </a:p>
          <a:p>
            <a:r>
              <a:rPr lang="en-US" sz="3200" dirty="0">
                <a:latin typeface="Calibri" pitchFamily="34" charset="0"/>
                <a:cs typeface="Calibri" pitchFamily="34" charset="0"/>
              </a:rPr>
              <a:t> conference to 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ICDM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?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6592410" y="3789404"/>
            <a:ext cx="3962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solidFill>
                  <a:srgbClr val="D600B7"/>
                </a:solidFill>
                <a:latin typeface="Calibri" pitchFamily="34" charset="0"/>
                <a:ea typeface="宋体" pitchFamily="27" charset="-122"/>
              </a:rPr>
              <a:t>A:</a:t>
            </a:r>
            <a:r>
              <a:rPr lang="en-US" altLang="zh-CN" sz="3200" dirty="0">
                <a:solidFill>
                  <a:srgbClr val="D600B7"/>
                </a:solidFill>
                <a:latin typeface="Calibri" pitchFamily="34" charset="0"/>
                <a:ea typeface="宋体" pitchFamily="27" charset="-122"/>
              </a:rPr>
              <a:t> </a:t>
            </a:r>
            <a:r>
              <a:rPr lang="en-US" altLang="zh-CN" sz="3200" b="1" dirty="0" smtClean="0">
                <a:solidFill>
                  <a:srgbClr val="D600B7"/>
                </a:solidFill>
                <a:latin typeface="Calibri" pitchFamily="34" charset="0"/>
                <a:ea typeface="宋体" pitchFamily="27" charset="-122"/>
              </a:rPr>
              <a:t>Topic-Specific PageRank </a:t>
            </a:r>
            <a:r>
              <a:rPr lang="en-US" altLang="zh-CN" sz="3200" dirty="0" smtClean="0">
                <a:solidFill>
                  <a:srgbClr val="D600B7"/>
                </a:solidFill>
                <a:latin typeface="Calibri" pitchFamily="34" charset="0"/>
                <a:ea typeface="宋体" pitchFamily="27" charset="-122"/>
              </a:rPr>
              <a:t>with teleport set </a:t>
            </a:r>
            <a:r>
              <a:rPr lang="en-US" altLang="zh-CN" sz="3200" dirty="0" smtClean="0">
                <a:solidFill>
                  <a:srgbClr val="207A00"/>
                </a:solidFill>
                <a:latin typeface="Calibri" pitchFamily="34" charset="0"/>
                <a:ea typeface="宋体" pitchFamily="27" charset="-122"/>
              </a:rPr>
              <a:t>S={ICDM}</a:t>
            </a:r>
            <a:endParaRPr lang="en-US" altLang="zh-CN" sz="3200" dirty="0">
              <a:solidFill>
                <a:srgbClr val="207A00"/>
              </a:solidFill>
              <a:latin typeface="Calibri" pitchFamily="34" charset="0"/>
              <a:ea typeface="宋体" pitchFamily="27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786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SimRank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: Example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737" y="1823826"/>
            <a:ext cx="4812526" cy="42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5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PageRank Summary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“Normal” PageRank: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Teleports uniformly at random to any node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All nodes have the same probability of surfer landing there: </a:t>
            </a:r>
            <a:r>
              <a:rPr lang="en-US" b="1" dirty="0"/>
              <a:t>S =</a:t>
            </a:r>
            <a:r>
              <a:rPr lang="en-US" dirty="0"/>
              <a:t> [0.1, 0.1, 0.1, 0.1, 0.1, 0.1, 0.1, 0.1, 0.1, 0.1]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Topic-Specific PageRank</a:t>
            </a:r>
            <a:r>
              <a:rPr lang="en-US" dirty="0">
                <a:solidFill>
                  <a:srgbClr val="D600B7"/>
                </a:solidFill>
              </a:rPr>
              <a:t> also known as </a:t>
            </a:r>
            <a:r>
              <a:rPr lang="en-US" b="1" dirty="0">
                <a:solidFill>
                  <a:srgbClr val="D600B7"/>
                </a:solidFill>
              </a:rPr>
              <a:t>Personalized PageRank: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Teleports to a topic specific set of pages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Nodes can have different probabilities of surfer landing there: </a:t>
            </a:r>
            <a:r>
              <a:rPr lang="en-US" b="1" dirty="0"/>
              <a:t>S =</a:t>
            </a:r>
            <a:r>
              <a:rPr lang="en-US" dirty="0"/>
              <a:t> [0.1, 0, 0, 0.2, 0, 0, 0.5, 0, 0, 0.2]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Random Walk with Restarts:</a:t>
            </a:r>
            <a:endParaRPr lang="en-US" dirty="0">
              <a:solidFill>
                <a:srgbClr val="D600B7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Topic-Specific PageRank where teleport is always to the same node. S=[0, 0, 0, 0, </a:t>
            </a:r>
            <a:r>
              <a:rPr lang="en-US" b="1" dirty="0"/>
              <a:t>1</a:t>
            </a:r>
            <a:r>
              <a:rPr lang="en-US" dirty="0"/>
              <a:t>, 0, 0, 0, 0, 0, 0]</a:t>
            </a:r>
          </a:p>
        </p:txBody>
      </p:sp>
    </p:spTree>
    <p:extLst>
      <p:ext uri="{BB962C8B-B14F-4D97-AF65-F5344CB8AC3E}">
        <p14:creationId xmlns:p14="http://schemas.microsoft.com/office/powerpoint/2010/main" val="204306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TrustRank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: Combating the Web Spam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rgbClr val="D600B7"/>
                </a:solidFill>
              </a:rPr>
              <a:t>What is Web Spam?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07A00"/>
                </a:solidFill>
              </a:rPr>
              <a:t>Spamming:</a:t>
            </a:r>
            <a:r>
              <a:rPr lang="en-US" b="1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Any deliberate action to boost a web </a:t>
            </a:r>
            <a:r>
              <a:rPr lang="en-US" dirty="0" smtClean="0"/>
              <a:t>page’s </a:t>
            </a:r>
            <a:r>
              <a:rPr lang="en-US" dirty="0"/>
              <a:t>position in search engine results, incommensurate with page’s real value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07A00"/>
                </a:solidFill>
              </a:rPr>
              <a:t>Spam: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Web pages that are the result of spamming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is a very broad definition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SEO</a:t>
            </a:r>
            <a:r>
              <a:rPr lang="en-US" dirty="0"/>
              <a:t> industry might disagree!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SEO = search engine optimization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Approximately </a:t>
            </a:r>
            <a:r>
              <a:rPr lang="en-US" b="1" dirty="0">
                <a:solidFill>
                  <a:srgbClr val="008000"/>
                </a:solidFill>
              </a:rPr>
              <a:t>10-15% </a:t>
            </a:r>
            <a:r>
              <a:rPr lang="en-US" dirty="0"/>
              <a:t>of web pages are </a:t>
            </a:r>
            <a:r>
              <a:rPr lang="en-US" dirty="0" smtClean="0"/>
              <a:t>spam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9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Web Search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Early search engines: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Crawl the Web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Index pages by the words they contained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Respond to </a:t>
            </a:r>
            <a:r>
              <a:rPr lang="en-US" sz="2900" dirty="0"/>
              <a:t>search queries </a:t>
            </a:r>
            <a:r>
              <a:rPr lang="en-US" dirty="0"/>
              <a:t>(lists of words) with the pages containing those </a:t>
            </a:r>
            <a:r>
              <a:rPr lang="en-US" dirty="0" smtClean="0"/>
              <a:t>words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Early page ranking: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Attempt to order pages matching a search query by “importance”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8000"/>
                </a:solidFill>
              </a:rPr>
              <a:t>First search engines considered: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(1)</a:t>
            </a:r>
            <a:r>
              <a:rPr lang="en-US" dirty="0"/>
              <a:t> Number of times query words appeared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(2)</a:t>
            </a:r>
            <a:r>
              <a:rPr lang="en-US" dirty="0"/>
              <a:t> Prominence of word position, e.g. title, header</a:t>
            </a:r>
          </a:p>
        </p:txBody>
      </p:sp>
    </p:spTree>
    <p:extLst>
      <p:ext uri="{BB962C8B-B14F-4D97-AF65-F5344CB8AC3E}">
        <p14:creationId xmlns:p14="http://schemas.microsoft.com/office/powerpoint/2010/main" val="364532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First Spammers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people began to use search engines to find things on the Web, those with commercial interests tried to </a:t>
            </a:r>
            <a:r>
              <a:rPr lang="en-US" b="1" dirty="0"/>
              <a:t>exploit search engines</a:t>
            </a:r>
            <a:r>
              <a:rPr lang="en-US" dirty="0"/>
              <a:t> to bring people to their own site – whether they wanted to be there or </a:t>
            </a:r>
            <a:r>
              <a:rPr lang="en-US" dirty="0" smtClean="0"/>
              <a:t>not</a:t>
            </a:r>
          </a:p>
          <a:p>
            <a:endParaRPr lang="en-US" dirty="0"/>
          </a:p>
          <a:p>
            <a:r>
              <a:rPr lang="en-US" b="1" dirty="0">
                <a:solidFill>
                  <a:srgbClr val="D600B7"/>
                </a:solidFill>
              </a:rPr>
              <a:t>Example:</a:t>
            </a:r>
            <a:r>
              <a:rPr lang="en-US" dirty="0">
                <a:solidFill>
                  <a:srgbClr val="D600B7"/>
                </a:solidFill>
              </a:rPr>
              <a:t> </a:t>
            </a:r>
          </a:p>
          <a:p>
            <a:pPr lvl="1"/>
            <a:r>
              <a:rPr lang="en-US" dirty="0"/>
              <a:t>Shirt-seller might pretend to be about “movies”</a:t>
            </a:r>
          </a:p>
          <a:p>
            <a:endParaRPr lang="en-US" b="1" dirty="0" smtClean="0">
              <a:solidFill>
                <a:srgbClr val="0000FF"/>
              </a:solidFill>
            </a:endParaRPr>
          </a:p>
          <a:p>
            <a:r>
              <a:rPr lang="en-US" b="1" dirty="0" smtClean="0">
                <a:solidFill>
                  <a:srgbClr val="207A00"/>
                </a:solidFill>
              </a:rPr>
              <a:t>Techniques </a:t>
            </a:r>
            <a:r>
              <a:rPr lang="en-US" b="1" dirty="0">
                <a:solidFill>
                  <a:srgbClr val="207A00"/>
                </a:solidFill>
              </a:rPr>
              <a:t>for achieving high relevance/importance for a web page</a:t>
            </a:r>
          </a:p>
        </p:txBody>
      </p:sp>
    </p:spTree>
    <p:extLst>
      <p:ext uri="{BB962C8B-B14F-4D97-AF65-F5344CB8AC3E}">
        <p14:creationId xmlns:p14="http://schemas.microsoft.com/office/powerpoint/2010/main" val="1985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First Spammers: Term Spam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How do you make your page appear to be about movies?</a:t>
            </a:r>
            <a:endParaRPr lang="en-US" dirty="0">
              <a:solidFill>
                <a:srgbClr val="D600B7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8000"/>
                </a:solidFill>
              </a:rPr>
              <a:t>(1)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Add the word movie 1,000 times to your page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Set text color to the background color, so only search engines would see it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b="1" dirty="0" smtClean="0">
              <a:solidFill>
                <a:srgbClr val="008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8000"/>
                </a:solidFill>
              </a:rPr>
              <a:t>(</a:t>
            </a:r>
            <a:r>
              <a:rPr lang="en-US" b="1" dirty="0">
                <a:solidFill>
                  <a:srgbClr val="008000"/>
                </a:solidFill>
              </a:rPr>
              <a:t>2)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Or, run the query “movie” on your </a:t>
            </a:r>
            <a:r>
              <a:rPr lang="en-US" dirty="0" smtClean="0"/>
              <a:t>target </a:t>
            </a:r>
            <a:r>
              <a:rPr lang="en-US" dirty="0"/>
              <a:t>search engine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See what page came first in the listings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Copy it into your page, make it “invisible</a:t>
            </a:r>
            <a:r>
              <a:rPr lang="en-US" dirty="0" smtClean="0"/>
              <a:t>”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These and similar techniques are term spam</a:t>
            </a:r>
          </a:p>
        </p:txBody>
      </p:sp>
    </p:spTree>
    <p:extLst>
      <p:ext uri="{BB962C8B-B14F-4D97-AF65-F5344CB8AC3E}">
        <p14:creationId xmlns:p14="http://schemas.microsoft.com/office/powerpoint/2010/main" val="220073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Google’s Solution to Term Spam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Believe what people say about you, rather than what you say about yourself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 words in the anchor text (words that appear underlined to represent the link) and its surrounding text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7A00"/>
                </a:solidFill>
              </a:rPr>
              <a:t>PageRank as a tool to  measure the “importance” of Web pages</a:t>
            </a:r>
          </a:p>
        </p:txBody>
      </p:sp>
    </p:spTree>
    <p:extLst>
      <p:ext uri="{BB962C8B-B14F-4D97-AF65-F5344CB8AC3E}">
        <p14:creationId xmlns:p14="http://schemas.microsoft.com/office/powerpoint/2010/main" val="345860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Topic Specific PageRank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>
          <a:xfrm>
            <a:off x="838200" y="1562319"/>
            <a:ext cx="10515600" cy="4904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D600B7"/>
                </a:solidFill>
              </a:rPr>
              <a:t>Instead of generic popularity, can we measure popularity within a topic</a:t>
            </a:r>
            <a:r>
              <a:rPr lang="en-US" sz="3200" b="1" dirty="0" smtClean="0">
                <a:solidFill>
                  <a:srgbClr val="D600B7"/>
                </a:solidFill>
              </a:rPr>
              <a:t>?</a:t>
            </a:r>
            <a:endParaRPr lang="en-US" sz="3200" b="1" dirty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008000"/>
                </a:solidFill>
              </a:rPr>
              <a:t>Goal:</a:t>
            </a:r>
            <a:r>
              <a:rPr lang="en-US" sz="3200" dirty="0"/>
              <a:t> Evaluate Web pages not just according to their popularity, but by how close they are to a particular topic, e.g. “sports” or “history”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b="1" dirty="0" smtClean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0000FF"/>
                </a:solidFill>
              </a:rPr>
              <a:t>Allows </a:t>
            </a:r>
            <a:r>
              <a:rPr lang="en-US" sz="3200" b="1" dirty="0">
                <a:solidFill>
                  <a:srgbClr val="0000FF"/>
                </a:solidFill>
              </a:rPr>
              <a:t>search queries to be answered based on interests of the user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D600B7"/>
                </a:solidFill>
              </a:rPr>
              <a:t>Example:</a:t>
            </a:r>
            <a:r>
              <a:rPr lang="en-US" sz="2800" dirty="0"/>
              <a:t> Query “Trojan” wants different pages depending on whether you are interested in sports, history and computer security</a:t>
            </a:r>
          </a:p>
        </p:txBody>
      </p:sp>
    </p:spTree>
    <p:extLst>
      <p:ext uri="{BB962C8B-B14F-4D97-AF65-F5344CB8AC3E}">
        <p14:creationId xmlns:p14="http://schemas.microsoft.com/office/powerpoint/2010/main" val="217182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Why it Works?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Our hypothetical shirt-seller looses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Saying he is about movies doesn’t help, because </a:t>
            </a:r>
            <a:r>
              <a:rPr lang="en-US" dirty="0" smtClean="0"/>
              <a:t>others </a:t>
            </a:r>
            <a:r>
              <a:rPr lang="en-US" dirty="0"/>
              <a:t>don’t say he is about movies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His page isn’t very important, so it won’t be ranked </a:t>
            </a:r>
            <a:r>
              <a:rPr lang="en-US" dirty="0" smtClean="0"/>
              <a:t>high </a:t>
            </a:r>
            <a:r>
              <a:rPr lang="en-US" dirty="0"/>
              <a:t>for shirts or </a:t>
            </a:r>
            <a:r>
              <a:rPr lang="en-US" dirty="0" smtClean="0"/>
              <a:t>movies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Example:</a:t>
            </a:r>
            <a:r>
              <a:rPr lang="en-US" dirty="0">
                <a:solidFill>
                  <a:srgbClr val="D600B7"/>
                </a:solidFill>
              </a:rPr>
              <a:t> </a:t>
            </a:r>
            <a:endParaRPr lang="en-US" dirty="0" smtClean="0">
              <a:solidFill>
                <a:srgbClr val="D600B7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Shirt-seller creates 1,000 pages, each links to his with “movie” in the anchor text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These pages have no links in, so they get little PageRank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So the shirt-seller can’t beat truly </a:t>
            </a:r>
            <a:r>
              <a:rPr lang="fr-FR" dirty="0"/>
              <a:t>important </a:t>
            </a:r>
            <a:r>
              <a:rPr lang="fr-FR" dirty="0" err="1"/>
              <a:t>movie</a:t>
            </a:r>
            <a:r>
              <a:rPr lang="fr-FR" dirty="0"/>
              <a:t> pages, </a:t>
            </a:r>
            <a:r>
              <a:rPr lang="fr-FR" dirty="0" err="1"/>
              <a:t>like</a:t>
            </a:r>
            <a:r>
              <a:rPr lang="fr-FR" dirty="0"/>
              <a:t> </a:t>
            </a:r>
            <a:r>
              <a:rPr lang="fr-FR" dirty="0" smtClean="0"/>
              <a:t>IMDB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D600B7"/>
                </a:solidFill>
              </a:rPr>
              <a:t>But, it may not work with the </a:t>
            </a:r>
            <a:r>
              <a:rPr lang="en-US" dirty="0" err="1" smtClean="0">
                <a:solidFill>
                  <a:srgbClr val="D600B7"/>
                </a:solidFill>
              </a:rPr>
              <a:t>co-ordinated</a:t>
            </a:r>
            <a:r>
              <a:rPr lang="en-US" dirty="0" smtClean="0">
                <a:solidFill>
                  <a:srgbClr val="D600B7"/>
                </a:solidFill>
              </a:rPr>
              <a:t> effort!</a:t>
            </a:r>
            <a:endParaRPr lang="en-US" dirty="0" smtClean="0">
              <a:solidFill>
                <a:srgbClr val="D600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29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Spam Farming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4" descr="http://upload.wikimedia.org/wikipedia/commons/c/c3/Farm_in_frederick_maryland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5074"/>
            <a:ext cx="12192000" cy="5502925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77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Google Vs. Spammers: Round 2!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Once Google became the dominant search engine, spammers began to work out ways to fool Google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93"/>
                </a:solidFill>
              </a:rPr>
              <a:t>Spam farms</a:t>
            </a:r>
            <a:r>
              <a:rPr lang="en-US" dirty="0">
                <a:solidFill>
                  <a:srgbClr val="D60093"/>
                </a:solidFill>
              </a:rPr>
              <a:t> </a:t>
            </a:r>
            <a:r>
              <a:rPr lang="en-US" dirty="0"/>
              <a:t>were developed to concentrate PageRank on a single page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FF"/>
                </a:solidFill>
              </a:rPr>
              <a:t>Link spam: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Creating link structures that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boost </a:t>
            </a:r>
            <a:r>
              <a:rPr lang="en-US" dirty="0"/>
              <a:t>PageRank of a particular 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4812" y="4014795"/>
            <a:ext cx="2743200" cy="2174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9473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Link Spamming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D600B7"/>
                </a:solidFill>
              </a:rPr>
              <a:t>Three kinds of web pages from a </a:t>
            </a:r>
            <a:r>
              <a:rPr lang="en-US" sz="3200" b="1" dirty="0" smtClean="0">
                <a:solidFill>
                  <a:srgbClr val="D600B7"/>
                </a:solidFill>
              </a:rPr>
              <a:t>spammer’s </a:t>
            </a:r>
            <a:r>
              <a:rPr lang="en-US" sz="3200" b="1" dirty="0">
                <a:solidFill>
                  <a:srgbClr val="D600B7"/>
                </a:solidFill>
              </a:rPr>
              <a:t>point of view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207A00"/>
                </a:solidFill>
              </a:rPr>
              <a:t>Inaccessible pages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D600B7"/>
                </a:solidFill>
              </a:rPr>
              <a:t>Accessible pages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e.g., blog comments pages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spammer can post links to his pages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207A00"/>
                </a:solidFill>
              </a:rPr>
              <a:t>Owned pages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Completely controlled by spammer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May span multiple domain names</a:t>
            </a:r>
          </a:p>
        </p:txBody>
      </p:sp>
    </p:spTree>
    <p:extLst>
      <p:ext uri="{BB962C8B-B14F-4D97-AF65-F5344CB8AC3E}">
        <p14:creationId xmlns:p14="http://schemas.microsoft.com/office/powerpoint/2010/main" val="333745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Link Farms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D600B7"/>
                </a:solidFill>
              </a:rPr>
              <a:t>Spammer’s goal: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Maximize the PageRank of target page </a:t>
            </a:r>
            <a:r>
              <a:rPr lang="en-US" sz="2800" b="1" i="1" dirty="0"/>
              <a:t>t</a:t>
            </a:r>
          </a:p>
          <a:p>
            <a:pPr lvl="5"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D600B7"/>
                </a:solidFill>
              </a:rPr>
              <a:t>Technique: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Get as many links from accessible pages as possible to target page </a:t>
            </a:r>
            <a:r>
              <a:rPr lang="en-US" sz="2800" b="1" i="1" dirty="0"/>
              <a:t>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Construct “link farm” to get PageRank </a:t>
            </a:r>
            <a:r>
              <a:rPr lang="en-US" sz="2800" dirty="0" smtClean="0"/>
              <a:t>multiplier </a:t>
            </a:r>
            <a:r>
              <a:rPr lang="en-US" sz="2800" dirty="0"/>
              <a:t>effect</a:t>
            </a:r>
          </a:p>
        </p:txBody>
      </p:sp>
    </p:spTree>
    <p:extLst>
      <p:ext uri="{BB962C8B-B14F-4D97-AF65-F5344CB8AC3E}">
        <p14:creationId xmlns:p14="http://schemas.microsoft.com/office/powerpoint/2010/main" val="33177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Link Farms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449609" y="1520252"/>
            <a:ext cx="7064375" cy="3575050"/>
            <a:chOff x="631825" y="1454150"/>
            <a:chExt cx="7064375" cy="3575050"/>
          </a:xfrm>
        </p:grpSpPr>
        <p:sp>
          <p:nvSpPr>
            <p:cNvPr id="6" name="Cloud"/>
            <p:cNvSpPr>
              <a:spLocks noChangeAspect="1" noEditPoints="1" noChangeArrowheads="1"/>
            </p:cNvSpPr>
            <p:nvPr/>
          </p:nvSpPr>
          <p:spPr bwMode="auto">
            <a:xfrm>
              <a:off x="631825" y="1809750"/>
              <a:ext cx="2438400" cy="127635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B0F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 sz="1800" dirty="0" smtClean="0">
                <a:solidFill>
                  <a:schemeClr val="bg1"/>
                </a:solidFill>
                <a:latin typeface="Verdana" pitchFamily="34" charset="0"/>
              </a:endParaRPr>
            </a:p>
            <a:p>
              <a:r>
                <a:rPr lang="en-US" sz="1800" dirty="0" smtClean="0">
                  <a:solidFill>
                    <a:schemeClr val="bg1"/>
                  </a:solidFill>
                  <a:latin typeface="Verdana" pitchFamily="34" charset="0"/>
                </a:rPr>
                <a:t>Inaccessible</a:t>
              </a:r>
              <a:endParaRPr lang="en-US" sz="1800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962400" y="1828800"/>
              <a:ext cx="1143000" cy="3200400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724556" y="3241360"/>
              <a:ext cx="274320" cy="274320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6877685" y="2416175"/>
              <a:ext cx="182880" cy="18288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6877685" y="2911475"/>
              <a:ext cx="182880" cy="18288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6877685" y="3406775"/>
              <a:ext cx="182880" cy="18288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6877685" y="3902075"/>
              <a:ext cx="182880" cy="18288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6877685" y="4397375"/>
              <a:ext cx="182880" cy="18288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5486400" y="1981200"/>
              <a:ext cx="2209800" cy="2895600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4500563" y="2224088"/>
              <a:ext cx="1214438" cy="1052513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4572000" y="2819400"/>
              <a:ext cx="1066800" cy="53340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 flipV="1">
              <a:off x="4572000" y="3505200"/>
              <a:ext cx="1143000" cy="45720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 flipV="1">
              <a:off x="4572000" y="3589654"/>
              <a:ext cx="1193006" cy="906145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V="1">
              <a:off x="4572000" y="3429000"/>
              <a:ext cx="1066800" cy="7620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 flipV="1">
              <a:off x="5998875" y="2507615"/>
              <a:ext cx="878809" cy="73374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6070599" y="3444875"/>
              <a:ext cx="807085" cy="5334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V="1">
              <a:off x="6070599" y="3002915"/>
              <a:ext cx="807085" cy="349885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>
              <a:off x="6070600" y="3521075"/>
              <a:ext cx="807085" cy="419727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5998876" y="3589654"/>
              <a:ext cx="900400" cy="86010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5719634" y="2834481"/>
              <a:ext cx="2904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  <a:latin typeface="Verdana" pitchFamily="34" charset="0"/>
                </a:rPr>
                <a:t>t</a:t>
              </a:r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3048000" y="2338388"/>
              <a:ext cx="990600" cy="252413"/>
            </a:xfrm>
            <a:prstGeom prst="line">
              <a:avLst/>
            </a:prstGeom>
            <a:noFill/>
            <a:ln w="76200" cap="sq" cmpd="dbl">
              <a:solidFill>
                <a:schemeClr val="tx1"/>
              </a:solidFill>
              <a:miter lim="800000"/>
              <a:headEnd type="arrow" w="sm" len="sm"/>
              <a:tailEnd type="arrow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3810000" y="1454150"/>
              <a:ext cx="13716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Verdana" pitchFamily="34" charset="0"/>
                </a:rPr>
                <a:t>Accessible</a:t>
              </a:r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6199188" y="1460500"/>
              <a:ext cx="98296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Verdana" pitchFamily="34" charset="0"/>
                </a:rPr>
                <a:t>Owned</a:t>
              </a:r>
              <a:endParaRPr lang="en-US" dirty="0">
                <a:solidFill>
                  <a:srgbClr val="008000"/>
                </a:solidFill>
                <a:latin typeface="Verdana" pitchFamily="34" charset="0"/>
              </a:endParaRPr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6995318" y="2211255"/>
              <a:ext cx="3460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7010400" y="2703926"/>
              <a:ext cx="3460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Verdana" pitchFamily="34" charset="0"/>
                </a:rPr>
                <a:t>2</a:t>
              </a:r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969125" y="4191000"/>
              <a:ext cx="3984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Verdana" pitchFamily="34" charset="0"/>
                </a:rPr>
                <a:t>M</a:t>
              </a: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4408488" y="2133600"/>
              <a:ext cx="182563" cy="182563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7"/>
            <p:cNvSpPr>
              <a:spLocks noChangeArrowheads="1"/>
            </p:cNvSpPr>
            <p:nvPr/>
          </p:nvSpPr>
          <p:spPr bwMode="auto">
            <a:xfrm>
              <a:off x="4408488" y="2743200"/>
              <a:ext cx="182563" cy="182563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8"/>
            <p:cNvSpPr>
              <a:spLocks noChangeArrowheads="1"/>
            </p:cNvSpPr>
            <p:nvPr/>
          </p:nvSpPr>
          <p:spPr bwMode="auto">
            <a:xfrm>
              <a:off x="4408488" y="3429000"/>
              <a:ext cx="182563" cy="182563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9"/>
            <p:cNvSpPr>
              <a:spLocks noChangeArrowheads="1"/>
            </p:cNvSpPr>
            <p:nvPr/>
          </p:nvSpPr>
          <p:spPr bwMode="auto">
            <a:xfrm>
              <a:off x="4408488" y="3886200"/>
              <a:ext cx="182563" cy="182563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0"/>
            <p:cNvSpPr>
              <a:spLocks noChangeArrowheads="1"/>
            </p:cNvSpPr>
            <p:nvPr/>
          </p:nvSpPr>
          <p:spPr bwMode="auto">
            <a:xfrm>
              <a:off x="4408488" y="4419600"/>
              <a:ext cx="182563" cy="182563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2924637" y="5635905"/>
            <a:ext cx="693029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D600B7"/>
                </a:solidFill>
                <a:latin typeface="Calibri" pitchFamily="34" charset="0"/>
                <a:cs typeface="Calibri" pitchFamily="34" charset="0"/>
              </a:rPr>
              <a:t>One of the most common and effective </a:t>
            </a:r>
            <a:r>
              <a:rPr lang="en-US" sz="3200" b="1" dirty="0" smtClean="0">
                <a:solidFill>
                  <a:srgbClr val="D600B7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3200" b="1" dirty="0" smtClean="0">
                <a:solidFill>
                  <a:srgbClr val="D600B7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3200" b="1" dirty="0" smtClean="0">
                <a:solidFill>
                  <a:srgbClr val="D600B7"/>
                </a:solidFill>
                <a:latin typeface="Calibri" pitchFamily="34" charset="0"/>
                <a:cs typeface="Calibri" pitchFamily="34" charset="0"/>
              </a:rPr>
              <a:t>organizations </a:t>
            </a:r>
            <a:r>
              <a:rPr lang="en-US" sz="3200" b="1" dirty="0">
                <a:solidFill>
                  <a:srgbClr val="D600B7"/>
                </a:solidFill>
                <a:latin typeface="Calibri" pitchFamily="34" charset="0"/>
                <a:cs typeface="Calibri" pitchFamily="34" charset="0"/>
              </a:rPr>
              <a:t>for a link farm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713278" y="4790502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Millions of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b="1" i="1" dirty="0" smtClean="0">
                <a:solidFill>
                  <a:srgbClr val="207A00"/>
                </a:solidFill>
                <a:latin typeface="Arial" pitchFamily="34" charset="0"/>
                <a:cs typeface="Arial" pitchFamily="34" charset="0"/>
              </a:rPr>
              <a:t>farm pages</a:t>
            </a:r>
          </a:p>
        </p:txBody>
      </p:sp>
    </p:spTree>
    <p:extLst>
      <p:ext uri="{BB962C8B-B14F-4D97-AF65-F5344CB8AC3E}">
        <p14:creationId xmlns:p14="http://schemas.microsoft.com/office/powerpoint/2010/main" val="53279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Analysis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"/>
              <p:cNvSpPr txBox="1">
                <a:spLocks noChangeArrowheads="1"/>
              </p:cNvSpPr>
              <p:nvPr/>
            </p:nvSpPr>
            <p:spPr>
              <a:xfrm>
                <a:off x="2054015" y="3298724"/>
                <a:ext cx="8272462" cy="37566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 smtClean="0">
                    <a:solidFill>
                      <a:srgbClr val="0000FF"/>
                    </a:solidFill>
                  </a:rPr>
                  <a:t>x</a:t>
                </a:r>
                <a:r>
                  <a:rPr lang="en-US" dirty="0" smtClean="0"/>
                  <a:t>: PageRank contributed by accessible pages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 smtClean="0">
                    <a:solidFill>
                      <a:srgbClr val="008000"/>
                    </a:solidFill>
                  </a:rPr>
                  <a:t>y</a:t>
                </a:r>
                <a:r>
                  <a:rPr lang="en-US" dirty="0" smtClean="0"/>
                  <a:t>: PageRank </a:t>
                </a:r>
                <a:r>
                  <a:rPr lang="en-US" dirty="0"/>
                  <a:t>of target </a:t>
                </a:r>
                <a:r>
                  <a:rPr lang="en-US" dirty="0" smtClean="0"/>
                  <a:t>page </a:t>
                </a:r>
                <a:r>
                  <a:rPr lang="en-US" b="1" i="1" dirty="0" smtClean="0"/>
                  <a:t>t</a:t>
                </a:r>
                <a:endParaRPr lang="en-US" b="1" i="1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Rank of each “farm” page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𝛽</m:t>
                        </m:r>
                        <m:r>
                          <a:rPr lang="en-US" b="1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𝒚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1−</m:t>
                        </m:r>
                        <m:r>
                          <a:rPr lang="en-US" i="1">
                            <a:latin typeface="Cambria Math"/>
                          </a:rPr>
                          <m:t>𝛽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8000"/>
                        </a:solidFill>
                        <a:latin typeface="Cambria Math"/>
                      </a:rPr>
                      <m:t>𝒚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 smtClean="0">
                        <a:solidFill>
                          <a:srgbClr val="0000FF"/>
                        </a:solidFill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𝛽</m:t>
                    </m:r>
                    <m:r>
                      <a:rPr lang="en-US" i="1">
                        <a:latin typeface="Cambria Math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  <m:r>
                              <a:rPr lang="en-US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𝑦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1−</m:t>
                            </m:r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1−</m:t>
                        </m:r>
                        <m:r>
                          <a:rPr lang="en-US" i="1">
                            <a:latin typeface="Cambria Math"/>
                          </a:rPr>
                          <m:t>𝛽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 marL="576072" indent="-457200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=</m:t>
                    </m:r>
                    <m:r>
                      <a:rPr lang="en-US" i="1" smtClean="0">
                        <a:solidFill>
                          <a:srgbClr val="0000FF"/>
                        </a:solidFill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solidFill>
                          <a:srgbClr val="008000"/>
                        </a:solidFill>
                        <a:latin typeface="Cambria Math"/>
                      </a:rPr>
                      <m:t>𝑦</m:t>
                    </m:r>
                    <m:r>
                      <a:rPr lang="en-US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𝛽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1−</m:t>
                            </m:r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1−</m:t>
                        </m:r>
                        <m:r>
                          <a:rPr lang="en-US" i="1">
                            <a:latin typeface="Cambria Math"/>
                          </a:rPr>
                          <m:t>𝛽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8000"/>
                        </a:solidFill>
                        <a:latin typeface="Cambria Math"/>
                      </a:rPr>
                      <m:t>𝒚</m:t>
                    </m:r>
                    <m:r>
                      <a:rPr lang="en-US" b="1" i="1" smtClean="0">
                        <a:solidFill>
                          <a:srgbClr val="008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𝒙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𝜷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b="1" i="1">
                        <a:solidFill>
                          <a:srgbClr val="00800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8000"/>
                        </a:solidFill>
                        <a:latin typeface="Cambria Math"/>
                      </a:rPr>
                      <m:t>𝒄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8000"/>
                            </a:solidFill>
                            <a:latin typeface="Cambria Math"/>
                          </a:rPr>
                          <m:t>𝑴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𝑵</m:t>
                        </m:r>
                      </m:den>
                    </m:f>
                  </m:oMath>
                </a14:m>
                <a:r>
                  <a:rPr lang="en-US" dirty="0" smtClean="0"/>
                  <a:t>     </a:t>
                </a:r>
                <a:r>
                  <a:rPr lang="en-US" dirty="0" smtClean="0">
                    <a:solidFill>
                      <a:srgbClr val="008000"/>
                    </a:solidFill>
                  </a:rPr>
                  <a:t>where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𝛽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1+</m:t>
                        </m:r>
                        <m:r>
                          <a:rPr lang="en-US" i="1" smtClean="0">
                            <a:latin typeface="Cambria Math"/>
                          </a:rPr>
                          <m:t>𝛽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015" y="3298724"/>
                <a:ext cx="8272462" cy="3756661"/>
              </a:xfrm>
              <a:prstGeom prst="rect">
                <a:avLst/>
              </a:prstGeom>
              <a:blipFill>
                <a:blip r:embed="rId3"/>
                <a:stretch>
                  <a:fillRect l="-1326" t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8116677" y="2487071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N…# pages on the web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M…# of pages spammer owns</a:t>
            </a:r>
            <a:endParaRPr lang="en-US" sz="16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2778073" y="1187985"/>
            <a:ext cx="4945063" cy="2286000"/>
            <a:chOff x="631825" y="1376136"/>
            <a:chExt cx="7064375" cy="3265714"/>
          </a:xfrm>
        </p:grpSpPr>
        <p:sp>
          <p:nvSpPr>
            <p:cNvPr id="42" name="Cloud"/>
            <p:cNvSpPr>
              <a:spLocks noChangeAspect="1" noEditPoints="1" noChangeArrowheads="1"/>
            </p:cNvSpPr>
            <p:nvPr/>
          </p:nvSpPr>
          <p:spPr bwMode="auto">
            <a:xfrm>
              <a:off x="631825" y="1574800"/>
              <a:ext cx="2438400" cy="127635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B0F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 sz="1200" dirty="0" smtClean="0">
                <a:solidFill>
                  <a:schemeClr val="bg1"/>
                </a:solidFill>
                <a:latin typeface="Verdana" pitchFamily="34" charset="0"/>
              </a:endParaRPr>
            </a:p>
            <a:p>
              <a:r>
                <a:rPr lang="en-US" sz="1200" dirty="0" smtClean="0">
                  <a:solidFill>
                    <a:schemeClr val="bg1"/>
                  </a:solidFill>
                  <a:latin typeface="Verdana" pitchFamily="34" charset="0"/>
                </a:rPr>
                <a:t>Inaccessible</a:t>
              </a:r>
              <a:endParaRPr lang="en-US" sz="1200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43" name="Oval 5"/>
            <p:cNvSpPr>
              <a:spLocks noChangeArrowheads="1"/>
            </p:cNvSpPr>
            <p:nvPr/>
          </p:nvSpPr>
          <p:spPr bwMode="auto">
            <a:xfrm>
              <a:off x="3962400" y="1785711"/>
              <a:ext cx="1143000" cy="2747281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5724556" y="3006410"/>
              <a:ext cx="274320" cy="274320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12"/>
            <p:cNvSpPr>
              <a:spLocks noChangeArrowheads="1"/>
            </p:cNvSpPr>
            <p:nvPr/>
          </p:nvSpPr>
          <p:spPr bwMode="auto">
            <a:xfrm>
              <a:off x="6877685" y="2181225"/>
              <a:ext cx="182880" cy="18288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13"/>
            <p:cNvSpPr>
              <a:spLocks noChangeArrowheads="1"/>
            </p:cNvSpPr>
            <p:nvPr/>
          </p:nvSpPr>
          <p:spPr bwMode="auto">
            <a:xfrm>
              <a:off x="6877685" y="2676525"/>
              <a:ext cx="182880" cy="18288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14"/>
            <p:cNvSpPr>
              <a:spLocks noChangeArrowheads="1"/>
            </p:cNvSpPr>
            <p:nvPr/>
          </p:nvSpPr>
          <p:spPr bwMode="auto">
            <a:xfrm>
              <a:off x="6877685" y="3171825"/>
              <a:ext cx="182880" cy="18288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15"/>
            <p:cNvSpPr>
              <a:spLocks noChangeArrowheads="1"/>
            </p:cNvSpPr>
            <p:nvPr/>
          </p:nvSpPr>
          <p:spPr bwMode="auto">
            <a:xfrm>
              <a:off x="6877685" y="3667125"/>
              <a:ext cx="182880" cy="18288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16"/>
            <p:cNvSpPr>
              <a:spLocks noChangeArrowheads="1"/>
            </p:cNvSpPr>
            <p:nvPr/>
          </p:nvSpPr>
          <p:spPr bwMode="auto">
            <a:xfrm>
              <a:off x="6877685" y="4162425"/>
              <a:ext cx="182880" cy="18288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17"/>
            <p:cNvSpPr>
              <a:spLocks noChangeArrowheads="1"/>
            </p:cNvSpPr>
            <p:nvPr/>
          </p:nvSpPr>
          <p:spPr bwMode="auto">
            <a:xfrm>
              <a:off x="5486400" y="1859784"/>
              <a:ext cx="2209800" cy="2782066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>
              <a:off x="4500563" y="1989138"/>
              <a:ext cx="1214438" cy="1052513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>
              <a:off x="4572000" y="2584450"/>
              <a:ext cx="1066800" cy="53340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20"/>
            <p:cNvSpPr>
              <a:spLocks noChangeShapeType="1"/>
            </p:cNvSpPr>
            <p:nvPr/>
          </p:nvSpPr>
          <p:spPr bwMode="auto">
            <a:xfrm flipV="1">
              <a:off x="4572000" y="3270250"/>
              <a:ext cx="1143000" cy="45720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21"/>
            <p:cNvSpPr>
              <a:spLocks noChangeShapeType="1"/>
            </p:cNvSpPr>
            <p:nvPr/>
          </p:nvSpPr>
          <p:spPr bwMode="auto">
            <a:xfrm flipV="1">
              <a:off x="4572000" y="3354704"/>
              <a:ext cx="1193006" cy="906145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22"/>
            <p:cNvSpPr>
              <a:spLocks noChangeShapeType="1"/>
            </p:cNvSpPr>
            <p:nvPr/>
          </p:nvSpPr>
          <p:spPr bwMode="auto">
            <a:xfrm flipV="1">
              <a:off x="4572000" y="3194050"/>
              <a:ext cx="1066800" cy="7620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3"/>
            <p:cNvSpPr>
              <a:spLocks noChangeShapeType="1"/>
            </p:cNvSpPr>
            <p:nvPr/>
          </p:nvSpPr>
          <p:spPr bwMode="auto">
            <a:xfrm flipV="1">
              <a:off x="5998875" y="2272665"/>
              <a:ext cx="878809" cy="73374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4"/>
            <p:cNvSpPr>
              <a:spLocks noChangeShapeType="1"/>
            </p:cNvSpPr>
            <p:nvPr/>
          </p:nvSpPr>
          <p:spPr bwMode="auto">
            <a:xfrm>
              <a:off x="6070599" y="3209925"/>
              <a:ext cx="807085" cy="5334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5"/>
            <p:cNvSpPr>
              <a:spLocks noChangeShapeType="1"/>
            </p:cNvSpPr>
            <p:nvPr/>
          </p:nvSpPr>
          <p:spPr bwMode="auto">
            <a:xfrm flipV="1">
              <a:off x="6070599" y="2767965"/>
              <a:ext cx="807085" cy="349885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26"/>
            <p:cNvSpPr>
              <a:spLocks noChangeShapeType="1"/>
            </p:cNvSpPr>
            <p:nvPr/>
          </p:nvSpPr>
          <p:spPr bwMode="auto">
            <a:xfrm>
              <a:off x="6070600" y="3286125"/>
              <a:ext cx="807085" cy="419727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27"/>
            <p:cNvSpPr>
              <a:spLocks noChangeShapeType="1"/>
            </p:cNvSpPr>
            <p:nvPr/>
          </p:nvSpPr>
          <p:spPr bwMode="auto">
            <a:xfrm>
              <a:off x="5998876" y="3354704"/>
              <a:ext cx="900400" cy="86010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28"/>
            <p:cNvSpPr txBox="1">
              <a:spLocks noChangeArrowheads="1"/>
            </p:cNvSpPr>
            <p:nvPr/>
          </p:nvSpPr>
          <p:spPr bwMode="auto">
            <a:xfrm>
              <a:off x="5622925" y="2514600"/>
              <a:ext cx="2841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Verdana" pitchFamily="34" charset="0"/>
                </a:rPr>
                <a:t>t</a:t>
              </a:r>
            </a:p>
          </p:txBody>
        </p:sp>
        <p:sp>
          <p:nvSpPr>
            <p:cNvPr id="62" name="Line 29"/>
            <p:cNvSpPr>
              <a:spLocks noChangeShapeType="1"/>
            </p:cNvSpPr>
            <p:nvPr/>
          </p:nvSpPr>
          <p:spPr bwMode="auto">
            <a:xfrm>
              <a:off x="3048000" y="2103438"/>
              <a:ext cx="990600" cy="252413"/>
            </a:xfrm>
            <a:prstGeom prst="line">
              <a:avLst/>
            </a:prstGeom>
            <a:noFill/>
            <a:ln w="76200" cap="sq" cmpd="dbl">
              <a:solidFill>
                <a:schemeClr val="tx1"/>
              </a:solidFill>
              <a:miter lim="800000"/>
              <a:headEnd type="arrow" w="sm" len="sm"/>
              <a:tailEnd type="arrow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30"/>
            <p:cNvSpPr txBox="1">
              <a:spLocks noChangeArrowheads="1"/>
            </p:cNvSpPr>
            <p:nvPr/>
          </p:nvSpPr>
          <p:spPr bwMode="auto">
            <a:xfrm>
              <a:off x="3810000" y="1376136"/>
              <a:ext cx="1770631" cy="483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8000"/>
                  </a:solidFill>
                  <a:latin typeface="Verdana" pitchFamily="34" charset="0"/>
                </a:rPr>
                <a:t>Accessible</a:t>
              </a:r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6199187" y="1376136"/>
              <a:ext cx="1278281" cy="483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008000"/>
                  </a:solidFill>
                  <a:latin typeface="Verdana" pitchFamily="34" charset="0"/>
                </a:rPr>
                <a:t>Owned</a:t>
              </a:r>
              <a:endParaRPr lang="en-US" sz="1600" dirty="0">
                <a:solidFill>
                  <a:srgbClr val="008000"/>
                </a:solidFill>
                <a:latin typeface="Verdana" pitchFamily="34" charset="0"/>
              </a:endParaRPr>
            </a:p>
          </p:txBody>
        </p:sp>
        <p:sp>
          <p:nvSpPr>
            <p:cNvPr id="65" name="Text Box 32"/>
            <p:cNvSpPr txBox="1">
              <a:spLocks noChangeArrowheads="1"/>
            </p:cNvSpPr>
            <p:nvPr/>
          </p:nvSpPr>
          <p:spPr bwMode="auto">
            <a:xfrm>
              <a:off x="6995318" y="1976305"/>
              <a:ext cx="3460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66" name="Text Box 33"/>
            <p:cNvSpPr txBox="1">
              <a:spLocks noChangeArrowheads="1"/>
            </p:cNvSpPr>
            <p:nvPr/>
          </p:nvSpPr>
          <p:spPr bwMode="auto">
            <a:xfrm>
              <a:off x="7010400" y="2468976"/>
              <a:ext cx="3460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Verdana" pitchFamily="34" charset="0"/>
                </a:rPr>
                <a:t>2</a:t>
              </a:r>
            </a:p>
          </p:txBody>
        </p:sp>
        <p:sp>
          <p:nvSpPr>
            <p:cNvPr id="67" name="Text Box 34"/>
            <p:cNvSpPr txBox="1">
              <a:spLocks noChangeArrowheads="1"/>
            </p:cNvSpPr>
            <p:nvPr/>
          </p:nvSpPr>
          <p:spPr bwMode="auto">
            <a:xfrm>
              <a:off x="6969125" y="3956050"/>
              <a:ext cx="3984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Verdana" pitchFamily="34" charset="0"/>
                </a:rPr>
                <a:t>M</a:t>
              </a:r>
            </a:p>
          </p:txBody>
        </p:sp>
        <p:sp>
          <p:nvSpPr>
            <p:cNvPr id="68" name="Oval 6"/>
            <p:cNvSpPr>
              <a:spLocks noChangeArrowheads="1"/>
            </p:cNvSpPr>
            <p:nvPr/>
          </p:nvSpPr>
          <p:spPr bwMode="auto">
            <a:xfrm>
              <a:off x="4408488" y="1898650"/>
              <a:ext cx="182563" cy="182563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4408488" y="2508250"/>
              <a:ext cx="182563" cy="182563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8"/>
            <p:cNvSpPr>
              <a:spLocks noChangeArrowheads="1"/>
            </p:cNvSpPr>
            <p:nvPr/>
          </p:nvSpPr>
          <p:spPr bwMode="auto">
            <a:xfrm>
              <a:off x="4408488" y="3194050"/>
              <a:ext cx="182563" cy="182563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Oval 9"/>
            <p:cNvSpPr>
              <a:spLocks noChangeArrowheads="1"/>
            </p:cNvSpPr>
            <p:nvPr/>
          </p:nvSpPr>
          <p:spPr bwMode="auto">
            <a:xfrm>
              <a:off x="4408488" y="3651250"/>
              <a:ext cx="182563" cy="182563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0"/>
            <p:cNvSpPr>
              <a:spLocks noChangeArrowheads="1"/>
            </p:cNvSpPr>
            <p:nvPr/>
          </p:nvSpPr>
          <p:spPr bwMode="auto">
            <a:xfrm>
              <a:off x="4408488" y="4184650"/>
              <a:ext cx="182563" cy="182563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864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Analysis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"/>
              <p:cNvSpPr txBox="1">
                <a:spLocks noChangeArrowheads="1"/>
              </p:cNvSpPr>
              <p:nvPr/>
            </p:nvSpPr>
            <p:spPr>
              <a:xfrm>
                <a:off x="2054015" y="3298724"/>
                <a:ext cx="8272462" cy="37566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8000"/>
                        </a:solidFill>
                        <a:latin typeface="Cambria Math"/>
                      </a:rPr>
                      <m:t>𝒚</m:t>
                    </m:r>
                    <m:r>
                      <a:rPr lang="en-US" b="1" i="1">
                        <a:solidFill>
                          <a:srgbClr val="008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𝒙</m:t>
                        </m:r>
                      </m:num>
                      <m:den>
                        <m:r>
                          <a:rPr lang="en-US" b="1" i="1">
                            <a:solidFill>
                              <a:srgbClr val="008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008000"/>
                            </a:solidFill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1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𝜷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b="1" i="1">
                        <a:solidFill>
                          <a:srgbClr val="00800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8000"/>
                        </a:solidFill>
                        <a:latin typeface="Cambria Math"/>
                      </a:rPr>
                      <m:t>𝒄</m:t>
                    </m:r>
                    <m:f>
                      <m:fPr>
                        <m:ctrlPr>
                          <a:rPr lang="en-US" b="1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8000"/>
                            </a:solidFill>
                            <a:latin typeface="Cambria Math"/>
                          </a:rPr>
                          <m:t>𝑴</m:t>
                        </m:r>
                      </m:num>
                      <m:den>
                        <m:r>
                          <a:rPr lang="en-US" b="1" i="1">
                            <a:solidFill>
                              <a:srgbClr val="008000"/>
                            </a:solidFill>
                            <a:latin typeface="Cambria Math"/>
                          </a:rPr>
                          <m:t>𝑵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8000"/>
                    </a:solidFill>
                  </a:rPr>
                  <a:t>     where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𝛽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1+</m:t>
                        </m:r>
                        <m:r>
                          <a:rPr lang="en-US" i="1">
                            <a:latin typeface="Cambria Math"/>
                          </a:rPr>
                          <m:t>𝛽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For </a:t>
                </a:r>
                <a:r>
                  <a:rPr lang="en-US" b="1" dirty="0">
                    <a:latin typeface="Symbol" pitchFamily="18" charset="2"/>
                  </a:rPr>
                  <a:t>b</a:t>
                </a:r>
                <a:r>
                  <a:rPr lang="en-US" dirty="0"/>
                  <a:t> = 0.85, 1/(1-</a:t>
                </a:r>
                <a:r>
                  <a:rPr lang="en-US" dirty="0">
                    <a:latin typeface="Symbol" pitchFamily="18" charset="2"/>
                  </a:rPr>
                  <a:t>b</a:t>
                </a:r>
                <a:r>
                  <a:rPr lang="en-US" baseline="30000" dirty="0"/>
                  <a:t>2</a:t>
                </a:r>
                <a:r>
                  <a:rPr lang="en-US" dirty="0"/>
                  <a:t>)= 3.6</a:t>
                </a:r>
              </a:p>
              <a:p>
                <a:pPr lvl="8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D600B7"/>
                    </a:solidFill>
                  </a:rPr>
                  <a:t>Multiplier effect for acquired PageRank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By making </a:t>
                </a:r>
                <a:r>
                  <a:rPr lang="en-US" b="1" i="1" dirty="0"/>
                  <a:t>M</a:t>
                </a:r>
                <a:r>
                  <a:rPr lang="en-US" dirty="0"/>
                  <a:t> large, we can make </a:t>
                </a:r>
                <a:r>
                  <a:rPr lang="en-US" b="1" i="1" dirty="0">
                    <a:solidFill>
                      <a:srgbClr val="D600B7"/>
                    </a:solidFill>
                  </a:rPr>
                  <a:t>y</a:t>
                </a:r>
                <a:r>
                  <a:rPr lang="en-US" dirty="0"/>
                  <a:t> as </a:t>
                </a:r>
                <a:r>
                  <a:rPr lang="en-US" b="1" dirty="0" smtClean="0">
                    <a:solidFill>
                      <a:srgbClr val="D600B7"/>
                    </a:solidFill>
                  </a:rPr>
                  <a:t>large </a:t>
                </a:r>
                <a:r>
                  <a:rPr lang="en-US" b="1" dirty="0">
                    <a:solidFill>
                      <a:srgbClr val="D600B7"/>
                    </a:solidFill>
                  </a:rPr>
                  <a:t>as we want</a:t>
                </a:r>
              </a:p>
            </p:txBody>
          </p:sp>
        </mc:Choice>
        <mc:Fallback xmlns="">
          <p:sp>
            <p:nvSpPr>
              <p:cNvPr id="3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015" y="3298724"/>
                <a:ext cx="8272462" cy="3756661"/>
              </a:xfrm>
              <a:prstGeom prst="rect">
                <a:avLst/>
              </a:prstGeom>
              <a:blipFill>
                <a:blip r:embed="rId3"/>
                <a:stretch>
                  <a:fillRect l="-1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8116677" y="2487071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N…# pages on the web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M…# of pages spammer owns</a:t>
            </a:r>
            <a:endParaRPr lang="en-US" sz="16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2778073" y="1187985"/>
            <a:ext cx="4945063" cy="2286000"/>
            <a:chOff x="631825" y="1376136"/>
            <a:chExt cx="7064375" cy="3265714"/>
          </a:xfrm>
        </p:grpSpPr>
        <p:sp>
          <p:nvSpPr>
            <p:cNvPr id="42" name="Cloud"/>
            <p:cNvSpPr>
              <a:spLocks noChangeAspect="1" noEditPoints="1" noChangeArrowheads="1"/>
            </p:cNvSpPr>
            <p:nvPr/>
          </p:nvSpPr>
          <p:spPr bwMode="auto">
            <a:xfrm>
              <a:off x="631825" y="1574800"/>
              <a:ext cx="2438400" cy="127635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B0F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 sz="1200" dirty="0" smtClean="0">
                <a:solidFill>
                  <a:schemeClr val="bg1"/>
                </a:solidFill>
                <a:latin typeface="Verdana" pitchFamily="34" charset="0"/>
              </a:endParaRPr>
            </a:p>
            <a:p>
              <a:r>
                <a:rPr lang="en-US" sz="1200" dirty="0" smtClean="0">
                  <a:solidFill>
                    <a:schemeClr val="bg1"/>
                  </a:solidFill>
                  <a:latin typeface="Verdana" pitchFamily="34" charset="0"/>
                </a:rPr>
                <a:t>Inaccessible</a:t>
              </a:r>
              <a:endParaRPr lang="en-US" sz="1200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43" name="Oval 5"/>
            <p:cNvSpPr>
              <a:spLocks noChangeArrowheads="1"/>
            </p:cNvSpPr>
            <p:nvPr/>
          </p:nvSpPr>
          <p:spPr bwMode="auto">
            <a:xfrm>
              <a:off x="3962400" y="1785711"/>
              <a:ext cx="1143000" cy="2747281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5724556" y="3006410"/>
              <a:ext cx="274320" cy="274320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12"/>
            <p:cNvSpPr>
              <a:spLocks noChangeArrowheads="1"/>
            </p:cNvSpPr>
            <p:nvPr/>
          </p:nvSpPr>
          <p:spPr bwMode="auto">
            <a:xfrm>
              <a:off x="6877685" y="2181225"/>
              <a:ext cx="182880" cy="18288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13"/>
            <p:cNvSpPr>
              <a:spLocks noChangeArrowheads="1"/>
            </p:cNvSpPr>
            <p:nvPr/>
          </p:nvSpPr>
          <p:spPr bwMode="auto">
            <a:xfrm>
              <a:off x="6877685" y="2676525"/>
              <a:ext cx="182880" cy="18288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14"/>
            <p:cNvSpPr>
              <a:spLocks noChangeArrowheads="1"/>
            </p:cNvSpPr>
            <p:nvPr/>
          </p:nvSpPr>
          <p:spPr bwMode="auto">
            <a:xfrm>
              <a:off x="6877685" y="3171825"/>
              <a:ext cx="182880" cy="18288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15"/>
            <p:cNvSpPr>
              <a:spLocks noChangeArrowheads="1"/>
            </p:cNvSpPr>
            <p:nvPr/>
          </p:nvSpPr>
          <p:spPr bwMode="auto">
            <a:xfrm>
              <a:off x="6877685" y="3667125"/>
              <a:ext cx="182880" cy="18288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16"/>
            <p:cNvSpPr>
              <a:spLocks noChangeArrowheads="1"/>
            </p:cNvSpPr>
            <p:nvPr/>
          </p:nvSpPr>
          <p:spPr bwMode="auto">
            <a:xfrm>
              <a:off x="6877685" y="4162425"/>
              <a:ext cx="182880" cy="18288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17"/>
            <p:cNvSpPr>
              <a:spLocks noChangeArrowheads="1"/>
            </p:cNvSpPr>
            <p:nvPr/>
          </p:nvSpPr>
          <p:spPr bwMode="auto">
            <a:xfrm>
              <a:off x="5486400" y="1859784"/>
              <a:ext cx="2209800" cy="2782066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>
              <a:off x="4500563" y="1989138"/>
              <a:ext cx="1214438" cy="1052513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>
              <a:off x="4572000" y="2584450"/>
              <a:ext cx="1066800" cy="53340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20"/>
            <p:cNvSpPr>
              <a:spLocks noChangeShapeType="1"/>
            </p:cNvSpPr>
            <p:nvPr/>
          </p:nvSpPr>
          <p:spPr bwMode="auto">
            <a:xfrm flipV="1">
              <a:off x="4572000" y="3270250"/>
              <a:ext cx="1143000" cy="45720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21"/>
            <p:cNvSpPr>
              <a:spLocks noChangeShapeType="1"/>
            </p:cNvSpPr>
            <p:nvPr/>
          </p:nvSpPr>
          <p:spPr bwMode="auto">
            <a:xfrm flipV="1">
              <a:off x="4572000" y="3354704"/>
              <a:ext cx="1193006" cy="906145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22"/>
            <p:cNvSpPr>
              <a:spLocks noChangeShapeType="1"/>
            </p:cNvSpPr>
            <p:nvPr/>
          </p:nvSpPr>
          <p:spPr bwMode="auto">
            <a:xfrm flipV="1">
              <a:off x="4572000" y="3194050"/>
              <a:ext cx="1066800" cy="7620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3"/>
            <p:cNvSpPr>
              <a:spLocks noChangeShapeType="1"/>
            </p:cNvSpPr>
            <p:nvPr/>
          </p:nvSpPr>
          <p:spPr bwMode="auto">
            <a:xfrm flipV="1">
              <a:off x="5998875" y="2272665"/>
              <a:ext cx="878809" cy="73374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4"/>
            <p:cNvSpPr>
              <a:spLocks noChangeShapeType="1"/>
            </p:cNvSpPr>
            <p:nvPr/>
          </p:nvSpPr>
          <p:spPr bwMode="auto">
            <a:xfrm>
              <a:off x="6070599" y="3209925"/>
              <a:ext cx="807085" cy="5334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5"/>
            <p:cNvSpPr>
              <a:spLocks noChangeShapeType="1"/>
            </p:cNvSpPr>
            <p:nvPr/>
          </p:nvSpPr>
          <p:spPr bwMode="auto">
            <a:xfrm flipV="1">
              <a:off x="6070599" y="2767965"/>
              <a:ext cx="807085" cy="349885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26"/>
            <p:cNvSpPr>
              <a:spLocks noChangeShapeType="1"/>
            </p:cNvSpPr>
            <p:nvPr/>
          </p:nvSpPr>
          <p:spPr bwMode="auto">
            <a:xfrm>
              <a:off x="6070600" y="3286125"/>
              <a:ext cx="807085" cy="419727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27"/>
            <p:cNvSpPr>
              <a:spLocks noChangeShapeType="1"/>
            </p:cNvSpPr>
            <p:nvPr/>
          </p:nvSpPr>
          <p:spPr bwMode="auto">
            <a:xfrm>
              <a:off x="5998876" y="3354704"/>
              <a:ext cx="900400" cy="86010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28"/>
            <p:cNvSpPr txBox="1">
              <a:spLocks noChangeArrowheads="1"/>
            </p:cNvSpPr>
            <p:nvPr/>
          </p:nvSpPr>
          <p:spPr bwMode="auto">
            <a:xfrm>
              <a:off x="5622925" y="2514600"/>
              <a:ext cx="2841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Verdana" pitchFamily="34" charset="0"/>
                </a:rPr>
                <a:t>t</a:t>
              </a:r>
            </a:p>
          </p:txBody>
        </p:sp>
        <p:sp>
          <p:nvSpPr>
            <p:cNvPr id="62" name="Line 29"/>
            <p:cNvSpPr>
              <a:spLocks noChangeShapeType="1"/>
            </p:cNvSpPr>
            <p:nvPr/>
          </p:nvSpPr>
          <p:spPr bwMode="auto">
            <a:xfrm>
              <a:off x="3048000" y="2103438"/>
              <a:ext cx="990600" cy="252413"/>
            </a:xfrm>
            <a:prstGeom prst="line">
              <a:avLst/>
            </a:prstGeom>
            <a:noFill/>
            <a:ln w="76200" cap="sq" cmpd="dbl">
              <a:solidFill>
                <a:schemeClr val="tx1"/>
              </a:solidFill>
              <a:miter lim="800000"/>
              <a:headEnd type="arrow" w="sm" len="sm"/>
              <a:tailEnd type="arrow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30"/>
            <p:cNvSpPr txBox="1">
              <a:spLocks noChangeArrowheads="1"/>
            </p:cNvSpPr>
            <p:nvPr/>
          </p:nvSpPr>
          <p:spPr bwMode="auto">
            <a:xfrm>
              <a:off x="3810000" y="1376136"/>
              <a:ext cx="1770631" cy="483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8000"/>
                  </a:solidFill>
                  <a:latin typeface="Verdana" pitchFamily="34" charset="0"/>
                </a:rPr>
                <a:t>Accessible</a:t>
              </a:r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6199187" y="1376136"/>
              <a:ext cx="1278281" cy="483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008000"/>
                  </a:solidFill>
                  <a:latin typeface="Verdana" pitchFamily="34" charset="0"/>
                </a:rPr>
                <a:t>Owned</a:t>
              </a:r>
              <a:endParaRPr lang="en-US" sz="1600" dirty="0">
                <a:solidFill>
                  <a:srgbClr val="008000"/>
                </a:solidFill>
                <a:latin typeface="Verdana" pitchFamily="34" charset="0"/>
              </a:endParaRPr>
            </a:p>
          </p:txBody>
        </p:sp>
        <p:sp>
          <p:nvSpPr>
            <p:cNvPr id="65" name="Text Box 32"/>
            <p:cNvSpPr txBox="1">
              <a:spLocks noChangeArrowheads="1"/>
            </p:cNvSpPr>
            <p:nvPr/>
          </p:nvSpPr>
          <p:spPr bwMode="auto">
            <a:xfrm>
              <a:off x="6995318" y="1976305"/>
              <a:ext cx="3460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66" name="Text Box 33"/>
            <p:cNvSpPr txBox="1">
              <a:spLocks noChangeArrowheads="1"/>
            </p:cNvSpPr>
            <p:nvPr/>
          </p:nvSpPr>
          <p:spPr bwMode="auto">
            <a:xfrm>
              <a:off x="7010400" y="2468976"/>
              <a:ext cx="3460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Verdana" pitchFamily="34" charset="0"/>
                </a:rPr>
                <a:t>2</a:t>
              </a:r>
            </a:p>
          </p:txBody>
        </p:sp>
        <p:sp>
          <p:nvSpPr>
            <p:cNvPr id="67" name="Text Box 34"/>
            <p:cNvSpPr txBox="1">
              <a:spLocks noChangeArrowheads="1"/>
            </p:cNvSpPr>
            <p:nvPr/>
          </p:nvSpPr>
          <p:spPr bwMode="auto">
            <a:xfrm>
              <a:off x="6969125" y="3956050"/>
              <a:ext cx="3984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Verdana" pitchFamily="34" charset="0"/>
                </a:rPr>
                <a:t>M</a:t>
              </a:r>
            </a:p>
          </p:txBody>
        </p:sp>
        <p:sp>
          <p:nvSpPr>
            <p:cNvPr id="68" name="Oval 6"/>
            <p:cNvSpPr>
              <a:spLocks noChangeArrowheads="1"/>
            </p:cNvSpPr>
            <p:nvPr/>
          </p:nvSpPr>
          <p:spPr bwMode="auto">
            <a:xfrm>
              <a:off x="4408488" y="1898650"/>
              <a:ext cx="182563" cy="182563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4408488" y="2508250"/>
              <a:ext cx="182563" cy="182563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8"/>
            <p:cNvSpPr>
              <a:spLocks noChangeArrowheads="1"/>
            </p:cNvSpPr>
            <p:nvPr/>
          </p:nvSpPr>
          <p:spPr bwMode="auto">
            <a:xfrm>
              <a:off x="4408488" y="3194050"/>
              <a:ext cx="182563" cy="182563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Oval 9"/>
            <p:cNvSpPr>
              <a:spLocks noChangeArrowheads="1"/>
            </p:cNvSpPr>
            <p:nvPr/>
          </p:nvSpPr>
          <p:spPr bwMode="auto">
            <a:xfrm>
              <a:off x="4408488" y="3651250"/>
              <a:ext cx="182563" cy="182563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0"/>
            <p:cNvSpPr>
              <a:spLocks noChangeArrowheads="1"/>
            </p:cNvSpPr>
            <p:nvPr/>
          </p:nvSpPr>
          <p:spPr bwMode="auto">
            <a:xfrm>
              <a:off x="4408488" y="4184650"/>
              <a:ext cx="182563" cy="182563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49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TrustRank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: Combating the Web Spam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Combating term spam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Analyze text using statistical methods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Similar to email spam filtering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Also useful: Detecting approximate duplicate </a:t>
            </a:r>
            <a:r>
              <a:rPr lang="en-US" dirty="0" smtClean="0"/>
              <a:t>pages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Combating link spam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Detection and blacklisting of structures that look like spam farms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Leads to another war – hiding and detecting spam farms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207A00"/>
                </a:solidFill>
              </a:rPr>
              <a:t>TrustRank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= topic-specific PageRank with a teleport set of </a:t>
            </a:r>
            <a:r>
              <a:rPr lang="en-US" b="1" dirty="0"/>
              <a:t>trusted pages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0AD00"/>
                </a:solidFill>
              </a:rPr>
              <a:t>Example:</a:t>
            </a:r>
            <a:r>
              <a:rPr lang="en-US" dirty="0"/>
              <a:t> .</a:t>
            </a:r>
            <a:r>
              <a:rPr lang="en-US" dirty="0" err="1"/>
              <a:t>edu</a:t>
            </a:r>
            <a:r>
              <a:rPr lang="en-US" dirty="0"/>
              <a:t> domains, similar domains for non-US schools</a:t>
            </a:r>
          </a:p>
        </p:txBody>
      </p:sp>
    </p:spTree>
    <p:extLst>
      <p:ext uri="{BB962C8B-B14F-4D97-AF65-F5344CB8AC3E}">
        <p14:creationId xmlns:p14="http://schemas.microsoft.com/office/powerpoint/2010/main" val="212280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TrustRank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: Idea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Basic principle: </a:t>
            </a:r>
            <a:r>
              <a:rPr lang="en-US" b="1" dirty="0">
                <a:solidFill>
                  <a:srgbClr val="D600B7"/>
                </a:solidFill>
              </a:rPr>
              <a:t>Approximate isolation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It is rare for a “good” page to point to a “bad” (spam) page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Sample a set of </a:t>
            </a:r>
            <a:r>
              <a:rPr lang="en-US" b="1" dirty="0">
                <a:solidFill>
                  <a:srgbClr val="D600B7"/>
                </a:solidFill>
              </a:rPr>
              <a:t>seed </a:t>
            </a:r>
            <a:r>
              <a:rPr lang="en-US" b="1" dirty="0" smtClean="0">
                <a:solidFill>
                  <a:srgbClr val="D600B7"/>
                </a:solidFill>
              </a:rPr>
              <a:t>pages</a:t>
            </a:r>
            <a:r>
              <a:rPr lang="en-US" dirty="0" smtClean="0"/>
              <a:t> </a:t>
            </a:r>
            <a:r>
              <a:rPr lang="en-US" dirty="0"/>
              <a:t>from the web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Have an </a:t>
            </a:r>
            <a:r>
              <a:rPr lang="en-US" b="1" dirty="0">
                <a:solidFill>
                  <a:srgbClr val="D600B7"/>
                </a:solidFill>
              </a:rPr>
              <a:t>oracle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rgbClr val="207A00"/>
                </a:solidFill>
              </a:rPr>
              <a:t>human</a:t>
            </a:r>
            <a:r>
              <a:rPr lang="en-US" dirty="0"/>
              <a:t>) to identify the good pages and the spam pages in the seed set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07A00"/>
                </a:solidFill>
              </a:rPr>
              <a:t>Expensive task</a:t>
            </a:r>
            <a:r>
              <a:rPr lang="en-US" dirty="0">
                <a:solidFill>
                  <a:srgbClr val="207A00"/>
                </a:solidFill>
              </a:rPr>
              <a:t>,</a:t>
            </a:r>
            <a:r>
              <a:rPr lang="en-US" dirty="0">
                <a:solidFill>
                  <a:srgbClr val="D60093"/>
                </a:solidFill>
              </a:rPr>
              <a:t> </a:t>
            </a:r>
            <a:r>
              <a:rPr lang="en-US" dirty="0"/>
              <a:t>so we must make seed set as </a:t>
            </a:r>
            <a:r>
              <a:rPr lang="en-US" dirty="0" smtClean="0"/>
              <a:t>small </a:t>
            </a:r>
            <a:r>
              <a:rPr lang="en-US" dirty="0"/>
              <a:t>as possible</a:t>
            </a:r>
          </a:p>
        </p:txBody>
      </p:sp>
    </p:spTree>
    <p:extLst>
      <p:ext uri="{BB962C8B-B14F-4D97-AF65-F5344CB8AC3E}">
        <p14:creationId xmlns:p14="http://schemas.microsoft.com/office/powerpoint/2010/main" val="233740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Topic Specific PageRank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>
          <a:xfrm>
            <a:off x="838200" y="1562319"/>
            <a:ext cx="10515600" cy="4904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Random walker has a small probability of teleporting at any step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Teleport can go to: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FF"/>
                </a:solidFill>
              </a:rPr>
              <a:t>Standard PageRank: </a:t>
            </a:r>
            <a:r>
              <a:rPr lang="en-US" b="1" dirty="0" smtClean="0"/>
              <a:t>Teleport to any </a:t>
            </a:r>
            <a:r>
              <a:rPr lang="en-US" b="1" dirty="0"/>
              <a:t>page with equal probability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To avoid dead-end and spider-trap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FF"/>
                </a:solidFill>
              </a:rPr>
              <a:t>Topic Specific PageRank: </a:t>
            </a:r>
            <a:r>
              <a:rPr lang="en-US" b="1" dirty="0"/>
              <a:t>A topic-specific set of “relevant” pages (</a:t>
            </a:r>
            <a:r>
              <a:rPr lang="en-US" b="1" dirty="0">
                <a:solidFill>
                  <a:srgbClr val="008000"/>
                </a:solidFill>
              </a:rPr>
              <a:t>teleport set</a:t>
            </a:r>
            <a:r>
              <a:rPr lang="en-US" b="1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Idea: Bias the random walk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When walker teleports, </a:t>
            </a:r>
            <a:r>
              <a:rPr lang="en-US" dirty="0" smtClean="0"/>
              <a:t>they </a:t>
            </a:r>
            <a:r>
              <a:rPr lang="en-US" dirty="0"/>
              <a:t>pick a page from a set </a:t>
            </a:r>
            <a:r>
              <a:rPr lang="en-US" b="1" i="1" dirty="0"/>
              <a:t>S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i="1" dirty="0"/>
              <a:t>S</a:t>
            </a:r>
            <a:r>
              <a:rPr lang="en-US" dirty="0"/>
              <a:t> contains only pages that are relevant to the topic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E.g., Open Directory (DMOZ) pages for a given topic/query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 each teleport set </a:t>
            </a:r>
            <a:r>
              <a:rPr lang="en-US" b="1" i="1" dirty="0"/>
              <a:t>S</a:t>
            </a:r>
            <a:r>
              <a:rPr lang="en-US" dirty="0"/>
              <a:t>, we get a different vector </a:t>
            </a:r>
            <a:r>
              <a:rPr lang="en-US" b="1" i="1" dirty="0" err="1"/>
              <a:t>r</a:t>
            </a:r>
            <a:r>
              <a:rPr lang="en-US" b="1" i="1" baseline="-25000" dirty="0" err="1"/>
              <a:t>S</a:t>
            </a:r>
            <a:endParaRPr lang="en-US" b="1" i="1" baseline="-25000" dirty="0"/>
          </a:p>
        </p:txBody>
      </p:sp>
    </p:spTree>
    <p:extLst>
      <p:ext uri="{BB962C8B-B14F-4D97-AF65-F5344CB8AC3E}">
        <p14:creationId xmlns:p14="http://schemas.microsoft.com/office/powerpoint/2010/main" val="207836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Trust Propagation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Call the subset of seed pages that are identified as </a:t>
            </a:r>
            <a:r>
              <a:rPr lang="en-US" b="1" dirty="0">
                <a:solidFill>
                  <a:srgbClr val="D600B7"/>
                </a:solidFill>
              </a:rPr>
              <a:t>good</a:t>
            </a:r>
            <a:r>
              <a:rPr lang="en-US" dirty="0">
                <a:solidFill>
                  <a:srgbClr val="D60093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D600B7"/>
                </a:solidFill>
              </a:rPr>
              <a:t>trusted pages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Perform a topic-sensitive PageRank with </a:t>
            </a:r>
            <a:r>
              <a:rPr lang="en-US" b="1" dirty="0">
                <a:solidFill>
                  <a:srgbClr val="D600B7"/>
                </a:solidFill>
              </a:rPr>
              <a:t>teleport set = trusted pages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07A00"/>
                </a:solidFill>
              </a:rPr>
              <a:t>Propagate trust through links: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Each page gets a trust value between </a:t>
            </a:r>
            <a:r>
              <a:rPr lang="en-US" b="1" dirty="0"/>
              <a:t>0</a:t>
            </a:r>
            <a:r>
              <a:rPr lang="en-US" dirty="0"/>
              <a:t> and </a:t>
            </a:r>
            <a:r>
              <a:rPr lang="en-US" b="1" dirty="0"/>
              <a:t>1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u="sng" dirty="0">
                <a:solidFill>
                  <a:srgbClr val="D600B7"/>
                </a:solidFill>
              </a:rPr>
              <a:t>Solution 1:</a:t>
            </a:r>
            <a:r>
              <a:rPr lang="en-US" b="1" dirty="0"/>
              <a:t> Use a threshold value and mark all pages below the trust threshold as spam</a:t>
            </a:r>
          </a:p>
        </p:txBody>
      </p:sp>
    </p:spTree>
    <p:extLst>
      <p:ext uri="{BB962C8B-B14F-4D97-AF65-F5344CB8AC3E}">
        <p14:creationId xmlns:p14="http://schemas.microsoft.com/office/powerpoint/2010/main" val="366201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Why is it a Good Idea?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Trust attenuation: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degree of trust conferred by a trusted page decreases with the distance in the graph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Trust splitting: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larger the number of out-links from a page, the less scrutiny the page author gives each out-link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Trust is </a:t>
            </a:r>
            <a:r>
              <a:rPr lang="en-US" b="1" dirty="0">
                <a:solidFill>
                  <a:srgbClr val="008000"/>
                </a:solidFill>
              </a:rPr>
              <a:t>split</a:t>
            </a:r>
            <a:r>
              <a:rPr lang="en-US" dirty="0"/>
              <a:t> across out-links</a:t>
            </a:r>
          </a:p>
        </p:txBody>
      </p:sp>
    </p:spTree>
    <p:extLst>
      <p:ext uri="{BB962C8B-B14F-4D97-AF65-F5344CB8AC3E}">
        <p14:creationId xmlns:p14="http://schemas.microsoft.com/office/powerpoint/2010/main" val="138645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Picking the Seed Set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Two conflicting considerations: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Human has to inspect each seed page, so seed set must be as small as possible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Must ensure every </a:t>
            </a:r>
            <a:r>
              <a:rPr lang="en-US" b="1" dirty="0">
                <a:solidFill>
                  <a:srgbClr val="207A00"/>
                </a:solidFill>
              </a:rPr>
              <a:t>good page</a:t>
            </a:r>
            <a:r>
              <a:rPr lang="en-US" dirty="0">
                <a:solidFill>
                  <a:srgbClr val="FF0066"/>
                </a:solidFill>
              </a:rPr>
              <a:t> </a:t>
            </a:r>
            <a:r>
              <a:rPr lang="en-US" dirty="0"/>
              <a:t>gets adequate trust rank, so need make all good pages reachable from seed set by short paths</a:t>
            </a:r>
          </a:p>
        </p:txBody>
      </p:sp>
    </p:spTree>
    <p:extLst>
      <p:ext uri="{BB962C8B-B14F-4D97-AF65-F5344CB8AC3E}">
        <p14:creationId xmlns:p14="http://schemas.microsoft.com/office/powerpoint/2010/main" val="392898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Approaches to Pick Seed Set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Suppose we want to pick a seed set of </a:t>
            </a:r>
            <a:r>
              <a:rPr lang="en-US" b="1" i="1" dirty="0"/>
              <a:t>k</a:t>
            </a:r>
            <a:r>
              <a:rPr lang="en-US" dirty="0"/>
              <a:t> pages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How to do that?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(1) PageRank: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Pick the top </a:t>
            </a:r>
            <a:r>
              <a:rPr lang="en-US" b="1" i="1" dirty="0"/>
              <a:t>k</a:t>
            </a:r>
            <a:r>
              <a:rPr lang="en-US" dirty="0"/>
              <a:t> pages by PageRank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Theory is that you can’t get a bad page’s rank really high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(2) Use trusted domains</a:t>
            </a:r>
            <a:r>
              <a:rPr lang="en-US" dirty="0"/>
              <a:t> whose membership is controlled, like .</a:t>
            </a:r>
            <a:r>
              <a:rPr lang="en-US" dirty="0" err="1"/>
              <a:t>edu</a:t>
            </a:r>
            <a:r>
              <a:rPr lang="en-US" dirty="0"/>
              <a:t>, .mil, .</a:t>
            </a:r>
            <a:r>
              <a:rPr lang="en-US" dirty="0" err="1"/>
              <a:t>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Spam Mass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the </a:t>
            </a:r>
            <a:r>
              <a:rPr lang="en-US" b="1" dirty="0" err="1"/>
              <a:t>TrustRank</a:t>
            </a:r>
            <a:r>
              <a:rPr lang="en-US" dirty="0"/>
              <a:t> model, we start with good pages and propagate trust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Complementary view: </a:t>
            </a:r>
            <a:endParaRPr lang="en-US" b="1" dirty="0" smtClean="0">
              <a:solidFill>
                <a:srgbClr val="D600B7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07A00"/>
                </a:solidFill>
              </a:rPr>
              <a:t>What </a:t>
            </a:r>
            <a:r>
              <a:rPr lang="en-US" dirty="0">
                <a:solidFill>
                  <a:srgbClr val="207A00"/>
                </a:solidFill>
              </a:rPr>
              <a:t>fraction of </a:t>
            </a:r>
            <a:r>
              <a:rPr lang="en-US" dirty="0" smtClean="0">
                <a:solidFill>
                  <a:srgbClr val="207A00"/>
                </a:solidFill>
              </a:rPr>
              <a:t>a page’s </a:t>
            </a:r>
            <a:r>
              <a:rPr lang="en-US" dirty="0">
                <a:solidFill>
                  <a:srgbClr val="207A00"/>
                </a:solidFill>
              </a:rPr>
              <a:t>PageRank comes from </a:t>
            </a:r>
            <a:r>
              <a:rPr lang="en-US" b="1" dirty="0">
                <a:solidFill>
                  <a:srgbClr val="207A00"/>
                </a:solidFill>
              </a:rPr>
              <a:t>spam</a:t>
            </a:r>
            <a:r>
              <a:rPr lang="en-US" dirty="0">
                <a:solidFill>
                  <a:srgbClr val="207A00"/>
                </a:solidFill>
              </a:rPr>
              <a:t> pages?</a:t>
            </a:r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practice, we don’t know all </a:t>
            </a:r>
            <a:br>
              <a:rPr lang="en-US" dirty="0"/>
            </a:br>
            <a:r>
              <a:rPr lang="en-US" dirty="0"/>
              <a:t>the spam pages, so we need </a:t>
            </a:r>
            <a:br>
              <a:rPr lang="en-US" dirty="0"/>
            </a:br>
            <a:r>
              <a:rPr lang="en-US" dirty="0"/>
              <a:t>to estimate</a:t>
            </a:r>
          </a:p>
        </p:txBody>
      </p:sp>
      <p:sp>
        <p:nvSpPr>
          <p:cNvPr id="6" name="Cloud 5"/>
          <p:cNvSpPr/>
          <p:nvPr/>
        </p:nvSpPr>
        <p:spPr>
          <a:xfrm>
            <a:off x="6856850" y="4008304"/>
            <a:ext cx="3276600" cy="2590800"/>
          </a:xfrm>
          <a:prstGeom prst="cloud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3668" y="6218104"/>
            <a:ext cx="66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Web</a:t>
            </a:r>
          </a:p>
        </p:txBody>
      </p:sp>
      <p:sp>
        <p:nvSpPr>
          <p:cNvPr id="8" name="Oval 7"/>
          <p:cNvSpPr/>
          <p:nvPr/>
        </p:nvSpPr>
        <p:spPr>
          <a:xfrm>
            <a:off x="8426068" y="4465504"/>
            <a:ext cx="1371600" cy="838200"/>
          </a:xfrm>
          <a:prstGeom prst="ellipse">
            <a:avLst/>
          </a:prstGeom>
          <a:solidFill>
            <a:srgbClr val="33CC33"/>
          </a:solidFill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Trusted set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376853" y="5456104"/>
            <a:ext cx="152400" cy="1524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2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Spam Mass Estimation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829824" y="1690688"/>
                <a:ext cx="10515600" cy="4908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18872" indent="0">
                  <a:buNone/>
                </a:pPr>
                <a:r>
                  <a:rPr lang="en-US" b="1" u="sng" dirty="0">
                    <a:solidFill>
                      <a:srgbClr val="D600B7"/>
                    </a:solidFill>
                  </a:rPr>
                  <a:t>Solution 2</a:t>
                </a:r>
                <a:r>
                  <a:rPr lang="en-US" b="1" dirty="0">
                    <a:solidFill>
                      <a:srgbClr val="D600B7"/>
                    </a:solidFill>
                  </a:rPr>
                  <a:t>:</a:t>
                </a:r>
                <a:endParaRPr lang="en-US" b="1" i="1" dirty="0">
                  <a:solidFill>
                    <a:srgbClr val="D600B7"/>
                  </a:solidFill>
                  <a:latin typeface="Cambria Math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b="1" dirty="0"/>
                  <a:t> =</a:t>
                </a:r>
                <a:r>
                  <a:rPr lang="en-US" dirty="0"/>
                  <a:t> PageRank of page </a:t>
                </a:r>
                <a:r>
                  <a:rPr lang="en-US" b="1" i="1" dirty="0"/>
                  <a:t>p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𝒑</m:t>
                        </m:r>
                      </m:sub>
                      <m:sup>
                        <m:r>
                          <a:rPr lang="en-US" b="1" i="1" dirty="0">
                            <a:latin typeface="Cambria Math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dirty="0"/>
                  <a:t> = PageRank of </a:t>
                </a:r>
                <a:r>
                  <a:rPr lang="en-US" b="1" i="1" dirty="0"/>
                  <a:t>p</a:t>
                </a:r>
                <a:r>
                  <a:rPr lang="en-US" dirty="0"/>
                  <a:t> with teleport into </a:t>
                </a:r>
                <a:r>
                  <a:rPr lang="en-US" b="1" dirty="0" smtClean="0">
                    <a:solidFill>
                      <a:srgbClr val="008000"/>
                    </a:solidFill>
                  </a:rPr>
                  <a:t>trusted</a:t>
                </a:r>
                <a:r>
                  <a:rPr lang="en-US" dirty="0" smtClean="0">
                    <a:solidFill>
                      <a:srgbClr val="008000"/>
                    </a:solidFill>
                  </a:rPr>
                  <a:t> </a:t>
                </a:r>
                <a:r>
                  <a:rPr lang="en-US" dirty="0"/>
                  <a:t>pages only</a:t>
                </a:r>
              </a:p>
              <a:p>
                <a:pPr lvl="8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/>
                  <a:t>Then: </a:t>
                </a:r>
                <a:r>
                  <a:rPr lang="en-US" dirty="0">
                    <a:solidFill>
                      <a:srgbClr val="D600B7"/>
                    </a:solidFill>
                  </a:rPr>
                  <a:t>What fraction of a page’s PageRank comes from </a:t>
                </a:r>
                <a:r>
                  <a:rPr lang="en-US" b="1" dirty="0">
                    <a:solidFill>
                      <a:srgbClr val="D600B7"/>
                    </a:solidFill>
                  </a:rPr>
                  <a:t>spam</a:t>
                </a:r>
                <a:r>
                  <a:rPr lang="en-US" dirty="0">
                    <a:solidFill>
                      <a:srgbClr val="D600B7"/>
                    </a:solidFill>
                  </a:rPr>
                  <a:t> pages</a:t>
                </a:r>
                <a:r>
                  <a:rPr lang="en-US" dirty="0" smtClean="0">
                    <a:solidFill>
                      <a:srgbClr val="D600B7"/>
                    </a:solidFill>
                  </a:rPr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500" b="1" i="1" dirty="0">
                              <a:solidFill>
                                <a:srgbClr val="207A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500" b="1" i="1" dirty="0">
                              <a:solidFill>
                                <a:srgbClr val="207A0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b>
                          <m:r>
                            <a:rPr lang="en-US" sz="3500" b="1" i="1" dirty="0">
                              <a:solidFill>
                                <a:srgbClr val="207A00"/>
                              </a:solidFill>
                              <a:latin typeface="Cambria Math"/>
                            </a:rPr>
                            <m:t>𝒑</m:t>
                          </m:r>
                        </m:sub>
                        <m:sup>
                          <m:r>
                            <a:rPr lang="en-US" sz="3500" b="1" i="1" dirty="0">
                              <a:solidFill>
                                <a:srgbClr val="207A00"/>
                              </a:solidFill>
                              <a:latin typeface="Cambria Math"/>
                            </a:rPr>
                            <m:t>−</m:t>
                          </m:r>
                        </m:sup>
                      </m:sSubSup>
                      <m:r>
                        <a:rPr lang="en-US" sz="3500" b="1" i="1" dirty="0">
                          <a:solidFill>
                            <a:srgbClr val="207A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500" b="1" i="1" dirty="0">
                              <a:solidFill>
                                <a:srgbClr val="207A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1" i="1" dirty="0">
                              <a:solidFill>
                                <a:srgbClr val="207A0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b>
                          <m:r>
                            <a:rPr lang="en-US" sz="3500" b="1" i="1" dirty="0">
                              <a:solidFill>
                                <a:srgbClr val="207A00"/>
                              </a:solidFill>
                              <a:latin typeface="Cambria Math"/>
                            </a:rPr>
                            <m:t>𝒑</m:t>
                          </m:r>
                        </m:sub>
                      </m:sSub>
                      <m:r>
                        <a:rPr lang="en-US" sz="3500" b="1" i="1" dirty="0">
                          <a:solidFill>
                            <a:srgbClr val="207A00"/>
                          </a:solidFill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en-US" sz="3500" b="1" i="1" dirty="0">
                              <a:solidFill>
                                <a:srgbClr val="207A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500" b="1" i="1" dirty="0">
                              <a:solidFill>
                                <a:srgbClr val="207A0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b>
                          <m:r>
                            <a:rPr lang="en-US" sz="3500" b="1" i="1" dirty="0">
                              <a:solidFill>
                                <a:srgbClr val="207A00"/>
                              </a:solidFill>
                              <a:latin typeface="Cambria Math"/>
                            </a:rPr>
                            <m:t>𝒑</m:t>
                          </m:r>
                        </m:sub>
                        <m:sup>
                          <m:r>
                            <a:rPr lang="en-US" sz="3500" b="1" i="1" dirty="0">
                              <a:solidFill>
                                <a:srgbClr val="207A00"/>
                              </a:solidFill>
                              <a:latin typeface="Cambria Math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US" sz="3500" b="1" i="1" dirty="0">
                  <a:solidFill>
                    <a:srgbClr val="207A00"/>
                  </a:solidFill>
                </a:endParaRPr>
              </a:p>
              <a:p>
                <a:pPr lvl="8">
                  <a:buFont typeface="Wingdings" panose="05000000000000000000" pitchFamily="2" charset="2"/>
                  <a:buChar char="§"/>
                </a:pPr>
                <a:endParaRPr lang="en-US" sz="15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3000" b="1" dirty="0" smtClean="0">
                    <a:solidFill>
                      <a:srgbClr val="D600B7"/>
                    </a:solidFill>
                  </a:rPr>
                  <a:t>Spam </a:t>
                </a:r>
                <a:r>
                  <a:rPr lang="en-US" sz="3000" b="1" dirty="0">
                    <a:solidFill>
                      <a:srgbClr val="D600B7"/>
                    </a:solidFill>
                  </a:rPr>
                  <a:t>mass of </a:t>
                </a:r>
                <a:r>
                  <a:rPr lang="en-US" sz="3000" b="1" i="1" dirty="0">
                    <a:solidFill>
                      <a:srgbClr val="D600B7"/>
                    </a:solidFill>
                  </a:rPr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1" i="1" dirty="0">
                            <a:solidFill>
                              <a:srgbClr val="D600B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3000" b="1" i="1" dirty="0">
                                <a:solidFill>
                                  <a:srgbClr val="D600B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1" i="1" dirty="0">
                                <a:solidFill>
                                  <a:srgbClr val="D600B7"/>
                                </a:solidFill>
                                <a:latin typeface="Cambria Math"/>
                              </a:rPr>
                              <m:t>𝒓</m:t>
                            </m:r>
                          </m:e>
                          <m:sub>
                            <m:r>
                              <a:rPr lang="en-US" sz="3000" b="1" i="1" dirty="0">
                                <a:solidFill>
                                  <a:srgbClr val="D600B7"/>
                                </a:solidFill>
                                <a:latin typeface="Cambria Math"/>
                              </a:rPr>
                              <m:t>𝒑</m:t>
                            </m:r>
                          </m:sub>
                          <m:sup>
                            <m:r>
                              <a:rPr lang="en-US" sz="3000" b="1" i="1" dirty="0">
                                <a:solidFill>
                                  <a:srgbClr val="D600B7"/>
                                </a:solidFill>
                                <a:latin typeface="Cambria Math"/>
                              </a:rPr>
                              <m:t>−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sz="3000" b="1" i="1" dirty="0">
                                <a:solidFill>
                                  <a:srgbClr val="D600B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1" i="1" dirty="0">
                                <a:solidFill>
                                  <a:srgbClr val="D600B7"/>
                                </a:solidFill>
                                <a:latin typeface="Cambria Math"/>
                              </a:rPr>
                              <m:t>𝒓</m:t>
                            </m:r>
                          </m:e>
                          <m:sub>
                            <m:r>
                              <a:rPr lang="en-US" sz="3000" b="1" i="1" dirty="0">
                                <a:solidFill>
                                  <a:srgbClr val="D600B7"/>
                                </a:solidFill>
                                <a:latin typeface="Cambria Math"/>
                              </a:rPr>
                              <m:t>𝒑</m:t>
                            </m:r>
                          </m:sub>
                        </m:sSub>
                      </m:den>
                    </m:f>
                  </m:oMath>
                </a14:m>
                <a:endParaRPr lang="en-US" sz="3000" b="1" i="1" dirty="0">
                  <a:solidFill>
                    <a:srgbClr val="D600B7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Pages with high spam </a:t>
                </a:r>
                <a:r>
                  <a:rPr lang="en-US" dirty="0" smtClean="0"/>
                  <a:t>mass are </a:t>
                </a:r>
                <a:r>
                  <a:rPr lang="en-US" dirty="0"/>
                  <a:t>spam.</a:t>
                </a: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24" y="1690688"/>
                <a:ext cx="10515600" cy="4908416"/>
              </a:xfrm>
              <a:prstGeom prst="rect">
                <a:avLst/>
              </a:prstGeom>
              <a:blipFill>
                <a:blip r:embed="rId3"/>
                <a:stretch>
                  <a:fillRect l="-1159" t="-1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loud 5"/>
          <p:cNvSpPr/>
          <p:nvPr/>
        </p:nvSpPr>
        <p:spPr>
          <a:xfrm>
            <a:off x="6856850" y="4008304"/>
            <a:ext cx="3276600" cy="2590800"/>
          </a:xfrm>
          <a:prstGeom prst="cloud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3668" y="6218104"/>
            <a:ext cx="66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Web</a:t>
            </a:r>
          </a:p>
        </p:txBody>
      </p:sp>
      <p:sp>
        <p:nvSpPr>
          <p:cNvPr id="8" name="Oval 7"/>
          <p:cNvSpPr/>
          <p:nvPr/>
        </p:nvSpPr>
        <p:spPr>
          <a:xfrm>
            <a:off x="8426068" y="4465504"/>
            <a:ext cx="1371600" cy="838200"/>
          </a:xfrm>
          <a:prstGeom prst="ellipse">
            <a:avLst/>
          </a:prstGeom>
          <a:solidFill>
            <a:srgbClr val="33CC33"/>
          </a:solidFill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Trusted set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376853" y="5456104"/>
            <a:ext cx="152400" cy="1524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HITS: Hubs and Authorities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HITS</a:t>
            </a:r>
            <a:r>
              <a:rPr lang="en-US" dirty="0">
                <a:solidFill>
                  <a:srgbClr val="D60093"/>
                </a:solidFill>
              </a:rPr>
              <a:t> </a:t>
            </a:r>
            <a:r>
              <a:rPr lang="en-US" b="1" dirty="0">
                <a:solidFill>
                  <a:srgbClr val="207A00"/>
                </a:solidFill>
              </a:rPr>
              <a:t>(Hypertext-Induced Topic Selection)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Is a measure of importance of pages or documents, similar to PageRank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Proposed at around same time as PageRank (‘98)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Goal</a:t>
            </a:r>
            <a:r>
              <a:rPr lang="en-US" dirty="0"/>
              <a:t>: Say we want to find good newspapers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Don’t just find newspapers. Find “experts” – people who link in a coordinated way to good newspapers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8000"/>
                </a:solidFill>
              </a:rPr>
              <a:t>Idea:</a:t>
            </a:r>
            <a:r>
              <a:rPr lang="en-US" dirty="0"/>
              <a:t> </a:t>
            </a:r>
            <a:r>
              <a:rPr lang="en-US" b="1" dirty="0">
                <a:solidFill>
                  <a:srgbClr val="D600B7"/>
                </a:solidFill>
              </a:rPr>
              <a:t>Links as votes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Page is more important if it has more links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In-coming links? Out-going links?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81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Finding Newspapers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FF"/>
                </a:solidFill>
              </a:rPr>
              <a:t>Hubs</a:t>
            </a:r>
            <a:r>
              <a:rPr lang="en-US" b="1" dirty="0">
                <a:solidFill>
                  <a:srgbClr val="D60093"/>
                </a:solidFill>
              </a:rPr>
              <a:t> </a:t>
            </a:r>
            <a:r>
              <a:rPr lang="en-US" b="1" dirty="0">
                <a:solidFill>
                  <a:srgbClr val="D600B7"/>
                </a:solidFill>
              </a:rPr>
              <a:t>and</a:t>
            </a:r>
            <a:r>
              <a:rPr lang="en-US" b="1" dirty="0">
                <a:solidFill>
                  <a:srgbClr val="D60093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Authorities</a:t>
            </a:r>
            <a:r>
              <a:rPr lang="en-US" b="1" dirty="0">
                <a:solidFill>
                  <a:srgbClr val="D60093"/>
                </a:solidFill>
              </a:rPr>
              <a:t/>
            </a:r>
            <a:br>
              <a:rPr lang="en-US" b="1" dirty="0">
                <a:solidFill>
                  <a:srgbClr val="D60093"/>
                </a:solidFill>
              </a:rPr>
            </a:br>
            <a:r>
              <a:rPr lang="en-US" dirty="0"/>
              <a:t>Each page has 2 scores: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Quality as an expert (</a:t>
            </a:r>
            <a:r>
              <a:rPr lang="en-US" b="1" dirty="0">
                <a:solidFill>
                  <a:srgbClr val="0000FF"/>
                </a:solidFill>
              </a:rPr>
              <a:t>hub</a:t>
            </a:r>
            <a:r>
              <a:rPr lang="en-US" b="1" dirty="0"/>
              <a:t>):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Total sum of votes of authorities pointed 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Quality as a content (</a:t>
            </a:r>
            <a:r>
              <a:rPr lang="en-US" b="1" dirty="0">
                <a:solidFill>
                  <a:srgbClr val="008000"/>
                </a:solidFill>
              </a:rPr>
              <a:t>authority</a:t>
            </a:r>
            <a:r>
              <a:rPr lang="en-US" b="1" dirty="0"/>
              <a:t>):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Total sum of votes coming from experts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Principle of repeated improvement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058701" y="2151043"/>
            <a:ext cx="11465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NYT: 10</a:t>
            </a:r>
          </a:p>
          <a:p>
            <a:endParaRPr lang="en-US" b="1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Ebay</a:t>
            </a:r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: 3</a:t>
            </a:r>
          </a:p>
          <a:p>
            <a:endParaRPr lang="en-US" b="1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Yahoo: 3</a:t>
            </a:r>
          </a:p>
          <a:p>
            <a:endParaRPr lang="en-US" b="1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CNN: 8</a:t>
            </a:r>
          </a:p>
          <a:p>
            <a:endParaRPr lang="en-US" b="1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WSJ: 9</a:t>
            </a:r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232355" y="2749163"/>
            <a:ext cx="228600" cy="228600"/>
          </a:xfrm>
          <a:prstGeom prst="ellipse">
            <a:avLst/>
          </a:prstGeom>
          <a:solidFill>
            <a:srgbClr val="0000FF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232355" y="3235891"/>
            <a:ext cx="228600" cy="228600"/>
          </a:xfrm>
          <a:prstGeom prst="ellipse">
            <a:avLst/>
          </a:prstGeom>
          <a:solidFill>
            <a:srgbClr val="0000FF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232355" y="3997891"/>
            <a:ext cx="228600" cy="228600"/>
          </a:xfrm>
          <a:prstGeom prst="ellipse">
            <a:avLst/>
          </a:prstGeom>
          <a:solidFill>
            <a:srgbClr val="0000FF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6" idx="6"/>
          </p:cNvCxnSpPr>
          <p:nvPr/>
        </p:nvCxnSpPr>
        <p:spPr>
          <a:xfrm flipV="1">
            <a:off x="8460955" y="2397691"/>
            <a:ext cx="609600" cy="4657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460955" y="2883515"/>
            <a:ext cx="685800" cy="4666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>
            <a:stCxn id="7" idx="6"/>
          </p:cNvCxnSpPr>
          <p:nvPr/>
        </p:nvCxnSpPr>
        <p:spPr>
          <a:xfrm flipV="1">
            <a:off x="8460955" y="2884419"/>
            <a:ext cx="685800" cy="4657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2" name="Straight Arrow Connector 11"/>
          <p:cNvCxnSpPr>
            <a:stCxn id="8" idx="6"/>
          </p:cNvCxnSpPr>
          <p:nvPr/>
        </p:nvCxnSpPr>
        <p:spPr>
          <a:xfrm flipV="1">
            <a:off x="8460955" y="3997891"/>
            <a:ext cx="685800" cy="114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3" name="Straight Arrow Connector 12"/>
          <p:cNvCxnSpPr>
            <a:stCxn id="8" idx="5"/>
          </p:cNvCxnSpPr>
          <p:nvPr/>
        </p:nvCxnSpPr>
        <p:spPr>
          <a:xfrm rot="16200000" flipH="1">
            <a:off x="8579877" y="4040613"/>
            <a:ext cx="338278" cy="6430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>
            <a:stCxn id="6" idx="5"/>
          </p:cNvCxnSpPr>
          <p:nvPr/>
        </p:nvCxnSpPr>
        <p:spPr>
          <a:xfrm rot="16200000" flipH="1">
            <a:off x="8260313" y="3111449"/>
            <a:ext cx="977406" cy="6430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" name="Oval 14"/>
          <p:cNvSpPr/>
          <p:nvPr/>
        </p:nvSpPr>
        <p:spPr>
          <a:xfrm>
            <a:off x="8232355" y="3616891"/>
            <a:ext cx="228600" cy="228600"/>
          </a:xfrm>
          <a:prstGeom prst="ellipse">
            <a:avLst/>
          </a:prstGeom>
          <a:solidFill>
            <a:srgbClr val="0000FF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5" idx="5"/>
          </p:cNvCxnSpPr>
          <p:nvPr/>
        </p:nvCxnSpPr>
        <p:spPr>
          <a:xfrm>
            <a:off x="8427477" y="3812013"/>
            <a:ext cx="643079" cy="5668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>
            <a:stCxn id="15" idx="6"/>
          </p:cNvCxnSpPr>
          <p:nvPr/>
        </p:nvCxnSpPr>
        <p:spPr>
          <a:xfrm flipV="1">
            <a:off x="8460955" y="3540691"/>
            <a:ext cx="685800" cy="1905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3983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Hubs and Authorities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None/>
            </a:pPr>
            <a:r>
              <a:rPr lang="en-US" b="1" dirty="0">
                <a:solidFill>
                  <a:srgbClr val="D600B7"/>
                </a:solidFill>
              </a:rPr>
              <a:t>Interesting pages fall into two classes: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b="1" dirty="0">
                <a:solidFill>
                  <a:srgbClr val="008000"/>
                </a:solidFill>
              </a:rPr>
              <a:t>Authorities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are pages containing </a:t>
            </a:r>
            <a:br>
              <a:rPr lang="en-US" dirty="0"/>
            </a:br>
            <a:r>
              <a:rPr lang="en-US" dirty="0"/>
              <a:t>useful information</a:t>
            </a:r>
          </a:p>
          <a:p>
            <a:pPr marL="928688" lvl="1" indent="-457200">
              <a:buFont typeface="Wingdings" panose="05000000000000000000" pitchFamily="2" charset="2"/>
              <a:buChar char="§"/>
            </a:pPr>
            <a:r>
              <a:rPr lang="en-US" dirty="0"/>
              <a:t>Newspaper home pages</a:t>
            </a:r>
          </a:p>
          <a:p>
            <a:pPr marL="928688" lvl="1" indent="-457200">
              <a:buFont typeface="Wingdings" panose="05000000000000000000" pitchFamily="2" charset="2"/>
              <a:buChar char="§"/>
            </a:pPr>
            <a:r>
              <a:rPr lang="en-US" dirty="0"/>
              <a:t>Course home pages</a:t>
            </a:r>
          </a:p>
          <a:p>
            <a:pPr marL="928688" lvl="1" indent="-457200">
              <a:buFont typeface="Wingdings" panose="05000000000000000000" pitchFamily="2" charset="2"/>
              <a:buChar char="§"/>
            </a:pPr>
            <a:r>
              <a:rPr lang="en-US" dirty="0"/>
              <a:t>Home pages of auto manufacturers</a:t>
            </a:r>
          </a:p>
          <a:p>
            <a:pPr marL="2025968" lvl="6" indent="-457200"/>
            <a:endParaRPr lang="en-US" dirty="0"/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b="1" dirty="0">
                <a:solidFill>
                  <a:srgbClr val="0000FF"/>
                </a:solidFill>
              </a:rPr>
              <a:t>Hubs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are pages that link to authorities</a:t>
            </a:r>
          </a:p>
          <a:p>
            <a:pPr marL="928688" lvl="1" indent="-457200">
              <a:buFont typeface="Wingdings" panose="05000000000000000000" pitchFamily="2" charset="2"/>
              <a:buChar char="§"/>
            </a:pPr>
            <a:r>
              <a:rPr lang="en-US" dirty="0"/>
              <a:t>List of newspapers</a:t>
            </a:r>
          </a:p>
          <a:p>
            <a:pPr marL="928688" lvl="1" indent="-457200">
              <a:buFont typeface="Wingdings" panose="05000000000000000000" pitchFamily="2" charset="2"/>
              <a:buChar char="§"/>
            </a:pPr>
            <a:r>
              <a:rPr lang="en-US" dirty="0"/>
              <a:t>Course bulletin</a:t>
            </a:r>
          </a:p>
          <a:p>
            <a:pPr marL="928688" lvl="1" indent="-457200">
              <a:buFont typeface="Wingdings" panose="05000000000000000000" pitchFamily="2" charset="2"/>
              <a:buChar char="§"/>
            </a:pPr>
            <a:r>
              <a:rPr lang="en-US" dirty="0"/>
              <a:t>List of US auto manufacturers</a:t>
            </a:r>
            <a:endParaRPr lang="en-US" dirty="0"/>
          </a:p>
        </p:txBody>
      </p:sp>
      <p:pic>
        <p:nvPicPr>
          <p:cNvPr id="4" name="Picture 8" descr="Hubs and Authorities Diagra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6106" y="3116196"/>
            <a:ext cx="3291840" cy="2057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108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Counting In-Links: Authority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None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0289" y="1320225"/>
            <a:ext cx="5867400" cy="470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605490" y="6273225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(Note this is idealized example. In reality graph is not bipartite and each page has both the hub and authority score)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6489" y="5130225"/>
            <a:ext cx="358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D600B7"/>
                </a:solidFill>
                <a:latin typeface="Arial" pitchFamily="34" charset="0"/>
                <a:cs typeface="Arial" pitchFamily="34" charset="0"/>
              </a:rPr>
              <a:t>Each page starts </a:t>
            </a:r>
            <a:r>
              <a:rPr lang="en-US" sz="2400" dirty="0" smtClean="0">
                <a:solidFill>
                  <a:srgbClr val="D600B7"/>
                </a:solidFill>
                <a:latin typeface="Arial" pitchFamily="34" charset="0"/>
                <a:cs typeface="Arial" pitchFamily="34" charset="0"/>
              </a:rPr>
              <a:t>with</a:t>
            </a:r>
            <a:r>
              <a:rPr lang="en-US" sz="2000" dirty="0" smtClean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hub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D600B7"/>
                </a:solidFill>
                <a:latin typeface="Arial" pitchFamily="34" charset="0"/>
                <a:cs typeface="Arial" pitchFamily="34" charset="0"/>
              </a:rPr>
              <a:t>score 1.</a:t>
            </a:r>
            <a:r>
              <a:rPr lang="en-US" sz="2000" dirty="0" smtClean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Authorities</a:t>
            </a:r>
            <a:r>
              <a:rPr lang="en-US" sz="2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D600B7"/>
                </a:solidFill>
                <a:latin typeface="Arial" pitchFamily="34" charset="0"/>
                <a:cs typeface="Arial" pitchFamily="34" charset="0"/>
              </a:rPr>
              <a:t>collect their votes</a:t>
            </a:r>
          </a:p>
        </p:txBody>
      </p:sp>
    </p:spTree>
    <p:extLst>
      <p:ext uri="{BB962C8B-B14F-4D97-AF65-F5344CB8AC3E}">
        <p14:creationId xmlns:p14="http://schemas.microsoft.com/office/powerpoint/2010/main" val="344785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Matrix Formulation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838200" y="1746069"/>
                <a:ext cx="10338381" cy="51119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D600B7"/>
                    </a:solidFill>
                  </a:rPr>
                  <a:t>To make this work all we need is to update the teleportation part of the PageRank formulation: </a:t>
                </a:r>
                <a:endParaRPr lang="en-US" b="1" dirty="0" smtClean="0">
                  <a:solidFill>
                    <a:srgbClr val="D600B7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/>
                        <a:cs typeface="Times New Roman" pitchFamily="18" charset="0"/>
                        <a:sym typeface="Symbol"/>
                      </a:rPr>
                      <m:t>𝑨</m:t>
                    </m:r>
                    <m:r>
                      <a:rPr lang="en-US" sz="3200" b="1" i="1" baseline="-25000" dirty="0" err="1">
                        <a:latin typeface="Cambria Math"/>
                        <a:cs typeface="Times New Roman" pitchFamily="18" charset="0"/>
                        <a:sym typeface="Symbol"/>
                      </a:rPr>
                      <m:t>𝒊𝒋</m:t>
                    </m:r>
                    <m:r>
                      <a:rPr lang="en-US" sz="3200" b="1" i="1" dirty="0">
                        <a:latin typeface="Cambria Math"/>
                        <a:cs typeface="Times New Roman" pitchFamily="18" charset="0"/>
                        <a:sym typeface="Symbol"/>
                      </a:rPr>
                      <m:t> =  </m:t>
                    </m:r>
                    <m:r>
                      <a:rPr lang="en-US" sz="3200" b="1" i="1" dirty="0">
                        <a:latin typeface="Cambria Math"/>
                        <a:cs typeface="Times New Roman" pitchFamily="18" charset="0"/>
                        <a:sym typeface="Symbol"/>
                      </a:rPr>
                      <m:t>𝜷</m:t>
                    </m:r>
                    <m:r>
                      <a:rPr lang="en-US" sz="3200" b="1" i="1" dirty="0">
                        <a:latin typeface="Cambria Math"/>
                        <a:cs typeface="Times New Roman" pitchFamily="18" charset="0"/>
                        <a:sym typeface="Symbol"/>
                      </a:rPr>
                      <m:t> </m:t>
                    </m:r>
                    <m:sSub>
                      <m:sSubPr>
                        <m:ctrlPr>
                          <a:rPr lang="en-US" sz="3200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latin typeface="Cambria Math"/>
                            <a:cs typeface="Times New Roman" pitchFamily="18" charset="0"/>
                          </a:rPr>
                          <m:t>𝑴</m:t>
                        </m:r>
                      </m:e>
                      <m:sub>
                        <m:r>
                          <a:rPr lang="en-US" sz="3200" b="1" i="1" dirty="0">
                            <a:latin typeface="Cambria Math"/>
                            <a:cs typeface="Times New Roman" pitchFamily="18" charset="0"/>
                          </a:rPr>
                          <m:t>𝒊𝒋</m:t>
                        </m:r>
                      </m:sub>
                    </m:sSub>
                    <m:r>
                      <a:rPr lang="en-US" sz="3200" b="1" i="1" dirty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3200" b="1" i="1" dirty="0">
                        <a:solidFill>
                          <a:srgbClr val="0000FF"/>
                        </a:solidFill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3200" b="1" i="1" dirty="0">
                        <a:solidFill>
                          <a:srgbClr val="0000FF"/>
                        </a:solidFill>
                        <a:latin typeface="Cambria Math"/>
                        <a:cs typeface="Times New Roman" pitchFamily="18" charset="0"/>
                      </a:rPr>
                      <m:t>𝟏</m:t>
                    </m:r>
                    <m:r>
                      <a:rPr lang="en-US" sz="3200" b="1" i="1" dirty="0">
                        <a:solidFill>
                          <a:srgbClr val="0000FF"/>
                        </a:solidFill>
                        <a:latin typeface="Cambria Math"/>
                        <a:cs typeface="Times New Roman" pitchFamily="18" charset="0"/>
                      </a:rPr>
                      <m:t>−</m:t>
                    </m:r>
                    <m:r>
                      <a:rPr lang="en-US" sz="3200" b="1" i="1" dirty="0">
                        <a:solidFill>
                          <a:srgbClr val="0000FF"/>
                        </a:solidFill>
                        <a:latin typeface="Cambria Math"/>
                        <a:cs typeface="Times New Roman" pitchFamily="18" charset="0"/>
                      </a:rPr>
                      <m:t>𝜷</m:t>
                    </m:r>
                    <m:r>
                      <a:rPr lang="en-US" sz="3200" b="1" i="1" dirty="0">
                        <a:solidFill>
                          <a:srgbClr val="0000FF"/>
                        </a:solidFill>
                        <a:latin typeface="Cambria Math"/>
                        <a:cs typeface="Times New Roman" pitchFamily="18" charset="0"/>
                      </a:rPr>
                      <m:t>)/|</m:t>
                    </m:r>
                    <m:r>
                      <a:rPr lang="en-US" sz="3200" b="1" i="1" dirty="0">
                        <a:solidFill>
                          <a:srgbClr val="0000FF"/>
                        </a:solidFill>
                        <a:latin typeface="Cambria Math"/>
                        <a:cs typeface="Times New Roman" pitchFamily="18" charset="0"/>
                        <a:sym typeface="Symbol"/>
                      </a:rPr>
                      <m:t>𝑺</m:t>
                    </m:r>
                    <m:r>
                      <a:rPr lang="en-US" sz="3200" b="1" i="1" dirty="0">
                        <a:solidFill>
                          <a:srgbClr val="0000FF"/>
                        </a:solidFill>
                        <a:latin typeface="Cambria Math"/>
                        <a:cs typeface="Times New Roman" pitchFamily="18" charset="0"/>
                        <a:sym typeface="Symbol"/>
                      </a:rPr>
                      <m:t>|</m:t>
                    </m:r>
                  </m:oMath>
                </a14:m>
                <a:r>
                  <a:rPr lang="en-US" b="1" dirty="0">
                    <a:solidFill>
                      <a:srgbClr val="0000FF"/>
                    </a:solidFill>
                    <a:sym typeface="Symbol"/>
                  </a:rPr>
                  <a:t>     </a:t>
                </a:r>
                <a:r>
                  <a:rPr lang="en-US" sz="3200" b="1" dirty="0">
                    <a:sym typeface="Symbol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/>
                        <a:sym typeface="Symbol"/>
                      </a:rPr>
                      <m:t>𝒊</m:t>
                    </m:r>
                    <m:r>
                      <a:rPr lang="en-US" sz="3200" b="1" i="1" dirty="0">
                        <a:latin typeface="Cambria Math"/>
                        <a:sym typeface="Symbol"/>
                      </a:rPr>
                      <m:t>∈ </m:t>
                    </m:r>
                    <m:r>
                      <a:rPr lang="en-US" sz="3200" b="1" i="1" dirty="0">
                        <a:latin typeface="Cambria Math"/>
                        <a:sym typeface="Symbol"/>
                      </a:rPr>
                      <m:t>𝑺</m:t>
                    </m:r>
                  </m:oMath>
                </a14:m>
                <a:endParaRPr lang="en-US" sz="3200" b="1" dirty="0">
                  <a:sym typeface="Symbol"/>
                </a:endParaRPr>
              </a:p>
              <a:p>
                <a:pPr marL="914400" lvl="2" indent="0">
                  <a:buNone/>
                </a:pPr>
                <a:r>
                  <a:rPr lang="en-US" sz="3200" b="1" i="1" dirty="0">
                    <a:latin typeface="Times New Roman" pitchFamily="18" charset="0"/>
                    <a:cs typeface="Times New Roman" pitchFamily="18" charset="0"/>
                  </a:rPr>
                  <a:t>	    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/>
                        <a:cs typeface="Times New Roman" pitchFamily="18" charset="0"/>
                      </a:rPr>
                      <m:t>        </m:t>
                    </m:r>
                    <m:r>
                      <a:rPr lang="en-US" sz="3200" b="1" i="1" dirty="0">
                        <a:latin typeface="Cambria Math"/>
                        <a:cs typeface="Times New Roman" pitchFamily="18" charset="0"/>
                      </a:rPr>
                      <m:t>𝜷</m:t>
                    </m:r>
                    <m:r>
                      <a:rPr lang="en-US" sz="3200" b="1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latin typeface="Cambria Math"/>
                            <a:cs typeface="Times New Roman" pitchFamily="18" charset="0"/>
                          </a:rPr>
                          <m:t>𝑴</m:t>
                        </m:r>
                      </m:e>
                      <m:sub>
                        <m:r>
                          <a:rPr lang="en-US" sz="3200" b="1" i="1" dirty="0">
                            <a:latin typeface="Cambria Math"/>
                            <a:cs typeface="Times New Roman" pitchFamily="18" charset="0"/>
                          </a:rPr>
                          <m:t>𝒊𝒋</m:t>
                        </m:r>
                      </m:sub>
                    </m:sSub>
                    <m:r>
                      <a:rPr lang="en-US" sz="3200" b="1" i="1" dirty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3200" b="1" i="1" dirty="0">
                        <a:latin typeface="Cambria Math"/>
                        <a:cs typeface="Times New Roman" pitchFamily="18" charset="0"/>
                      </a:rPr>
                      <m:t>𝟎</m:t>
                    </m:r>
                  </m:oMath>
                </a14:m>
                <a:r>
                  <a:rPr lang="en-US" sz="3200" b="1" i="1" baseline="-25000" dirty="0">
                    <a:latin typeface="Times New Roman" pitchFamily="18" charset="0"/>
                    <a:cs typeface="Times New Roman" pitchFamily="18" charset="0"/>
                  </a:rPr>
                  <a:t>                              </a:t>
                </a:r>
                <a:r>
                  <a:rPr lang="en-US" sz="3200" b="1" dirty="0">
                    <a:sym typeface="Symbol"/>
                  </a:rPr>
                  <a:t>otherwise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i="1" dirty="0"/>
                  <a:t>A</a:t>
                </a:r>
                <a:r>
                  <a:rPr lang="en-US" dirty="0"/>
                  <a:t> is stochastic!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We weighted all pages in the teleport set </a:t>
                </a:r>
                <a:r>
                  <a:rPr lang="en-US" b="1" i="1" dirty="0">
                    <a:solidFill>
                      <a:srgbClr val="0000FF"/>
                    </a:solidFill>
                  </a:rPr>
                  <a:t>S</a:t>
                </a:r>
                <a:r>
                  <a:rPr lang="en-US" dirty="0"/>
                  <a:t> equally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207A00"/>
                    </a:solidFill>
                  </a:rPr>
                  <a:t>Could also assign different weights to pages!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b="1" dirty="0">
                    <a:solidFill>
                      <a:srgbClr val="D600B7"/>
                    </a:solidFill>
                  </a:rPr>
                  <a:t>Compute as for regular PageRank: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Multiply by </a:t>
                </a:r>
                <a:r>
                  <a:rPr lang="en-US" b="1" i="1" dirty="0"/>
                  <a:t>M</a:t>
                </a:r>
                <a:r>
                  <a:rPr lang="en-US" dirty="0"/>
                  <a:t>, then add a vector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Maintains sparseness</a:t>
                </a:r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46069"/>
                <a:ext cx="10338381" cy="5111931"/>
              </a:xfrm>
              <a:prstGeom prst="rect">
                <a:avLst/>
              </a:prstGeom>
              <a:blipFill>
                <a:blip r:embed="rId3"/>
                <a:stretch>
                  <a:fillRect l="-1062" t="-1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97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Counting In-Links: Authority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None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0289" y="1320225"/>
            <a:ext cx="5867400" cy="470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605490" y="6273225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(Note this is idealized example. In reality graph is not bipartite and each page has both the hub and authority score)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6489" y="5130225"/>
            <a:ext cx="358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D600B7"/>
                </a:solidFill>
                <a:latin typeface="Arial" pitchFamily="34" charset="0"/>
                <a:cs typeface="Arial" pitchFamily="34" charset="0"/>
              </a:rPr>
              <a:t>Each page starts </a:t>
            </a:r>
            <a:r>
              <a:rPr lang="en-US" sz="2400" dirty="0" smtClean="0">
                <a:solidFill>
                  <a:srgbClr val="D600B7"/>
                </a:solidFill>
                <a:latin typeface="Arial" pitchFamily="34" charset="0"/>
                <a:cs typeface="Arial" pitchFamily="34" charset="0"/>
              </a:rPr>
              <a:t>with</a:t>
            </a:r>
            <a:r>
              <a:rPr lang="en-US" sz="2000" dirty="0" smtClean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hub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D600B7"/>
                </a:solidFill>
                <a:latin typeface="Arial" pitchFamily="34" charset="0"/>
                <a:cs typeface="Arial" pitchFamily="34" charset="0"/>
              </a:rPr>
              <a:t>score 1.</a:t>
            </a:r>
            <a:r>
              <a:rPr lang="en-US" sz="2000" dirty="0" smtClean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Authorities</a:t>
            </a:r>
            <a:r>
              <a:rPr lang="en-US" sz="2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D600B7"/>
                </a:solidFill>
                <a:latin typeface="Arial" pitchFamily="34" charset="0"/>
                <a:cs typeface="Arial" pitchFamily="34" charset="0"/>
              </a:rPr>
              <a:t>collect their votes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85742" y="3502427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Sum of </a:t>
            </a: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hub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scores of nodes pointing to NYT.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441816" y="3419053"/>
            <a:ext cx="353790" cy="372484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27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6952" y="1411134"/>
            <a:ext cx="6129338" cy="4862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Expert Quality: Hub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5490" y="6273225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(Note this is idealized example. In reality graph is not bipartite and each page has both the hub and authority score)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69366" y="5185727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Hubs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D600B7"/>
                </a:solidFill>
                <a:latin typeface="Arial" pitchFamily="34" charset="0"/>
                <a:cs typeface="Arial" pitchFamily="34" charset="0"/>
              </a:rPr>
              <a:t>collect authority scores</a:t>
            </a:r>
            <a:endParaRPr lang="en-US" sz="2000" dirty="0" smtClean="0">
              <a:solidFill>
                <a:srgbClr val="D600B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57751" y="1498956"/>
            <a:ext cx="2362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Sum of authority scores of nodes that the node points to.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791352" y="2173134"/>
            <a:ext cx="1143000" cy="4572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66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6952" y="1411134"/>
            <a:ext cx="6129338" cy="4862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Reweighting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5490" y="6273225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(Note this is idealized example. In reality graph is not bipartite and each page has both the hub and authority score)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40019" y="5256501"/>
            <a:ext cx="3105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07A00"/>
                </a:solidFill>
                <a:latin typeface="Arial" pitchFamily="34" charset="0"/>
                <a:cs typeface="Arial" pitchFamily="34" charset="0"/>
              </a:rPr>
              <a:t>Authorities</a:t>
            </a:r>
            <a:r>
              <a:rPr lang="en-US" sz="2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D600B7"/>
                </a:solidFill>
                <a:latin typeface="Arial" pitchFamily="34" charset="0"/>
                <a:cs typeface="Arial" pitchFamily="34" charset="0"/>
              </a:rPr>
              <a:t>again collect </a:t>
            </a:r>
            <a:br>
              <a:rPr lang="en-US" sz="2000" dirty="0" smtClean="0">
                <a:solidFill>
                  <a:srgbClr val="D600B7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solidFill>
                  <a:srgbClr val="D600B7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000" dirty="0" smtClean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hub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D600B7"/>
                </a:solidFill>
                <a:latin typeface="Arial" pitchFamily="34" charset="0"/>
                <a:cs typeface="Arial" pitchFamily="34" charset="0"/>
              </a:rPr>
              <a:t>scores</a:t>
            </a:r>
          </a:p>
        </p:txBody>
      </p:sp>
    </p:spTree>
    <p:extLst>
      <p:ext uri="{BB962C8B-B14F-4D97-AF65-F5344CB8AC3E}">
        <p14:creationId xmlns:p14="http://schemas.microsoft.com/office/powerpoint/2010/main" val="371070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Mutually Recursive Definition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829824" y="1690688"/>
                <a:ext cx="10515600" cy="4908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0000FF"/>
                    </a:solidFill>
                  </a:rPr>
                  <a:t>A good hub links to many good authorities</a:t>
                </a:r>
              </a:p>
              <a:p>
                <a:pPr lvl="8"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accent4"/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008000"/>
                    </a:solidFill>
                  </a:rPr>
                  <a:t>A </a:t>
                </a:r>
                <a:r>
                  <a:rPr lang="en-US" b="1" dirty="0">
                    <a:solidFill>
                      <a:srgbClr val="008000"/>
                    </a:solidFill>
                  </a:rPr>
                  <a:t>good authority is linked from many good hubs</a:t>
                </a:r>
              </a:p>
              <a:p>
                <a:pPr lvl="8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D600B7"/>
                    </a:solidFill>
                  </a:rPr>
                  <a:t>Model </a:t>
                </a:r>
                <a:r>
                  <a:rPr lang="en-US" b="1" dirty="0">
                    <a:solidFill>
                      <a:srgbClr val="D600B7"/>
                    </a:solidFill>
                  </a:rPr>
                  <a:t>using two scores for each </a:t>
                </a:r>
                <a:r>
                  <a:rPr lang="en-US" b="1" dirty="0">
                    <a:solidFill>
                      <a:srgbClr val="D600B7"/>
                    </a:solidFill>
                  </a:rPr>
                  <a:t>node:</a:t>
                </a:r>
                <a:endParaRPr lang="en-US" b="1" dirty="0">
                  <a:solidFill>
                    <a:srgbClr val="D600B7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/>
                  <a:t>Hub</a:t>
                </a:r>
                <a:r>
                  <a:rPr lang="en-US" dirty="0"/>
                  <a:t> score and </a:t>
                </a:r>
                <a:r>
                  <a:rPr lang="en-US" b="1" dirty="0"/>
                  <a:t>Authority</a:t>
                </a:r>
                <a:r>
                  <a:rPr lang="en-US" dirty="0"/>
                  <a:t> score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Represented as vectors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𝒉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𝒂</m:t>
                    </m:r>
                  </m:oMath>
                </a14:m>
                <a:endParaRPr lang="en-US" b="1" i="1" dirty="0"/>
              </a:p>
            </p:txBody>
          </p:sp>
        </mc:Choice>
        <mc:Fallback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24" y="1690688"/>
                <a:ext cx="10515600" cy="4908416"/>
              </a:xfrm>
              <a:prstGeom prst="rect">
                <a:avLst/>
              </a:prstGeom>
              <a:blipFill>
                <a:blip r:embed="rId3"/>
                <a:stretch>
                  <a:fillRect l="-986" t="-1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19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24" y="243939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Hubs and Authorities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829824" y="1690688"/>
                <a:ext cx="10515600" cy="4908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 smtClean="0">
                    <a:solidFill>
                      <a:srgbClr val="D600B7"/>
                    </a:solidFill>
                  </a:rPr>
                  <a:t>Each page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D600B7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>
                    <a:solidFill>
                      <a:srgbClr val="D600B7"/>
                    </a:solidFill>
                  </a:rPr>
                  <a:t> has 2 </a:t>
                </a:r>
                <a:r>
                  <a:rPr lang="en-US" b="1" dirty="0">
                    <a:solidFill>
                      <a:srgbClr val="D600B7"/>
                    </a:solidFill>
                  </a:rPr>
                  <a:t>scores</a:t>
                </a:r>
                <a:r>
                  <a:rPr lang="en-US" b="1" dirty="0">
                    <a:solidFill>
                      <a:srgbClr val="D600B7"/>
                    </a:solidFill>
                  </a:rPr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Authority score: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b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Hub score: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b="1" dirty="0"/>
              </a:p>
              <a:p>
                <a:pPr marL="576072" indent="-457200">
                  <a:buFont typeface="Wingdings" panose="05000000000000000000" pitchFamily="2" charset="2"/>
                  <a:buChar char="§"/>
                </a:pPr>
                <a:r>
                  <a:rPr lang="en-US" b="1" u="sng" dirty="0">
                    <a:solidFill>
                      <a:srgbClr val="0000FF"/>
                    </a:solidFill>
                  </a:rPr>
                  <a:t>HITS </a:t>
                </a:r>
                <a:r>
                  <a:rPr lang="en-US" b="1" u="sng" dirty="0">
                    <a:solidFill>
                      <a:srgbClr val="0000FF"/>
                    </a:solidFill>
                  </a:rPr>
                  <a:t>algorithm: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Initialize: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(0)</m:t>
                        </m:r>
                      </m:sup>
                    </m:sSubSup>
                    <m:r>
                      <a:rPr lang="en-US">
                        <a:latin typeface="Cambria Math"/>
                      </a:rPr>
                      <m:t>=1</m:t>
                    </m:r>
                    <m:r>
                      <a:rPr lang="en-US">
                        <a:latin typeface="Cambria Math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N</m:t>
                        </m:r>
                      </m:e>
                    </m:rad>
                    <m:r>
                      <a:rPr lang="en-US">
                        <a:latin typeface="Cambria Math"/>
                      </a:rPr>
                      <m:t>, </m:t>
                    </m:r>
                    <m:r>
                      <a:rPr lang="en-US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j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(0)</m:t>
                        </m:r>
                      </m:sup>
                    </m:sSubSup>
                    <m:r>
                      <a:rPr lang="en-US">
                        <a:latin typeface="Cambria Math"/>
                      </a:rPr>
                      <m:t>=1/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N</m:t>
                        </m:r>
                      </m:e>
                    </m:rad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008000"/>
                    </a:solidFill>
                  </a:rPr>
                  <a:t>Then keep </a:t>
                </a:r>
                <a:r>
                  <a:rPr lang="en-US" dirty="0">
                    <a:solidFill>
                      <a:srgbClr val="008000"/>
                    </a:solidFill>
                  </a:rPr>
                  <a:t>iterating until </a:t>
                </a:r>
                <a:r>
                  <a:rPr lang="en-US" b="1" dirty="0">
                    <a:solidFill>
                      <a:srgbClr val="008000"/>
                    </a:solidFill>
                  </a:rPr>
                  <a:t>convergence</a:t>
                </a:r>
                <a:r>
                  <a:rPr lang="en-US" dirty="0">
                    <a:solidFill>
                      <a:srgbClr val="008000"/>
                    </a:solidFill>
                  </a:rPr>
                  <a:t>:</a:t>
                </a:r>
                <a:endParaRPr lang="en-US" dirty="0">
                  <a:solidFill>
                    <a:srgbClr val="008000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𝒊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: </m:t>
                    </m:r>
                  </m:oMath>
                </a14:m>
                <a:r>
                  <a:rPr lang="en-US" dirty="0"/>
                  <a:t>Authority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+1)</m:t>
                        </m:r>
                      </m:sup>
                    </m:sSubSup>
                    <m:r>
                      <a:rPr lang="en-US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>
                            <a:latin typeface="Cambria Math"/>
                          </a:rPr>
                          <m:t>𝒋</m:t>
                        </m:r>
                        <m:r>
                          <a:rPr lang="en-US" b="1" i="1">
                            <a:latin typeface="Cambria Math"/>
                          </a:rPr>
                          <m:t>→</m:t>
                        </m:r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𝒊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: </m:t>
                    </m:r>
                  </m:oMath>
                </a14:m>
                <a:r>
                  <a:rPr lang="en-US" dirty="0"/>
                  <a:t>Hub: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+1)</m:t>
                        </m:r>
                      </m:sup>
                    </m:sSubSup>
                    <m:r>
                      <a:rPr lang="en-US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latin typeface="Cambria Math"/>
                          </a:rPr>
                          <m:t>→</m:t>
                        </m:r>
                        <m:r>
                          <a:rPr lang="en-US" b="1" i="1">
                            <a:latin typeface="Cambria Math"/>
                          </a:rPr>
                          <m:t>𝒋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e>
                    </m:nary>
                  </m:oMath>
                </a14:m>
                <a:endParaRPr lang="en-US" i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𝒊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r>
                  <a:rPr lang="en-US" dirty="0"/>
                  <a:t> Normalize: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24" y="1690688"/>
                <a:ext cx="10515600" cy="4908416"/>
              </a:xfrm>
              <a:prstGeom prst="rect">
                <a:avLst/>
              </a:prstGeom>
              <a:blipFill>
                <a:blip r:embed="rId3"/>
                <a:stretch>
                  <a:fillRect l="-986" t="-2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9130173" y="2503541"/>
            <a:ext cx="419358" cy="4168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8135598" y="1558908"/>
            <a:ext cx="1055989" cy="1005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846798" y="1569161"/>
            <a:ext cx="410375" cy="9446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9384173" y="1569161"/>
            <a:ext cx="165358" cy="9446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7"/>
          </p:cNvCxnSpPr>
          <p:nvPr/>
        </p:nvCxnSpPr>
        <p:spPr>
          <a:xfrm flipH="1">
            <a:off x="9488117" y="1558908"/>
            <a:ext cx="781081" cy="1005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925919" y="1360716"/>
            <a:ext cx="419358" cy="416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j</a:t>
            </a:r>
            <a:r>
              <a:rPr lang="en-US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637119" y="1360716"/>
            <a:ext cx="419358" cy="416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j</a:t>
            </a:r>
            <a:r>
              <a:rPr lang="en-US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48319" y="1360716"/>
            <a:ext cx="419358" cy="416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j</a:t>
            </a:r>
            <a:r>
              <a:rPr lang="en-US" sz="2000" b="1" baseline="-25000" dirty="0" smtClean="0">
                <a:latin typeface="Arial" pitchFamily="34" charset="0"/>
                <a:cs typeface="Arial" pitchFamily="34" charset="0"/>
              </a:rPr>
              <a:t>3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059519" y="1360716"/>
            <a:ext cx="419358" cy="416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j</a:t>
            </a:r>
            <a:r>
              <a:rPr lang="en-US" sz="2000" b="1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8748903" y="2837548"/>
                <a:ext cx="1314462" cy="799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>
                          <a:solidFill>
                            <a:srgbClr val="008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en-US" b="1" i="1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→</m:t>
                          </m:r>
                          <m:r>
                            <a:rPr lang="en-US" b="1" i="1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8000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8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1" dirty="0">
                  <a:solidFill>
                    <a:srgbClr val="008000"/>
                  </a:solidFill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903" y="2837548"/>
                <a:ext cx="1314462" cy="7998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19" idx="7"/>
            <a:endCxn id="24" idx="3"/>
          </p:cNvCxnSpPr>
          <p:nvPr/>
        </p:nvCxnSpPr>
        <p:spPr>
          <a:xfrm flipV="1">
            <a:off x="8511589" y="4446446"/>
            <a:ext cx="831524" cy="954644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9089469" y="4507500"/>
            <a:ext cx="319230" cy="832538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1" idx="0"/>
          </p:cNvCxnSpPr>
          <p:nvPr/>
        </p:nvCxnSpPr>
        <p:spPr>
          <a:xfrm flipH="1" flipV="1">
            <a:off x="9541941" y="4507499"/>
            <a:ext cx="167583" cy="832539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2" idx="1"/>
            <a:endCxn id="24" idx="5"/>
          </p:cNvCxnSpPr>
          <p:nvPr/>
        </p:nvCxnSpPr>
        <p:spPr>
          <a:xfrm flipH="1" flipV="1">
            <a:off x="9639643" y="4446446"/>
            <a:ext cx="594974" cy="954644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153645" y="5340038"/>
            <a:ext cx="419358" cy="416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j</a:t>
            </a:r>
            <a:r>
              <a:rPr lang="en-US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788645" y="5340038"/>
            <a:ext cx="419358" cy="416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j</a:t>
            </a:r>
            <a:r>
              <a:rPr lang="en-US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499845" y="5340038"/>
            <a:ext cx="419358" cy="416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j</a:t>
            </a:r>
            <a:r>
              <a:rPr lang="en-US" sz="2000" b="1" baseline="-25000" dirty="0" smtClean="0">
                <a:latin typeface="Arial" pitchFamily="34" charset="0"/>
                <a:cs typeface="Arial" pitchFamily="34" charset="0"/>
              </a:rPr>
              <a:t>3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173203" y="5340038"/>
            <a:ext cx="419358" cy="416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j</a:t>
            </a:r>
            <a:r>
              <a:rPr lang="en-US" sz="2000" b="1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8812507" y="5799270"/>
                <a:ext cx="1314462" cy="799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→</m:t>
                          </m:r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2507" y="5799270"/>
                <a:ext cx="1314462" cy="7998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/>
          <p:cNvSpPr/>
          <p:nvPr/>
        </p:nvSpPr>
        <p:spPr>
          <a:xfrm>
            <a:off x="9281699" y="4090607"/>
            <a:ext cx="419358" cy="4168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51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24" y="243939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Hubs and Authorities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829824" y="1690688"/>
                <a:ext cx="10515600" cy="4908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 smtClean="0">
                    <a:solidFill>
                      <a:srgbClr val="D600B7"/>
                    </a:solidFill>
                  </a:rPr>
                  <a:t>HITS converges to a single stable point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/>
                  <a:t>Notation: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Vector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𝒂</m:t>
                    </m:r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 = (</m:t>
                    </m:r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𝑎</m:t>
                    </m:r>
                    <m:r>
                      <a:rPr lang="en-US" i="1" baseline="-25000" dirty="0">
                        <a:latin typeface="Cambria Math"/>
                        <a:cs typeface="Times New Roman" pitchFamily="18" charset="0"/>
                      </a:rPr>
                      <m:t>1</m:t>
                    </m:r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),    </m:t>
                    </m:r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𝒉</m:t>
                    </m:r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 = (</m:t>
                    </m:r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h</m:t>
                    </m:r>
                    <m:r>
                      <a:rPr lang="en-US" i="1" baseline="-25000" dirty="0">
                        <a:latin typeface="Cambria Math"/>
                        <a:cs typeface="Times New Roman" pitchFamily="18" charset="0"/>
                      </a:rPr>
                      <m:t>1</m:t>
                    </m:r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/>
                            <a:cs typeface="Times New Roman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Adjacency matrix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/>
                  <a:t> (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dirty="0" err="1"/>
                  <a:t>x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dirty="0"/>
                  <a:t>):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𝑨</m:t>
                    </m:r>
                    <m:r>
                      <a:rPr lang="en-US" b="1" i="1" baseline="-25000" dirty="0" err="1">
                        <a:latin typeface="Cambria Math"/>
                        <a:cs typeface="Times New Roman" pitchFamily="18" charset="0"/>
                      </a:rPr>
                      <m:t>𝒊𝒋</m:t>
                    </m:r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𝑖</m:t>
                    </m:r>
                    <m:r>
                      <a:rPr lang="en-US" i="1" dirty="0" err="1">
                        <a:latin typeface="Cambria Math"/>
                        <a:cs typeface="Times New Roman" pitchFamily="18" charset="0"/>
                        <a:sym typeface="Wingdings 3"/>
                      </a:rPr>
                      <m:t></m:t>
                    </m:r>
                    <m:r>
                      <a:rPr lang="en-US" i="1" dirty="0" err="1">
                        <a:latin typeface="Cambria Math"/>
                        <a:cs typeface="Times New Roman" pitchFamily="18" charset="0"/>
                        <a:sym typeface="Wingdings 3"/>
                      </a:rPr>
                      <m:t>𝑗</m:t>
                    </m:r>
                  </m:oMath>
                </a14:m>
                <a:r>
                  <a:rPr lang="en-US" dirty="0">
                    <a:sym typeface="Wingdings 3"/>
                  </a:rPr>
                  <a:t>, 0 otherwise</a:t>
                </a:r>
                <a:endParaRPr lang="en-US" i="1" dirty="0">
                  <a:latin typeface="Times New Roman" pitchFamily="18" charset="0"/>
                  <a:cs typeface="Times New Roman" pitchFamily="18" charset="0"/>
                  <a:sym typeface="Wingdings 3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b="1" dirty="0" smtClean="0">
                  <a:solidFill>
                    <a:srgbClr val="0000FF"/>
                  </a:solidFill>
                  <a:sym typeface="Wingdings 3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 smtClean="0">
                    <a:solidFill>
                      <a:srgbClr val="0000FF"/>
                    </a:solidFill>
                    <a:sym typeface="Wingdings 3"/>
                  </a:rPr>
                  <a:t>Then</a:t>
                </a:r>
                <a:r>
                  <a:rPr lang="en-US" b="1" dirty="0" smtClean="0">
                    <a:sym typeface="Wingdings 3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sym typeface="Wingdings 3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8000"/>
                            </a:solidFill>
                            <a:latin typeface="Cambria Math"/>
                            <a:sym typeface="Wingdings 3"/>
                          </a:rPr>
                          <m:t>𝒉</m:t>
                        </m:r>
                      </m:e>
                      <m:sub>
                        <m:r>
                          <a:rPr lang="en-US" b="1" i="1">
                            <a:solidFill>
                              <a:srgbClr val="008000"/>
                            </a:solidFill>
                            <a:latin typeface="Cambria Math"/>
                            <a:sym typeface="Wingdings 3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solidFill>
                          <a:srgbClr val="008000"/>
                        </a:solidFill>
                        <a:latin typeface="Cambria Math"/>
                        <a:sym typeface="Wingdings 3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sym typeface="Wingdings 3"/>
                          </a:rPr>
                        </m:ctrlPr>
                      </m:naryPr>
                      <m:sub>
                        <m:r>
                          <a:rPr lang="en-US" b="1" i="1">
                            <a:solidFill>
                              <a:srgbClr val="008000"/>
                            </a:solidFill>
                            <a:latin typeface="Cambria Math"/>
                            <a:sym typeface="Wingdings 3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8000"/>
                            </a:solidFill>
                            <a:latin typeface="Cambria Math"/>
                            <a:ea typeface="Cambria Math"/>
                            <a:sym typeface="Wingdings 3"/>
                          </a:rPr>
                          <m:t>→</m:t>
                        </m:r>
                        <m:r>
                          <a:rPr lang="en-US" b="1" i="1">
                            <a:solidFill>
                              <a:srgbClr val="008000"/>
                            </a:solidFill>
                            <a:latin typeface="Cambria Math"/>
                            <a:ea typeface="Cambria Math"/>
                            <a:sym typeface="Wingdings 3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sym typeface="Wingdings 3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8000"/>
                                </a:solidFill>
                                <a:latin typeface="Cambria Math"/>
                                <a:sym typeface="Wingdings 3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8000"/>
                                </a:solidFill>
                                <a:latin typeface="Cambria Math"/>
                                <a:sym typeface="Wingdings 3"/>
                              </a:rPr>
                              <m:t>𝒋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="1" dirty="0">
                    <a:solidFill>
                      <a:srgbClr val="008000"/>
                    </a:solidFill>
                    <a:sym typeface="Wingdings 3"/>
                  </a:rPr>
                  <a:t>  </a:t>
                </a:r>
                <a:r>
                  <a:rPr lang="en-US" b="1" dirty="0" smtClean="0">
                    <a:solidFill>
                      <a:srgbClr val="0000FF"/>
                    </a:solidFill>
                    <a:sym typeface="Wingdings 3"/>
                  </a:rPr>
                  <a:t>can </a:t>
                </a:r>
                <a:r>
                  <a:rPr lang="en-US" b="1" dirty="0">
                    <a:solidFill>
                      <a:srgbClr val="0000FF"/>
                    </a:solidFill>
                    <a:sym typeface="Wingdings 3"/>
                  </a:rPr>
                  <a:t>be rewritten as</a:t>
                </a:r>
                <a:r>
                  <a:rPr lang="en-US" dirty="0">
                    <a:sym typeface="Wingdings 3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sym typeface="Wingdings 3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8000"/>
                            </a:solidFill>
                            <a:latin typeface="Cambria Math"/>
                            <a:sym typeface="Wingdings 3"/>
                          </a:rPr>
                          <m:t>𝒉</m:t>
                        </m:r>
                      </m:e>
                      <m:sub>
                        <m:r>
                          <a:rPr lang="en-US" b="1" i="1">
                            <a:solidFill>
                              <a:srgbClr val="008000"/>
                            </a:solidFill>
                            <a:latin typeface="Cambria Math"/>
                            <a:sym typeface="Wingdings 3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solidFill>
                          <a:srgbClr val="008000"/>
                        </a:solidFill>
                        <a:latin typeface="Cambria Math"/>
                        <a:sym typeface="Wingdings 3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sym typeface="Wingdings 3"/>
                          </a:rPr>
                        </m:ctrlPr>
                      </m:naryPr>
                      <m:sub>
                        <m:r>
                          <a:rPr lang="en-US" b="1" i="1">
                            <a:solidFill>
                              <a:srgbClr val="008000"/>
                            </a:solidFill>
                            <a:latin typeface="Cambria Math"/>
                            <a:sym typeface="Wingdings 3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sym typeface="Wingdings 3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8000"/>
                                </a:solidFill>
                                <a:latin typeface="Cambria Math"/>
                                <a:sym typeface="Wingdings 3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8000"/>
                                </a:solidFill>
                                <a:latin typeface="Cambria Math"/>
                                <a:sym typeface="Wingdings 3"/>
                              </a:rPr>
                              <m:t>𝒊𝒋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008000"/>
                            </a:solidFill>
                            <a:latin typeface="Cambria Math"/>
                            <a:sym typeface="Wingdings 3"/>
                          </a:rPr>
                          <m:t>⋅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sym typeface="Wingdings 3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8000"/>
                                </a:solidFill>
                                <a:latin typeface="Cambria Math"/>
                                <a:sym typeface="Wingdings 3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8000"/>
                                </a:solidFill>
                                <a:latin typeface="Cambria Math"/>
                                <a:sym typeface="Wingdings 3"/>
                              </a:rPr>
                              <m:t>𝒋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="1" dirty="0">
                    <a:solidFill>
                      <a:srgbClr val="008000"/>
                    </a:solidFill>
                    <a:sym typeface="Wingdings 3"/>
                  </a:rPr>
                  <a:t/>
                </a:r>
                <a:br>
                  <a:rPr lang="en-US" b="1" dirty="0">
                    <a:solidFill>
                      <a:srgbClr val="008000"/>
                    </a:solidFill>
                    <a:sym typeface="Wingdings 3"/>
                  </a:rPr>
                </a:br>
                <a:r>
                  <a:rPr lang="en-US" b="1" dirty="0">
                    <a:sym typeface="Wingdings 3"/>
                  </a:rPr>
                  <a:t>So: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sym typeface="Wingdings 3"/>
                      </a:rPr>
                      <m:t>𝒉</m:t>
                    </m:r>
                    <m:r>
                      <a:rPr lang="en-US" b="1" i="1">
                        <a:latin typeface="Cambria Math"/>
                        <a:sym typeface="Wingdings 3"/>
                      </a:rPr>
                      <m:t>=</m:t>
                    </m:r>
                    <m:r>
                      <a:rPr lang="en-US" b="1" i="1">
                        <a:latin typeface="Cambria Math"/>
                        <a:sym typeface="Wingdings 3"/>
                      </a:rPr>
                      <m:t>𝑨</m:t>
                    </m:r>
                    <m:r>
                      <a:rPr lang="en-US" b="1" i="1">
                        <a:latin typeface="Cambria Math"/>
                        <a:sym typeface="Wingdings 3"/>
                      </a:rPr>
                      <m:t>⋅</m:t>
                    </m:r>
                    <m:r>
                      <a:rPr lang="en-US" b="1" i="1">
                        <a:latin typeface="Cambria Math"/>
                        <a:sym typeface="Wingdings 3"/>
                      </a:rPr>
                      <m:t>𝒂</m:t>
                    </m:r>
                  </m:oMath>
                </a14:m>
                <a:endParaRPr lang="en-US" b="1" dirty="0" smtClean="0">
                  <a:sym typeface="Wingdings 3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b="1" dirty="0">
                  <a:sym typeface="Wingdings 3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>
                    <a:solidFill>
                      <a:srgbClr val="D600B7"/>
                    </a:solidFill>
                    <a:sym typeface="Wingdings 3"/>
                  </a:rPr>
                  <a:t>Similarly,</a:t>
                </a:r>
                <a:r>
                  <a:rPr lang="en-US" b="1" dirty="0">
                    <a:sym typeface="Wingdings 3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sym typeface="Wingdings 3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8000"/>
                            </a:solidFill>
                            <a:latin typeface="Cambria Math"/>
                            <a:sym typeface="Wingdings 3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solidFill>
                              <a:srgbClr val="008000"/>
                            </a:solidFill>
                            <a:latin typeface="Cambria Math"/>
                            <a:sym typeface="Wingdings 3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solidFill>
                          <a:srgbClr val="008000"/>
                        </a:solidFill>
                        <a:latin typeface="Cambria Math"/>
                        <a:sym typeface="Wingdings 3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sym typeface="Wingdings 3"/>
                          </a:rPr>
                        </m:ctrlPr>
                      </m:naryPr>
                      <m:sub>
                        <m:r>
                          <a:rPr lang="en-US" b="1" i="1">
                            <a:solidFill>
                              <a:srgbClr val="008000"/>
                            </a:solidFill>
                            <a:latin typeface="Cambria Math"/>
                            <a:sym typeface="Wingdings 3"/>
                          </a:rPr>
                          <m:t>𝒋</m:t>
                        </m:r>
                        <m:r>
                          <a:rPr lang="en-US" b="1" i="1">
                            <a:solidFill>
                              <a:srgbClr val="008000"/>
                            </a:solidFill>
                            <a:latin typeface="Cambria Math"/>
                            <a:ea typeface="Cambria Math"/>
                            <a:sym typeface="Wingdings 3"/>
                          </a:rPr>
                          <m:t>→</m:t>
                        </m:r>
                        <m:r>
                          <a:rPr lang="en-US" b="1" i="1">
                            <a:solidFill>
                              <a:srgbClr val="008000"/>
                            </a:solidFill>
                            <a:latin typeface="Cambria Math"/>
                            <a:ea typeface="Cambria Math"/>
                            <a:sym typeface="Wingdings 3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sym typeface="Wingdings 3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8000"/>
                                </a:solidFill>
                                <a:latin typeface="Cambria Math"/>
                                <a:sym typeface="Wingdings 3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8000"/>
                                </a:solidFill>
                                <a:latin typeface="Cambria Math"/>
                                <a:sym typeface="Wingdings 3"/>
                              </a:rPr>
                              <m:t>𝒋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="1" dirty="0">
                    <a:solidFill>
                      <a:srgbClr val="008000"/>
                    </a:solidFill>
                    <a:sym typeface="Wingdings 3"/>
                  </a:rPr>
                  <a:t>  </a:t>
                </a:r>
                <a:br>
                  <a:rPr lang="en-US" b="1" dirty="0">
                    <a:solidFill>
                      <a:srgbClr val="008000"/>
                    </a:solidFill>
                    <a:sym typeface="Wingdings 3"/>
                  </a:rPr>
                </a:br>
                <a:r>
                  <a:rPr lang="en-US" b="1" dirty="0">
                    <a:solidFill>
                      <a:srgbClr val="D600B7"/>
                    </a:solidFill>
                    <a:sym typeface="Wingdings 3"/>
                  </a:rPr>
                  <a:t>can be </a:t>
                </a:r>
                <a:r>
                  <a:rPr lang="en-US" b="1" dirty="0">
                    <a:solidFill>
                      <a:srgbClr val="D600B7"/>
                    </a:solidFill>
                    <a:sym typeface="Wingdings 3"/>
                  </a:rPr>
                  <a:t>rewritten </a:t>
                </a:r>
                <a:r>
                  <a:rPr lang="en-US" b="1" dirty="0">
                    <a:solidFill>
                      <a:srgbClr val="D600B7"/>
                    </a:solidFill>
                    <a:sym typeface="Wingdings 3"/>
                  </a:rPr>
                  <a:t>as</a:t>
                </a:r>
                <a:r>
                  <a:rPr lang="en-US" dirty="0">
                    <a:sym typeface="Wingdings 3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sym typeface="Wingdings 3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8000"/>
                            </a:solidFill>
                            <a:latin typeface="Cambria Math"/>
                            <a:sym typeface="Wingdings 3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solidFill>
                              <a:srgbClr val="008000"/>
                            </a:solidFill>
                            <a:latin typeface="Cambria Math"/>
                            <a:sym typeface="Wingdings 3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solidFill>
                          <a:srgbClr val="008000"/>
                        </a:solidFill>
                        <a:latin typeface="Cambria Math"/>
                        <a:sym typeface="Wingdings 3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sym typeface="Wingdings 3"/>
                          </a:rPr>
                        </m:ctrlPr>
                      </m:naryPr>
                      <m:sub>
                        <m:r>
                          <a:rPr lang="en-US" b="1" i="1">
                            <a:solidFill>
                              <a:srgbClr val="008000"/>
                            </a:solidFill>
                            <a:latin typeface="Cambria Math"/>
                            <a:sym typeface="Wingdings 3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sym typeface="Wingdings 3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8000"/>
                                </a:solidFill>
                                <a:latin typeface="Cambria Math"/>
                                <a:sym typeface="Wingdings 3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8000"/>
                                </a:solidFill>
                                <a:latin typeface="Cambria Math"/>
                                <a:sym typeface="Wingdings 3"/>
                              </a:rPr>
                              <m:t>𝒋</m:t>
                            </m:r>
                            <m:r>
                              <a:rPr lang="en-US" b="1" i="1">
                                <a:solidFill>
                                  <a:srgbClr val="008000"/>
                                </a:solidFill>
                                <a:latin typeface="Cambria Math"/>
                                <a:sym typeface="Wingdings 3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008000"/>
                            </a:solidFill>
                            <a:latin typeface="Cambria Math"/>
                            <a:sym typeface="Wingdings 3"/>
                          </a:rPr>
                          <m:t>⋅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sym typeface="Wingdings 3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8000"/>
                                </a:solidFill>
                                <a:latin typeface="Cambria Math"/>
                                <a:sym typeface="Wingdings 3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8000"/>
                                </a:solidFill>
                                <a:latin typeface="Cambria Math"/>
                                <a:sym typeface="Wingdings 3"/>
                              </a:rPr>
                              <m:t>𝒋</m:t>
                            </m:r>
                          </m:sub>
                        </m:sSub>
                      </m:e>
                    </m:nary>
                    <m:r>
                      <a:rPr lang="en-US" b="1" i="1">
                        <a:latin typeface="Cambria Math"/>
                        <a:sym typeface="Wingdings 3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sym typeface="Wingdings 3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  <a:sym typeface="Wingdings 3"/>
                          </a:rPr>
                          <m:t>𝑨</m:t>
                        </m:r>
                      </m:e>
                      <m:sup>
                        <m:r>
                          <a:rPr lang="en-US" b="1" i="1">
                            <a:latin typeface="Cambria Math"/>
                            <a:sym typeface="Wingdings 3"/>
                          </a:rPr>
                          <m:t>𝑻</m:t>
                        </m:r>
                      </m:sup>
                    </m:sSup>
                    <m:r>
                      <a:rPr lang="en-US" b="1" i="1">
                        <a:latin typeface="Cambria Math"/>
                        <a:sym typeface="Wingdings 3"/>
                      </a:rPr>
                      <m:t>⋅</m:t>
                    </m:r>
                    <m:r>
                      <a:rPr lang="en-US" b="1" i="1">
                        <a:latin typeface="Cambria Math"/>
                        <a:sym typeface="Wingdings 3"/>
                      </a:rPr>
                      <m:t>𝒉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24" y="1690688"/>
                <a:ext cx="10515600" cy="4908416"/>
              </a:xfrm>
              <a:prstGeom prst="rect">
                <a:avLst/>
              </a:prstGeom>
              <a:blipFill>
                <a:blip r:embed="rId3"/>
                <a:stretch>
                  <a:fillRect l="-986" t="-1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30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24" y="243939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Hubs and Authorities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829824" y="1690688"/>
                <a:ext cx="10515600" cy="4908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 smtClean="0">
                    <a:solidFill>
                      <a:srgbClr val="0000FF"/>
                    </a:solidFill>
                  </a:rPr>
                  <a:t>HITS algorithm in vector notation: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Set: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  <a:cs typeface="Times New Roman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  <a:cs typeface="Times New Roman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 = 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  <a:cs typeface="Times New Roman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  <a:cs typeface="Times New Roman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 =</m:t>
                    </m:r>
                    <m:f>
                      <m:fPr>
                        <m:ctrlPr>
                          <a:rPr lang="en-US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dirty="0">
                                <a:latin typeface="Cambria Math"/>
                                <a:cs typeface="Times New Roman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endParaRPr lang="en-US" dirty="0" smtClean="0">
                  <a:cs typeface="Times New Roman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 smtClean="0"/>
                  <a:t>Repeat </a:t>
                </a:r>
                <a:r>
                  <a:rPr lang="en-US" b="1" dirty="0"/>
                  <a:t>until convergence</a:t>
                </a:r>
                <a:r>
                  <a:rPr lang="en-US" dirty="0"/>
                  <a:t>: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  <a:cs typeface="Times New Roman" pitchFamily="18" charset="0"/>
                      </a:rPr>
                      <m:t>𝒉</m:t>
                    </m:r>
                    <m:r>
                      <a:rPr lang="en-US" sz="2400" b="1" i="1" dirty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1" i="1" dirty="0">
                        <a:latin typeface="Cambria Math"/>
                        <a:cs typeface="Times New Roman" pitchFamily="18" charset="0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  <a:cs typeface="Times New Roman" pitchFamily="18" charset="0"/>
                      </a:rPr>
                      <m:t>⋅</m:t>
                    </m:r>
                    <m:r>
                      <a:rPr lang="en-US" sz="2400" b="1" i="1" dirty="0">
                        <a:latin typeface="Cambria Math"/>
                        <a:cs typeface="Times New Roman" pitchFamily="18" charset="0"/>
                      </a:rPr>
                      <m:t>𝒂</m:t>
                    </m:r>
                  </m:oMath>
                </a14:m>
                <a:endParaRPr lang="en-US" sz="2400" b="1" i="1" dirty="0">
                  <a:latin typeface="Cambria Math"/>
                  <a:cs typeface="Times New Roman" pitchFamily="18" charset="0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  <a:cs typeface="Times New Roman" pitchFamily="18" charset="0"/>
                      </a:rPr>
                      <m:t>𝒂</m:t>
                    </m:r>
                    <m:r>
                      <a:rPr lang="en-US" sz="2400" b="1" i="1" dirty="0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/>
                            <a:cs typeface="Times New Roman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400" b="1" i="1" dirty="0">
                            <a:latin typeface="Cambria Math"/>
                            <a:cs typeface="Times New Roman" pitchFamily="18" charset="0"/>
                          </a:rPr>
                          <m:t>𝑻</m:t>
                        </m:r>
                      </m:sup>
                    </m:sSup>
                    <m:r>
                      <a:rPr lang="en-US" sz="2400" b="1" i="1" dirty="0">
                        <a:latin typeface="Cambria Math"/>
                        <a:cs typeface="Times New Roman" pitchFamily="18" charset="0"/>
                      </a:rPr>
                      <m:t>⋅</m:t>
                    </m:r>
                    <m:r>
                      <a:rPr lang="en-US" sz="2400" b="1" i="1" dirty="0">
                        <a:latin typeface="Cambria Math"/>
                        <a:cs typeface="Times New Roman" pitchFamily="18" charset="0"/>
                      </a:rPr>
                      <m:t>𝒉</m:t>
                    </m:r>
                  </m:oMath>
                </a14:m>
                <a:endParaRPr lang="en-US" sz="2400" b="1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Normalize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𝒂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𝒉</m:t>
                    </m:r>
                  </m:oMath>
                </a14:m>
                <a:endParaRPr lang="en-US" sz="2400" b="1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b="1" dirty="0" smtClean="0">
                  <a:solidFill>
                    <a:srgbClr val="D600B7"/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 smtClean="0">
                    <a:solidFill>
                      <a:srgbClr val="D600B7"/>
                    </a:solidFill>
                  </a:rPr>
                  <a:t>Then</a:t>
                </a:r>
                <a:r>
                  <a:rPr lang="en-US" b="1" dirty="0">
                    <a:solidFill>
                      <a:srgbClr val="D600B7"/>
                    </a:solidFill>
                  </a:rPr>
                  <a:t>:</a:t>
                </a:r>
                <a:r>
                  <a:rPr lang="en-US" b="1" dirty="0"/>
                  <a:t> 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𝒂</m:t>
                    </m:r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/>
                            <a:cs typeface="Times New Roman" pitchFamily="18" charset="0"/>
                          </a:rPr>
                          <m:t>𝑨</m:t>
                        </m:r>
                      </m:e>
                      <m:sup>
                        <m:r>
                          <a:rPr lang="en-US" b="1" i="1" dirty="0">
                            <a:latin typeface="Cambria Math"/>
                            <a:cs typeface="Times New Roman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⋅(</m:t>
                    </m:r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𝑨</m:t>
                    </m:r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⋅</m:t>
                    </m:r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𝒂</m:t>
                    </m:r>
                    <m:r>
                      <a:rPr lang="en-US" b="1" i="1" dirty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24" y="1690688"/>
                <a:ext cx="10515600" cy="4908416"/>
              </a:xfrm>
              <a:prstGeom prst="rect">
                <a:avLst/>
              </a:prstGeom>
              <a:blipFill>
                <a:blip r:embed="rId3"/>
                <a:stretch>
                  <a:fillRect l="-986" t="-1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935817" y="3931702"/>
                <a:ext cx="3962175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8000"/>
                        </a:solidFill>
                        <a:latin typeface="Cambria Math"/>
                        <a:cs typeface="Times New Roman" pitchFamily="18" charset="0"/>
                      </a:rPr>
                      <m:t>𝒂</m:t>
                    </m:r>
                  </m:oMath>
                </a14:m>
                <a:r>
                  <a:rPr lang="en-US" sz="2800" b="1" dirty="0" smtClean="0">
                    <a:solidFill>
                      <a:srgbClr val="008000"/>
                    </a:solidFill>
                    <a:latin typeface="Calibri" pitchFamily="34" charset="0"/>
                    <a:cs typeface="Calibri" pitchFamily="34" charset="0"/>
                  </a:rPr>
                  <a:t> is updated (in 2 steps):</a:t>
                </a:r>
              </a:p>
              <a:p>
                <a:r>
                  <a:rPr lang="en-US" sz="2800" dirty="0" smtClean="0">
                    <a:latin typeface="Calibri" pitchFamily="34" charset="0"/>
                    <a:cs typeface="Calibri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  <a:cs typeface="Times New Roman" pitchFamily="18" charset="0"/>
                      </a:rPr>
                      <m:t>𝑎</m:t>
                    </m:r>
                    <m:r>
                      <a:rPr lang="en-US" sz="2800" b="0" i="0" dirty="0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i="1" dirty="0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en-US" sz="2800" i="1" dirty="0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/>
                        <a:cs typeface="Times New Roman" pitchFamily="18" charset="0"/>
                      </a:rPr>
                      <m:t>𝑎</m:t>
                    </m:r>
                    <m:r>
                      <a:rPr lang="en-US" sz="2800" i="1" dirty="0" smtClean="0">
                        <a:latin typeface="Cambria Math"/>
                        <a:cs typeface="Times New Roman" pitchFamily="18" charset="0"/>
                      </a:rPr>
                      <m:t>)=(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b="0" i="1" dirty="0" smtClean="0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en-US" sz="2800" i="1" dirty="0" smtClean="0">
                        <a:latin typeface="Cambria Math"/>
                        <a:cs typeface="Times New Roman" pitchFamily="18" charset="0"/>
                      </a:rPr>
                      <m:t>) </m:t>
                    </m:r>
                    <m:r>
                      <a:rPr lang="en-US" sz="2800" i="1" dirty="0" smtClean="0">
                        <a:latin typeface="Cambria Math"/>
                        <a:cs typeface="Times New Roman" pitchFamily="18" charset="0"/>
                      </a:rPr>
                      <m:t>𝑎</m:t>
                    </m:r>
                  </m:oMath>
                </a14:m>
                <a:endParaRPr lang="en-US" sz="2800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800" b="1" i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2800" b="1" dirty="0" smtClean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 is updated (in 2 steps):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/>
                          <a:cs typeface="Times New Roman" pitchFamily="18" charset="0"/>
                        </a:rPr>
                        <m:t>h</m:t>
                      </m:r>
                      <m:r>
                        <a:rPr lang="en-US" sz="2800" b="0" i="1" dirty="0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/>
                          <a:cs typeface="Times New Roman" pitchFamily="18" charset="0"/>
                        </a:rPr>
                        <m:t>𝐴</m:t>
                      </m:r>
                      <m:r>
                        <a:rPr lang="en-US" sz="2800" i="1" baseline="30000" dirty="0" smtClean="0"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US" sz="2800" i="1" dirty="0" smtClean="0">
                          <a:latin typeface="Cambria Math"/>
                          <a:cs typeface="Times New Roman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/>
                              <a:cs typeface="Times New Roman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/>
                              <a:cs typeface="Times New Roman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 dirty="0" smtClean="0">
                          <a:latin typeface="Cambria Math"/>
                          <a:cs typeface="Times New Roman" pitchFamily="18" charset="0"/>
                        </a:rPr>
                        <m:t>h</m:t>
                      </m:r>
                      <m:r>
                        <a:rPr lang="en-US" sz="2800" i="1" dirty="0" smtClean="0">
                          <a:latin typeface="Cambria Math"/>
                          <a:cs typeface="Times New Roman" pitchFamily="18" charset="0"/>
                        </a:rPr>
                        <m:t>)=(</m:t>
                      </m:r>
                      <m:r>
                        <a:rPr lang="en-US" sz="2800" b="0" i="1" dirty="0" smtClean="0">
                          <a:latin typeface="Cambria Math"/>
                          <a:cs typeface="Times New Roman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sz="2800" b="0" i="1" dirty="0" smtClean="0">
                              <a:latin typeface="Cambria Math"/>
                              <a:cs typeface="Times New Roman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/>
                              <a:cs typeface="Times New Roman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 dirty="0" smtClean="0">
                          <a:latin typeface="Cambria Math"/>
                          <a:cs typeface="Times New Roman" pitchFamily="18" charset="0"/>
                        </a:rPr>
                        <m:t>) </m:t>
                      </m:r>
                      <m:r>
                        <a:rPr lang="en-US" sz="2800" i="1" dirty="0" smtClean="0">
                          <a:latin typeface="Cambria Math"/>
                          <a:cs typeface="Times New Roman" pitchFamily="18" charset="0"/>
                        </a:rPr>
                        <m:t>h</m:t>
                      </m:r>
                    </m:oMath>
                  </m:oMathPara>
                </a14:m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817" y="3931702"/>
                <a:ext cx="3962175" cy="1815882"/>
              </a:xfrm>
              <a:prstGeom prst="rect">
                <a:avLst/>
              </a:prstGeom>
              <a:blipFill>
                <a:blip r:embed="rId4"/>
                <a:stretch>
                  <a:fillRect l="-3231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780358" y="5760502"/>
            <a:ext cx="4117859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Repeated matrix powering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9331717" y="1798102"/>
                <a:ext cx="2538900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/>
                        </a:rPr>
                        <m:t>&lt;</m:t>
                      </m:r>
                      <m:r>
                        <a:rPr lang="en-US" i="1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1717" y="1798102"/>
                <a:ext cx="2538900" cy="7645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9307417" y="2481334"/>
                <a:ext cx="2542234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/>
                        </a:rPr>
                        <m:t>&lt;</m:t>
                      </m:r>
                      <m:r>
                        <a:rPr lang="en-US" i="1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417" y="2481334"/>
                <a:ext cx="2542234" cy="764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111018" y="1569502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Convergence criterion: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627141" y="5393060"/>
                <a:ext cx="7986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new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𝒉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41" y="5393060"/>
                <a:ext cx="798617" cy="369332"/>
              </a:xfrm>
              <a:prstGeom prst="rect">
                <a:avLst/>
              </a:prstGeom>
              <a:blipFill>
                <a:blip r:embed="rId7"/>
                <a:stretch>
                  <a:fillRect l="-610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227273" y="5768045"/>
                <a:ext cx="795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00FF"/>
                    </a:solidFill>
                  </a:rPr>
                  <a:t>new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𝒂</m:t>
                    </m:r>
                  </m:oMath>
                </a14:m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273" y="5768045"/>
                <a:ext cx="795411" cy="369332"/>
              </a:xfrm>
              <a:prstGeom prst="rect">
                <a:avLst/>
              </a:prstGeom>
              <a:blipFill>
                <a:blip r:embed="rId8"/>
                <a:stretch>
                  <a:fillRect l="-610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/>
          <p:cNvSpPr/>
          <p:nvPr/>
        </p:nvSpPr>
        <p:spPr>
          <a:xfrm rot="5400000">
            <a:off x="3594310" y="4852373"/>
            <a:ext cx="179518" cy="1816258"/>
          </a:xfrm>
          <a:prstGeom prst="rightBrace">
            <a:avLst>
              <a:gd name="adj1" fmla="val 34258"/>
              <a:gd name="adj2" fmla="val 50000"/>
            </a:avLst>
          </a:prstGeom>
          <a:ln w="28575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 rot="5400000">
            <a:off x="3925366" y="4871207"/>
            <a:ext cx="162583" cy="838201"/>
          </a:xfrm>
          <a:prstGeom prst="rightBrace">
            <a:avLst>
              <a:gd name="adj1" fmla="val 34258"/>
              <a:gd name="adj2" fmla="val 50000"/>
            </a:avLst>
          </a:prstGeom>
          <a:ln w="28575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29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8" grpId="0"/>
      <p:bldP spid="9" grpId="0"/>
      <p:bldP spid="10" grpId="0"/>
      <p:bldP spid="11" grpId="0"/>
      <p:bldP spid="12" grpId="0" animBg="1"/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24" y="243939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Existence and Uniqueness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i="1" dirty="0"/>
              <a:t>h = λ A </a:t>
            </a:r>
            <a:r>
              <a:rPr lang="en-US" b="1" i="1" dirty="0" err="1"/>
              <a:t>a</a:t>
            </a:r>
            <a:endParaRPr lang="en-US" b="1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/>
              <a:t>a = μ A</a:t>
            </a:r>
            <a:r>
              <a:rPr lang="en-US" b="1" i="1" baseline="30000" dirty="0"/>
              <a:t>T</a:t>
            </a:r>
            <a:r>
              <a:rPr lang="en-US" b="1" i="1" dirty="0"/>
              <a:t> 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/>
              <a:t>h = λ μ A A</a:t>
            </a:r>
            <a:r>
              <a:rPr lang="en-US" b="1" i="1" baseline="30000" dirty="0"/>
              <a:t>T</a:t>
            </a:r>
            <a:r>
              <a:rPr lang="en-US" b="1" i="1" dirty="0"/>
              <a:t> 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/>
              <a:t>a = λ μ A</a:t>
            </a:r>
            <a:r>
              <a:rPr lang="en-US" b="1" i="1" baseline="30000" dirty="0"/>
              <a:t>T </a:t>
            </a:r>
            <a:r>
              <a:rPr lang="en-US" b="1" i="1" dirty="0"/>
              <a:t>A </a:t>
            </a:r>
            <a:r>
              <a:rPr lang="en-US" b="1" i="1" dirty="0" err="1"/>
              <a:t>a</a:t>
            </a:r>
            <a:endParaRPr lang="en-US" b="1" i="1" dirty="0"/>
          </a:p>
          <a:p>
            <a:pPr lvl="8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Under reasonable assumptions about 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dirty="0" smtClean="0"/>
              <a:t>HITS </a:t>
            </a:r>
            <a:r>
              <a:rPr lang="en-US" b="1" dirty="0">
                <a:solidFill>
                  <a:srgbClr val="0000FF"/>
                </a:solidFill>
              </a:rPr>
              <a:t>converges to vectors </a:t>
            </a:r>
            <a:r>
              <a:rPr lang="en-US" b="1" i="1" dirty="0">
                <a:solidFill>
                  <a:srgbClr val="0000FF"/>
                </a:solidFill>
              </a:rPr>
              <a:t>h</a:t>
            </a:r>
            <a:r>
              <a:rPr lang="en-US" b="1" i="1" baseline="30000" dirty="0">
                <a:solidFill>
                  <a:srgbClr val="0000FF"/>
                </a:solidFill>
              </a:rPr>
              <a:t>*</a:t>
            </a:r>
            <a:r>
              <a:rPr lang="en-US" b="1" dirty="0">
                <a:solidFill>
                  <a:srgbClr val="0000FF"/>
                </a:solidFill>
              </a:rPr>
              <a:t> and </a:t>
            </a:r>
            <a:r>
              <a:rPr lang="en-US" b="1" i="1" dirty="0">
                <a:solidFill>
                  <a:srgbClr val="0000FF"/>
                </a:solidFill>
              </a:rPr>
              <a:t>a</a:t>
            </a:r>
            <a:r>
              <a:rPr lang="en-US" b="1" i="1" baseline="30000" dirty="0">
                <a:solidFill>
                  <a:srgbClr val="0000FF"/>
                </a:solidFill>
              </a:rPr>
              <a:t>*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i="1" dirty="0"/>
              <a:t>h</a:t>
            </a:r>
            <a:r>
              <a:rPr lang="en-US" b="1" i="1" baseline="30000" dirty="0"/>
              <a:t>*</a:t>
            </a:r>
            <a:r>
              <a:rPr lang="en-US" dirty="0"/>
              <a:t> is the </a:t>
            </a:r>
            <a:r>
              <a:rPr lang="en-US" b="1" dirty="0">
                <a:solidFill>
                  <a:srgbClr val="D600B7"/>
                </a:solidFill>
              </a:rPr>
              <a:t>principal eigenvector</a:t>
            </a:r>
            <a:r>
              <a:rPr lang="en-US" dirty="0"/>
              <a:t> of matrix </a:t>
            </a:r>
            <a:r>
              <a:rPr lang="en-US" b="1" i="1" dirty="0"/>
              <a:t>A A</a:t>
            </a:r>
            <a:r>
              <a:rPr lang="en-US" b="1" i="1" baseline="30000" dirty="0"/>
              <a:t>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i="1" dirty="0"/>
              <a:t>a</a:t>
            </a:r>
            <a:r>
              <a:rPr lang="en-US" b="1" i="1" baseline="30000" dirty="0"/>
              <a:t>*</a:t>
            </a:r>
            <a:r>
              <a:rPr lang="en-US" dirty="0"/>
              <a:t> is the </a:t>
            </a:r>
            <a:r>
              <a:rPr lang="en-US" b="1" dirty="0">
                <a:solidFill>
                  <a:srgbClr val="D600B7"/>
                </a:solidFill>
              </a:rPr>
              <a:t>principal eigenvector</a:t>
            </a:r>
            <a:r>
              <a:rPr lang="en-US" dirty="0"/>
              <a:t> of matrix </a:t>
            </a:r>
            <a:r>
              <a:rPr lang="en-US" b="1" i="1" dirty="0"/>
              <a:t>A</a:t>
            </a:r>
            <a:r>
              <a:rPr lang="en-US" b="1" i="1" baseline="30000" dirty="0"/>
              <a:t>T </a:t>
            </a:r>
            <a:r>
              <a:rPr lang="en-US" b="1" i="1" dirty="0"/>
              <a:t>A</a:t>
            </a:r>
            <a:endParaRPr lang="en-US" b="1" i="1" dirty="0"/>
          </a:p>
        </p:txBody>
      </p:sp>
      <p:sp>
        <p:nvSpPr>
          <p:cNvPr id="4" name="Rectangle 3"/>
          <p:cNvSpPr/>
          <p:nvPr/>
        </p:nvSpPr>
        <p:spPr>
          <a:xfrm>
            <a:off x="6852492" y="1569502"/>
            <a:ext cx="19447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dirty="0" smtClean="0">
                <a:latin typeface="Calibri" pitchFamily="34" charset="0"/>
              </a:rPr>
              <a:t>λ = 1 / </a:t>
            </a:r>
            <a:r>
              <a:rPr lang="en-US" sz="2400" dirty="0" smtClean="0">
                <a:latin typeface="Calibri" pitchFamily="34" charset="0"/>
                <a:sym typeface="Symbol"/>
              </a:rPr>
              <a:t></a:t>
            </a:r>
            <a:r>
              <a:rPr lang="en-US" sz="2400" i="1" dirty="0">
                <a:latin typeface="Calibri" pitchFamily="34" charset="0"/>
                <a:sym typeface="Symbol"/>
              </a:rPr>
              <a:t>h</a:t>
            </a:r>
            <a:r>
              <a:rPr lang="en-US" sz="2400" i="1" baseline="-25000" dirty="0">
                <a:latin typeface="Calibri" pitchFamily="34" charset="0"/>
                <a:sym typeface="Symbol"/>
              </a:rPr>
              <a:t>i</a:t>
            </a:r>
            <a:endParaRPr lang="en-US" sz="2400" i="1" baseline="-25000" dirty="0">
              <a:latin typeface="Calibri" pitchFamily="34" charset="0"/>
            </a:endParaRPr>
          </a:p>
          <a:p>
            <a:pPr lvl="1"/>
            <a:r>
              <a:rPr lang="en-US" sz="2400" dirty="0" smtClean="0">
                <a:latin typeface="Calibri" pitchFamily="34" charset="0"/>
                <a:cs typeface="Calibri" pitchFamily="34" charset="0"/>
              </a:rPr>
              <a:t>μ = 1 /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/>
              </a:rPr>
              <a:t></a:t>
            </a:r>
            <a:r>
              <a:rPr lang="en-US" sz="2400" i="1" dirty="0" err="1">
                <a:latin typeface="Calibri" pitchFamily="34" charset="0"/>
                <a:cs typeface="Calibri" pitchFamily="34" charset="0"/>
                <a:sym typeface="Symbol"/>
              </a:rPr>
              <a:t>a</a:t>
            </a:r>
            <a:r>
              <a:rPr lang="en-US" sz="2400" i="1" baseline="-25000" dirty="0" err="1">
                <a:latin typeface="Calibri" pitchFamily="34" charset="0"/>
                <a:cs typeface="Calibri" pitchFamily="34" charset="0"/>
                <a:sym typeface="Symbol"/>
              </a:rPr>
              <a:t>i</a:t>
            </a:r>
            <a:endParaRPr lang="en-US" sz="2400" i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04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24" y="243939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Example of HITS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69544" y="1569502"/>
            <a:ext cx="14144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charset="0"/>
              </a:rPr>
              <a:t>        1 1 1</a:t>
            </a:r>
          </a:p>
          <a:p>
            <a:r>
              <a:rPr lang="en-US" sz="2400">
                <a:latin typeface="Times New Roman" charset="0"/>
              </a:rPr>
              <a:t>A =  1 0 1</a:t>
            </a:r>
          </a:p>
          <a:p>
            <a:r>
              <a:rPr lang="en-US" sz="2400">
                <a:latin typeface="Times New Roman" charset="0"/>
              </a:rPr>
              <a:t>        0 1 0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198344" y="1569502"/>
            <a:ext cx="14620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charset="0"/>
              </a:rPr>
              <a:t>        1 1 0</a:t>
            </a:r>
          </a:p>
          <a:p>
            <a:r>
              <a:rPr lang="en-US" sz="2400">
                <a:latin typeface="Times New Roman" charset="0"/>
              </a:rPr>
              <a:t>A</a:t>
            </a:r>
            <a:r>
              <a:rPr lang="en-US" sz="2400" baseline="30000">
                <a:latin typeface="Times New Roman" charset="0"/>
              </a:rPr>
              <a:t>T</a:t>
            </a:r>
            <a:r>
              <a:rPr lang="en-US" sz="2400">
                <a:latin typeface="Times New Roman" charset="0"/>
              </a:rPr>
              <a:t> = 1 0 1</a:t>
            </a:r>
          </a:p>
          <a:p>
            <a:r>
              <a:rPr lang="en-US" sz="2400">
                <a:latin typeface="Times New Roman" charset="0"/>
              </a:rPr>
              <a:t>        1 1 0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055344" y="1613952"/>
            <a:ext cx="685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884144" y="1613952"/>
            <a:ext cx="762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642594" y="3776127"/>
            <a:ext cx="149912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charset="0"/>
              </a:rPr>
              <a:t>h</a:t>
            </a:r>
            <a:r>
              <a:rPr lang="en-US" sz="2400" dirty="0" smtClean="0">
                <a:latin typeface="Times New Roman" charset="0"/>
              </a:rPr>
              <a:t>(yahoo</a:t>
            </a:r>
            <a:r>
              <a:rPr lang="en-US" sz="2400" dirty="0">
                <a:latin typeface="Times New Roman" charset="0"/>
              </a:rPr>
              <a:t>)</a:t>
            </a:r>
          </a:p>
          <a:p>
            <a:r>
              <a:rPr lang="en-US" sz="2400" dirty="0">
                <a:latin typeface="Times New Roman" charset="0"/>
              </a:rPr>
              <a:t>h</a:t>
            </a:r>
            <a:r>
              <a:rPr lang="en-US" sz="2400" dirty="0" smtClean="0">
                <a:latin typeface="Times New Roman" charset="0"/>
              </a:rPr>
              <a:t>(amazon</a:t>
            </a:r>
            <a:r>
              <a:rPr lang="en-US" sz="2400" dirty="0">
                <a:latin typeface="Times New Roman" charset="0"/>
              </a:rPr>
              <a:t>)</a:t>
            </a:r>
          </a:p>
          <a:p>
            <a:r>
              <a:rPr lang="en-US" sz="2400" dirty="0">
                <a:latin typeface="Times New Roman" charset="0"/>
              </a:rPr>
              <a:t>h</a:t>
            </a:r>
            <a:r>
              <a:rPr lang="en-US" sz="2400" dirty="0" smtClean="0">
                <a:latin typeface="Times New Roman" charset="0"/>
              </a:rPr>
              <a:t>(</a:t>
            </a:r>
            <a:r>
              <a:rPr lang="en-US" sz="2400" dirty="0" err="1" smtClean="0">
                <a:latin typeface="Times New Roman" charset="0"/>
              </a:rPr>
              <a:t>m’soft</a:t>
            </a:r>
            <a:r>
              <a:rPr lang="en-US" sz="2400" dirty="0">
                <a:latin typeface="Times New Roman" charset="0"/>
              </a:rPr>
              <a:t>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182469" y="3734852"/>
            <a:ext cx="355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charset="0"/>
              </a:rPr>
              <a:t>=</a:t>
            </a:r>
          </a:p>
          <a:p>
            <a:r>
              <a:rPr lang="en-US" sz="2400">
                <a:latin typeface="Times New Roman" charset="0"/>
              </a:rPr>
              <a:t>=</a:t>
            </a:r>
          </a:p>
          <a:p>
            <a:r>
              <a:rPr lang="en-US" sz="2400">
                <a:latin typeface="Times New Roman" charset="0"/>
              </a:rPr>
              <a:t>=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868269" y="3734852"/>
            <a:ext cx="56938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charset="0"/>
              </a:rPr>
              <a:t>.58</a:t>
            </a:r>
            <a:endParaRPr lang="en-US" sz="2400" dirty="0">
              <a:latin typeface="Times New Roman" charset="0"/>
            </a:endParaRPr>
          </a:p>
          <a:p>
            <a:r>
              <a:rPr lang="en-US" sz="2400" dirty="0" smtClean="0">
                <a:latin typeface="Times New Roman" charset="0"/>
              </a:rPr>
              <a:t>.58</a:t>
            </a:r>
            <a:endParaRPr lang="en-US" sz="2400" dirty="0">
              <a:latin typeface="Times New Roman" charset="0"/>
            </a:endParaRPr>
          </a:p>
          <a:p>
            <a:r>
              <a:rPr lang="en-US" sz="2400" dirty="0" smtClean="0">
                <a:latin typeface="Times New Roman" charset="0"/>
              </a:rPr>
              <a:t>.58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477869" y="3734852"/>
            <a:ext cx="56938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charset="0"/>
              </a:rPr>
              <a:t>.80</a:t>
            </a:r>
            <a:endParaRPr lang="en-US" sz="2400" dirty="0">
              <a:latin typeface="Times New Roman" charset="0"/>
            </a:endParaRPr>
          </a:p>
          <a:p>
            <a:r>
              <a:rPr lang="en-US" sz="2400" dirty="0" smtClean="0">
                <a:latin typeface="Times New Roman" charset="0"/>
              </a:rPr>
              <a:t>.53</a:t>
            </a:r>
            <a:endParaRPr lang="en-US" sz="2400" dirty="0">
              <a:latin typeface="Times New Roman" charset="0"/>
            </a:endParaRPr>
          </a:p>
          <a:p>
            <a:r>
              <a:rPr lang="en-US" sz="2400" dirty="0" smtClean="0">
                <a:latin typeface="Times New Roman" charset="0"/>
              </a:rPr>
              <a:t>.27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087469" y="3734852"/>
            <a:ext cx="57740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charset="0"/>
              </a:rPr>
              <a:t>.80</a:t>
            </a:r>
            <a:endParaRPr lang="en-US" sz="2400" dirty="0">
              <a:latin typeface="Times New Roman" charset="0"/>
            </a:endParaRPr>
          </a:p>
          <a:p>
            <a:r>
              <a:rPr lang="en-US" sz="2400" dirty="0" smtClean="0">
                <a:latin typeface="Times New Roman" charset="0"/>
              </a:rPr>
              <a:t>.53</a:t>
            </a:r>
            <a:endParaRPr lang="en-US" sz="2400" dirty="0">
              <a:latin typeface="Times New Roman" charset="0"/>
            </a:endParaRPr>
          </a:p>
          <a:p>
            <a:r>
              <a:rPr lang="en-US" sz="2400" dirty="0" smtClean="0">
                <a:latin typeface="Times New Roman" charset="0"/>
              </a:rPr>
              <a:t>.27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773269" y="3734852"/>
            <a:ext cx="64633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charset="0"/>
              </a:rPr>
              <a:t> </a:t>
            </a:r>
            <a:r>
              <a:rPr lang="en-US" sz="2400" dirty="0" smtClean="0">
                <a:latin typeface="Times New Roman" charset="0"/>
              </a:rPr>
              <a:t>.79</a:t>
            </a:r>
            <a:endParaRPr lang="en-US" sz="2400" dirty="0">
              <a:latin typeface="Times New Roman" charset="0"/>
            </a:endParaRPr>
          </a:p>
          <a:p>
            <a:r>
              <a:rPr lang="en-US" sz="2400" dirty="0">
                <a:latin typeface="Times New Roman" charset="0"/>
              </a:rPr>
              <a:t> </a:t>
            </a:r>
            <a:r>
              <a:rPr lang="en-US" sz="2400" dirty="0" smtClean="0">
                <a:latin typeface="Times New Roman" charset="0"/>
              </a:rPr>
              <a:t>.57</a:t>
            </a:r>
            <a:endParaRPr lang="en-US" sz="2400" dirty="0">
              <a:latin typeface="Times New Roman" charset="0"/>
            </a:endParaRPr>
          </a:p>
          <a:p>
            <a:r>
              <a:rPr lang="en-US" sz="2400" dirty="0">
                <a:latin typeface="Times New Roman" charset="0"/>
              </a:rPr>
              <a:t> </a:t>
            </a:r>
            <a:r>
              <a:rPr lang="en-US" sz="2400" dirty="0" smtClean="0">
                <a:latin typeface="Times New Roman" charset="0"/>
              </a:rPr>
              <a:t>.23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535269" y="3658652"/>
            <a:ext cx="565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charset="0"/>
              </a:rPr>
              <a:t>. . .</a:t>
            </a:r>
          </a:p>
          <a:p>
            <a:r>
              <a:rPr lang="en-US" sz="2400">
                <a:latin typeface="Times New Roman" charset="0"/>
              </a:rPr>
              <a:t>. . .</a:t>
            </a:r>
          </a:p>
          <a:p>
            <a:r>
              <a:rPr lang="en-US" sz="2400">
                <a:latin typeface="Times New Roman" charset="0"/>
              </a:rPr>
              <a:t>. . .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8662394" y="3699927"/>
            <a:ext cx="7232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charset="0"/>
              </a:rPr>
              <a:t>.788</a:t>
            </a:r>
            <a:endParaRPr lang="en-US" sz="2400" dirty="0">
              <a:latin typeface="Times New Roman" charset="0"/>
            </a:endParaRPr>
          </a:p>
          <a:p>
            <a:r>
              <a:rPr lang="en-US" sz="2400" dirty="0" smtClean="0">
                <a:latin typeface="Times New Roman" charset="0"/>
              </a:rPr>
              <a:t>.577</a:t>
            </a:r>
            <a:endParaRPr lang="en-US" sz="2400" dirty="0">
              <a:latin typeface="Times New Roman" charset="0"/>
            </a:endParaRPr>
          </a:p>
          <a:p>
            <a:r>
              <a:rPr lang="en-US" sz="2400" dirty="0" smtClean="0">
                <a:latin typeface="Times New Roman" charset="0"/>
              </a:rPr>
              <a:t>.211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642594" y="5147727"/>
            <a:ext cx="285366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charset="0"/>
              </a:rPr>
              <a:t>a</a:t>
            </a:r>
            <a:r>
              <a:rPr lang="en-US" sz="2400" dirty="0" smtClean="0">
                <a:latin typeface="Times New Roman" charset="0"/>
              </a:rPr>
              <a:t>(yahoo)      =       .58</a:t>
            </a:r>
          </a:p>
          <a:p>
            <a:r>
              <a:rPr lang="en-US" sz="2400" dirty="0">
                <a:latin typeface="Times New Roman" charset="0"/>
              </a:rPr>
              <a:t>a</a:t>
            </a:r>
            <a:r>
              <a:rPr lang="en-US" sz="2400" dirty="0" smtClean="0">
                <a:latin typeface="Times New Roman" charset="0"/>
              </a:rPr>
              <a:t>(amazon)   =       .58</a:t>
            </a:r>
          </a:p>
          <a:p>
            <a:r>
              <a:rPr lang="en-US" sz="2400" dirty="0">
                <a:latin typeface="Times New Roman" charset="0"/>
              </a:rPr>
              <a:t>a</a:t>
            </a:r>
            <a:r>
              <a:rPr lang="en-US" sz="2400" dirty="0" smtClean="0">
                <a:latin typeface="Times New Roman" charset="0"/>
              </a:rPr>
              <a:t>(</a:t>
            </a:r>
            <a:r>
              <a:rPr lang="en-US" sz="2400" dirty="0" err="1" smtClean="0">
                <a:latin typeface="Times New Roman" charset="0"/>
              </a:rPr>
              <a:t>m’soft</a:t>
            </a:r>
            <a:r>
              <a:rPr lang="en-US" sz="2400" dirty="0">
                <a:latin typeface="Times New Roman" charset="0"/>
              </a:rPr>
              <a:t>)     =       </a:t>
            </a:r>
            <a:r>
              <a:rPr lang="en-US" sz="2400" dirty="0" smtClean="0">
                <a:latin typeface="Times New Roman" charset="0"/>
              </a:rPr>
              <a:t>.58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5461994" y="5147727"/>
            <a:ext cx="57740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charset="0"/>
              </a:rPr>
              <a:t>.58</a:t>
            </a:r>
            <a:endParaRPr lang="en-US" sz="2400" dirty="0">
              <a:latin typeface="Times New Roman" charset="0"/>
            </a:endParaRPr>
          </a:p>
          <a:p>
            <a:r>
              <a:rPr lang="en-US" sz="2400" dirty="0" smtClean="0">
                <a:latin typeface="Times New Roman" charset="0"/>
              </a:rPr>
              <a:t>.58</a:t>
            </a:r>
            <a:endParaRPr lang="en-US" sz="2400" dirty="0">
              <a:latin typeface="Times New Roman" charset="0"/>
            </a:endParaRPr>
          </a:p>
          <a:p>
            <a:r>
              <a:rPr lang="en-US" sz="2400" dirty="0" smtClean="0">
                <a:latin typeface="Times New Roman" charset="0"/>
              </a:rPr>
              <a:t>.58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6833594" y="5147727"/>
            <a:ext cx="64633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charset="0"/>
              </a:rPr>
              <a:t> </a:t>
            </a:r>
            <a:r>
              <a:rPr lang="en-US" sz="2400" dirty="0" smtClean="0">
                <a:latin typeface="Times New Roman" charset="0"/>
              </a:rPr>
              <a:t>.62</a:t>
            </a:r>
            <a:endParaRPr lang="en-US" sz="2400" dirty="0">
              <a:latin typeface="Times New Roman" charset="0"/>
            </a:endParaRPr>
          </a:p>
          <a:p>
            <a:r>
              <a:rPr lang="en-US" sz="2400" dirty="0">
                <a:latin typeface="Times New Roman" charset="0"/>
              </a:rPr>
              <a:t> </a:t>
            </a:r>
            <a:r>
              <a:rPr lang="en-US" sz="2400" dirty="0" smtClean="0">
                <a:latin typeface="Times New Roman" charset="0"/>
              </a:rPr>
              <a:t>.49</a:t>
            </a:r>
            <a:endParaRPr lang="en-US" sz="2400" dirty="0">
              <a:latin typeface="Times New Roman" charset="0"/>
            </a:endParaRPr>
          </a:p>
          <a:p>
            <a:r>
              <a:rPr lang="en-US" sz="2400" dirty="0" smtClean="0">
                <a:latin typeface="Times New Roman" charset="0"/>
              </a:rPr>
              <a:t> .62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7611469" y="5106452"/>
            <a:ext cx="565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charset="0"/>
              </a:rPr>
              <a:t>. . .</a:t>
            </a:r>
          </a:p>
          <a:p>
            <a:r>
              <a:rPr lang="en-US" sz="2400">
                <a:latin typeface="Times New Roman" charset="0"/>
              </a:rPr>
              <a:t>. . .</a:t>
            </a:r>
          </a:p>
          <a:p>
            <a:r>
              <a:rPr lang="en-US" sz="2400">
                <a:latin typeface="Times New Roman" charset="0"/>
              </a:rPr>
              <a:t>. . .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8662394" y="5147727"/>
            <a:ext cx="7232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charset="0"/>
              </a:rPr>
              <a:t>.628</a:t>
            </a:r>
          </a:p>
          <a:p>
            <a:r>
              <a:rPr lang="en-US" sz="2400" dirty="0" smtClean="0">
                <a:latin typeface="Times New Roman" charset="0"/>
              </a:rPr>
              <a:t>.459</a:t>
            </a:r>
          </a:p>
          <a:p>
            <a:r>
              <a:rPr lang="en-US" sz="2400" dirty="0" smtClean="0">
                <a:latin typeface="Times New Roman" charset="0"/>
              </a:rPr>
              <a:t>.628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087469" y="5182652"/>
            <a:ext cx="56938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charset="0"/>
              </a:rPr>
              <a:t>.62</a:t>
            </a:r>
            <a:endParaRPr lang="en-US" sz="2400" dirty="0">
              <a:latin typeface="Times New Roman" charset="0"/>
            </a:endParaRPr>
          </a:p>
          <a:p>
            <a:r>
              <a:rPr lang="en-US" sz="2400" dirty="0" smtClean="0">
                <a:latin typeface="Times New Roman" charset="0"/>
              </a:rPr>
              <a:t>.49</a:t>
            </a:r>
            <a:endParaRPr lang="en-US" sz="2400" dirty="0">
              <a:latin typeface="Times New Roman" charset="0"/>
            </a:endParaRPr>
          </a:p>
          <a:p>
            <a:r>
              <a:rPr lang="en-US" sz="2400" dirty="0" smtClean="0">
                <a:latin typeface="Times New Roman" charset="0"/>
              </a:rPr>
              <a:t>.62</a:t>
            </a:r>
            <a:endParaRPr lang="en-US" sz="2400" dirty="0">
              <a:latin typeface="Times New Roman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398744" y="1599239"/>
            <a:ext cx="2133600" cy="1676400"/>
            <a:chOff x="1524000" y="1981200"/>
            <a:chExt cx="4038600" cy="3124200"/>
          </a:xfrm>
        </p:grpSpPr>
        <p:sp>
          <p:nvSpPr>
            <p:cNvPr id="25" name="Oval 3"/>
            <p:cNvSpPr>
              <a:spLocks noChangeArrowheads="1"/>
            </p:cNvSpPr>
            <p:nvPr/>
          </p:nvSpPr>
          <p:spPr bwMode="auto">
            <a:xfrm>
              <a:off x="2971800" y="1981200"/>
              <a:ext cx="1219200" cy="762000"/>
            </a:xfrm>
            <a:prstGeom prst="ellipse">
              <a:avLst/>
            </a:prstGeom>
            <a:solidFill>
              <a:srgbClr val="FF0000"/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2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Yahoo</a:t>
              </a:r>
            </a:p>
          </p:txBody>
        </p:sp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4343400" y="4343400"/>
              <a:ext cx="1219200" cy="762000"/>
            </a:xfrm>
            <a:prstGeom prst="ellipse">
              <a:avLst/>
            </a:prstGeom>
            <a:solidFill>
              <a:srgbClr val="FF0000"/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M’soft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1524000" y="4343400"/>
              <a:ext cx="1219200" cy="762000"/>
            </a:xfrm>
            <a:prstGeom prst="ellipse">
              <a:avLst/>
            </a:prstGeom>
            <a:solidFill>
              <a:srgbClr val="FF0000"/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2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Amazon</a:t>
              </a:r>
            </a:p>
          </p:txBody>
        </p:sp>
        <p:sp>
          <p:nvSpPr>
            <p:cNvPr id="28" name="Line 6"/>
            <p:cNvSpPr>
              <a:spLocks noChangeShapeType="1"/>
            </p:cNvSpPr>
            <p:nvPr/>
          </p:nvSpPr>
          <p:spPr bwMode="auto">
            <a:xfrm flipV="1">
              <a:off x="1981200" y="2590800"/>
              <a:ext cx="1066800" cy="1752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9" name="Line 7"/>
            <p:cNvSpPr>
              <a:spLocks noChangeShapeType="1"/>
            </p:cNvSpPr>
            <p:nvPr/>
          </p:nvSpPr>
          <p:spPr bwMode="auto">
            <a:xfrm flipH="1">
              <a:off x="2590800" y="2743200"/>
              <a:ext cx="990600" cy="1676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 flipH="1">
              <a:off x="2743200" y="4572000"/>
              <a:ext cx="1600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>
              <a:off x="2743200" y="4876800"/>
              <a:ext cx="1600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050"/>
            </a:p>
          </p:txBody>
        </p:sp>
        <p:cxnSp>
          <p:nvCxnSpPr>
            <p:cNvPr id="32" name="AutoShape 10"/>
            <p:cNvCxnSpPr>
              <a:cxnSpLocks noChangeShapeType="1"/>
              <a:stCxn id="25" idx="6"/>
              <a:endCxn id="25" idx="2"/>
            </p:cNvCxnSpPr>
            <p:nvPr/>
          </p:nvCxnSpPr>
          <p:spPr bwMode="auto">
            <a:xfrm flipH="1">
              <a:off x="2971800" y="2362200"/>
              <a:ext cx="1219200" cy="1588"/>
            </a:xfrm>
            <a:prstGeom prst="curvedConnector5">
              <a:avLst>
                <a:gd name="adj1" fmla="val -18750"/>
                <a:gd name="adj2" fmla="val -38400000"/>
                <a:gd name="adj3" fmla="val 11875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3" name="Line 14"/>
            <p:cNvSpPr>
              <a:spLocks noChangeShapeType="1"/>
            </p:cNvSpPr>
            <p:nvPr/>
          </p:nvSpPr>
          <p:spPr bwMode="auto">
            <a:xfrm>
              <a:off x="4038600" y="2667000"/>
              <a:ext cx="838200" cy="1676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92084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24" y="243939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PageRank and HITS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90688"/>
            <a:ext cx="10515600" cy="490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PageRank and HITS are two solutions to the same problem: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What is the value of an in-link from </a:t>
            </a:r>
            <a:r>
              <a:rPr lang="en-US" b="1" i="1" dirty="0">
                <a:solidFill>
                  <a:srgbClr val="D600B7"/>
                </a:solidFill>
              </a:rPr>
              <a:t>u</a:t>
            </a:r>
            <a:r>
              <a:rPr lang="en-US" b="1" dirty="0">
                <a:solidFill>
                  <a:srgbClr val="D600B7"/>
                </a:solidFill>
              </a:rPr>
              <a:t> to </a:t>
            </a:r>
            <a:r>
              <a:rPr lang="en-US" b="1" i="1" dirty="0">
                <a:solidFill>
                  <a:srgbClr val="D600B7"/>
                </a:solidFill>
              </a:rPr>
              <a:t>v</a:t>
            </a:r>
            <a:r>
              <a:rPr lang="en-US" b="1" dirty="0">
                <a:solidFill>
                  <a:srgbClr val="D600B7"/>
                </a:solidFill>
              </a:rPr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 the PageRank model, the value of the link depends on the </a:t>
            </a:r>
            <a:r>
              <a:rPr lang="en-US" dirty="0">
                <a:solidFill>
                  <a:srgbClr val="0000FF"/>
                </a:solidFill>
              </a:rPr>
              <a:t>links </a:t>
            </a:r>
            <a:r>
              <a:rPr lang="en-US" b="1" dirty="0">
                <a:solidFill>
                  <a:srgbClr val="0000FF"/>
                </a:solidFill>
              </a:rPr>
              <a:t>into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 the HITS model, it depends on the value of the other </a:t>
            </a:r>
            <a:r>
              <a:rPr lang="en-US" dirty="0">
                <a:solidFill>
                  <a:srgbClr val="008000"/>
                </a:solidFill>
              </a:rPr>
              <a:t>links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out of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i="1" dirty="0">
                <a:solidFill>
                  <a:srgbClr val="008000"/>
                </a:solidFill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5378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Example: Topic-Specific PageRank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065141" y="1997695"/>
            <a:ext cx="435526" cy="445521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226941" y="2835895"/>
            <a:ext cx="435526" cy="445521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903341" y="2835895"/>
            <a:ext cx="435526" cy="445521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903341" y="3978895"/>
            <a:ext cx="435526" cy="445521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cxnSp>
        <p:nvCxnSpPr>
          <p:cNvPr id="10" name="AutoShape 7"/>
          <p:cNvCxnSpPr>
            <a:cxnSpLocks noChangeShapeType="1"/>
            <a:stCxn id="6" idx="2"/>
            <a:endCxn id="7" idx="1"/>
          </p:cNvCxnSpPr>
          <p:nvPr/>
        </p:nvCxnSpPr>
        <p:spPr bwMode="auto">
          <a:xfrm rot="10800000" flipV="1">
            <a:off x="2290723" y="2220456"/>
            <a:ext cx="774419" cy="680684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8"/>
          <p:cNvCxnSpPr>
            <a:cxnSpLocks noChangeShapeType="1"/>
            <a:stCxn id="7" idx="6"/>
            <a:endCxn id="6" idx="3"/>
          </p:cNvCxnSpPr>
          <p:nvPr/>
        </p:nvCxnSpPr>
        <p:spPr bwMode="auto">
          <a:xfrm flipV="1">
            <a:off x="2662467" y="2377971"/>
            <a:ext cx="466455" cy="680685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9"/>
          <p:cNvCxnSpPr>
            <a:cxnSpLocks noChangeShapeType="1"/>
            <a:stCxn id="6" idx="5"/>
            <a:endCxn id="8" idx="1"/>
          </p:cNvCxnSpPr>
          <p:nvPr/>
        </p:nvCxnSpPr>
        <p:spPr bwMode="auto">
          <a:xfrm>
            <a:off x="3436886" y="2377971"/>
            <a:ext cx="530236" cy="52316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10"/>
          <p:cNvCxnSpPr>
            <a:cxnSpLocks noChangeShapeType="1"/>
          </p:cNvCxnSpPr>
          <p:nvPr/>
        </p:nvCxnSpPr>
        <p:spPr bwMode="auto">
          <a:xfrm>
            <a:off x="3994672" y="3251363"/>
            <a:ext cx="0" cy="78309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" name="AutoShape 11"/>
          <p:cNvCxnSpPr>
            <a:cxnSpLocks noChangeShapeType="1"/>
            <a:stCxn id="9" idx="7"/>
            <a:endCxn id="8" idx="5"/>
          </p:cNvCxnSpPr>
          <p:nvPr/>
        </p:nvCxnSpPr>
        <p:spPr bwMode="auto">
          <a:xfrm flipV="1">
            <a:off x="4275086" y="3216171"/>
            <a:ext cx="0" cy="82796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5313592" y="1421434"/>
            <a:ext cx="40783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Calibri" pitchFamily="34" charset="0"/>
                <a:cs typeface="Calibri" pitchFamily="34" charset="0"/>
              </a:rPr>
              <a:t>Suppose </a:t>
            </a:r>
            <a:r>
              <a:rPr lang="en-US" sz="3200" b="1" i="1" dirty="0">
                <a:solidFill>
                  <a:srgbClr val="D600B7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en-US" sz="3200" b="1" dirty="0">
                <a:solidFill>
                  <a:srgbClr val="D600B7"/>
                </a:solidFill>
                <a:latin typeface="Calibri" pitchFamily="34" charset="0"/>
                <a:cs typeface="Calibri" pitchFamily="34" charset="0"/>
              </a:rPr>
              <a:t> = {1}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3200" b="1" i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</a:t>
            </a:r>
            <a:r>
              <a:rPr lang="en-US" sz="3200" b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= 0.8</a:t>
            </a:r>
          </a:p>
        </p:txBody>
      </p: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5237392" y="2073896"/>
            <a:ext cx="4664075" cy="1828800"/>
            <a:chOff x="2630" y="1392"/>
            <a:chExt cx="2938" cy="1152"/>
          </a:xfrm>
        </p:grpSpPr>
        <p:sp>
          <p:nvSpPr>
            <p:cNvPr id="36" name="Text Box 14"/>
            <p:cNvSpPr txBox="1">
              <a:spLocks noChangeArrowheads="1"/>
            </p:cNvSpPr>
            <p:nvPr/>
          </p:nvSpPr>
          <p:spPr bwMode="auto">
            <a:xfrm>
              <a:off x="2630" y="1412"/>
              <a:ext cx="2854" cy="1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Node	Iteration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	</a:t>
              </a:r>
              <a:r>
                <a:rPr lang="en-US" sz="1800" b="1" dirty="0">
                  <a:latin typeface="Arial" pitchFamily="34" charset="0"/>
                  <a:cs typeface="Arial" pitchFamily="34" charset="0"/>
                </a:rPr>
                <a:t>0	1	</a:t>
              </a:r>
              <a:r>
                <a:rPr lang="en-US" sz="1800" b="1" dirty="0" smtClean="0">
                  <a:latin typeface="Arial" pitchFamily="34" charset="0"/>
                  <a:cs typeface="Arial" pitchFamily="34" charset="0"/>
                </a:rPr>
                <a:t>2     …</a:t>
              </a:r>
              <a:r>
                <a:rPr lang="en-US" sz="1800" b="1" dirty="0">
                  <a:latin typeface="Arial" pitchFamily="34" charset="0"/>
                  <a:cs typeface="Arial" pitchFamily="34" charset="0"/>
                </a:rPr>
                <a:t>	stable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1	</a:t>
              </a:r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0.25</a:t>
              </a:r>
              <a:r>
                <a:rPr lang="en-US" sz="1800" dirty="0">
                  <a:latin typeface="Arial" pitchFamily="34" charset="0"/>
                  <a:cs typeface="Arial" pitchFamily="34" charset="0"/>
                </a:rPr>
                <a:t>	</a:t>
              </a:r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0.4</a:t>
              </a:r>
              <a:r>
                <a:rPr lang="en-US" sz="1800" dirty="0">
                  <a:latin typeface="Arial" pitchFamily="34" charset="0"/>
                  <a:cs typeface="Arial" pitchFamily="34" charset="0"/>
                </a:rPr>
                <a:t>	</a:t>
              </a:r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0.28</a:t>
              </a:r>
              <a:r>
                <a:rPr lang="en-US" sz="1800" dirty="0">
                  <a:latin typeface="Arial" pitchFamily="34" charset="0"/>
                  <a:cs typeface="Arial" pitchFamily="34" charset="0"/>
                </a:rPr>
                <a:t>	0.294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2	</a:t>
              </a:r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0.25</a:t>
              </a:r>
              <a:r>
                <a:rPr lang="en-US" sz="1800" dirty="0">
                  <a:latin typeface="Arial" pitchFamily="34" charset="0"/>
                  <a:cs typeface="Arial" pitchFamily="34" charset="0"/>
                </a:rPr>
                <a:t>	</a:t>
              </a:r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0.1</a:t>
              </a:r>
              <a:r>
                <a:rPr lang="en-US" sz="1800" dirty="0">
                  <a:latin typeface="Arial" pitchFamily="34" charset="0"/>
                  <a:cs typeface="Arial" pitchFamily="34" charset="0"/>
                </a:rPr>
                <a:t>	</a:t>
              </a:r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0.16</a:t>
              </a:r>
              <a:r>
                <a:rPr lang="en-US" sz="1800" dirty="0">
                  <a:latin typeface="Arial" pitchFamily="34" charset="0"/>
                  <a:cs typeface="Arial" pitchFamily="34" charset="0"/>
                </a:rPr>
                <a:t>	0.118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3	</a:t>
              </a:r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0.25</a:t>
              </a:r>
              <a:r>
                <a:rPr lang="en-US" sz="1800" dirty="0">
                  <a:latin typeface="Arial" pitchFamily="34" charset="0"/>
                  <a:cs typeface="Arial" pitchFamily="34" charset="0"/>
                </a:rPr>
                <a:t>	</a:t>
              </a:r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0.3</a:t>
              </a:r>
              <a:r>
                <a:rPr lang="en-US" sz="1800" dirty="0">
                  <a:latin typeface="Arial" pitchFamily="34" charset="0"/>
                  <a:cs typeface="Arial" pitchFamily="34" charset="0"/>
                </a:rPr>
                <a:t>	</a:t>
              </a:r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0.32</a:t>
              </a:r>
              <a:r>
                <a:rPr lang="en-US" sz="1800" dirty="0">
                  <a:latin typeface="Arial" pitchFamily="34" charset="0"/>
                  <a:cs typeface="Arial" pitchFamily="34" charset="0"/>
                </a:rPr>
                <a:t>	0.327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4	</a:t>
              </a:r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0.25</a:t>
              </a:r>
              <a:r>
                <a:rPr lang="en-US" sz="1800" dirty="0">
                  <a:latin typeface="Arial" pitchFamily="34" charset="0"/>
                  <a:cs typeface="Arial" pitchFamily="34" charset="0"/>
                </a:rPr>
                <a:t>	</a:t>
              </a:r>
              <a:r>
                <a:rPr lang="en-US" dirty="0" smtClean="0">
                  <a:latin typeface="Arial" pitchFamily="34" charset="0"/>
                  <a:cs typeface="Arial" pitchFamily="34" charset="0"/>
                </a:rPr>
                <a:t>0.2</a:t>
              </a:r>
              <a:r>
                <a:rPr lang="en-US" sz="1800" dirty="0">
                  <a:latin typeface="Arial" pitchFamily="34" charset="0"/>
                  <a:cs typeface="Arial" pitchFamily="34" charset="0"/>
                </a:rPr>
                <a:t>	</a:t>
              </a:r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0.24</a:t>
              </a:r>
              <a:r>
                <a:rPr lang="en-US" sz="1800" dirty="0">
                  <a:latin typeface="Arial" pitchFamily="34" charset="0"/>
                  <a:cs typeface="Arial" pitchFamily="34" charset="0"/>
                </a:rPr>
                <a:t>	0.261</a:t>
              </a: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2640" y="1776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>
              <a:off x="3168" y="139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3168770" y="1592419"/>
            <a:ext cx="604294" cy="445521"/>
            <a:chOff x="1200" y="864"/>
            <a:chExt cx="333" cy="240"/>
          </a:xfrm>
        </p:grpSpPr>
        <p:sp>
          <p:nvSpPr>
            <p:cNvPr id="34" name="AutoShape 19"/>
            <p:cNvSpPr>
              <a:spLocks noChangeArrowheads="1"/>
            </p:cNvSpPr>
            <p:nvPr/>
          </p:nvSpPr>
          <p:spPr bwMode="auto">
            <a:xfrm>
              <a:off x="1200" y="864"/>
              <a:ext cx="96" cy="240"/>
            </a:xfrm>
            <a:prstGeom prst="downArrow">
              <a:avLst>
                <a:gd name="adj1" fmla="val 50000"/>
                <a:gd name="adj2" fmla="val 62500"/>
              </a:avLst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1237" y="864"/>
              <a:ext cx="29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0.2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2200901" y="2073988"/>
            <a:ext cx="2399021" cy="1633578"/>
            <a:chOff x="754" y="1159"/>
            <a:chExt cx="1322" cy="880"/>
          </a:xfrm>
        </p:grpSpPr>
        <p:sp>
          <p:nvSpPr>
            <p:cNvPr id="29" name="Text Box 22"/>
            <p:cNvSpPr txBox="1">
              <a:spLocks noChangeArrowheads="1"/>
            </p:cNvSpPr>
            <p:nvPr/>
          </p:nvSpPr>
          <p:spPr bwMode="auto">
            <a:xfrm>
              <a:off x="1468" y="1248"/>
              <a:ext cx="25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latin typeface="Arial" pitchFamily="34" charset="0"/>
                  <a:cs typeface="Arial" pitchFamily="34" charset="0"/>
                </a:rPr>
                <a:t>0.5</a:t>
              </a:r>
            </a:p>
          </p:txBody>
        </p:sp>
        <p:sp>
          <p:nvSpPr>
            <p:cNvPr id="30" name="Text Box 23"/>
            <p:cNvSpPr txBox="1">
              <a:spLocks noChangeArrowheads="1"/>
            </p:cNvSpPr>
            <p:nvPr/>
          </p:nvSpPr>
          <p:spPr bwMode="auto">
            <a:xfrm>
              <a:off x="754" y="1159"/>
              <a:ext cx="25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>
                  <a:latin typeface="Arial" pitchFamily="34" charset="0"/>
                  <a:cs typeface="Arial" pitchFamily="34" charset="0"/>
                </a:rPr>
                <a:t>0.5</a:t>
              </a:r>
            </a:p>
          </p:txBody>
        </p:sp>
        <p:sp>
          <p:nvSpPr>
            <p:cNvPr id="31" name="Text Box 24"/>
            <p:cNvSpPr txBox="1">
              <a:spLocks noChangeArrowheads="1"/>
            </p:cNvSpPr>
            <p:nvPr/>
          </p:nvSpPr>
          <p:spPr bwMode="auto">
            <a:xfrm>
              <a:off x="1198" y="1488"/>
              <a:ext cx="16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1589" y="1816"/>
              <a:ext cx="16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33" name="Text Box 26"/>
            <p:cNvSpPr txBox="1">
              <a:spLocks noChangeArrowheads="1"/>
            </p:cNvSpPr>
            <p:nvPr/>
          </p:nvSpPr>
          <p:spPr bwMode="auto">
            <a:xfrm>
              <a:off x="1912" y="1857"/>
              <a:ext cx="16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1973106" y="2363763"/>
            <a:ext cx="2756516" cy="1613162"/>
            <a:chOff x="646" y="1329"/>
            <a:chExt cx="1519" cy="869"/>
          </a:xfrm>
        </p:grpSpPr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646" y="1329"/>
              <a:ext cx="25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0.4</a:t>
              </a:r>
            </a:p>
          </p:txBody>
        </p:sp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1612" y="1378"/>
              <a:ext cx="25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0.4</a:t>
              </a:r>
            </a:p>
          </p:txBody>
        </p:sp>
        <p:sp>
          <p:nvSpPr>
            <p:cNvPr id="26" name="Text Box 30"/>
            <p:cNvSpPr txBox="1">
              <a:spLocks noChangeArrowheads="1"/>
            </p:cNvSpPr>
            <p:nvPr/>
          </p:nvSpPr>
          <p:spPr bwMode="auto">
            <a:xfrm>
              <a:off x="1008" y="1699"/>
              <a:ext cx="25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0.8</a:t>
              </a:r>
            </a:p>
          </p:txBody>
        </p:sp>
        <p:sp>
          <p:nvSpPr>
            <p:cNvPr id="27" name="Text Box 31"/>
            <p:cNvSpPr txBox="1">
              <a:spLocks noChangeArrowheads="1"/>
            </p:cNvSpPr>
            <p:nvPr/>
          </p:nvSpPr>
          <p:spPr bwMode="auto">
            <a:xfrm>
              <a:off x="1528" y="2016"/>
              <a:ext cx="25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0.8</a:t>
              </a:r>
            </a:p>
          </p:txBody>
        </p:sp>
        <p:sp>
          <p:nvSpPr>
            <p:cNvPr id="28" name="Text Box 32"/>
            <p:cNvSpPr txBox="1">
              <a:spLocks noChangeArrowheads="1"/>
            </p:cNvSpPr>
            <p:nvPr/>
          </p:nvSpPr>
          <p:spPr bwMode="auto">
            <a:xfrm>
              <a:off x="1906" y="2016"/>
              <a:ext cx="25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0.8</a:t>
              </a:r>
            </a:p>
          </p:txBody>
        </p:sp>
      </p:grpSp>
      <p:sp>
        <p:nvSpPr>
          <p:cNvPr id="22" name="TextBox 5"/>
          <p:cNvSpPr txBox="1"/>
          <p:nvPr/>
        </p:nvSpPr>
        <p:spPr>
          <a:xfrm>
            <a:off x="7352772" y="4021104"/>
            <a:ext cx="299152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S={1,2,3,4}, </a:t>
            </a:r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β</a:t>
            </a:r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=0.8:</a:t>
            </a:r>
          </a:p>
          <a:p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=[0.13, 0.10, 0.39, 0.36]</a:t>
            </a:r>
          </a:p>
          <a:p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S={1,2,3}</a:t>
            </a:r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,  </a:t>
            </a:r>
            <a:r>
              <a:rPr lang="el-GR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β</a:t>
            </a:r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=0.8:</a:t>
            </a:r>
          </a:p>
          <a:p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=[0.17, 0.13, 0.38, 0.30]</a:t>
            </a:r>
          </a:p>
          <a:p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S={</a:t>
            </a:r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1,2} ,  </a:t>
            </a:r>
            <a:r>
              <a:rPr lang="el-GR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β</a:t>
            </a:r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=0.8</a:t>
            </a:r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=[0.26, 0.20, 0.29, 0.23]</a:t>
            </a:r>
          </a:p>
          <a:p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S={</a:t>
            </a:r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1} ,  </a:t>
            </a:r>
            <a:r>
              <a:rPr lang="el-GR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β</a:t>
            </a:r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=0.8</a:t>
            </a:r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=[0.29, 0.11, 0.32, 0.26]</a:t>
            </a:r>
          </a:p>
        </p:txBody>
      </p:sp>
      <p:sp>
        <p:nvSpPr>
          <p:cNvPr id="23" name="TextBox 37"/>
          <p:cNvSpPr txBox="1"/>
          <p:nvPr/>
        </p:nvSpPr>
        <p:spPr>
          <a:xfrm>
            <a:off x="4279567" y="4588496"/>
            <a:ext cx="29915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={1},  </a:t>
            </a:r>
            <a:r>
              <a:rPr lang="el-GR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β</a:t>
            </a:r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=0.90:</a:t>
            </a:r>
            <a:endParaRPr lang="en-US" sz="2000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=[0.17, 0.07, 0.40, 0.36]</a:t>
            </a:r>
          </a:p>
          <a:p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S={1} ,  </a:t>
            </a:r>
            <a:r>
              <a:rPr lang="el-GR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β</a:t>
            </a:r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=0.8:</a:t>
            </a:r>
          </a:p>
          <a:p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=[0.29, 0.11, 0.32, 0.26]</a:t>
            </a:r>
          </a:p>
          <a:p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={1},  </a:t>
            </a:r>
            <a:r>
              <a:rPr lang="el-GR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β</a:t>
            </a:r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=0.70:</a:t>
            </a:r>
            <a:endParaRPr lang="en-US" sz="2000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=[0.39, 0.14, 0.27, 0.19]</a:t>
            </a:r>
          </a:p>
        </p:txBody>
      </p:sp>
    </p:spTree>
    <p:extLst>
      <p:ext uri="{BB962C8B-B14F-4D97-AF65-F5344CB8AC3E}">
        <p14:creationId xmlns:p14="http://schemas.microsoft.com/office/powerpoint/2010/main" val="336753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43F8-0080-47C2-A9E1-88075C80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965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Questions???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9F856-0804-4105-93BA-6FC9C3556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Image result for any questions">
            <a:extLst>
              <a:ext uri="{FF2B5EF4-FFF2-40B4-BE49-F238E27FC236}">
                <a16:creationId xmlns:a16="http://schemas.microsoft.com/office/drawing/2014/main" id="{732C816D-12A6-4013-8745-B4E8A217A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945"/>
            <a:ext cx="12192000" cy="632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12E3D-92E7-4957-9504-AE37CC34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638F-3E44-4F58-B839-13B34171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E1050-D9C6-4AD7-BCD1-EFA7D7A34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2823"/>
            <a:ext cx="10515600" cy="46888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Most of this lecture slides are obtained from the Mining Massive Datasets course: </a:t>
            </a:r>
            <a:r>
              <a:rPr lang="en-US" dirty="0">
                <a:hlinkClick r:id="rId2"/>
              </a:rPr>
              <a:t>http://www.mmds.org/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8CFFC-B473-4B8F-B5D4-550607A4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Discovering the Topic Vector 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9824" y="1681773"/>
            <a:ext cx="10515600" cy="4774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Create different </a:t>
            </a:r>
            <a:r>
              <a:rPr lang="en-US" b="1" dirty="0" err="1">
                <a:solidFill>
                  <a:srgbClr val="D600B7"/>
                </a:solidFill>
              </a:rPr>
              <a:t>PageRanks</a:t>
            </a:r>
            <a:r>
              <a:rPr lang="en-US" b="1" dirty="0">
                <a:solidFill>
                  <a:srgbClr val="D600B7"/>
                </a:solidFill>
              </a:rPr>
              <a:t> for different topics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16 DMOZ top-level categories: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arts, business, sports,…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Which topic ranking to use?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User can pick from a menu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Classify query into a topic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Can use the </a:t>
            </a:r>
            <a:r>
              <a:rPr lang="en-US" b="1" dirty="0">
                <a:solidFill>
                  <a:srgbClr val="207A00"/>
                </a:solidFill>
              </a:rPr>
              <a:t>context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of the query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E.g., query is launched from a web page talking about a known topic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History of queries e.g., “basketball” followed by “Jordan”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User context, e.g., user’s bookmarks,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38200" y="5611735"/>
            <a:ext cx="82827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 smtClean="0">
                <a:solidFill>
                  <a:srgbClr val="D600B7"/>
                </a:solidFill>
              </a:rPr>
              <a:t>Application to Measure Proximity in Graphs</a:t>
            </a:r>
          </a:p>
          <a:p>
            <a:r>
              <a:rPr lang="en-US" sz="2800" b="1" dirty="0">
                <a:solidFill>
                  <a:srgbClr val="207A00"/>
                </a:solidFill>
              </a:rPr>
              <a:t>	</a:t>
            </a:r>
            <a:r>
              <a:rPr lang="en-US" sz="2800" b="1" dirty="0" smtClean="0">
                <a:solidFill>
                  <a:srgbClr val="207A00"/>
                </a:solidFill>
              </a:rPr>
              <a:t>Random Walk with Restart: S is a single element</a:t>
            </a:r>
            <a:endParaRPr lang="en-US" sz="2800" b="1" dirty="0">
              <a:solidFill>
                <a:srgbClr val="207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17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Proximity on Graphs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191" y="1574494"/>
            <a:ext cx="5183187" cy="420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292703" y="5866519"/>
            <a:ext cx="72384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 smtClean="0">
                <a:solidFill>
                  <a:srgbClr val="D600B7"/>
                </a:solidFill>
              </a:rPr>
              <a:t>a.k.a.: </a:t>
            </a:r>
            <a:r>
              <a:rPr lang="en-US" altLang="zh-CN" sz="3200" b="1" dirty="0">
                <a:solidFill>
                  <a:srgbClr val="D600B7"/>
                </a:solidFill>
              </a:rPr>
              <a:t>Relevance, Closeness, ‘Similarity’…</a:t>
            </a:r>
            <a:endParaRPr lang="en-US" sz="3200" b="1" dirty="0">
              <a:solidFill>
                <a:srgbClr val="D600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71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Good Proximity Measure?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Shortest path is not good: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No effect of degree-1 nodes (E, F, G)!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Multi-faceted </a:t>
            </a:r>
            <a:r>
              <a:rPr lang="en-US" dirty="0" smtClean="0"/>
              <a:t>relationships</a:t>
            </a:r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9934" y="2303226"/>
            <a:ext cx="3657600" cy="2736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76486" y="2303226"/>
            <a:ext cx="328964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664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Good Proximity Measure?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Network flow </a:t>
            </a:r>
            <a:r>
              <a:rPr lang="en-US" b="1" dirty="0">
                <a:solidFill>
                  <a:srgbClr val="D600B7"/>
                </a:solidFill>
              </a:rPr>
              <a:t>is not good: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Do not punish long paths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86150" y="2214563"/>
            <a:ext cx="52197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4848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43741</TotalTime>
  <Words>2572</Words>
  <Application>Microsoft Office PowerPoint</Application>
  <PresentationFormat>Widescreen</PresentationFormat>
  <Paragraphs>563</Paragraphs>
  <Slides>51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3" baseType="lpstr">
      <vt:lpstr>宋体</vt:lpstr>
      <vt:lpstr>Arial</vt:lpstr>
      <vt:lpstr>Calibri</vt:lpstr>
      <vt:lpstr>Calibri Light</vt:lpstr>
      <vt:lpstr>Cambria Math</vt:lpstr>
      <vt:lpstr>等线</vt:lpstr>
      <vt:lpstr>Symbol</vt:lpstr>
      <vt:lpstr>Times New Roman</vt:lpstr>
      <vt:lpstr>Verdana</vt:lpstr>
      <vt:lpstr>Wingdings</vt:lpstr>
      <vt:lpstr>Wingdings 3</vt:lpstr>
      <vt:lpstr>Office Theme</vt:lpstr>
      <vt:lpstr>CS 5683: Algorithms &amp; Methods for Big Data Analytics  Analysis of Large Graphs: Advanced</vt:lpstr>
      <vt:lpstr>Topic Specific PageRank</vt:lpstr>
      <vt:lpstr>Topic Specific PageRank</vt:lpstr>
      <vt:lpstr>Matrix Formulation</vt:lpstr>
      <vt:lpstr>Example: Topic-Specific PageRank</vt:lpstr>
      <vt:lpstr>Discovering the Topic Vector S</vt:lpstr>
      <vt:lpstr>Proximity on Graphs</vt:lpstr>
      <vt:lpstr>Good Proximity Measure?</vt:lpstr>
      <vt:lpstr>Good Proximity Measure?</vt:lpstr>
      <vt:lpstr>What is a good notion of proximity?</vt:lpstr>
      <vt:lpstr>SimRank: Idea</vt:lpstr>
      <vt:lpstr>SimRank: Example</vt:lpstr>
      <vt:lpstr>SimRank: Example</vt:lpstr>
      <vt:lpstr>PageRank Summary</vt:lpstr>
      <vt:lpstr>TrustRank: Combating the Web Spam</vt:lpstr>
      <vt:lpstr>Web Search</vt:lpstr>
      <vt:lpstr>First Spammers</vt:lpstr>
      <vt:lpstr>First Spammers: Term Spam</vt:lpstr>
      <vt:lpstr>Google’s Solution to Term Spam</vt:lpstr>
      <vt:lpstr>Why it Works?</vt:lpstr>
      <vt:lpstr>Spam Farming</vt:lpstr>
      <vt:lpstr>Google Vs. Spammers: Round 2!</vt:lpstr>
      <vt:lpstr>Link Spamming</vt:lpstr>
      <vt:lpstr>Link Farms</vt:lpstr>
      <vt:lpstr>Link Farms</vt:lpstr>
      <vt:lpstr>Analysis</vt:lpstr>
      <vt:lpstr>Analysis</vt:lpstr>
      <vt:lpstr>TrustRank: Combating the Web Spam</vt:lpstr>
      <vt:lpstr>TrustRank: Idea</vt:lpstr>
      <vt:lpstr>Trust Propagation</vt:lpstr>
      <vt:lpstr>Why is it a Good Idea?</vt:lpstr>
      <vt:lpstr>Picking the Seed Set</vt:lpstr>
      <vt:lpstr>Approaches to Pick Seed Set</vt:lpstr>
      <vt:lpstr>Spam Mass</vt:lpstr>
      <vt:lpstr>Spam Mass Estimation</vt:lpstr>
      <vt:lpstr>HITS: Hubs and Authorities</vt:lpstr>
      <vt:lpstr>Finding Newspapers</vt:lpstr>
      <vt:lpstr>Hubs and Authorities</vt:lpstr>
      <vt:lpstr>Counting In-Links: Authority</vt:lpstr>
      <vt:lpstr>Counting In-Links: Authority</vt:lpstr>
      <vt:lpstr>Expert Quality: Hub</vt:lpstr>
      <vt:lpstr>Reweighting</vt:lpstr>
      <vt:lpstr>Mutually Recursive Definition</vt:lpstr>
      <vt:lpstr>Hubs and Authorities</vt:lpstr>
      <vt:lpstr>Hubs and Authorities</vt:lpstr>
      <vt:lpstr>Hubs and Authorities</vt:lpstr>
      <vt:lpstr>Existence and Uniqueness</vt:lpstr>
      <vt:lpstr>Example of HITS</vt:lpstr>
      <vt:lpstr>PageRank and HITS</vt:lpstr>
      <vt:lpstr>Questions???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5123: Cloud Computing and Distributed Systems  Spring 2020</dc:title>
  <dc:creator>Bagavathi, Arun</dc:creator>
  <cp:lastModifiedBy>Bagavathi, Arun</cp:lastModifiedBy>
  <cp:revision>1001</cp:revision>
  <dcterms:created xsi:type="dcterms:W3CDTF">2020-01-06T22:26:49Z</dcterms:created>
  <dcterms:modified xsi:type="dcterms:W3CDTF">2020-10-19T18:56:18Z</dcterms:modified>
</cp:coreProperties>
</file>