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439" r:id="rId3"/>
    <p:sldId id="623" r:id="rId4"/>
    <p:sldId id="590" r:id="rId5"/>
    <p:sldId id="534" r:id="rId6"/>
    <p:sldId id="624" r:id="rId7"/>
    <p:sldId id="625" r:id="rId8"/>
    <p:sldId id="606" r:id="rId9"/>
    <p:sldId id="608" r:id="rId10"/>
    <p:sldId id="611" r:id="rId11"/>
    <p:sldId id="658" r:id="rId12"/>
    <p:sldId id="627" r:id="rId13"/>
    <p:sldId id="628" r:id="rId14"/>
    <p:sldId id="617" r:id="rId15"/>
    <p:sldId id="629" r:id="rId16"/>
    <p:sldId id="630" r:id="rId17"/>
    <p:sldId id="659" r:id="rId18"/>
    <p:sldId id="660" r:id="rId19"/>
    <p:sldId id="621" r:id="rId20"/>
    <p:sldId id="632" r:id="rId21"/>
    <p:sldId id="622" r:id="rId22"/>
    <p:sldId id="636" r:id="rId23"/>
    <p:sldId id="661" r:id="rId24"/>
    <p:sldId id="662" r:id="rId25"/>
    <p:sldId id="663" r:id="rId26"/>
    <p:sldId id="664" r:id="rId27"/>
    <p:sldId id="665" r:id="rId28"/>
    <p:sldId id="666" r:id="rId29"/>
    <p:sldId id="667" r:id="rId30"/>
    <p:sldId id="297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B7"/>
    <a:srgbClr val="207A00"/>
    <a:srgbClr val="F0AD00"/>
    <a:srgbClr val="C55A11"/>
    <a:srgbClr val="FF0066"/>
    <a:srgbClr val="E66C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49" autoAdjust="0"/>
  </p:normalViewPr>
  <p:slideViewPr>
    <p:cSldViewPr snapToGrid="0">
      <p:cViewPr varScale="1">
        <p:scale>
          <a:sx n="61" d="100"/>
          <a:sy n="61" d="100"/>
        </p:scale>
        <p:origin x="852" y="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88E5F-61B9-4F0D-9DE0-4AD30026186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C828-DCA3-490E-B126-362E7DA1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30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6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06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17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47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41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62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19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93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64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7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66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57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15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98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64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01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25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53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35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52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55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58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58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2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79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D706-C784-4B7F-8E27-042A2B133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DB00-7DDC-4734-89BC-2DC54204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C83B-030E-4724-91C4-A5C8C0F4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5565-3812-48C9-A7C7-866E0519B736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8B2B-4325-4CE7-B919-18AB2C9C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2C99-C566-4078-8153-D40FBED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66BC-E6FE-42CC-B598-DCD564E4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2A6CC-17C0-4795-AE4D-FBF5041E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49D3-D5FA-473E-89BE-30294167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757C-FA81-4867-A5ED-BF78E0F20AE7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91C1-B21C-4EF1-9C29-2731B896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6ED6-A7DA-40C2-9CBE-0C32B6AF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CB74E-B4AA-47E7-B5A9-B48A00DB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7D10-96F8-40CD-8512-2357FECF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403E-E4DB-45C9-AEFE-7CB62EB9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DBD-5A2F-4B34-AEDA-B188F8E65C6E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EAC5-0778-45D1-899B-75DC8EB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840B-E626-4197-9B1A-13B446E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392-7775-4B69-8C4E-54751E1C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50D1-7A8C-427A-99DF-0AE5B7F4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8EA5-4080-4950-8E52-6C168308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1918-6CB5-4609-AE55-F939EC11CE93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9E1C-9747-4B6C-A55B-336FF8B2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8114-9C7A-49FF-8EE6-B2B914B1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2A19-8EB1-46A1-A115-556E18A8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75AE-6AC8-49CF-BB1A-BC2A627E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3A67-BB59-4863-ABDF-6570664C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D017-F685-4D67-AFF7-08FF84749685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8849A-79BB-4179-B096-EAD8E111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6014-BD3B-4841-8F7F-68877B7E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24D1-3DDA-4189-960F-11BCED82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874F-C266-4AB2-A760-DE6D5E661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45F14-3170-40AA-B331-24E59E67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8AF3-4D51-4734-99CB-8AC1F8AB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3A3-39BD-4BD7-B29D-60FBE6187656}" type="datetime1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0B19E-D216-4D1F-948E-83A80650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3DC7-1454-4C93-8B07-45D6E724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EE63-B4EA-4234-A7A0-94933DEF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9DEE-C39D-4729-BF99-B63C7A3B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ACF4C-8FFC-4B6B-95C2-EA5035C1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F495-281C-4CA6-B31A-8B7EA3B05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9AB0E-CD9A-4A7B-9A59-F1E1BDDB2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AE61A-18F5-4699-8163-5B50D2D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C7B-49E6-4C2F-96BF-9EB01A0E4DA2}" type="datetime1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FB1A2-214E-4165-93BA-7A3B7544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7633E-297B-43FB-BE32-3EAC806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3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51CE-863B-44EE-AA7F-36465DC1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47B8F-A11C-42C0-A494-A4A8FEEE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84B-FC0C-4D5C-BF81-8335276DF9A0}" type="datetime1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20118-D31D-4115-A735-CD874578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C285-3D77-461B-9FAD-621D2E10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38316-055C-4D4A-842B-40B0992B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E2F0-24E6-4DF6-90D2-DFBD71315CBF}" type="datetime1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4C5E4-795D-4FC8-9CA3-09143209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BAD6-C50A-4222-9569-A8B3BCD9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368-F1F9-41B2-A189-E06CCBA9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F22A-4CAA-4C1F-BD66-CF6D9CDC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CB86-0C5D-443D-8AF2-5C26DEBB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A23C0-CBA7-4F4D-BAF0-11FB124F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7512-9769-4C07-B20E-B55A8C693D7F}" type="datetime1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5C172-8C0F-4E83-8140-A2F2188E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031B-DF87-4A6B-855F-DE0ED7B7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ADAB-41A0-43A5-988A-C3CA612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6F08B-CB79-4E86-BD50-DF808BD71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1D95-2D95-43AA-93FA-9E21F9DA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A796-D1F6-4232-A769-ABF8F94E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2167-5448-4F41-A1D8-7D2BFAFB28F1}" type="datetime1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DE73-AEAB-40FA-82CC-C90F6EBC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2888E-C772-42E1-BB69-B339AF7C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B74FC-59F7-498D-BA1A-4E881BCF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8EC2-3C56-4355-9C16-D6C2B79A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7374-76A9-4E6E-8E9A-0D14A7D5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2879-45EE-41C7-969B-45F9D3EBF73C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B04F-B91B-4048-98A2-216A48BB6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AF87-DA56-4858-81A6-0E762EBCF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9ABE-5D25-4D84-A00C-718D3FCAE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07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5683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Algorithms &amp; Methods for Big Data Analytics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sz="5300" b="1" dirty="0" smtClean="0">
                <a:solidFill>
                  <a:srgbClr val="FF0000"/>
                </a:solidFill>
              </a:rPr>
              <a:t/>
            </a:r>
            <a:br>
              <a:rPr lang="en-US" sz="5300" b="1" dirty="0" smtClean="0">
                <a:solidFill>
                  <a:srgbClr val="FF0000"/>
                </a:solidFill>
              </a:rPr>
            </a:br>
            <a:r>
              <a:rPr lang="en-US" sz="5300" b="1" dirty="0" smtClean="0">
                <a:solidFill>
                  <a:srgbClr val="D600B7"/>
                </a:solidFill>
              </a:rPr>
              <a:t>Analysis of Large Graphs: </a:t>
            </a:r>
            <a:br>
              <a:rPr lang="en-US" sz="5300" b="1" dirty="0" smtClean="0">
                <a:solidFill>
                  <a:srgbClr val="D600B7"/>
                </a:solidFill>
              </a:rPr>
            </a:br>
            <a:r>
              <a:rPr lang="en-US" sz="5300" b="1" dirty="0" smtClean="0">
                <a:solidFill>
                  <a:srgbClr val="D600B7"/>
                </a:solidFill>
              </a:rPr>
              <a:t>Community Detection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5A33-D428-464E-BF3A-4E039CE4B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8607"/>
            <a:ext cx="9144000" cy="1753348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207A00"/>
                </a:solidFill>
              </a:rPr>
              <a:t>Arunkumar</a:t>
            </a:r>
            <a:r>
              <a:rPr lang="en-US" sz="2800" dirty="0">
                <a:solidFill>
                  <a:srgbClr val="207A00"/>
                </a:solidFill>
              </a:rPr>
              <a:t> Bagavathi</a:t>
            </a:r>
          </a:p>
          <a:p>
            <a:r>
              <a:rPr lang="en-US" sz="2800" dirty="0">
                <a:solidFill>
                  <a:srgbClr val="207A00"/>
                </a:solidFill>
              </a:rPr>
              <a:t>Department of Computer Science</a:t>
            </a:r>
          </a:p>
          <a:p>
            <a:r>
              <a:rPr lang="en-US" sz="2800" dirty="0">
                <a:solidFill>
                  <a:srgbClr val="207A00"/>
                </a:solidFill>
              </a:rPr>
              <a:t>Oklahoma State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FC3A-D3B1-44A1-96FA-EDC8366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Girvan-Newman: Example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9992" y="2325540"/>
            <a:ext cx="4953000" cy="29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7"/>
          <p:cNvSpPr txBox="1"/>
          <p:nvPr/>
        </p:nvSpPr>
        <p:spPr>
          <a:xfrm>
            <a:off x="7548985" y="4054003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Need to re-compute </a:t>
            </a:r>
            <a:r>
              <a:rPr lang="en-US" sz="16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betweenness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at every step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8428" y="2581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38819" y="2799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82853" y="31686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33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70197" y="34494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11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Girvan-Newman: Example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3185" y="1713525"/>
            <a:ext cx="35147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5185" y="1761150"/>
            <a:ext cx="35052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99385" y="4447200"/>
            <a:ext cx="3667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94856" y="4447200"/>
            <a:ext cx="4108341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5"/>
          <p:cNvSpPr txBox="1"/>
          <p:nvPr/>
        </p:nvSpPr>
        <p:spPr>
          <a:xfrm>
            <a:off x="1694585" y="147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1: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6190385" y="147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2: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7"/>
          <p:cNvSpPr txBox="1"/>
          <p:nvPr/>
        </p:nvSpPr>
        <p:spPr>
          <a:xfrm>
            <a:off x="1694585" y="42186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3: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260358" y="4134966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Hierarchical network decomposition: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Girvan-Newman: Results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3615" y="1275528"/>
            <a:ext cx="628883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7"/>
          <p:cNvSpPr txBox="1"/>
          <p:nvPr/>
        </p:nvSpPr>
        <p:spPr>
          <a:xfrm>
            <a:off x="3888015" y="6380928"/>
            <a:ext cx="43434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Communities in physics collaborations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53031" y="1413770"/>
            <a:ext cx="1134984" cy="5538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Girvan-Newman: Results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Zachary’s Karate club:</a:t>
            </a:r>
            <a:r>
              <a:rPr lang="en-US" b="1" dirty="0">
                <a:solidFill>
                  <a:srgbClr val="D60093"/>
                </a:solidFill>
              </a:rPr>
              <a:t> </a:t>
            </a:r>
            <a:r>
              <a:rPr lang="en-US" dirty="0" smtClean="0"/>
              <a:t>Hierarchical decomposition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4245" y="2651230"/>
            <a:ext cx="5266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1260146"/>
            <a:ext cx="2743200" cy="499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5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We need to Resolve 2 Questions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How </a:t>
            </a:r>
            <a:r>
              <a:rPr lang="en-US" b="1" dirty="0" smtClean="0">
                <a:solidFill>
                  <a:srgbClr val="D600B7"/>
                </a:solidFill>
              </a:rPr>
              <a:t>to compute edge </a:t>
            </a:r>
            <a:r>
              <a:rPr lang="en-US" b="1" dirty="0" err="1" smtClean="0">
                <a:solidFill>
                  <a:srgbClr val="D600B7"/>
                </a:solidFill>
              </a:rPr>
              <a:t>betweenness</a:t>
            </a:r>
            <a:r>
              <a:rPr lang="en-US" b="1" dirty="0" smtClean="0">
                <a:solidFill>
                  <a:srgbClr val="D600B7"/>
                </a:solidFill>
              </a:rPr>
              <a:t>?</a:t>
            </a:r>
            <a:endParaRPr lang="en-US" dirty="0">
              <a:solidFill>
                <a:srgbClr val="D600B7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How to select the number of clusters?</a:t>
            </a:r>
            <a:endParaRPr lang="en-US" b="1" dirty="0">
              <a:solidFill>
                <a:srgbClr val="D600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Q1: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How to Compute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Betweenness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8"/>
              <p:cNvSpPr>
                <a:spLocks noGrp="1"/>
              </p:cNvSpPr>
              <p:nvPr/>
            </p:nvSpPr>
            <p:spPr>
              <a:xfrm>
                <a:off x="1880243" y="1690688"/>
                <a:ext cx="4038600" cy="4949952"/>
              </a:xfrm>
              <a:prstGeom prst="rect">
                <a:avLst/>
              </a:prstGeom>
            </p:spPr>
            <p:txBody>
              <a:bodyPr vert="horz" lIns="91440" tIns="91440" rtlCol="0">
                <a:normAutofit/>
              </a:bodyPr>
              <a:lstStyle>
                <a:lvl1pPr marL="438912" indent="-320040" algn="l" rtl="0" eaLnBrk="1" latinLnBrk="0" hangingPunct="1">
                  <a:spcBef>
                    <a:spcPts val="0"/>
                  </a:spcBef>
                  <a:buClr>
                    <a:schemeClr val="accent1"/>
                  </a:buClr>
                  <a:buSzPct val="80000"/>
                  <a:buFont typeface="Wingdings 2"/>
                  <a:buChar char=""/>
                  <a:defRPr kumimoji="0" sz="28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73152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Wingdings" pitchFamily="2" charset="2"/>
                  <a:buChar char="§"/>
                  <a:defRPr kumimoji="0" sz="24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2pPr>
                <a:lvl3pPr marL="996696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100000"/>
                  <a:buFont typeface="Wingdings" pitchFamily="2" charset="2"/>
                  <a:buChar char="§"/>
                  <a:defRPr kumimoji="0" sz="20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3pPr>
                <a:lvl4pPr marL="121615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00000"/>
                  <a:buFont typeface="Wingdings" pitchFamily="2" charset="2"/>
                  <a:buChar char="§"/>
                  <a:defRPr kumimoji="0" sz="18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4pPr>
                <a:lvl5pPr marL="1426464" indent="-18288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100000"/>
                  <a:buFont typeface="Wingdings" pitchFamily="2" charset="2"/>
                  <a:buChar char="§"/>
                  <a:defRPr kumimoji="0" lang="en-US" sz="18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3200" b="1" dirty="0" smtClean="0">
                    <a:solidFill>
                      <a:srgbClr val="0000FF"/>
                    </a:solidFill>
                  </a:rPr>
                  <a:t>Want to compute </a:t>
                </a:r>
                <a:br>
                  <a:rPr lang="en-US" sz="3200" b="1" dirty="0" smtClean="0">
                    <a:solidFill>
                      <a:srgbClr val="0000FF"/>
                    </a:solidFill>
                  </a:rPr>
                </a:br>
                <a:r>
                  <a:rPr lang="en-US" sz="3200" b="1" dirty="0" err="1" smtClean="0">
                    <a:solidFill>
                      <a:srgbClr val="0000FF"/>
                    </a:solidFill>
                  </a:rPr>
                  <a:t>betweenness</a:t>
                </a:r>
                <a:r>
                  <a:rPr lang="en-US" sz="3200" b="1" dirty="0" smtClean="0">
                    <a:solidFill>
                      <a:srgbClr val="0000FF"/>
                    </a:solidFill>
                  </a:rPr>
                  <a:t> of paths starting at node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3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243" y="1690688"/>
                <a:ext cx="4038600" cy="4949952"/>
              </a:xfrm>
              <a:prstGeom prst="rect">
                <a:avLst/>
              </a:prstGeom>
              <a:blipFill>
                <a:blip r:embed="rId3"/>
                <a:stretch>
                  <a:fillRect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9"/>
              <p:cNvSpPr>
                <a:spLocks noGrp="1"/>
              </p:cNvSpPr>
              <p:nvPr/>
            </p:nvSpPr>
            <p:spPr>
              <a:xfrm>
                <a:off x="6071243" y="1690688"/>
                <a:ext cx="4038600" cy="4949952"/>
              </a:xfrm>
              <a:prstGeom prst="rect">
                <a:avLst/>
              </a:prstGeom>
            </p:spPr>
            <p:txBody>
              <a:bodyPr vert="horz" lIns="54864" tIns="91440" rtlCol="0">
                <a:normAutofit/>
              </a:bodyPr>
              <a:lstStyle>
                <a:lvl1pPr marL="438912" indent="-320040" algn="l" rtl="0" eaLnBrk="1" latinLnBrk="0" hangingPunct="1">
                  <a:spcBef>
                    <a:spcPts val="0"/>
                  </a:spcBef>
                  <a:buClr>
                    <a:schemeClr val="accent1"/>
                  </a:buClr>
                  <a:buSzPct val="80000"/>
                  <a:buFont typeface="Wingdings 2"/>
                  <a:buChar char=""/>
                  <a:defRPr kumimoji="0" sz="28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73152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Wingdings" pitchFamily="2" charset="2"/>
                  <a:buChar char="§"/>
                  <a:defRPr kumimoji="0" sz="24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2pPr>
                <a:lvl3pPr marL="996696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100000"/>
                  <a:buFont typeface="Wingdings" pitchFamily="2" charset="2"/>
                  <a:buChar char="§"/>
                  <a:defRPr kumimoji="0" sz="20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3pPr>
                <a:lvl4pPr marL="121615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00000"/>
                  <a:buFont typeface="Wingdings" pitchFamily="2" charset="2"/>
                  <a:buChar char="§"/>
                  <a:defRPr kumimoji="0" sz="18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4pPr>
                <a:lvl5pPr marL="1426464" indent="-18288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100000"/>
                  <a:buFont typeface="Wingdings" pitchFamily="2" charset="2"/>
                  <a:buChar char="§"/>
                  <a:defRPr kumimoji="0" lang="en-US" sz="18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3200" b="1" dirty="0" smtClean="0">
                    <a:solidFill>
                      <a:srgbClr val="D60093"/>
                    </a:solidFill>
                  </a:rPr>
                  <a:t>Breath first search starting from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D60093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 smtClean="0">
                    <a:solidFill>
                      <a:srgbClr val="D60093"/>
                    </a:solidFill>
                  </a:rPr>
                  <a:t>:</a:t>
                </a:r>
                <a:endParaRPr lang="en-US" sz="3200" b="1" dirty="0">
                  <a:solidFill>
                    <a:srgbClr val="D60093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243" y="1690688"/>
                <a:ext cx="4038600" cy="4949952"/>
              </a:xfrm>
              <a:prstGeom prst="rect">
                <a:avLst/>
              </a:prstGeom>
              <a:blipFill>
                <a:blip r:embed="rId4"/>
                <a:stretch>
                  <a:fillRect l="-15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3643" y="3770908"/>
            <a:ext cx="3314700" cy="2629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28443" y="3214688"/>
            <a:ext cx="3476625" cy="3132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2"/>
          <p:cNvSpPr txBox="1"/>
          <p:nvPr/>
        </p:nvSpPr>
        <p:spPr>
          <a:xfrm>
            <a:off x="10189547" y="3217058"/>
            <a:ext cx="29848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</a:t>
            </a:r>
          </a:p>
          <a:p>
            <a:endParaRPr lang="en-US" sz="160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endParaRPr lang="en-US" sz="160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endParaRPr lang="en-US" sz="160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3</a:t>
            </a:r>
          </a:p>
          <a:p>
            <a:endParaRPr lang="en-US" sz="160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586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Q1: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How to Compute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Betweenness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Forward step: </a:t>
            </a:r>
            <a:r>
              <a:rPr lang="en-US" dirty="0" smtClean="0"/>
              <a:t>Count </a:t>
            </a:r>
            <a:r>
              <a:rPr lang="en-US" dirty="0" smtClean="0"/>
              <a:t>the number of shortest paths from </a:t>
            </a:r>
            <a:r>
              <a:rPr lang="en-US" i="1" dirty="0" smtClean="0"/>
              <a:t>A </a:t>
            </a:r>
            <a:r>
              <a:rPr lang="en-US" dirty="0" smtClean="0"/>
              <a:t>to all other nodes of the network: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566930"/>
            <a:ext cx="5486400" cy="403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32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Q1: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How to Compute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Betweenness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Backward step: </a:t>
            </a:r>
            <a:r>
              <a:rPr lang="en-US" b="1" dirty="0" smtClean="0"/>
              <a:t>Compute </a:t>
            </a:r>
            <a:r>
              <a:rPr lang="en-US" b="1" dirty="0" err="1" smtClean="0"/>
              <a:t>betweenness</a:t>
            </a:r>
            <a:r>
              <a:rPr lang="en-US" b="1" dirty="0" smtClean="0"/>
              <a:t> by working up the tree:</a:t>
            </a:r>
            <a:r>
              <a:rPr lang="en-US" b="1" dirty="0" smtClean="0">
                <a:solidFill>
                  <a:srgbClr val="D600B7"/>
                </a:solidFill>
              </a:rPr>
              <a:t> </a:t>
            </a:r>
            <a:r>
              <a:rPr lang="en-US" dirty="0" smtClean="0"/>
              <a:t>If there are multiple paths count them fractionally</a:t>
            </a:r>
            <a:endParaRPr lang="en-US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6485" y="2638425"/>
            <a:ext cx="520065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7"/>
          <p:cNvSpPr txBox="1"/>
          <p:nvPr/>
        </p:nvSpPr>
        <p:spPr>
          <a:xfrm>
            <a:off x="7199735" y="6248400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 path to K.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Split evenly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956620" y="5326566"/>
            <a:ext cx="1653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1+0.5 paths to J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Split 1:2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783129" y="4415850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1+1 paths to H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Split evenly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8"/>
              <p:cNvSpPr txBox="1"/>
              <p:nvPr/>
            </p:nvSpPr>
            <p:spPr>
              <a:xfrm>
                <a:off x="1618085" y="3476625"/>
                <a:ext cx="2438400" cy="28623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The algorithm: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Add edge </a:t>
                </a:r>
                <a:r>
                  <a:rPr lang="en-US" b="1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flows</a:t>
                </a:r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 -- node flow = </a:t>
                </a:r>
                <a:b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       1+∑child edges </a:t>
                </a:r>
              </a:p>
              <a:p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 -- split the flow up based on the parent value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Repeat the BFS procedure for each </a:t>
                </a:r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starting node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8000"/>
                        </a:solidFill>
                        <a:latin typeface="Cambria Math"/>
                        <a:cs typeface="Arial" pitchFamily="34" charset="0"/>
                      </a:rPr>
                      <m:t>𝑈</m:t>
                    </m:r>
                  </m:oMath>
                </a14:m>
                <a:endParaRPr lang="en-US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085" y="3476625"/>
                <a:ext cx="2438400" cy="2862322"/>
              </a:xfrm>
              <a:prstGeom prst="rect">
                <a:avLst/>
              </a:prstGeom>
              <a:blipFill>
                <a:blip r:embed="rId4"/>
                <a:stretch>
                  <a:fillRect l="-2000" t="-1064" r="-2750" b="-23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385738" y="3196168"/>
            <a:ext cx="242372" cy="2804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22879" y="3260196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1114" y="3196168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17702" y="3196167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2901" y="4128492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06768" y="4096962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80112" y="4092543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7701" y="4128491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71381" y="4092543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08214" y="4999247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916" y="5040280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64923" y="4999245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06767" y="5022065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26851" y="5933725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1451" y="5923750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Q1: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How to Compute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Betweenness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Backward step: </a:t>
            </a:r>
            <a:r>
              <a:rPr lang="en-US" b="1" dirty="0"/>
              <a:t>Compute </a:t>
            </a:r>
            <a:r>
              <a:rPr lang="en-US" b="1" dirty="0" err="1"/>
              <a:t>betweenness</a:t>
            </a:r>
            <a:r>
              <a:rPr lang="en-US" b="1" dirty="0"/>
              <a:t> by working up the tree:</a:t>
            </a:r>
            <a:r>
              <a:rPr lang="en-US" b="1" dirty="0" smtClean="0">
                <a:solidFill>
                  <a:srgbClr val="D600B7"/>
                </a:solidFill>
              </a:rPr>
              <a:t> </a:t>
            </a:r>
            <a:r>
              <a:rPr lang="en-US" dirty="0" smtClean="0"/>
              <a:t>If there are multiple paths count them fractionally</a:t>
            </a:r>
            <a:endParaRPr lang="en-US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6485" y="2638425"/>
            <a:ext cx="520065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7"/>
          <p:cNvSpPr txBox="1"/>
          <p:nvPr/>
        </p:nvSpPr>
        <p:spPr>
          <a:xfrm>
            <a:off x="7199735" y="6248400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 path to K.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Split evenly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956620" y="5326566"/>
            <a:ext cx="1653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1+0.5 paths to J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Split 1:2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783129" y="4415850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1+1 paths to H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Split evenly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8"/>
              <p:cNvSpPr txBox="1"/>
              <p:nvPr/>
            </p:nvSpPr>
            <p:spPr>
              <a:xfrm>
                <a:off x="1618085" y="3476625"/>
                <a:ext cx="2438400" cy="28623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The algorithm: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Add edge </a:t>
                </a:r>
                <a:r>
                  <a:rPr lang="en-US" b="1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flows</a:t>
                </a:r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 -- node flow = </a:t>
                </a:r>
                <a:b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       1+∑child edges </a:t>
                </a:r>
              </a:p>
              <a:p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 -- split the flow up based on the parent value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Repeat the BFS procedure for each </a:t>
                </a:r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starting node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8000"/>
                        </a:solidFill>
                        <a:latin typeface="Cambria Math"/>
                        <a:cs typeface="Arial" pitchFamily="34" charset="0"/>
                      </a:rPr>
                      <m:t>𝑈</m:t>
                    </m:r>
                  </m:oMath>
                </a14:m>
                <a:endParaRPr lang="en-US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085" y="3476625"/>
                <a:ext cx="2438400" cy="2862322"/>
              </a:xfrm>
              <a:prstGeom prst="rect">
                <a:avLst/>
              </a:prstGeom>
              <a:blipFill>
                <a:blip r:embed="rId4"/>
                <a:stretch>
                  <a:fillRect l="-2000" t="-1064" r="-2750" b="-23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3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Q2.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How to select the Number of Clusters?</a:t>
            </a:r>
            <a:endParaRPr lang="en-US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200" b="1" dirty="0" smtClean="0">
                    <a:solidFill>
                      <a:srgbClr val="D600B7"/>
                    </a:solidFill>
                  </a:rPr>
                  <a:t>Network communities:</a:t>
                </a:r>
                <a:endParaRPr lang="en-US" sz="3200" b="1" dirty="0">
                  <a:solidFill>
                    <a:srgbClr val="D600B7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800" b="1" dirty="0" smtClean="0">
                    <a:solidFill>
                      <a:srgbClr val="207A00"/>
                    </a:solidFill>
                  </a:rPr>
                  <a:t>Sets of tightly connected nodes</a:t>
                </a:r>
                <a:endParaRPr lang="en-US" sz="2800" b="1" dirty="0">
                  <a:solidFill>
                    <a:srgbClr val="207A0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2800" b="1" dirty="0" smtClean="0">
                  <a:solidFill>
                    <a:srgbClr val="D600B7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2800" b="1" dirty="0" smtClean="0">
                  <a:solidFill>
                    <a:srgbClr val="D600B7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200" b="1" i="1" dirty="0" smtClean="0">
                    <a:solidFill>
                      <a:srgbClr val="D600B7"/>
                    </a:solidFill>
                  </a:rPr>
                  <a:t>Modularity (Q):</a:t>
                </a:r>
                <a:endParaRPr lang="en-US" sz="3200" b="1" i="1" dirty="0">
                  <a:solidFill>
                    <a:srgbClr val="D600B7"/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A measure of how well a network is partitioned into communities</a:t>
                </a:r>
                <a:endParaRPr lang="en-US" sz="2400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Given a partitioning of the network into groups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b="1" dirty="0" smtClean="0"/>
                  <a:t>: </a:t>
                </a:r>
              </a:p>
              <a:p>
                <a:pPr marL="914400" lvl="2" indent="0">
                  <a:buNone/>
                </a:pPr>
                <a:r>
                  <a:rPr lang="en-US" sz="2400" b="1" i="1" dirty="0" smtClean="0">
                    <a:latin typeface="Times New Roman" pitchFamily="18" charset="0"/>
                    <a:cs typeface="Times New Roman" pitchFamily="18" charset="0"/>
                  </a:rPr>
                  <a:t>	Q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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 ∑</a:t>
                </a:r>
                <a:r>
                  <a:rPr lang="en-US" sz="2400" b="1" i="1" baseline="-25000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2400" b="1" i="1" baseline="-25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 S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[ (# edges within group </a:t>
                </a:r>
                <a:r>
                  <a:rPr lang="en-US" sz="2400" b="1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) – 	</a:t>
                </a:r>
                <a:b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	                     (expected # edges within group </a:t>
                </a:r>
                <a:r>
                  <a:rPr lang="en-US" sz="2400" b="1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) ]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  <a:blipFill>
                <a:blip r:embed="rId3"/>
                <a:stretch>
                  <a:fillRect l="-1275" t="-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 rot="16200000">
            <a:off x="6527781" y="3518969"/>
            <a:ext cx="90025" cy="4332515"/>
          </a:xfrm>
          <a:prstGeom prst="leftBrace">
            <a:avLst>
              <a:gd name="adj1" fmla="val 94048"/>
              <a:gd name="adj2" fmla="val 50190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0027" y="5881289"/>
            <a:ext cx="236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Need a null model!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3777" y="1325496"/>
            <a:ext cx="294032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3745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Networks and Communities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838200" y="1562319"/>
            <a:ext cx="10515600" cy="4904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We often think of networks being organized into </a:t>
            </a:r>
            <a:r>
              <a:rPr lang="en-US" sz="3200" b="1" dirty="0">
                <a:solidFill>
                  <a:srgbClr val="D600B7"/>
                </a:solidFill>
              </a:rPr>
              <a:t>modules, cluster, communities</a:t>
            </a:r>
            <a:r>
              <a:rPr lang="en-US" sz="3200" b="1" dirty="0" smtClean="0">
                <a:solidFill>
                  <a:srgbClr val="D600B7"/>
                </a:solidFill>
              </a:rPr>
              <a:t>:</a:t>
            </a:r>
            <a:endParaRPr lang="en-US" sz="3200" b="1" dirty="0">
              <a:solidFill>
                <a:srgbClr val="D600B7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2063" y="2569054"/>
            <a:ext cx="4947873" cy="4077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718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Null Model: Configuration Model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Given real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𝑮</m:t>
                    </m:r>
                  </m:oMath>
                </a14:m>
                <a:r>
                  <a:rPr lang="en-US" b="1" dirty="0"/>
                  <a:t> on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 nodes and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𝒎</m:t>
                    </m:r>
                  </m:oMath>
                </a14:m>
                <a:r>
                  <a:rPr lang="en-US" b="1" dirty="0"/>
                  <a:t> edges, </a:t>
                </a:r>
                <a:r>
                  <a:rPr lang="en-US" b="1" dirty="0" smtClean="0"/>
                  <a:t>construct </a:t>
                </a:r>
                <a:r>
                  <a:rPr lang="en-US" b="1" dirty="0"/>
                  <a:t>rewired network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𝑮</m:t>
                    </m:r>
                    <m:r>
                      <a:rPr lang="en-US" b="1" i="1" dirty="0">
                        <a:latin typeface="Cambria Math"/>
                      </a:rPr>
                      <m:t>’</m:t>
                    </m:r>
                  </m:oMath>
                </a14:m>
                <a:endParaRPr lang="en-US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Same degree distribution but </a:t>
                </a:r>
                <a:r>
                  <a:rPr lang="en-US" dirty="0" smtClean="0"/>
                  <a:t>random connections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𝑮</m:t>
                    </m:r>
                    <m:r>
                      <a:rPr lang="en-US" b="1" i="1" dirty="0">
                        <a:latin typeface="Cambria Math"/>
                      </a:rPr>
                      <m:t>’</m:t>
                    </m:r>
                  </m:oMath>
                </a14:m>
                <a:r>
                  <a:rPr lang="en-US" dirty="0"/>
                  <a:t> as a </a:t>
                </a:r>
                <a:r>
                  <a:rPr lang="en-US" b="1" dirty="0" smtClean="0">
                    <a:solidFill>
                      <a:srgbClr val="D60093"/>
                    </a:solidFill>
                  </a:rPr>
                  <a:t>multigraph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rgbClr val="D60093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The expected number of edges between nodes </a:t>
                </a:r>
                <a:br>
                  <a:rPr lang="en-US" b="1" dirty="0"/>
                </a:b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 of degrees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equals to: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num>
                      <m:den>
                        <m:r>
                          <a:rPr lang="en-US" b="1" i="1" dirty="0">
                            <a:latin typeface="Cambria Math"/>
                          </a:rPr>
                          <m:t>𝟐</m:t>
                        </m:r>
                        <m:r>
                          <a:rPr lang="en-US" b="1" i="1" dirty="0">
                            <a:latin typeface="Cambria Math"/>
                          </a:rPr>
                          <m:t>𝒎</m:t>
                        </m:r>
                      </m:den>
                    </m:f>
                    <m:r>
                      <a:rPr lang="en-US" b="1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num>
                      <m:den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endParaRPr lang="en-US" b="1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The expected number of edges in (</a:t>
                </a:r>
                <a:r>
                  <a:rPr lang="en-US" dirty="0" err="1"/>
                  <a:t>multigraph</a:t>
                </a:r>
                <a:r>
                  <a:rPr lang="en-US" dirty="0"/>
                  <a:t>) </a:t>
                </a:r>
                <a:r>
                  <a:rPr lang="en-US" b="1" dirty="0"/>
                  <a:t>G’</a:t>
                </a:r>
                <a:r>
                  <a:rPr lang="en-US" dirty="0"/>
                  <a:t>: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dirty="0">
                            <a:latin typeface="Cambria Math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dirty="0"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latin typeface="Cambria Math"/>
                          </a:rPr>
                          <m:t>∈</m:t>
                        </m:r>
                        <m:r>
                          <a:rPr lang="en-US" b="1" i="1" dirty="0">
                            <a:latin typeface="Cambria Math"/>
                          </a:rPr>
                          <m:t>𝑵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1" i="1" dirty="0">
                                <a:latin typeface="Cambria Math"/>
                              </a:rPr>
                              <m:t>𝒋</m:t>
                            </m:r>
                            <m:r>
                              <a:rPr lang="en-US" b="1" i="1" dirty="0">
                                <a:latin typeface="Cambria Math"/>
                              </a:rPr>
                              <m:t>∈</m:t>
                            </m:r>
                            <m:r>
                              <a:rPr lang="en-US" b="1" i="1" dirty="0">
                                <a:latin typeface="Cambria Math"/>
                              </a:rPr>
                              <m:t>𝑵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1" i="1" dirty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𝒎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b="1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dirty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b="1" i="1" dirty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dirty="0">
                            <a:latin typeface="Cambria Math"/>
                          </a:rPr>
                          <m:t>𝟐</m:t>
                        </m:r>
                        <m:r>
                          <a:rPr lang="en-US" b="1" i="1" dirty="0">
                            <a:latin typeface="Cambria Math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dirty="0"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latin typeface="Cambria Math"/>
                          </a:rPr>
                          <m:t>∈</m:t>
                        </m:r>
                        <m:r>
                          <a:rPr lang="en-US" b="1" i="1" dirty="0">
                            <a:latin typeface="Cambria Math"/>
                          </a:rPr>
                          <m:t>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1" i="1" dirty="0">
                                    <a:latin typeface="Cambria Math"/>
                                  </a:rPr>
                                  <m:t>𝒋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𝑵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  <m:r>
                      <a:rPr lang="en-US" b="1" i="1" dirty="0">
                        <a:latin typeface="Cambria Math"/>
                      </a:rPr>
                      <m:t>=</m:t>
                    </m:r>
                  </m:oMath>
                </a14:m>
                <a:endParaRPr lang="en-US" b="1" i="1" dirty="0">
                  <a:latin typeface="Cambria Math"/>
                </a:endParaRPr>
              </a:p>
              <a:p>
                <a:pPr lvl="3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1" dirty="0">
                        <a:latin typeface="Cambria Math"/>
                      </a:rPr>
                      <m:t> </m:t>
                    </m:r>
                    <m:r>
                      <a:rPr lang="en-US" b="1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dirty="0">
                            <a:latin typeface="Cambria Math"/>
                          </a:rPr>
                          <m:t>𝟒</m:t>
                        </m:r>
                        <m:r>
                          <a:rPr lang="en-US" b="1" i="1" dirty="0">
                            <a:latin typeface="Cambria Math"/>
                          </a:rPr>
                          <m:t>𝒎</m:t>
                        </m:r>
                      </m:den>
                    </m:f>
                    <m:r>
                      <a:rPr lang="en-US" b="1" i="1" dirty="0">
                        <a:latin typeface="Cambria Math"/>
                      </a:rPr>
                      <m:t>𝟐</m:t>
                    </m:r>
                    <m:r>
                      <a:rPr lang="en-US" b="1" i="1" dirty="0">
                        <a:latin typeface="Cambria Math"/>
                      </a:rPr>
                      <m:t>𝒎</m:t>
                    </m:r>
                    <m:r>
                      <a:rPr lang="en-US" b="1" i="1" dirty="0">
                        <a:latin typeface="Cambria Math"/>
                      </a:rPr>
                      <m:t>⋅</m:t>
                    </m:r>
                    <m:r>
                      <a:rPr lang="en-US" b="1" i="1" dirty="0">
                        <a:latin typeface="Cambria Math"/>
                      </a:rPr>
                      <m:t>𝟐</m:t>
                    </m:r>
                    <m:r>
                      <a:rPr lang="en-US" b="1" i="1" dirty="0">
                        <a:latin typeface="Cambria Math"/>
                      </a:rPr>
                      <m:t>𝒎</m:t>
                    </m:r>
                    <m:r>
                      <a:rPr lang="en-US" b="1" i="1" dirty="0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  <a:blipFill>
                <a:blip r:embed="rId3"/>
                <a:stretch>
                  <a:fillRect l="-986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67750" y="5577840"/>
                <a:ext cx="1375313" cy="689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16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600" b="0" i="1" dirty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 dirty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dirty="0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nary>
                      <m:r>
                        <a:rPr lang="en-US" sz="1600" b="0" i="1" dirty="0" smtClean="0">
                          <a:solidFill>
                            <a:srgbClr val="008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1600" b="0" i="1" dirty="0" smtClean="0">
                          <a:solidFill>
                            <a:srgbClr val="00800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750" y="5577840"/>
                <a:ext cx="1375313" cy="6896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6807829" y="2811761"/>
            <a:ext cx="190500" cy="1336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7696200" y="32004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 flipV="1">
            <a:off x="7772400" y="34290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7988929" y="27051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6617329" y="28575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6845929" y="26289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7962900" y="3352800"/>
            <a:ext cx="342900" cy="38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 flipV="1">
            <a:off x="7684129" y="2857500"/>
            <a:ext cx="3048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7848600" y="32766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  <a:effectLst/>
        </p:spPr>
        <p:txBody>
          <a:bodyPr wrap="none" lIns="0" r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6693529" y="2697461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  <a:effectLst/>
        </p:spPr>
        <p:txBody>
          <a:bodyPr wrap="none" lIns="0" r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848600" y="2781300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  <a:effectLst/>
        </p:spPr>
        <p:txBody>
          <a:bodyPr wrap="none" lIns="0" rIns="0" anchor="ctr"/>
          <a:lstStyle/>
          <a:p>
            <a:pPr algn="ctr"/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6795758" y="3386583"/>
            <a:ext cx="381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655429" y="3310383"/>
            <a:ext cx="228600" cy="228600"/>
          </a:xfrm>
          <a:prstGeom prst="ellipse">
            <a:avLst/>
          </a:prstGeom>
          <a:solidFill>
            <a:srgbClr val="FF0000"/>
          </a:solidFill>
          <a:ln w="28575">
            <a:noFill/>
            <a:round/>
            <a:headEnd/>
            <a:tailEnd/>
          </a:ln>
          <a:effectLst/>
        </p:spPr>
        <p:txBody>
          <a:bodyPr wrap="none" lIns="0" rIns="0" anchor="ctr"/>
          <a:lstStyle/>
          <a:p>
            <a:pPr algn="ctr"/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1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Modularity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Modularity of partitioning S of graph G:</a:t>
                </a:r>
              </a:p>
              <a:p>
                <a:pPr lvl="1"/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Q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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∑</a:t>
                </a:r>
                <a:r>
                  <a:rPr lang="en-US" b="1" i="1" baseline="-25000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b="1" i="1" baseline="-25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 S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[ (# edges within group 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) –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expected # edges within group 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) 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𝑸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𝑮</m:t>
                        </m:r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latin typeface="Cambria Math"/>
                          </a:rPr>
                          <m:t>𝒔</m:t>
                        </m:r>
                        <m:r>
                          <a:rPr lang="en-US" b="1" i="1">
                            <a:latin typeface="Cambria Math"/>
                          </a:rPr>
                          <m:t>∈</m:t>
                        </m:r>
                        <m:r>
                          <a:rPr lang="en-US" b="1" i="1"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1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∈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𝒔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𝒔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𝒌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𝒌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𝒋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b="1" i="1" dirty="0">
                  <a:latin typeface="Cambria Math"/>
                </a:endParaRPr>
              </a:p>
              <a:p>
                <a:pPr lvl="8"/>
                <a:endParaRPr lang="en-US" dirty="0"/>
              </a:p>
              <a:p>
                <a:pPr lvl="8"/>
                <a:endParaRPr lang="en-US" b="1" dirty="0">
                  <a:solidFill>
                    <a:schemeClr val="accent4"/>
                  </a:solidFill>
                </a:endParaRPr>
              </a:p>
              <a:p>
                <a:r>
                  <a:rPr lang="en-US" b="1" dirty="0">
                    <a:solidFill>
                      <a:srgbClr val="D60093"/>
                    </a:solidFill>
                  </a:rPr>
                  <a:t>Modularity values take range [−1,1]</a:t>
                </a:r>
              </a:p>
              <a:p>
                <a:pPr lvl="1"/>
                <a:r>
                  <a:rPr lang="en-US" dirty="0"/>
                  <a:t>It is positive if the number of edges within </a:t>
                </a:r>
                <a:r>
                  <a:rPr lang="en-US" dirty="0" smtClean="0"/>
                  <a:t>groups </a:t>
                </a:r>
                <a:r>
                  <a:rPr lang="en-US" dirty="0"/>
                  <a:t>exceeds the expected number</a:t>
                </a:r>
              </a:p>
              <a:p>
                <a:pPr lvl="1"/>
                <a:r>
                  <a:rPr lang="en-US" b="1" dirty="0"/>
                  <a:t>0.3-0.7&lt;Q</a:t>
                </a:r>
                <a:r>
                  <a:rPr lang="en-US" dirty="0"/>
                  <a:t> means significant community structure</a:t>
                </a: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  <a:blipFill>
                <a:blip r:embed="rId3"/>
                <a:stretch>
                  <a:fillRect l="-1043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120359" y="2677505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ij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1 if 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j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/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</a:b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/>
              </a:rPr>
              <a:t>        0 else</a:t>
            </a:r>
            <a:endParaRPr lang="en-US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eft Brace 5"/>
          <p:cNvSpPr/>
          <p:nvPr/>
        </p:nvSpPr>
        <p:spPr>
          <a:xfrm rot="16200000">
            <a:off x="3092141" y="2990461"/>
            <a:ext cx="133350" cy="533400"/>
          </a:xfrm>
          <a:prstGeom prst="leftBrace">
            <a:avLst>
              <a:gd name="adj1" fmla="val 94048"/>
              <a:gd name="adj2" fmla="val 50190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4628" y="325716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Normalizing cost.: -1&lt;Q&lt;1</a:t>
            </a:r>
          </a:p>
        </p:txBody>
      </p:sp>
    </p:spTree>
    <p:extLst>
      <p:ext uri="{BB962C8B-B14F-4D97-AF65-F5344CB8AC3E}">
        <p14:creationId xmlns:p14="http://schemas.microsoft.com/office/powerpoint/2010/main" val="212280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Modularity: Number of Clusters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4182624" y="-355269"/>
            <a:ext cx="3810000" cy="891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4880" y="1630681"/>
            <a:ext cx="10062753" cy="144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93"/>
                </a:solidFill>
              </a:rPr>
              <a:t>Modularity is useful for selecting the number of clusters:</a:t>
            </a:r>
            <a:endParaRPr lang="en-US" sz="3200" b="1" dirty="0">
              <a:solidFill>
                <a:srgbClr val="D60093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0424" y="6125711"/>
            <a:ext cx="8534400" cy="533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Next time: Why not </a:t>
            </a:r>
            <a:r>
              <a:rPr lang="en-US" sz="2800" b="1" smtClean="0"/>
              <a:t>optimize Modularity </a:t>
            </a:r>
            <a:r>
              <a:rPr lang="en-US" sz="2800" b="1" dirty="0" smtClean="0"/>
              <a:t>directly?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374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Method – 2: Modularity Optimization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Let’s split the graph into 2 communities!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207A00"/>
                    </a:solidFill>
                  </a:rPr>
                  <a:t>Want to directly optimize modularity!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𝐺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lvl="8">
                  <a:buFont typeface="Wingdings" panose="05000000000000000000" pitchFamily="2" charset="2"/>
                  <a:buChar char="§"/>
                </a:pPr>
                <a:endParaRPr lang="en-US" sz="1050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Community membership vector s:</a:t>
                </a:r>
                <a:r>
                  <a:rPr lang="en-US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i="1" dirty="0" err="1"/>
                  <a:t>s</a:t>
                </a:r>
                <a:r>
                  <a:rPr lang="en-US" b="1" i="1" baseline="-25000" dirty="0" err="1"/>
                  <a:t>i</a:t>
                </a:r>
                <a:r>
                  <a:rPr lang="en-US" b="1" dirty="0"/>
                  <a:t> = 1</a:t>
                </a:r>
                <a:r>
                  <a:rPr lang="en-US" dirty="0"/>
                  <a:t> if node </a:t>
                </a:r>
                <a:r>
                  <a:rPr lang="en-US" b="1" i="1" dirty="0"/>
                  <a:t>i</a:t>
                </a:r>
                <a:r>
                  <a:rPr lang="en-US" dirty="0"/>
                  <a:t> is in community </a:t>
                </a:r>
                <a:r>
                  <a:rPr lang="en-US" b="1" dirty="0"/>
                  <a:t>1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     </a:t>
                </a:r>
                <a:r>
                  <a:rPr lang="en-US" b="1" dirty="0"/>
                  <a:t>-1</a:t>
                </a:r>
                <a:r>
                  <a:rPr lang="en-US" dirty="0"/>
                  <a:t> if node </a:t>
                </a:r>
                <a:r>
                  <a:rPr lang="en-US" b="1" i="1" dirty="0"/>
                  <a:t>i</a:t>
                </a:r>
                <a:r>
                  <a:rPr lang="en-US" dirty="0"/>
                  <a:t> is in community </a:t>
                </a:r>
                <a:r>
                  <a:rPr lang="en-US" b="1" dirty="0"/>
                  <a:t>-1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118872" indent="0">
                  <a:buNone/>
                </a:pPr>
                <a:r>
                  <a:rPr lang="en-US" dirty="0"/>
                  <a:t>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  <a:blipFill>
                <a:blip r:embed="rId3"/>
                <a:stretch>
                  <a:fillRect l="-986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170843" y="3780362"/>
                <a:ext cx="1357679" cy="677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8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8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8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8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8000"/>
                              </a:solidFill>
                              <a:latin typeface="Cambria Math"/>
                              <a:cs typeface="Arial" pitchFamily="34" charset="0"/>
                            </a:rPr>
                            <m:t>+1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8000"/>
                              </a:solidFill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8000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843" y="3780362"/>
                <a:ext cx="1357679" cy="6774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389037" y="3801543"/>
            <a:ext cx="1220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1.. if </a:t>
            </a:r>
            <a:r>
              <a:rPr lang="en-US" sz="2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</a:t>
            </a:r>
            <a:endParaRPr lang="en-US" sz="2000" baseline="-25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0.. else</a:t>
            </a:r>
          </a:p>
        </p:txBody>
      </p:sp>
    </p:spTree>
    <p:extLst>
      <p:ext uri="{BB962C8B-B14F-4D97-AF65-F5344CB8AC3E}">
        <p14:creationId xmlns:p14="http://schemas.microsoft.com/office/powerpoint/2010/main" val="211806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Modularity Matrix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Define: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207A00"/>
                    </a:solidFill>
                  </a:rPr>
                  <a:t>Modularity matrix: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endParaRPr lang="en-US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207A00"/>
                    </a:solidFill>
                  </a:rPr>
                  <a:t>Membership: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𝒔</m:t>
                    </m:r>
                    <m:r>
                      <a:rPr lang="en-US" b="1" i="1" dirty="0">
                        <a:latin typeface="Cambria Math"/>
                      </a:rPr>
                      <m:t>={−</m:t>
                    </m:r>
                    <m:r>
                      <a:rPr lang="en-US" b="1" i="1" dirty="0"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, +</m:t>
                    </m:r>
                    <m:r>
                      <a:rPr lang="en-US" b="1" i="1" dirty="0"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}</m:t>
                    </m:r>
                  </m:oMath>
                </a14:m>
                <a:endParaRPr lang="en-US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Then: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i="1" dirty="0">
                  <a:latin typeface="Cambria Math"/>
                </a:endParaRPr>
              </a:p>
              <a:p>
                <a:pPr marL="118872" indent="0">
                  <a:buNone/>
                </a:pPr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𝐵𝑠</m:t>
                    </m:r>
                  </m:oMath>
                </a14:m>
                <a:endParaRPr lang="en-US" dirty="0"/>
              </a:p>
              <a:p>
                <a:pPr lvl="8">
                  <a:buFont typeface="Wingdings" panose="05000000000000000000" pitchFamily="2" charset="2"/>
                  <a:buChar char="§"/>
                </a:pPr>
                <a:endParaRPr lang="en-US" b="1" dirty="0">
                  <a:solidFill>
                    <a:schemeClr val="accent3"/>
                  </a:solidFill>
                </a:endParaRPr>
              </a:p>
              <a:p>
                <a:pPr lvl="8">
                  <a:buFont typeface="Wingdings" panose="05000000000000000000" pitchFamily="2" charset="2"/>
                  <a:buChar char="§"/>
                </a:pPr>
                <a:endParaRPr lang="en-US" b="1" dirty="0">
                  <a:solidFill>
                    <a:schemeClr val="accent3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Task: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Find </a:t>
                </a:r>
                <a:r>
                  <a:rPr lang="en-US" b="1" dirty="0"/>
                  <a:t>s</a:t>
                </a:r>
                <a:r>
                  <a:rPr lang="en-US" b="1" dirty="0">
                    <a:sym typeface="Symbol"/>
                  </a:rPr>
                  <a:t>{-1,+1}</a:t>
                </a:r>
                <a:r>
                  <a:rPr lang="en-US" b="1" baseline="30000" dirty="0">
                    <a:sym typeface="Symbol"/>
                  </a:rPr>
                  <a:t>n</a:t>
                </a:r>
                <a:r>
                  <a:rPr lang="en-US" b="1" dirty="0">
                    <a:sym typeface="Symbol"/>
                  </a:rPr>
                  <a:t> </a:t>
                </a:r>
                <a:r>
                  <a:rPr lang="en-US" dirty="0">
                    <a:sym typeface="Symbol"/>
                  </a:rPr>
                  <a:t>that maximizes </a:t>
                </a:r>
                <a:r>
                  <a:rPr lang="en-US" b="1" dirty="0">
                    <a:sym typeface="Symbol"/>
                  </a:rPr>
                  <a:t>Q(G,s)</a:t>
                </a: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  <a:blipFill>
                <a:blip r:embed="rId3"/>
                <a:stretch>
                  <a:fillRect l="-986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8710670" y="1851556"/>
                <a:ext cx="2438400" cy="13800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008000"/>
                    </a:solidFill>
                    <a:latin typeface="Calibri" pitchFamily="34" charset="0"/>
                    <a:cs typeface="Calibri" pitchFamily="34" charset="0"/>
                  </a:rPr>
                  <a:t>Note:</a:t>
                </a:r>
                <a:r>
                  <a:rPr lang="en-US" dirty="0">
                    <a:solidFill>
                      <a:srgbClr val="008000"/>
                    </a:solidFill>
                    <a:latin typeface="Calibri" pitchFamily="34" charset="0"/>
                    <a:cs typeface="Calibri" pitchFamily="34" charset="0"/>
                  </a:rPr>
                  <a:t> each row/col of </a:t>
                </a:r>
                <a:r>
                  <a:rPr lang="en-US" b="1" dirty="0">
                    <a:solidFill>
                      <a:srgbClr val="008000"/>
                    </a:solidFill>
                    <a:latin typeface="Calibri" pitchFamily="34" charset="0"/>
                    <a:cs typeface="Calibri" pitchFamily="34" charset="0"/>
                  </a:rPr>
                  <a:t>B</a:t>
                </a:r>
                <a:r>
                  <a:rPr lang="en-US" dirty="0">
                    <a:solidFill>
                      <a:srgbClr val="008000"/>
                    </a:solidFill>
                    <a:latin typeface="Calibri" pitchFamily="34" charset="0"/>
                    <a:cs typeface="Calibri" pitchFamily="34" charset="0"/>
                  </a:rPr>
                  <a:t> sums to </a:t>
                </a:r>
                <a:r>
                  <a:rPr lang="en-US" b="1" dirty="0">
                    <a:solidFill>
                      <a:srgbClr val="008000"/>
                    </a:solidFill>
                    <a:latin typeface="Calibri" pitchFamily="34" charset="0"/>
                    <a:cs typeface="Calibri" pitchFamily="34" charset="0"/>
                  </a:rPr>
                  <a:t>0: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  <a:cs typeface="Calibri" pitchFamily="34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  <a:cs typeface="Calibri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>
                    <a:solidFill>
                      <a:srgbClr val="008000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  <a:cs typeface="Calibri" pitchFamily="34" charset="0"/>
                          </a:rPr>
                          <m:t>𝒋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1" i="1" dirty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  <a:cs typeface="Calibri" pitchFamily="34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  <a:cs typeface="Calibri" pitchFamily="34" charset="0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  <a:cs typeface="Calibri" pitchFamily="34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  <a:cs typeface="Calibri" pitchFamily="34" charset="0"/>
                                  </a:rPr>
                                  <m:t>𝒋</m:t>
                                </m:r>
                              </m:sub>
                            </m:sSub>
                          </m:num>
                          <m:den>
                            <m:r>
                              <a:rPr lang="en-US" b="1" i="1" dirty="0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𝟐</m:t>
                            </m:r>
                            <m:r>
                              <a:rPr lang="en-US" b="1" i="1" dirty="0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𝒎</m:t>
                            </m:r>
                          </m:den>
                        </m:f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  <a:cs typeface="Calibri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𝒊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en-US" b="1" i="1" dirty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naryPr>
                          <m:sub>
                            <m:r>
                              <a:rPr lang="en-US" b="1" i="1" dirty="0" smtClean="0">
                                <a:solidFill>
                                  <a:srgbClr val="00800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𝒋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b="1" i="1" dirty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1" i="1" dirty="0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  <a:cs typeface="Calibri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cs typeface="Calibri" pitchFamily="34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cs typeface="Calibri" pitchFamily="34" charset="0"/>
                                      </a:rPr>
                                      <m:t>𝒋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1" i="1" dirty="0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  <a:cs typeface="Calibri" pitchFamily="34" charset="0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  <a:cs typeface="Calibri" pitchFamily="34" charset="0"/>
                                  </a:rPr>
                                  <m:t>𝒎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  <a:cs typeface="Calibri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  <a:cs typeface="Calibri" pitchFamily="34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  <a:cs typeface="Calibri" pitchFamily="34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en-US" b="1" dirty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0670" y="1851556"/>
                <a:ext cx="2438400" cy="1380058"/>
              </a:xfrm>
              <a:prstGeom prst="rect">
                <a:avLst/>
              </a:prstGeom>
              <a:blipFill>
                <a:blip r:embed="rId4"/>
                <a:stretch>
                  <a:fillRect l="-14000" t="-11947" b="-252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4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Quick Review of Linear Algebra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Symmetric</a:t>
                </a:r>
                <a:r>
                  <a:rPr lang="en-US" dirty="0"/>
                  <a:t> matrix </a:t>
                </a:r>
                <a:r>
                  <a:rPr lang="en-US" b="1" dirty="0"/>
                  <a:t>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That is positive semi-definite: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𝑼</m:t>
                    </m:r>
                    <m:r>
                      <a:rPr lang="en-US" b="1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𝑼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/>
                  <a:t> 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Then solutions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  <a:cs typeface="Arial" pitchFamily="34" charset="0"/>
                      </a:rPr>
                      <m:t>𝝀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  <a:cs typeface="Arial" pitchFamily="34" charset="0"/>
                      </a:rPr>
                      <m:t>,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  <a:cs typeface="Arial" pitchFamily="34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equation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  <a:cs typeface="Arial" pitchFamily="34" charset="0"/>
                      </a:rPr>
                      <m:t>𝑨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  <a:cs typeface="Arial" pitchFamily="34" charset="0"/>
                      </a:rPr>
                      <m:t>⋅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  <a:cs typeface="Arial" pitchFamily="34" charset="0"/>
                      </a:rPr>
                      <m:t>𝒙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cs typeface="Arial" pitchFamily="34" charset="0"/>
                      </a:rPr>
                      <m:t>𝜆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  <a:cs typeface="Arial" pitchFamily="34" charset="0"/>
                      </a:rPr>
                      <m:t>⋅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  <a:cs typeface="Arial" pitchFamily="34" charset="0"/>
                      </a:rPr>
                      <m:t>𝒙</m:t>
                    </m:r>
                    <m:r>
                      <a:rPr lang="en-US" b="1">
                        <a:solidFill>
                          <a:srgbClr val="0000FF"/>
                        </a:solidFill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Eigenvectors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ordered by the magnitude of their corresponding </a:t>
                </a:r>
                <a:r>
                  <a:rPr lang="en-US" b="1" dirty="0"/>
                  <a:t>eigenvalues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…≤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are </a:t>
                </a:r>
                <a:r>
                  <a:rPr lang="en-US" b="1" dirty="0"/>
                  <a:t>orthonormal </a:t>
                </a:r>
                <a:r>
                  <a:rPr lang="en-US" dirty="0"/>
                  <a:t>(orthogonal and unit length)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form a coordinate system (basis)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 is positive-</a:t>
                </a:r>
                <a:r>
                  <a:rPr lang="en-US" dirty="0" err="1"/>
                  <a:t>semidefinite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/>
                  <a:t> (and they always exist)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Eigen Decomposition theorem:</a:t>
                </a:r>
                <a:r>
                  <a:rPr lang="en-US" dirty="0"/>
                  <a:t> Can rewrite matrix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 in terms of its eigenvectors and eigenvalues: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D600B7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D600B7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solidFill>
                              <a:srgbClr val="D600B7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D600B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D600B7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D600B7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D600B7"/>
                            </a:solidFill>
                            <a:latin typeface="Cambria Math"/>
                          </a:rPr>
                          <m:t>⋅</m:t>
                        </m:r>
                      </m:e>
                    </m:nary>
                    <m:sSub>
                      <m:sSubPr>
                        <m:ctrlPr>
                          <a:rPr lang="en-US" i="1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D600B7"/>
                            </a:solidFill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D600B7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solidFill>
                          <a:srgbClr val="D600B7"/>
                        </a:solidFill>
                        <a:latin typeface="Cambria Math"/>
                      </a:rPr>
                      <m:t>⋅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D600B7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D600B7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D600B7"/>
                            </a:solidFill>
                            <a:latin typeface="Cambria Math"/>
                          </a:rPr>
                          <m:t>𝑻</m:t>
                        </m:r>
                      </m:sup>
                    </m:sSubSup>
                  </m:oMath>
                </a14:m>
                <a:endParaRPr lang="en-US" b="1" dirty="0">
                  <a:solidFill>
                    <a:srgbClr val="D600B7"/>
                  </a:solidFill>
                </a:endParaRP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  <a:blipFill>
                <a:blip r:embed="rId4"/>
                <a:stretch>
                  <a:fillRect l="-986" t="-1985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975414"/>
              </p:ext>
            </p:extLst>
          </p:nvPr>
        </p:nvGraphicFramePr>
        <p:xfrm>
          <a:off x="7947169" y="1498294"/>
          <a:ext cx="3398255" cy="135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1777680" imgH="711000" progId="Equation.3">
                  <p:embed/>
                </p:oleObj>
              </mc:Choice>
              <mc:Fallback>
                <p:oleObj name="Equation" r:id="rId5" imgW="177768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47169" y="1498294"/>
                        <a:ext cx="3398255" cy="1359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43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Modularity Optimization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Rewrite: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D600B7"/>
                    </a:solidFill>
                  </a:rPr>
                  <a:t>in terms of its eigenvectors and eigenvalues:</a:t>
                </a:r>
                <a:endParaRPr lang="en-US" b="1" i="1" dirty="0">
                  <a:solidFill>
                    <a:srgbClr val="D600B7"/>
                  </a:solidFill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8000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8000"/>
                                          </a:solidFill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1">
                                          <a:solidFill>
                                            <a:srgbClr val="008000"/>
                                          </a:solidFill>
                                          <a:latin typeface="Cambria Math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8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rgbClr val="008000"/>
                  </a:solidFill>
                </a:endParaRPr>
              </a:p>
              <a:p>
                <a:pPr lvl="4"/>
                <a:endParaRPr lang="en-US" dirty="0"/>
              </a:p>
              <a:p>
                <a:pPr lvl="4"/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D600B7"/>
                    </a:solidFill>
                  </a:rPr>
                  <a:t>So, if there would be no other constraints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D600B7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b="1" dirty="0">
                    <a:solidFill>
                      <a:srgbClr val="D600B7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D600B7"/>
                    </a:solidFill>
                  </a:rPr>
                  <a:t>then </a:t>
                </a:r>
                <a:r>
                  <a:rPr lang="en-US" b="1" dirty="0">
                    <a:solidFill>
                      <a:srgbClr val="D600B7"/>
                    </a:solidFill>
                  </a:rPr>
                  <a:t>to maximize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D600B7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b="1" dirty="0">
                    <a:solidFill>
                      <a:srgbClr val="D600B7"/>
                    </a:solidFill>
                  </a:rPr>
                  <a:t>, we make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D600B7"/>
                        </a:solidFill>
                        <a:latin typeface="Cambria Math"/>
                      </a:rPr>
                      <m:t>𝒔</m:t>
                    </m:r>
                    <m:r>
                      <a:rPr lang="en-US" b="1" i="1">
                        <a:solidFill>
                          <a:srgbClr val="D600B7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D600B7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D600B7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D600B7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Why?</a:t>
                </a:r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𝒏</m:t>
                        </m:r>
                        <m:r>
                          <a:rPr lang="en-US" b="1" i="1" dirty="0"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≥…</m:t>
                    </m:r>
                  </m:oMath>
                </a14:m>
                <a:endParaRPr lang="en-US" b="1" dirty="0"/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dirty="0"/>
                  <a:t>Remember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has fixed length!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Assigns all weight in the sum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(largest eigenvalue)</a:t>
                </a:r>
                <a:endParaRPr lang="en-US" baseline="-25000" dirty="0"/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dirty="0"/>
                  <a:t>All other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terms are </a:t>
                </a:r>
                <a:r>
                  <a:rPr lang="en-US" b="1" dirty="0"/>
                  <a:t>zero</a:t>
                </a:r>
                <a:r>
                  <a:rPr lang="en-US" dirty="0"/>
                  <a:t> because of </a:t>
                </a:r>
                <a:r>
                  <a:rPr lang="en-US" dirty="0" err="1"/>
                  <a:t>orthonormality</a:t>
                </a:r>
                <a:endParaRPr lang="en-US" dirty="0"/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  <a:blipFill>
                <a:blip r:embed="rId3"/>
                <a:stretch>
                  <a:fillRect l="-986" t="-1117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9843198" y="6129051"/>
            <a:ext cx="82296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9843198" y="5306091"/>
            <a:ext cx="0" cy="8229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843198" y="5824251"/>
            <a:ext cx="762000" cy="3048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188977" y="56073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52798" y="606451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x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14295" y="506225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x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0517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Finding the vector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endParaRPr lang="en-US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Let’s consider only the first term in the summation</a:t>
                </a:r>
                <a:r>
                  <a:rPr lang="en-US" b="1" dirty="0">
                    <a:solidFill>
                      <a:srgbClr val="D60093"/>
                    </a:solidFill>
                  </a:rPr>
                  <a:t> </a:t>
                </a:r>
                <a:r>
                  <a:rPr lang="en-US" b="1" dirty="0"/>
                  <a:t>(because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1" dirty="0"/>
                  <a:t> is the largest):</a:t>
                </a:r>
              </a:p>
              <a:p>
                <a:pPr marL="118872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𝐺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≈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func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latin typeface="Cambria Math"/>
                </a:endParaRPr>
              </a:p>
              <a:p>
                <a:pPr lvl="8">
                  <a:buFont typeface="Wingdings" panose="05000000000000000000" pitchFamily="2" charset="2"/>
                  <a:buChar char="§"/>
                </a:pPr>
                <a:endParaRPr lang="en-US" b="1" dirty="0">
                  <a:solidFill>
                    <a:schemeClr val="accent3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Let’s maximize:</a:t>
                </a:r>
                <a:r>
                  <a:rPr lang="en-US" b="1" dirty="0">
                    <a:solidFill>
                      <a:schemeClr val="accent3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rgbClr val="207A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solidFill>
                              <a:srgbClr val="207A0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1">
                            <a:solidFill>
                              <a:srgbClr val="207A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207A0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rgbClr val="207A00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207A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207A0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207A0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solidFill>
                                  <a:srgbClr val="207A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207A00"/>
                                </a:solidFill>
                                <a:latin typeface="Cambria Math"/>
                              </a:rPr>
                              <m:t>⋅</m:t>
                            </m:r>
                            <m:r>
                              <a:rPr lang="en-US" b="1" i="1">
                                <a:solidFill>
                                  <a:srgbClr val="207A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207A0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>
                                <a:solidFill>
                                  <a:srgbClr val="207A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207A0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where </a:t>
                </a:r>
                <a:r>
                  <a:rPr lang="en-US" b="1" i="1" dirty="0" err="1">
                    <a:solidFill>
                      <a:srgbClr val="207A00"/>
                    </a:solidFill>
                  </a:rPr>
                  <a:t>s</a:t>
                </a:r>
                <a:r>
                  <a:rPr lang="en-US" b="1" i="1" baseline="-25000" dirty="0" err="1">
                    <a:solidFill>
                      <a:srgbClr val="207A00"/>
                    </a:solidFill>
                  </a:rPr>
                  <a:t>j</a:t>
                </a:r>
                <a:r>
                  <a:rPr lang="en-US" b="1" dirty="0">
                    <a:solidFill>
                      <a:srgbClr val="207A00"/>
                    </a:solidFill>
                    <a:sym typeface="Symbol"/>
                  </a:rPr>
                  <a:t>{-1,+1}</a:t>
                </a:r>
                <a:r>
                  <a:rPr lang="en-US" b="1" dirty="0">
                    <a:solidFill>
                      <a:srgbClr val="0000FF"/>
                    </a:solidFill>
                    <a:sym typeface="Symbol"/>
                  </a:rPr>
                  <a:t> </a:t>
                </a:r>
                <a:endParaRPr lang="en-US" b="1" dirty="0">
                  <a:solidFill>
                    <a:srgbClr val="0000FF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To do this, we set: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</m:m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/>
                                </a:rPr>
                                <m:t>th</m:t>
                              </m:r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/>
                                </a:rPr>
                                <m:t>coordinate</m:t>
                              </m:r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𝒊𝒇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US" b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/>
                                </a:rPr>
                                <m:t>th</m:t>
                              </m:r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/>
                                </a:rPr>
                                <m:t>coordinate</m:t>
                              </m:r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E" b="1" dirty="0">
                  <a:solidFill>
                    <a:srgbClr val="0000FF"/>
                  </a:solidFill>
                </a:endParaRPr>
              </a:p>
              <a:p>
                <a:pPr lvl="8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Continue the bisection hierarchically</a:t>
                </a: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  <a:blipFill>
                <a:blip r:embed="rId3"/>
                <a:stretch>
                  <a:fillRect l="-986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8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Summary: Modularity Optimization</a:t>
            </a:r>
            <a:endParaRPr lang="en-US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Fast Modularity Optimization Algorithm: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Find leading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/>
                  <a:t> of modularity matrix </a:t>
                </a:r>
                <a:r>
                  <a:rPr lang="en-US" b="1" dirty="0"/>
                  <a:t>B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Divide the nodes by the signs of the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Repeat hierarchically until: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If a proposed split does not cause modularity to increase, declare community indivisible and do not split it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If all communities are indivisible, stop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D600B7"/>
                    </a:solidFill>
                  </a:rPr>
                  <a:t>How to find</a:t>
                </a:r>
                <a:r>
                  <a:rPr lang="en-US" dirty="0">
                    <a:solidFill>
                      <a:srgbClr val="D600B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D600B7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D600B7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D600B7"/>
                    </a:solidFill>
                  </a:rPr>
                  <a:t>?</a:t>
                </a:r>
                <a:r>
                  <a:rPr lang="en-US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b="1" dirty="0">
                    <a:solidFill>
                      <a:srgbClr val="207A00"/>
                    </a:solidFill>
                  </a:rPr>
                  <a:t>Power method!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Start with random </a:t>
                </a:r>
                <a:r>
                  <a:rPr lang="en-US" b="1" i="1" dirty="0"/>
                  <a:t>v</a:t>
                </a:r>
                <a:r>
                  <a:rPr lang="en-US" b="1" i="1" baseline="30000" dirty="0"/>
                  <a:t>(0)</a:t>
                </a:r>
                <a:r>
                  <a:rPr lang="en-US" dirty="0"/>
                  <a:t>, repeat 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When converged (</a:t>
                </a:r>
                <a:r>
                  <a:rPr lang="en-US" b="1" i="1" dirty="0"/>
                  <a:t>v</a:t>
                </a:r>
                <a:r>
                  <a:rPr lang="en-US" b="1" i="1" baseline="30000" dirty="0"/>
                  <a:t>(t)</a:t>
                </a:r>
                <a:r>
                  <a:rPr lang="en-US" b="1" baseline="30000" dirty="0"/>
                  <a:t> </a:t>
                </a:r>
                <a:r>
                  <a:rPr lang="en-US" b="1" dirty="0"/>
                  <a:t>≈ </a:t>
                </a:r>
                <a:r>
                  <a:rPr lang="en-US" b="1" i="1" dirty="0"/>
                  <a:t>v</a:t>
                </a:r>
                <a:r>
                  <a:rPr lang="en-US" b="1" i="1" baseline="30000" dirty="0"/>
                  <a:t>(t+1)</a:t>
                </a:r>
                <a:r>
                  <a:rPr lang="en-US" dirty="0"/>
                  <a:t>), set </a:t>
                </a:r>
                <a:r>
                  <a:rPr lang="en-US" b="1" i="1" dirty="0" err="1"/>
                  <a:t>x</a:t>
                </a:r>
                <a:r>
                  <a:rPr lang="en-US" b="1" i="1" baseline="-25000" dirty="0" err="1"/>
                  <a:t>n</a:t>
                </a:r>
                <a:r>
                  <a:rPr lang="en-US" b="1" i="1" baseline="-25000" dirty="0"/>
                  <a:t> </a:t>
                </a:r>
                <a:r>
                  <a:rPr lang="en-US" b="1" i="1" dirty="0"/>
                  <a:t>= v</a:t>
                </a:r>
                <a:r>
                  <a:rPr lang="en-US" b="1" i="1" baseline="30000" dirty="0"/>
                  <a:t>(t)</a:t>
                </a: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  <a:blipFill>
                <a:blip r:embed="rId4"/>
                <a:stretch>
                  <a:fillRect l="-986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595835"/>
              </p:ext>
            </p:extLst>
          </p:nvPr>
        </p:nvGraphicFramePr>
        <p:xfrm>
          <a:off x="8999183" y="4144896"/>
          <a:ext cx="2346241" cy="1326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876240" imgH="495000" progId="Equation.3">
                  <p:embed/>
                </p:oleObj>
              </mc:Choice>
              <mc:Fallback>
                <p:oleObj name="Equation" r:id="rId5" imgW="87624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9183" y="4144896"/>
                        <a:ext cx="2346241" cy="1326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70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Summary: Modularity</a:t>
            </a:r>
            <a:endParaRPr lang="en-US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Girvan-Newman:</a:t>
            </a:r>
            <a:endParaRPr lang="en-US" b="1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Based on the “strength of weak ties”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Remove edge of highest </a:t>
            </a:r>
            <a:r>
              <a:rPr lang="en-US" dirty="0" err="1" smtClean="0"/>
              <a:t>betweenness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Modularity: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Overall quality of the partitioning of a graph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to determine the number of </a:t>
            </a:r>
            <a:r>
              <a:rPr lang="en-US" dirty="0" smtClean="0"/>
              <a:t>communities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Fast modularity optimization: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Transform the modularity optimization to a eigenvalue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Goal: Find Densely Linked Clusters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838200" y="1562319"/>
            <a:ext cx="10515600" cy="4904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i="1" baseline="-250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568" y="1285301"/>
            <a:ext cx="893286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36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43F8-0080-47C2-A9E1-88075C80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96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F856-0804-4105-93BA-6FC9C355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any questions">
            <a:extLst>
              <a:ext uri="{FF2B5EF4-FFF2-40B4-BE49-F238E27FC236}">
                <a16:creationId xmlns:a16="http://schemas.microsoft.com/office/drawing/2014/main" id="{732C816D-12A6-4013-8745-B4E8A217A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945"/>
            <a:ext cx="12192000" cy="63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12E3D-92E7-4957-9504-AE37CC34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1050-D9C6-4AD7-BCD1-EFA7D7A3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823"/>
            <a:ext cx="10515600" cy="46888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of this lecture slides are obtained from the Mining Massive Datasets course: </a:t>
            </a:r>
            <a:r>
              <a:rPr lang="en-US" dirty="0">
                <a:hlinkClick r:id="rId2"/>
              </a:rPr>
              <a:t>http://www.mmds.org/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CFFC-B473-4B8F-B5D4-550607A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Micro-Markets in Sponsored Search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746069"/>
            <a:ext cx="10338381" cy="5111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Find micro-markets by partitioning the query-to-advertiser graph</a:t>
            </a:r>
          </a:p>
        </p:txBody>
      </p:sp>
      <p:pic>
        <p:nvPicPr>
          <p:cNvPr id="6" name="Picture 5" descr="betcord-ann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3617" y="2510919"/>
            <a:ext cx="4483100" cy="3325812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952742" y="5804982"/>
            <a:ext cx="1323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latin typeface="Arial" charset="0"/>
                <a:cs typeface="Arial" charset="0"/>
              </a:rPr>
              <a:t>advertiser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 rot="16200000">
            <a:off x="3551648" y="3707101"/>
            <a:ext cx="668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latin typeface="Arial" charset="0"/>
                <a:cs typeface="Arial" charset="0"/>
              </a:rPr>
              <a:t>query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3885816" y="6263027"/>
            <a:ext cx="5035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[Andersen, Lang: Communities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from seed sets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2006]</a:t>
            </a:r>
          </a:p>
        </p:txBody>
      </p:sp>
    </p:spTree>
    <p:extLst>
      <p:ext uri="{BB962C8B-B14F-4D97-AF65-F5344CB8AC3E}">
        <p14:creationId xmlns:p14="http://schemas.microsoft.com/office/powerpoint/2010/main" val="39819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Movies and Actors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Clusters in Movies-to-Actors graph:</a:t>
            </a:r>
            <a:endParaRPr lang="en-US" b="1" dirty="0">
              <a:solidFill>
                <a:srgbClr val="D600B7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219" y="2206455"/>
            <a:ext cx="6210547" cy="4336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8"/>
          <p:cNvSpPr txBox="1"/>
          <p:nvPr/>
        </p:nvSpPr>
        <p:spPr>
          <a:xfrm>
            <a:off x="2842895" y="6273225"/>
            <a:ext cx="444378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[Andersen, Lang: Communities from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seed sets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2006]</a:t>
            </a:r>
          </a:p>
        </p:txBody>
      </p:sp>
    </p:spTree>
    <p:extLst>
      <p:ext uri="{BB962C8B-B14F-4D97-AF65-F5344CB8AC3E}">
        <p14:creationId xmlns:p14="http://schemas.microsoft.com/office/powerpoint/2010/main" val="32611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Twitter &amp; Facebook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Discovering social circles, circles of trust</a:t>
            </a:r>
            <a:endParaRPr lang="en-US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832" y="2324558"/>
            <a:ext cx="7427902" cy="420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2670245" y="6505909"/>
            <a:ext cx="658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McAuley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Leskovec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Discovering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social circles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ego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etworks, 2012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666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Community Detection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We will consider undirected &amp; unweighted networks in this course!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How to find communities?</a:t>
            </a:r>
            <a:endParaRPr lang="en-US" dirty="0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2950" y="3523886"/>
            <a:ext cx="3492230" cy="245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2950" y="3485356"/>
            <a:ext cx="3492230" cy="245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Oval 17"/>
          <p:cNvSpPr/>
          <p:nvPr/>
        </p:nvSpPr>
        <p:spPr>
          <a:xfrm>
            <a:off x="2370142" y="3386234"/>
            <a:ext cx="1295400" cy="11430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77176" y="4951049"/>
            <a:ext cx="1161586" cy="947864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82988" y="3523886"/>
            <a:ext cx="1905000" cy="22860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1" name="Picture 20" descr="File:Illustration of overlapping communiti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6235" y="3204070"/>
            <a:ext cx="2362200" cy="2605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848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Method – 1: Strength of Weak Ties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Edge </a:t>
            </a:r>
            <a:r>
              <a:rPr lang="en-US" b="1" dirty="0" err="1" smtClean="0">
                <a:solidFill>
                  <a:srgbClr val="D600B7"/>
                </a:solidFill>
              </a:rPr>
              <a:t>Betweenness</a:t>
            </a:r>
            <a:r>
              <a:rPr lang="en-US" b="1" dirty="0" smtClean="0">
                <a:solidFill>
                  <a:srgbClr val="D600B7"/>
                </a:solidFill>
              </a:rPr>
              <a:t>:</a:t>
            </a:r>
            <a:r>
              <a:rPr lang="en-US" dirty="0" smtClean="0"/>
              <a:t> Number of shortest paths passing over the edge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Intuition:</a:t>
            </a:r>
            <a:endParaRPr lang="en-US" b="1" dirty="0" smtClean="0">
              <a:solidFill>
                <a:srgbClr val="008000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2974" y="2658996"/>
            <a:ext cx="407758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92484" y="2641200"/>
            <a:ext cx="424542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9"/>
          <p:cNvSpPr txBox="1"/>
          <p:nvPr/>
        </p:nvSpPr>
        <p:spPr>
          <a:xfrm>
            <a:off x="2189234" y="5791784"/>
            <a:ext cx="304506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Edge strengths (call volume) </a:t>
            </a:r>
            <a:br>
              <a:rPr lang="en-US" b="1" dirty="0" smtClean="0"/>
            </a:br>
            <a:r>
              <a:rPr lang="en-US" b="1" dirty="0" smtClean="0"/>
              <a:t>in a real network</a:t>
            </a:r>
            <a:endParaRPr lang="en-US" b="1" dirty="0"/>
          </a:p>
        </p:txBody>
      </p:sp>
      <p:sp>
        <p:nvSpPr>
          <p:cNvPr id="15" name="TextBox 10"/>
          <p:cNvSpPr txBox="1"/>
          <p:nvPr/>
        </p:nvSpPr>
        <p:spPr>
          <a:xfrm>
            <a:off x="7192840" y="5791783"/>
            <a:ext cx="210185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Edge </a:t>
            </a:r>
            <a:r>
              <a:rPr lang="en-US" b="1" dirty="0" err="1" smtClean="0"/>
              <a:t>betweenness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in a real network</a:t>
            </a:r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9344458" y="2237471"/>
            <a:ext cx="2270760" cy="975360"/>
            <a:chOff x="6088632" y="2606040"/>
            <a:chExt cx="2270760" cy="975360"/>
          </a:xfrm>
        </p:grpSpPr>
        <p:cxnSp>
          <p:nvCxnSpPr>
            <p:cNvPr id="20" name="Straight Arrow Connector 19"/>
            <p:cNvCxnSpPr>
              <a:stCxn id="38" idx="5"/>
              <a:endCxn id="27" idx="1"/>
            </p:cNvCxnSpPr>
            <p:nvPr/>
          </p:nvCxnSpPr>
          <p:spPr>
            <a:xfrm>
              <a:off x="6701930" y="2762138"/>
              <a:ext cx="304772" cy="256972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7" idx="6"/>
              <a:endCxn id="35" idx="2"/>
            </p:cNvCxnSpPr>
            <p:nvPr/>
          </p:nvCxnSpPr>
          <p:spPr>
            <a:xfrm>
              <a:off x="7162800" y="3083768"/>
              <a:ext cx="327912" cy="101392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38" idx="4"/>
              <a:endCxn id="39" idx="0"/>
            </p:cNvCxnSpPr>
            <p:nvPr/>
          </p:nvCxnSpPr>
          <p:spPr>
            <a:xfrm flipH="1">
              <a:off x="6561072" y="2788920"/>
              <a:ext cx="76200" cy="60960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9" idx="1"/>
              <a:endCxn id="28" idx="5"/>
            </p:cNvCxnSpPr>
            <p:nvPr/>
          </p:nvCxnSpPr>
          <p:spPr>
            <a:xfrm flipH="1" flipV="1">
              <a:off x="6244730" y="3234111"/>
              <a:ext cx="251684" cy="19119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38" idx="3"/>
              <a:endCxn id="28" idx="7"/>
            </p:cNvCxnSpPr>
            <p:nvPr/>
          </p:nvCxnSpPr>
          <p:spPr>
            <a:xfrm flipH="1">
              <a:off x="6244730" y="2762138"/>
              <a:ext cx="327884" cy="342657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7" idx="3"/>
              <a:endCxn id="39" idx="7"/>
            </p:cNvCxnSpPr>
            <p:nvPr/>
          </p:nvCxnSpPr>
          <p:spPr>
            <a:xfrm flipH="1">
              <a:off x="6625730" y="3148426"/>
              <a:ext cx="380972" cy="276876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8" idx="6"/>
              <a:endCxn id="27" idx="2"/>
            </p:cNvCxnSpPr>
            <p:nvPr/>
          </p:nvCxnSpPr>
          <p:spPr>
            <a:xfrm flipV="1">
              <a:off x="6271512" y="3083768"/>
              <a:ext cx="708408" cy="85685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979920" y="2992328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088632" y="3078013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/>
            </a:p>
          </p:txBody>
        </p:sp>
        <p:cxnSp>
          <p:nvCxnSpPr>
            <p:cNvPr id="29" name="Straight Arrow Connector 28"/>
            <p:cNvCxnSpPr>
              <a:stCxn id="34" idx="6"/>
              <a:endCxn id="36" idx="2"/>
            </p:cNvCxnSpPr>
            <p:nvPr/>
          </p:nvCxnSpPr>
          <p:spPr>
            <a:xfrm>
              <a:off x="7897166" y="2773680"/>
              <a:ext cx="279346" cy="121453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35" idx="0"/>
              <a:endCxn id="34" idx="3"/>
            </p:cNvCxnSpPr>
            <p:nvPr/>
          </p:nvCxnSpPr>
          <p:spPr>
            <a:xfrm flipV="1">
              <a:off x="7582152" y="2838338"/>
              <a:ext cx="158916" cy="255382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35" idx="6"/>
              <a:endCxn id="37" idx="2"/>
            </p:cNvCxnSpPr>
            <p:nvPr/>
          </p:nvCxnSpPr>
          <p:spPr>
            <a:xfrm>
              <a:off x="7673592" y="3185160"/>
              <a:ext cx="426720" cy="212893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4" idx="4"/>
              <a:endCxn id="37" idx="1"/>
            </p:cNvCxnSpPr>
            <p:nvPr/>
          </p:nvCxnSpPr>
          <p:spPr>
            <a:xfrm>
              <a:off x="7805726" y="2865120"/>
              <a:ext cx="321368" cy="468275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7" idx="0"/>
              <a:endCxn id="36" idx="4"/>
            </p:cNvCxnSpPr>
            <p:nvPr/>
          </p:nvCxnSpPr>
          <p:spPr>
            <a:xfrm flipV="1">
              <a:off x="8191752" y="2986573"/>
              <a:ext cx="76200" cy="32004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7714286" y="2682240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7490712" y="3093720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176512" y="2803693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8100312" y="3306613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6545832" y="2606040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469632" y="3398520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/>
            </a:p>
          </p:txBody>
        </p:sp>
      </p:grpSp>
      <p:sp>
        <p:nvSpPr>
          <p:cNvPr id="17" name="TextBox 35"/>
          <p:cNvSpPr txBox="1"/>
          <p:nvPr/>
        </p:nvSpPr>
        <p:spPr>
          <a:xfrm>
            <a:off x="10089757" y="3179785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b=16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447535" y="2758041"/>
            <a:ext cx="64605" cy="457909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37"/>
          <p:cNvSpPr txBox="1"/>
          <p:nvPr/>
        </p:nvSpPr>
        <p:spPr>
          <a:xfrm>
            <a:off x="10789239" y="3342812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b=7.5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0559" y="2462416"/>
            <a:ext cx="1134984" cy="5538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97106" y="2658996"/>
            <a:ext cx="1134984" cy="5538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1108955" y="2982019"/>
            <a:ext cx="64605" cy="457909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9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Method – 1: Girvan-Newman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Divisive hierarchical clustering based on the notion of </a:t>
            </a:r>
            <a:r>
              <a:rPr lang="en-US" b="1" dirty="0">
                <a:solidFill>
                  <a:srgbClr val="D600B7"/>
                </a:solidFill>
              </a:rPr>
              <a:t>edge</a:t>
            </a:r>
            <a:r>
              <a:rPr lang="en-US" dirty="0"/>
              <a:t> </a:t>
            </a:r>
            <a:r>
              <a:rPr lang="en-US" b="1" dirty="0" err="1">
                <a:solidFill>
                  <a:srgbClr val="D600B7"/>
                </a:solidFill>
              </a:rPr>
              <a:t>betweenness</a:t>
            </a:r>
            <a:r>
              <a:rPr lang="en-US" dirty="0">
                <a:solidFill>
                  <a:srgbClr val="D600B7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b="1" dirty="0"/>
              <a:t>Number of shortest paths passing through the edge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Girvan-Newman Algorithm: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b="1" dirty="0"/>
              <a:t>Undirected unweighted networks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Repeat until no edges are left: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Calculate </a:t>
            </a:r>
            <a:r>
              <a:rPr lang="en-US" dirty="0" err="1"/>
              <a:t>betweenness</a:t>
            </a:r>
            <a:r>
              <a:rPr lang="en-US" dirty="0"/>
              <a:t> of edges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Remove edges with highest </a:t>
            </a:r>
            <a:r>
              <a:rPr lang="en-US" dirty="0" err="1"/>
              <a:t>betweenness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Connected components are communities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Gives a hierarchical decomposition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20430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45040</TotalTime>
  <Words>756</Words>
  <Application>Microsoft Office PowerPoint</Application>
  <PresentationFormat>Widescreen</PresentationFormat>
  <Paragraphs>253</Paragraphs>
  <Slides>31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Wingdings 2</vt:lpstr>
      <vt:lpstr>Office Theme</vt:lpstr>
      <vt:lpstr>Microsoft Equation 3.0</vt:lpstr>
      <vt:lpstr>CS 5683: Algorithms &amp; Methods for Big Data Analytics  Analysis of Large Graphs:  Community Detection</vt:lpstr>
      <vt:lpstr>Networks and Communities</vt:lpstr>
      <vt:lpstr>Goal: Find Densely Linked Clusters</vt:lpstr>
      <vt:lpstr>Micro-Markets in Sponsored Search</vt:lpstr>
      <vt:lpstr>Movies and Actors</vt:lpstr>
      <vt:lpstr>Twitter &amp; Facebook</vt:lpstr>
      <vt:lpstr>Community Detection</vt:lpstr>
      <vt:lpstr>Method – 1: Strength of Weak Ties</vt:lpstr>
      <vt:lpstr>Method – 1: Girvan-Newman</vt:lpstr>
      <vt:lpstr>Girvan-Newman: Example</vt:lpstr>
      <vt:lpstr>Girvan-Newman: Example</vt:lpstr>
      <vt:lpstr>Girvan-Newman: Results</vt:lpstr>
      <vt:lpstr>Girvan-Newman: Results</vt:lpstr>
      <vt:lpstr>We need to Resolve 2 Questions</vt:lpstr>
      <vt:lpstr>Q1: How to Compute Betweenness</vt:lpstr>
      <vt:lpstr>Q1: How to Compute Betweenness?</vt:lpstr>
      <vt:lpstr>Q1: How to Compute Betweenness?</vt:lpstr>
      <vt:lpstr>Q1: How to Compute Betweenness?</vt:lpstr>
      <vt:lpstr>Q2. How to select the Number of Clusters?</vt:lpstr>
      <vt:lpstr>Null Model: Configuration Model</vt:lpstr>
      <vt:lpstr>Modularity</vt:lpstr>
      <vt:lpstr>Modularity: Number of Clusters</vt:lpstr>
      <vt:lpstr>Method – 2: Modularity Optimization</vt:lpstr>
      <vt:lpstr>Modularity Matrix</vt:lpstr>
      <vt:lpstr>Quick Review of Linear Algebra</vt:lpstr>
      <vt:lpstr>Modularity Optimization</vt:lpstr>
      <vt:lpstr>Finding the vector s</vt:lpstr>
      <vt:lpstr>Summary: Modularity Optimization</vt:lpstr>
      <vt:lpstr>Summary: Modularity</vt:lpstr>
      <vt:lpstr>Questions???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5123: Cloud Computing and Distributed Systems  Spring 2020</dc:title>
  <dc:creator>Bagavathi, Arun</dc:creator>
  <cp:lastModifiedBy>Bagavathi, Arun</cp:lastModifiedBy>
  <cp:revision>1027</cp:revision>
  <dcterms:created xsi:type="dcterms:W3CDTF">2020-01-06T22:26:49Z</dcterms:created>
  <dcterms:modified xsi:type="dcterms:W3CDTF">2020-10-26T21:21:19Z</dcterms:modified>
</cp:coreProperties>
</file>