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590" r:id="rId3"/>
    <p:sldId id="534" r:id="rId4"/>
    <p:sldId id="624" r:id="rId5"/>
    <p:sldId id="625" r:id="rId6"/>
    <p:sldId id="606" r:id="rId7"/>
    <p:sldId id="608" r:id="rId8"/>
    <p:sldId id="611" r:id="rId9"/>
    <p:sldId id="668" r:id="rId10"/>
    <p:sldId id="617" r:id="rId11"/>
    <p:sldId id="629" r:id="rId12"/>
    <p:sldId id="630" r:id="rId13"/>
    <p:sldId id="659" r:id="rId14"/>
    <p:sldId id="632" r:id="rId15"/>
    <p:sldId id="622" r:id="rId16"/>
    <p:sldId id="661" r:id="rId17"/>
    <p:sldId id="662" r:id="rId18"/>
    <p:sldId id="663" r:id="rId19"/>
    <p:sldId id="665" r:id="rId20"/>
    <p:sldId id="666" r:id="rId21"/>
    <p:sldId id="667" r:id="rId22"/>
    <p:sldId id="669" r:id="rId23"/>
    <p:sldId id="670" r:id="rId24"/>
    <p:sldId id="671" r:id="rId25"/>
    <p:sldId id="672" r:id="rId26"/>
    <p:sldId id="673" r:id="rId27"/>
    <p:sldId id="674" r:id="rId28"/>
    <p:sldId id="675" r:id="rId29"/>
    <p:sldId id="676" r:id="rId30"/>
    <p:sldId id="677" r:id="rId31"/>
    <p:sldId id="297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B7"/>
    <a:srgbClr val="207A00"/>
    <a:srgbClr val="F0AD00"/>
    <a:srgbClr val="C55A11"/>
    <a:srgbClr val="FF0066"/>
    <a:srgbClr val="E66C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1649" autoAdjust="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2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1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6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76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7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8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4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1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3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9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49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44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07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5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3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48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4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1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5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7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1.png"/><Relationship Id="rId10" Type="http://schemas.openxmlformats.org/officeDocument/2006/relationships/image" Target="../media/image63.png"/><Relationship Id="rId9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10" Type="http://schemas.openxmlformats.org/officeDocument/2006/relationships/image" Target="../media/image21.wmf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17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s.stanford.edu/people/jure/pubs/bigclam-wsdm13.pdf" TargetMode="External"/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.stanford.edu/people/jure/pubs/cesna-icdm13.pdf" TargetMode="External"/><Relationship Id="rId4" Type="http://schemas.openxmlformats.org/officeDocument/2006/relationships/hyperlink" Target="http://cs.stanford.edu/people/jure/pubs/coda-wsdm14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07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FF0000"/>
                </a:solidFill>
              </a:rPr>
              <a:t/>
            </a:r>
            <a:br>
              <a:rPr lang="en-US" sz="5300" b="1" dirty="0" smtClean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D600B7"/>
                </a:solidFill>
              </a:rPr>
              <a:t>Community Detection: </a:t>
            </a:r>
            <a:br>
              <a:rPr lang="en-US" sz="5300" b="1" dirty="0" smtClean="0">
                <a:solidFill>
                  <a:srgbClr val="D600B7"/>
                </a:solidFill>
              </a:rPr>
            </a:br>
            <a:r>
              <a:rPr lang="en-US" sz="5300" b="1" dirty="0" smtClean="0">
                <a:solidFill>
                  <a:srgbClr val="D600B7"/>
                </a:solidFill>
              </a:rPr>
              <a:t>Overlapping Communities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8607"/>
            <a:ext cx="9144000" cy="175334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Recap: AGM 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231" y="3408970"/>
            <a:ext cx="48641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2" y="1519210"/>
            <a:ext cx="5867400" cy="245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ent-Up Arrow 6"/>
          <p:cNvSpPr/>
          <p:nvPr/>
        </p:nvSpPr>
        <p:spPr>
          <a:xfrm rot="5400000">
            <a:off x="3700570" y="4436881"/>
            <a:ext cx="1767244" cy="1828799"/>
          </a:xfrm>
          <a:prstGeom prst="bentUpArrow">
            <a:avLst>
              <a:gd name="adj1" fmla="val 23673"/>
              <a:gd name="adj2" fmla="val 25000"/>
              <a:gd name="adj3" fmla="val 25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3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AGM: Flexibility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8"/>
          <p:cNvSpPr>
            <a:spLocks noGrp="1"/>
          </p:cNvSpPr>
          <p:nvPr/>
        </p:nvSpPr>
        <p:spPr>
          <a:xfrm>
            <a:off x="1608536" y="1351054"/>
            <a:ext cx="4038600" cy="4949952"/>
          </a:xfrm>
          <a:prstGeom prst="rect">
            <a:avLst/>
          </a:prstGeom>
        </p:spPr>
        <p:txBody>
          <a:bodyPr vert="horz" lIns="91440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200" b="1" dirty="0">
                <a:solidFill>
                  <a:srgbClr val="D600B7"/>
                </a:solidFill>
              </a:rPr>
              <a:t>AGM can express a variety of community structures:</a:t>
            </a:r>
            <a:r>
              <a:rPr lang="en-US" sz="3200" dirty="0">
                <a:solidFill>
                  <a:srgbClr val="D600B7"/>
                </a:solidFill>
              </a:rPr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Non-overlapping, Overlapping, Nested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86" y="1457325"/>
            <a:ext cx="37433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08" y="4417115"/>
            <a:ext cx="3547371" cy="236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86" y="3964929"/>
            <a:ext cx="3743325" cy="289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60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AGM: How to Detect Communities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D600B7"/>
                </a:solidFill>
              </a:rPr>
              <a:t>Detecting communities with AGM: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12" y="2461224"/>
            <a:ext cx="28051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077257" y="2613624"/>
            <a:ext cx="2789555" cy="1362030"/>
            <a:chOff x="6545499" y="2819400"/>
            <a:chExt cx="1719507" cy="807482"/>
          </a:xfrm>
        </p:grpSpPr>
        <p:cxnSp>
          <p:nvCxnSpPr>
            <p:cNvPr id="8" name="Straight Connector 7"/>
            <p:cNvCxnSpPr>
              <a:stCxn id="25" idx="0"/>
              <a:endCxn id="24" idx="4"/>
            </p:cNvCxnSpPr>
            <p:nvPr/>
          </p:nvCxnSpPr>
          <p:spPr>
            <a:xfrm flipV="1">
              <a:off x="8169384" y="3055866"/>
              <a:ext cx="18295" cy="1955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6545499" y="2819400"/>
              <a:ext cx="1719507" cy="807482"/>
              <a:chOff x="1910443" y="2875082"/>
              <a:chExt cx="2477293" cy="1237846"/>
            </a:xfrm>
          </p:grpSpPr>
          <p:cxnSp>
            <p:nvCxnSpPr>
              <p:cNvPr id="10" name="Straight Connector 9"/>
              <p:cNvCxnSpPr>
                <a:stCxn id="19" idx="5"/>
                <a:endCxn id="18" idx="1"/>
              </p:cNvCxnSpPr>
              <p:nvPr/>
            </p:nvCxnSpPr>
            <p:spPr>
              <a:xfrm>
                <a:off x="2100625" y="3284645"/>
                <a:ext cx="452938" cy="39525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2632339" y="3014765"/>
                <a:ext cx="156974" cy="7439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3578251" y="3137807"/>
                <a:ext cx="698079" cy="27873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25" idx="2"/>
              </p:cNvCxnSpPr>
              <p:nvPr/>
            </p:nvCxnSpPr>
            <p:spPr>
              <a:xfrm>
                <a:off x="3578251" y="3419866"/>
                <a:ext cx="560317" cy="2288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22" idx="2"/>
              </p:cNvCxnSpPr>
              <p:nvPr/>
            </p:nvCxnSpPr>
            <p:spPr>
              <a:xfrm flipV="1">
                <a:off x="3142039" y="3419735"/>
                <a:ext cx="324806" cy="13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1" idx="5"/>
                <a:endCxn id="23" idx="1"/>
              </p:cNvCxnSpPr>
              <p:nvPr/>
            </p:nvCxnSpPr>
            <p:spPr>
              <a:xfrm>
                <a:off x="3185383" y="3524871"/>
                <a:ext cx="490674" cy="39787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2789313" y="2986488"/>
                <a:ext cx="317295" cy="45960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1" idx="3"/>
              </p:cNvCxnSpPr>
              <p:nvPr/>
            </p:nvCxnSpPr>
            <p:spPr>
              <a:xfrm flipV="1">
                <a:off x="2632339" y="3524871"/>
                <a:ext cx="395491" cy="24146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2520933" y="3647270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10443" y="3094463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A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677907" y="2875082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B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95200" y="3334688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D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466845" y="3308328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E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643427" y="3890116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H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164924" y="3014765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F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138567" y="3537335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G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94412" y="4344138"/>
                <a:ext cx="8360495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rgbClr val="D600B7"/>
                    </a:solidFill>
                    <a:latin typeface="Calibri" pitchFamily="34" charset="0"/>
                    <a:cs typeface="Calibri" pitchFamily="34" charset="0"/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D600B7"/>
                        </a:solidFill>
                        <a:latin typeface="Cambria Math"/>
                        <a:cs typeface="Calibri" pitchFamily="34" charset="0"/>
                      </a:rPr>
                      <m:t>𝑮</m:t>
                    </m:r>
                    <m:r>
                      <a:rPr lang="en-US" sz="4000" b="1" i="1" dirty="0" smtClean="0">
                        <a:solidFill>
                          <a:srgbClr val="D600B7"/>
                        </a:solidFill>
                        <a:latin typeface="Cambria Math"/>
                        <a:cs typeface="Calibri" pitchFamily="34" charset="0"/>
                      </a:rPr>
                      <m:t>(</m:t>
                    </m:r>
                    <m:r>
                      <a:rPr lang="en-US" sz="4000" b="1" i="1" dirty="0" smtClean="0">
                        <a:solidFill>
                          <a:srgbClr val="D600B7"/>
                        </a:solidFill>
                        <a:latin typeface="Cambria Math"/>
                        <a:cs typeface="Calibri" pitchFamily="34" charset="0"/>
                      </a:rPr>
                      <m:t>𝑽</m:t>
                    </m:r>
                    <m:r>
                      <a:rPr lang="en-US" sz="4000" b="1" i="1" dirty="0" smtClean="0">
                        <a:solidFill>
                          <a:srgbClr val="D600B7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  <m:r>
                      <a:rPr lang="en-US" sz="4000" b="1" i="1" dirty="0" smtClean="0">
                        <a:solidFill>
                          <a:srgbClr val="D600B7"/>
                        </a:solidFill>
                        <a:latin typeface="Cambria Math"/>
                        <a:cs typeface="Calibri" pitchFamily="34" charset="0"/>
                      </a:rPr>
                      <m:t>𝑬</m:t>
                    </m:r>
                    <m:r>
                      <a:rPr lang="en-US" sz="4000" b="1" i="1" dirty="0" smtClean="0">
                        <a:solidFill>
                          <a:srgbClr val="D600B7"/>
                        </a:solidFill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sz="4000" b="1" dirty="0" smtClean="0">
                    <a:solidFill>
                      <a:srgbClr val="D600B7"/>
                    </a:solidFill>
                    <a:latin typeface="Calibri" pitchFamily="34" charset="0"/>
                    <a:cs typeface="Calibri" pitchFamily="34" charset="0"/>
                  </a:rPr>
                  <a:t>, find the Model</a:t>
                </a:r>
                <a:endParaRPr lang="en-US" sz="2000" dirty="0">
                  <a:solidFill>
                    <a:srgbClr val="D600B7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412" y="4344138"/>
                <a:ext cx="8360495" cy="707886"/>
              </a:xfrm>
              <a:prstGeom prst="rect">
                <a:avLst/>
              </a:prstGeom>
              <a:blipFill>
                <a:blip r:embed="rId5"/>
                <a:stretch>
                  <a:fillRect l="-2188" t="-15517" r="-2042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 rot="10800000">
            <a:off x="5142412" y="2842224"/>
            <a:ext cx="1371600" cy="769191"/>
          </a:xfrm>
          <a:prstGeom prst="rightArrow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99612" y="5065879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Affiliation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raph </a:t>
            </a:r>
            <a:r>
              <a:rPr lang="en-US" sz="2800" b="1" i="1" dirty="0" smtClean="0">
                <a:latin typeface="Calibri" pitchFamily="34" charset="0"/>
                <a:cs typeface="Calibri" pitchFamily="34" charset="0"/>
              </a:rPr>
              <a:t>M</a:t>
            </a:r>
          </a:p>
          <a:p>
            <a:pPr marL="342900" indent="-342900">
              <a:buAutoNum type="arabicParenR"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Number of communities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marL="342900" indent="-342900">
              <a:buAutoNum type="arabicParenR"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Parameters </a:t>
            </a:r>
            <a:r>
              <a:rPr lang="en-US" sz="2800" b="1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2800" b="1" i="1" baseline="-250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2800" b="1" i="1" baseline="-25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9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Maximum Likelihood Estimation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Maximum Likelihood Principle (MLE):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Given:</a:t>
                </a:r>
                <a:r>
                  <a:rPr lang="en-US" dirty="0"/>
                  <a:t> Data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𝑿</m:t>
                    </m:r>
                  </m:oMath>
                </a14:m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Assumption:</a:t>
                </a:r>
                <a:r>
                  <a:rPr lang="en-US" dirty="0"/>
                  <a:t> Data is generated by some model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b="1" dirty="0"/>
                  <a:t> … model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dirty="0">
                        <a:latin typeface="Cambria Math"/>
                      </a:rPr>
                      <m:t>𝚯</m:t>
                    </m:r>
                  </m:oMath>
                </a14:m>
                <a:r>
                  <a:rPr lang="en-US" b="1" dirty="0"/>
                  <a:t> … model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00FF"/>
                    </a:solidFill>
                  </a:rPr>
                  <a:t>Want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1" dirty="0">
                        <a:solidFill>
                          <a:srgbClr val="0000FF"/>
                        </a:solidFill>
                        <a:latin typeface="Cambria Math"/>
                      </a:rPr>
                      <m:t>𝚯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: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The probability that our model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(with parameters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𝜣</m:t>
                    </m:r>
                  </m:oMath>
                </a14:m>
                <a:r>
                  <a:rPr lang="en-US" dirty="0"/>
                  <a:t>) generated the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Now let’s find the most likely model that could have generated the data: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arg</m:t>
                        </m:r>
                        <m:r>
                          <a:rPr lang="en-US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Θ</m:t>
                        </m:r>
                      </m:lim>
                    </m:limLow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1" dirty="0">
                        <a:solidFill>
                          <a:srgbClr val="0000FF"/>
                        </a:solidFill>
                        <a:latin typeface="Cambria Math"/>
                      </a:rPr>
                      <m:t>𝚯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6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385738" y="3196168"/>
            <a:ext cx="242372" cy="2804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22879" y="3260196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1114" y="3196168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17702" y="3196167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8214" y="4999247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916" y="5040280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4923" y="499924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06767" y="502206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26851" y="593372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1451" y="5923750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MLE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Imagine we are given a set of coin flips</a:t>
                </a:r>
              </a:p>
              <a:p>
                <a:r>
                  <a:rPr lang="en-US" b="1" dirty="0">
                    <a:solidFill>
                      <a:srgbClr val="D600B7"/>
                    </a:solidFill>
                  </a:rPr>
                  <a:t>Task:</a:t>
                </a:r>
                <a:r>
                  <a:rPr lang="en-US" dirty="0">
                    <a:solidFill>
                      <a:srgbClr val="D600B7"/>
                    </a:solidFill>
                  </a:rPr>
                  <a:t> Figure out the bias of a coin!</a:t>
                </a:r>
              </a:p>
              <a:p>
                <a:pPr lvl="1"/>
                <a:r>
                  <a:rPr lang="en-US" b="1" dirty="0"/>
                  <a:t>Data:</a:t>
                </a:r>
                <a:r>
                  <a:rPr lang="en-US" dirty="0"/>
                  <a:t> Sequence of coin flips: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𝑿</m:t>
                    </m:r>
                    <m:r>
                      <a:rPr lang="en-US" b="1" i="1" dirty="0">
                        <a:latin typeface="Cambria Math"/>
                      </a:rPr>
                      <m:t>=[</m:t>
                    </m:r>
                    <m:r>
                      <a:rPr lang="en-US" b="1" i="1" dirty="0"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𝚯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return 1 with prob.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else return 0</a:t>
                </a:r>
              </a:p>
              <a:p>
                <a:pPr lvl="1"/>
                <a:r>
                  <a:rPr lang="en-US" b="1" dirty="0">
                    <a:solidFill>
                      <a:srgbClr val="0000FF"/>
                    </a:solidFill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𝚯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? </a:t>
                </a:r>
                <a:r>
                  <a:rPr lang="en-US" dirty="0"/>
                  <a:t>Assuming coin flips are independent</a:t>
                </a:r>
              </a:p>
              <a:p>
                <a:pPr lvl="2"/>
                <a:r>
                  <a:rPr lang="en-US" b="1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𝚯</m:t>
                        </m:r>
                      </m:e>
                    </m:d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e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𝚯</m:t>
                        </m:r>
                      </m:e>
                    </m:d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𝟎</m:t>
                        </m:r>
                      </m:e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𝚯</m:t>
                        </m:r>
                      </m:e>
                    </m:d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𝟎</m:t>
                        </m:r>
                      </m:e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𝚯</m:t>
                        </m:r>
                      </m:e>
                    </m:d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…∗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e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𝚯</m:t>
                        </m:r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e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𝚯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  <a:r>
                  <a:rPr lang="en-US" b="1" dirty="0"/>
                  <a:t>Simple,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e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𝚯</m:t>
                        </m:r>
                      </m:e>
                    </m:d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b="1" dirty="0">
                        <a:solidFill>
                          <a:srgbClr val="0000FF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b="1" dirty="0"/>
                  <a:t>Then,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𝚯</m:t>
                        </m:r>
                      </m:e>
                    </m:d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𝚯</m:t>
                        </m:r>
                      </m:e>
                      <m:sup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𝚯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b="1" dirty="0"/>
                  <a:t>For example: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𝚯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𝟎𝟎𝟑𝟗𝟎𝟔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𝚯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𝟎𝟎𝟓𝟎𝟐𝟗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600" b="1" dirty="0">
                    <a:solidFill>
                      <a:srgbClr val="D600B7"/>
                    </a:solidFill>
                  </a:rPr>
                  <a:t>What did we learn?</a:t>
                </a:r>
                <a:r>
                  <a:rPr lang="en-US" sz="2600" b="1" dirty="0"/>
                  <a:t> </a:t>
                </a:r>
                <a:r>
                  <a:rPr lang="en-US" sz="2600" dirty="0"/>
                  <a:t>Our data was most </a:t>
                </a:r>
                <a:br>
                  <a:rPr lang="en-US" sz="2600" dirty="0"/>
                </a:br>
                <a:r>
                  <a:rPr lang="en-US" sz="2600" dirty="0"/>
                  <a:t>likely generated by coin with bias</a:t>
                </a:r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>
                        <a:latin typeface="Cambria Math"/>
                      </a:rPr>
                      <m:t>𝚯</m:t>
                    </m:r>
                    <m:r>
                      <a:rPr lang="en-US" sz="2600" b="1" i="1">
                        <a:latin typeface="Cambria Math"/>
                      </a:rPr>
                      <m:t>=</m:t>
                    </m:r>
                    <m:r>
                      <a:rPr lang="en-US" sz="2600" b="1" i="1">
                        <a:latin typeface="Cambria Math"/>
                      </a:rPr>
                      <m:t>𝟑</m:t>
                    </m:r>
                    <m:r>
                      <a:rPr lang="en-US" sz="2600" b="1" i="1">
                        <a:latin typeface="Cambria Math"/>
                      </a:rPr>
                      <m:t>/</m:t>
                    </m:r>
                    <m:r>
                      <a:rPr lang="en-US" sz="2600" b="1" i="1">
                        <a:latin typeface="Cambria Math"/>
                      </a:rPr>
                      <m:t>𝟖</m:t>
                    </m:r>
                  </m:oMath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5"/>
                <a:stretch>
                  <a:fillRect l="-1043" t="-2730" b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127" y="4106809"/>
            <a:ext cx="2209800" cy="223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6200000">
                <a:off x="8309910" y="5146477"/>
                <a:ext cx="1103251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  <a:cs typeface="Arial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  <a:cs typeface="Arial" pitchFamily="34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cs typeface="Arial" pitchFamily="34" charset="0"/>
                            </a:rPr>
                            <m:t>𝑿</m:t>
                          </m:r>
                        </m:e>
                        <m:e>
                          <m:r>
                            <a:rPr lang="en-US" b="1" i="0" dirty="0" smtClean="0">
                              <a:latin typeface="Cambria Math"/>
                              <a:cs typeface="Arial" pitchFamily="34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09910" y="5146477"/>
                <a:ext cx="1103251" cy="395558"/>
              </a:xfrm>
              <a:prstGeom prst="rect">
                <a:avLst/>
              </a:prstGeom>
              <a:blipFill>
                <a:blip r:embed="rId7"/>
                <a:stretch>
                  <a:fillRect r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37229" y="622977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  <a:cs typeface="Arial" pitchFamily="34" charset="0"/>
                        </a:rPr>
                        <m:t>𝚯</m:t>
                      </m:r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229" y="6229772"/>
                <a:ext cx="4154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7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MLE for Graphs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How do we do MLE for graphs?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Model generates a </a:t>
                </a:r>
                <a:r>
                  <a:rPr lang="en-US" b="1" dirty="0">
                    <a:solidFill>
                      <a:srgbClr val="0000FF"/>
                    </a:solidFill>
                  </a:rPr>
                  <a:t>probabilistic adjacency matrix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We then flip all the entries of the probabilistic matrix to obtain the 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binary adjacency matrix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D600B7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D60093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D60093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D60093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D60093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 smtClean="0">
                  <a:solidFill>
                    <a:srgbClr val="D600B7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The </a:t>
                </a:r>
                <a:r>
                  <a:rPr lang="en-US" b="1" dirty="0">
                    <a:solidFill>
                      <a:srgbClr val="D600B7"/>
                    </a:solidFill>
                  </a:rPr>
                  <a:t>likelihood of AGM generating  graph G:</a:t>
                </a: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6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14487"/>
              </p:ext>
            </p:extLst>
          </p:nvPr>
        </p:nvGraphicFramePr>
        <p:xfrm>
          <a:off x="2553055" y="5830824"/>
          <a:ext cx="70691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7" imgW="2476440" imgH="291960" progId="Equation.3">
                  <p:embed/>
                </p:oleObj>
              </mc:Choice>
              <mc:Fallback>
                <p:oleObj name="Equation" r:id="rId7" imgW="2476440" imgH="29196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055" y="5830824"/>
                        <a:ext cx="7069137" cy="833438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827473"/>
              </p:ext>
            </p:extLst>
          </p:nvPr>
        </p:nvGraphicFramePr>
        <p:xfrm>
          <a:off x="3819144" y="3743379"/>
          <a:ext cx="2590800" cy="134112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18203" marR="118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0.10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0.10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0.04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0.10</a:t>
                      </a:r>
                    </a:p>
                  </a:txBody>
                  <a:tcPr marL="118203" marR="118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0.02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0.06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0.10</a:t>
                      </a:r>
                    </a:p>
                  </a:txBody>
                  <a:tcPr marL="118203" marR="118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0.02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0.06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0.04</a:t>
                      </a:r>
                    </a:p>
                  </a:txBody>
                  <a:tcPr marL="118203" marR="118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0.06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0.06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AutoShape 17"/>
          <p:cNvSpPr>
            <a:spLocks noChangeArrowheads="1"/>
          </p:cNvSpPr>
          <p:nvPr/>
        </p:nvSpPr>
        <p:spPr bwMode="auto">
          <a:xfrm rot="10800000">
            <a:off x="6562344" y="4170098"/>
            <a:ext cx="609600" cy="457200"/>
          </a:xfrm>
          <a:prstGeom prst="leftArrow">
            <a:avLst>
              <a:gd name="adj1" fmla="val 53481"/>
              <a:gd name="adj2" fmla="val 409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Group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574486"/>
              </p:ext>
            </p:extLst>
          </p:nvPr>
        </p:nvGraphicFramePr>
        <p:xfrm>
          <a:off x="7324344" y="3743379"/>
          <a:ext cx="2590800" cy="134112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18203" marR="118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18203" marR="118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18203" marR="118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18203" marR="1182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18203" marR="118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Line 49"/>
          <p:cNvSpPr>
            <a:spLocks noChangeShapeType="1"/>
          </p:cNvSpPr>
          <p:nvPr/>
        </p:nvSpPr>
        <p:spPr bwMode="auto">
          <a:xfrm>
            <a:off x="3285744" y="4429179"/>
            <a:ext cx="609600" cy="1905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50"/>
              <p:cNvSpPr txBox="1">
                <a:spLocks noChangeArrowheads="1"/>
              </p:cNvSpPr>
              <p:nvPr/>
            </p:nvSpPr>
            <p:spPr bwMode="auto">
              <a:xfrm>
                <a:off x="1914144" y="3406373"/>
                <a:ext cx="1752600" cy="175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8000"/>
                    </a:solidFill>
                  </a:rPr>
                  <a:t>For every pair of nodes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 smtClean="0">
                    <a:solidFill>
                      <a:srgbClr val="008000"/>
                    </a:solidFill>
                  </a:rPr>
                  <a:t> AGM gives  the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8000"/>
                    </a:solidFill>
                  </a:rPr>
                  <a:t> of them being linked</a:t>
                </a:r>
                <a:endParaRPr lang="en-US" b="1" i="1" baseline="-25000" dirty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4144" y="3406373"/>
                <a:ext cx="1752600" cy="1754326"/>
              </a:xfrm>
              <a:prstGeom prst="rect">
                <a:avLst/>
              </a:prstGeom>
              <a:blipFill>
                <a:blip r:embed="rId9"/>
                <a:stretch>
                  <a:fillRect l="-2778" t="-2083" r="-451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47"/>
          <p:cNvSpPr txBox="1">
            <a:spLocks noChangeArrowheads="1"/>
          </p:cNvSpPr>
          <p:nvPr/>
        </p:nvSpPr>
        <p:spPr bwMode="auto">
          <a:xfrm>
            <a:off x="6295643" y="3296737"/>
            <a:ext cx="11430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Flip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biased coins</a:t>
            </a:r>
            <a:endParaRPr lang="en-US" b="1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91144" y="3235182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66"/>
                          </a:solidFill>
                          <a:latin typeface="Cambria Math"/>
                          <a:cs typeface="Arial" pitchFamily="34" charset="0"/>
                        </a:rPr>
                        <m:t>𝑨</m:t>
                      </m:r>
                    </m:oMath>
                  </m:oMathPara>
                </a14:m>
                <a:endParaRPr lang="en-US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144" y="3235182"/>
                <a:ext cx="5212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80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Graphs: Likelihood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P(G|</a:t>
            </a:r>
            <a:r>
              <a:rPr lang="el-GR" b="1" i="1" dirty="0">
                <a:solidFill>
                  <a:schemeClr val="accent2">
                    <a:lumMod val="75000"/>
                  </a:schemeClr>
                </a:solidFill>
              </a:rPr>
              <a:t>Θ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6694382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D600B7"/>
                </a:solidFill>
              </a:rPr>
              <a:t>Given graph </a:t>
            </a:r>
            <a:r>
              <a:rPr lang="en-US" b="1" i="1" dirty="0">
                <a:solidFill>
                  <a:srgbClr val="D600B7"/>
                </a:solidFill>
                <a:latin typeface="Times New Roman" pitchFamily="18" charset="0"/>
                <a:cs typeface="Times New Roman" pitchFamily="18" charset="0"/>
              </a:rPr>
              <a:t>G(V,E)</a:t>
            </a:r>
            <a:r>
              <a:rPr lang="en-US" dirty="0">
                <a:solidFill>
                  <a:srgbClr val="D600B7"/>
                </a:solidFill>
              </a:rPr>
              <a:t> and </a:t>
            </a:r>
            <a:r>
              <a:rPr lang="el-GR" b="1" i="1" dirty="0">
                <a:solidFill>
                  <a:srgbClr val="D600B7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="1" i="1" dirty="0">
                <a:solidFill>
                  <a:srgbClr val="D600B7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D600B7"/>
                </a:solidFill>
              </a:rPr>
              <a:t> we calculate likelihood that </a:t>
            </a:r>
            <a:r>
              <a:rPr lang="el-GR" b="1" i="1" dirty="0">
                <a:solidFill>
                  <a:srgbClr val="D600B7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>
                <a:solidFill>
                  <a:srgbClr val="D600B7"/>
                </a:solidFill>
              </a:rPr>
              <a:t> generated </a:t>
            </a:r>
            <a:r>
              <a:rPr lang="en-US" b="1" i="1" dirty="0">
                <a:solidFill>
                  <a:srgbClr val="D600B7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dirty="0">
                <a:solidFill>
                  <a:srgbClr val="D600B7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>
                <a:solidFill>
                  <a:srgbClr val="D600B7"/>
                </a:solidFill>
              </a:rPr>
              <a:t> </a:t>
            </a:r>
            <a:r>
              <a:rPr lang="en-US" b="1" i="1" dirty="0">
                <a:solidFill>
                  <a:srgbClr val="D600B7"/>
                </a:solidFill>
                <a:latin typeface="Times New Roman" pitchFamily="18" charset="0"/>
                <a:cs typeface="Times New Roman" pitchFamily="18" charset="0"/>
              </a:rPr>
              <a:t>P(G|</a:t>
            </a:r>
            <a:r>
              <a:rPr lang="el-GR" b="1" i="1" dirty="0">
                <a:solidFill>
                  <a:srgbClr val="D600B7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="1" i="1" dirty="0">
                <a:solidFill>
                  <a:srgbClr val="D600B7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11412048"/>
              </p:ext>
            </p:extLst>
          </p:nvPr>
        </p:nvGraphicFramePr>
        <p:xfrm>
          <a:off x="4413068" y="2927216"/>
          <a:ext cx="2743200" cy="169227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1593668" y="4370551"/>
            <a:ext cx="24475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l-GR" sz="2400" b="1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sz="2400" b="1" dirty="0" smtClean="0">
                <a:solidFill>
                  <a:srgbClr val="0000FF"/>
                </a:solidFill>
                <a:latin typeface="Calibri" pitchFamily="34" charset="0"/>
              </a:rPr>
              <a:t>B</a:t>
            </a:r>
            <a:r>
              <a:rPr lang="en-US" altLang="ko-KR" sz="2400" dirty="0" smtClean="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en-US" altLang="ko-KR" sz="2400" b="1" i="1" dirty="0" smtClean="0">
                <a:solidFill>
                  <a:srgbClr val="0000FF"/>
                </a:solidFill>
                <a:latin typeface="Calibri" pitchFamily="34" charset="0"/>
              </a:rPr>
              <a:t>V</a:t>
            </a:r>
            <a:r>
              <a:rPr lang="en-US" altLang="ko-KR" sz="2400" b="1" i="1" dirty="0">
                <a:solidFill>
                  <a:srgbClr val="0000FF"/>
                </a:solidFill>
                <a:latin typeface="Calibri" pitchFamily="34" charset="0"/>
              </a:rPr>
              <a:t>, C, M</a:t>
            </a:r>
            <a:r>
              <a:rPr lang="en-US" altLang="ko-KR" sz="2400" b="1" dirty="0">
                <a:solidFill>
                  <a:srgbClr val="0000FF"/>
                </a:solidFill>
                <a:latin typeface="Calibri" pitchFamily="34" charset="0"/>
              </a:rPr>
              <a:t>, {</a:t>
            </a:r>
            <a:r>
              <a:rPr lang="en-US" altLang="ko-KR" sz="2400" b="1" i="1" dirty="0">
                <a:solidFill>
                  <a:srgbClr val="0000FF"/>
                </a:solidFill>
                <a:latin typeface="Calibri" pitchFamily="34" charset="0"/>
                <a:cs typeface="Times New Roman" pitchFamily="18" charset="0"/>
              </a:rPr>
              <a:t>p</a:t>
            </a:r>
            <a:r>
              <a:rPr lang="en-US" altLang="ko-KR" sz="2400" b="1" i="1" baseline="-25000" dirty="0">
                <a:solidFill>
                  <a:srgbClr val="0000FF"/>
                </a:solidFill>
                <a:latin typeface="Calibri" pitchFamily="34" charset="0"/>
                <a:cs typeface="Times New Roman" pitchFamily="18" charset="0"/>
              </a:rPr>
              <a:t>c</a:t>
            </a:r>
            <a:r>
              <a:rPr lang="en-US" altLang="ko-KR" sz="2400" b="1" dirty="0">
                <a:solidFill>
                  <a:srgbClr val="0000FF"/>
                </a:solidFill>
                <a:latin typeface="Calibri" pitchFamily="34" charset="0"/>
              </a:rPr>
              <a:t>}</a:t>
            </a:r>
            <a:r>
              <a:rPr lang="en-US" altLang="ko-KR" sz="2400" dirty="0">
                <a:solidFill>
                  <a:srgbClr val="0000FF"/>
                </a:solidFill>
                <a:latin typeface="Calibri" pitchFamily="34" charset="0"/>
              </a:rPr>
              <a:t>)</a:t>
            </a:r>
            <a:endParaRPr lang="el-GR" sz="2400" i="1" baseline="-25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0" name="AutoShape 44"/>
          <p:cNvSpPr>
            <a:spLocks noChangeArrowheads="1"/>
          </p:cNvSpPr>
          <p:nvPr/>
        </p:nvSpPr>
        <p:spPr bwMode="auto">
          <a:xfrm rot="10800000">
            <a:off x="3793587" y="3658306"/>
            <a:ext cx="414337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20000"/>
              </a:spcBef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11" name="AutoShape 53"/>
          <p:cNvSpPr>
            <a:spLocks noChangeArrowheads="1"/>
          </p:cNvSpPr>
          <p:nvPr/>
        </p:nvSpPr>
        <p:spPr bwMode="auto">
          <a:xfrm rot="16200000">
            <a:off x="9387499" y="2462873"/>
            <a:ext cx="261937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spcBef>
                <a:spcPct val="20000"/>
              </a:spcBef>
              <a:buFont typeface="Wingdings" pitchFamily="2" charset="2"/>
              <a:buChar char="•"/>
            </a:pPr>
            <a:endParaRPr lang="en-US"/>
          </a:p>
        </p:txBody>
      </p:sp>
      <p:graphicFrame>
        <p:nvGraphicFramePr>
          <p:cNvPr id="12" name="Group 5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19226185"/>
              </p:ext>
            </p:extLst>
          </p:nvPr>
        </p:nvGraphicFramePr>
        <p:xfrm>
          <a:off x="8604068" y="2974841"/>
          <a:ext cx="1676400" cy="17145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81"/>
          <p:cNvSpPr txBox="1">
            <a:spLocks noChangeArrowheads="1"/>
          </p:cNvSpPr>
          <p:nvPr/>
        </p:nvSpPr>
        <p:spPr bwMode="auto">
          <a:xfrm>
            <a:off x="9331143" y="4679816"/>
            <a:ext cx="4048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i="1" dirty="0" smtClean="0">
                <a:latin typeface="Times New Roman" pitchFamily="18" charset="0"/>
              </a:rPr>
              <a:t>G</a:t>
            </a:r>
            <a:endParaRPr lang="en-US" sz="2400" b="1" i="1" baseline="-25000" dirty="0">
              <a:latin typeface="Times New Roman" pitchFamily="18" charset="0"/>
            </a:endParaRPr>
          </a:p>
        </p:txBody>
      </p:sp>
      <p:sp>
        <p:nvSpPr>
          <p:cNvPr id="14" name="AutoShape 82"/>
          <p:cNvSpPr>
            <a:spLocks noChangeArrowheads="1"/>
          </p:cNvSpPr>
          <p:nvPr/>
        </p:nvSpPr>
        <p:spPr bwMode="auto">
          <a:xfrm rot="14016232">
            <a:off x="7177699" y="4477410"/>
            <a:ext cx="566738" cy="457200"/>
          </a:xfrm>
          <a:prstGeom prst="leftArrow">
            <a:avLst>
              <a:gd name="adj1" fmla="val 50000"/>
              <a:gd name="adj2" fmla="val 309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spcBef>
                <a:spcPct val="20000"/>
              </a:spcBef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15" name="AutoShape 83"/>
          <p:cNvSpPr>
            <a:spLocks noChangeArrowheads="1"/>
          </p:cNvSpPr>
          <p:nvPr/>
        </p:nvSpPr>
        <p:spPr bwMode="auto">
          <a:xfrm rot="18078808">
            <a:off x="8015899" y="4472648"/>
            <a:ext cx="566737" cy="457200"/>
          </a:xfrm>
          <a:prstGeom prst="leftArrow">
            <a:avLst>
              <a:gd name="adj1" fmla="val 50000"/>
              <a:gd name="adj2" fmla="val 309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spcBef>
                <a:spcPct val="20000"/>
              </a:spcBef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16" name="Rectangle 84"/>
          <p:cNvSpPr>
            <a:spLocks noChangeArrowheads="1"/>
          </p:cNvSpPr>
          <p:nvPr/>
        </p:nvSpPr>
        <p:spPr bwMode="auto">
          <a:xfrm>
            <a:off x="7219768" y="5013914"/>
            <a:ext cx="1412875" cy="608012"/>
          </a:xfrm>
          <a:prstGeom prst="rect">
            <a:avLst/>
          </a:prstGeom>
          <a:noFill/>
          <a:ln w="2857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3200" b="1" i="1" dirty="0" smtClean="0">
                <a:latin typeface="Times New Roman" pitchFamily="18" charset="0"/>
              </a:rPr>
              <a:t>P(G|</a:t>
            </a:r>
            <a:r>
              <a:rPr lang="el-GR" sz="3200" b="1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b="1" i="1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7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833245"/>
              </p:ext>
            </p:extLst>
          </p:nvPr>
        </p:nvGraphicFramePr>
        <p:xfrm>
          <a:off x="2339793" y="5714866"/>
          <a:ext cx="74977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2476440" imgH="291960" progId="Equation.3">
                  <p:embed/>
                </p:oleObj>
              </mc:Choice>
              <mc:Fallback>
                <p:oleObj name="Equation" r:id="rId4" imgW="2476440" imgH="291960" progId="Equation.3">
                  <p:embed/>
                  <p:pic>
                    <p:nvPicPr>
                      <p:cNvPr id="187477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93" y="5714866"/>
                        <a:ext cx="7497763" cy="884238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008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45"/>
          <p:cNvSpPr>
            <a:spLocks noChangeShapeType="1"/>
          </p:cNvSpPr>
          <p:nvPr/>
        </p:nvSpPr>
        <p:spPr bwMode="auto">
          <a:xfrm>
            <a:off x="9256605" y="1545231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>
            <a:off x="9713805" y="1802407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47"/>
          <p:cNvSpPr>
            <a:spLocks noChangeShapeType="1"/>
          </p:cNvSpPr>
          <p:nvPr/>
        </p:nvSpPr>
        <p:spPr bwMode="auto">
          <a:xfrm flipV="1">
            <a:off x="9180405" y="1802407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9180405" y="2031007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49"/>
          <p:cNvSpPr>
            <a:spLocks noChangeArrowheads="1"/>
          </p:cNvSpPr>
          <p:nvPr/>
        </p:nvSpPr>
        <p:spPr bwMode="auto">
          <a:xfrm>
            <a:off x="9180405" y="1483319"/>
            <a:ext cx="152400" cy="1524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50"/>
          <p:cNvSpPr>
            <a:spLocks noChangeArrowheads="1"/>
          </p:cNvSpPr>
          <p:nvPr/>
        </p:nvSpPr>
        <p:spPr bwMode="auto">
          <a:xfrm>
            <a:off x="9104205" y="1954807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51"/>
          <p:cNvSpPr>
            <a:spLocks noChangeArrowheads="1"/>
          </p:cNvSpPr>
          <p:nvPr/>
        </p:nvSpPr>
        <p:spPr bwMode="auto">
          <a:xfrm>
            <a:off x="9637605" y="171191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2"/>
          <p:cNvSpPr>
            <a:spLocks noChangeArrowheads="1"/>
          </p:cNvSpPr>
          <p:nvPr/>
        </p:nvSpPr>
        <p:spPr bwMode="auto">
          <a:xfrm>
            <a:off x="9637605" y="2183407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86"/>
          <p:cNvSpPr txBox="1">
            <a:spLocks noChangeArrowheads="1"/>
          </p:cNvSpPr>
          <p:nvPr/>
        </p:nvSpPr>
        <p:spPr bwMode="auto">
          <a:xfrm>
            <a:off x="9866205" y="1788119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" pitchFamily="18" charset="0"/>
              </a:rPr>
              <a:t>G</a:t>
            </a:r>
          </a:p>
        </p:txBody>
      </p:sp>
      <p:cxnSp>
        <p:nvCxnSpPr>
          <p:cNvPr id="27" name="Straight Connector 26"/>
          <p:cNvCxnSpPr>
            <a:stCxn id="32" idx="0"/>
            <a:endCxn id="36" idx="2"/>
          </p:cNvCxnSpPr>
          <p:nvPr/>
        </p:nvCxnSpPr>
        <p:spPr>
          <a:xfrm flipV="1">
            <a:off x="1754875" y="3457007"/>
            <a:ext cx="273050" cy="571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6" idx="2"/>
            <a:endCxn id="33" idx="0"/>
          </p:cNvCxnSpPr>
          <p:nvPr/>
        </p:nvCxnSpPr>
        <p:spPr>
          <a:xfrm>
            <a:off x="2027925" y="3457007"/>
            <a:ext cx="158750" cy="571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6" idx="2"/>
            <a:endCxn id="34" idx="0"/>
          </p:cNvCxnSpPr>
          <p:nvPr/>
        </p:nvCxnSpPr>
        <p:spPr>
          <a:xfrm>
            <a:off x="2027925" y="3457007"/>
            <a:ext cx="590550" cy="571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4" idx="0"/>
            <a:endCxn id="37" idx="2"/>
          </p:cNvCxnSpPr>
          <p:nvPr/>
        </p:nvCxnSpPr>
        <p:spPr>
          <a:xfrm flipV="1">
            <a:off x="2618475" y="3457007"/>
            <a:ext cx="176014" cy="571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7" idx="2"/>
            <a:endCxn id="35" idx="0"/>
          </p:cNvCxnSpPr>
          <p:nvPr/>
        </p:nvCxnSpPr>
        <p:spPr>
          <a:xfrm>
            <a:off x="2794489" y="3457007"/>
            <a:ext cx="255786" cy="571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640575" y="4028507"/>
            <a:ext cx="228600" cy="22484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72375" y="4028507"/>
            <a:ext cx="228600" cy="22484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504175" y="4028507"/>
            <a:ext cx="228600" cy="22484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35975" y="4028507"/>
            <a:ext cx="228600" cy="224840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69175" y="3152207"/>
            <a:ext cx="317500" cy="304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35739" y="3152207"/>
            <a:ext cx="317500" cy="304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806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MLE for Graphs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Our goal:</a:t>
                </a:r>
                <a:r>
                  <a:rPr lang="en-US" dirty="0">
                    <a:solidFill>
                      <a:srgbClr val="D60093"/>
                    </a:solidFill>
                  </a:rPr>
                  <a:t>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𝑽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𝑴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𝑪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such that: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/>
              </a:p>
              <a:p>
                <a:pPr marL="576072" indent="-457200">
                  <a:buFont typeface="Wingdings" panose="05000000000000000000" pitchFamily="2" charset="2"/>
                  <a:buChar char="§"/>
                </a:pPr>
                <a:endParaRPr lang="en-US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How do we find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𝑩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𝑽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𝑪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𝑴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𝑪</m:t>
                            </m:r>
                          </m:sub>
                        </m:sSub>
                      </m:e>
                    </m:d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 that maximizes the likelihood?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>
                  <a:sym typeface="Symbol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6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80699" y="2606264"/>
            <a:ext cx="1373149" cy="137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35347" y="2598203"/>
            <a:ext cx="1447800" cy="1447800"/>
          </a:xfrm>
          <a:prstGeom prst="rect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</p:pic>
      <p:grpSp>
        <p:nvGrpSpPr>
          <p:cNvPr id="27" name="Group 31"/>
          <p:cNvGrpSpPr/>
          <p:nvPr/>
        </p:nvGrpSpPr>
        <p:grpSpPr>
          <a:xfrm>
            <a:off x="3739536" y="2523253"/>
            <a:ext cx="7139211" cy="1446550"/>
            <a:chOff x="1776189" y="2209800"/>
            <a:chExt cx="7139211" cy="1446550"/>
          </a:xfrm>
        </p:grpSpPr>
        <p:sp>
          <p:nvSpPr>
            <p:cNvPr id="28" name="TextBox 27"/>
            <p:cNvSpPr txBox="1"/>
            <p:nvPr/>
          </p:nvSpPr>
          <p:spPr>
            <a:xfrm>
              <a:off x="1776189" y="2209800"/>
              <a:ext cx="116730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/>
                <a:t>P(</a:t>
              </a:r>
              <a:endParaRPr lang="en-US" sz="8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4434" y="2209800"/>
              <a:ext cx="66717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/>
                <a:t>| </a:t>
              </a:r>
              <a:endParaRPr lang="en-US" sz="8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3189" y="2209800"/>
              <a:ext cx="66221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/>
                <a:t>) </a:t>
              </a:r>
              <a:endParaRPr lang="en-US" sz="8800" dirty="0"/>
            </a:p>
          </p:txBody>
        </p:sp>
      </p:grpSp>
      <p:grpSp>
        <p:nvGrpSpPr>
          <p:cNvPr id="31" name="Group 27"/>
          <p:cNvGrpSpPr/>
          <p:nvPr/>
        </p:nvGrpSpPr>
        <p:grpSpPr>
          <a:xfrm>
            <a:off x="8028489" y="2910560"/>
            <a:ext cx="874293" cy="532150"/>
            <a:chOff x="5433789" y="2590800"/>
            <a:chExt cx="1066800" cy="532150"/>
          </a:xfrm>
        </p:grpSpPr>
        <p:sp>
          <p:nvSpPr>
            <p:cNvPr id="32" name="Right Arrow 31"/>
            <p:cNvSpPr/>
            <p:nvPr/>
          </p:nvSpPr>
          <p:spPr>
            <a:xfrm rot="10800000">
              <a:off x="5433789" y="2894350"/>
              <a:ext cx="1066800" cy="228600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33789" y="2590800"/>
              <a:ext cx="847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AGM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17923" y="312646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arg max</a:t>
            </a:r>
            <a:endParaRPr lang="en-US" sz="3200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522642"/>
              </p:ext>
            </p:extLst>
          </p:nvPr>
        </p:nvGraphicFramePr>
        <p:xfrm>
          <a:off x="3031735" y="3507460"/>
          <a:ext cx="3635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9" imgW="164880" imgH="177480" progId="Equation.3">
                  <p:embed/>
                </p:oleObj>
              </mc:Choice>
              <mc:Fallback>
                <p:oleObj name="Equation" r:id="rId9" imgW="164880" imgH="177480" progId="Equation.3">
                  <p:embed/>
                  <p:pic>
                    <p:nvPicPr>
                      <p:cNvPr id="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735" y="3507460"/>
                        <a:ext cx="3635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090377" y="2716964"/>
                <a:ext cx="98777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dirty="0" smtClean="0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𝑮</m:t>
                      </m:r>
                    </m:oMath>
                  </m:oMathPara>
                </a14:m>
                <a:endParaRPr lang="en-US" sz="6600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377" y="2716964"/>
                <a:ext cx="987770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82" y="2903003"/>
            <a:ext cx="1442565" cy="78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MLE for AGM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Our goal is to find</a:t>
                </a:r>
                <a:r>
                  <a:rPr lang="en-US" b="1" dirty="0">
                    <a:solidFill>
                      <a:srgbClr val="FF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𝑪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1" dirty="0">
                    <a:solidFill>
                      <a:srgbClr val="FF0066"/>
                    </a:solidFill>
                  </a:rPr>
                  <a:t> </a:t>
                </a:r>
                <a:r>
                  <a:rPr lang="en-US" b="1" dirty="0">
                    <a:solidFill>
                      <a:srgbClr val="D600B7"/>
                    </a:solidFill>
                  </a:rPr>
                  <a:t>such that:</a:t>
                </a:r>
              </a:p>
              <a:p>
                <a:pPr marL="118872" lvl="1" indent="0">
                  <a:spcBef>
                    <a:spcPts val="0"/>
                  </a:spcBef>
                  <a:buClr>
                    <a:schemeClr val="accent1"/>
                  </a:buClr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𝑽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𝑪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𝑴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𝑪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𝑬</m:t>
                              </m:r>
                            </m:sub>
                            <m:sup/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𝒖𝒗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∉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𝑬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𝑷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1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/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b="1" dirty="0">
                  <a:solidFill>
                    <a:srgbClr val="FF0066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0000FF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Problem:</a:t>
                </a:r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Finding </a:t>
                </a:r>
                <a:r>
                  <a:rPr lang="en-US" b="1" dirty="0"/>
                  <a:t>B</a:t>
                </a:r>
                <a:r>
                  <a:rPr lang="en-US" dirty="0"/>
                  <a:t> means finding the bipartite affiliation network.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There is no nice way to do this.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Fitting</a:t>
                </a:r>
                <a:r>
                  <a:rPr lang="en-US" b="1" dirty="0">
                    <a:solidFill>
                      <a:srgbClr val="FF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𝑩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𝑽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𝑴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𝑪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is too hard, </a:t>
                </a:r>
                <a:r>
                  <a:rPr lang="en-US" b="1" dirty="0" smtClean="0"/>
                  <a:t>let’s </a:t>
                </a:r>
                <a:r>
                  <a:rPr lang="en-US" b="1" dirty="0"/>
                  <a:t>change the model (so it is easier to fit)!</a:t>
                </a:r>
                <a:endParaRPr lang="en-US" b="1" dirty="0">
                  <a:solidFill>
                    <a:srgbClr val="FF0066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D600B7"/>
                  </a:solidFill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7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14" y="2262488"/>
            <a:ext cx="2108678" cy="114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3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From AGM to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BigCLAM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Relaxation:</a:t>
                </a:r>
                <a:r>
                  <a:rPr lang="en-US" b="1" dirty="0">
                    <a:solidFill>
                      <a:srgbClr val="FF0066"/>
                    </a:solidFill>
                  </a:rPr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Memberships have strengths</a:t>
                </a:r>
                <a:endParaRPr lang="en-US" b="1" i="1" dirty="0">
                  <a:solidFill>
                    <a:srgbClr val="0000FF"/>
                  </a:solidFill>
                  <a:latin typeface="Cambria Math"/>
                </a:endParaRPr>
              </a:p>
              <a:p>
                <a:pPr lvl="3"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FF0066"/>
                  </a:solidFill>
                </a:endParaRPr>
              </a:p>
              <a:p>
                <a:pPr lvl="6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6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1730502" lvl="5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1730502" lvl="5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1730502" lvl="5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1730502" lvl="5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𝒖𝑨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: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membership strength of node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</a:t>
                </a:r>
                <a:r>
                  <a:rPr lang="en-US" dirty="0"/>
                  <a:t>community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  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𝒖𝑨</m:t>
                        </m:r>
                      </m:sub>
                    </m:sSub>
                    <m:r>
                      <a:rPr lang="en-US" sz="2800" b="1" i="1" dirty="0">
                        <a:latin typeface="Cambria Math"/>
                      </a:rPr>
                      <m:t>=</m:t>
                    </m:r>
                    <m:r>
                      <a:rPr lang="en-US" sz="28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800" dirty="0"/>
                  <a:t>: no membership)</a:t>
                </a:r>
                <a:r>
                  <a:rPr lang="en-US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Each community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/>
                  <a:t> links nodes independently:</a:t>
                </a:r>
                <a:endParaRPr lang="en-US" b="1" i="1" dirty="0">
                  <a:solidFill>
                    <a:srgbClr val="0000FF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 err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dirty="0">
                          <a:solidFill>
                            <a:srgbClr val="0000FF"/>
                          </a:solidFill>
                          <a:latin typeface="Cambria Math"/>
                        </a:rPr>
                        <m:t>𝐞𝐱𝐩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⁡(−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𝒖𝑨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⋅</m:t>
                      </m:r>
                      <m:sSubSup>
                        <m:sSubSup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𝒗𝑨</m:t>
                          </m:r>
                        </m:sub>
                        <m:sup/>
                      </m:sSubSup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4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79" y="2202367"/>
            <a:ext cx="3871912" cy="210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43379" y="2888167"/>
                <a:ext cx="845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𝒖𝑨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79" y="2888167"/>
                <a:ext cx="8455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8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Overlapping Communities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746069"/>
            <a:ext cx="10338381" cy="511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Non-overlapping vs. Overlapping communities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0211" y="2427687"/>
            <a:ext cx="413234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 descr="File:Illustration of overlapping communiti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6011" y="2415758"/>
            <a:ext cx="3810000" cy="42029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19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Factor Matrix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b="1" i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49255" y="1457380"/>
                <a:ext cx="8229600" cy="8382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Community membership strength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D600B7"/>
                        </a:solidFill>
                        <a:latin typeface="Cambria Math"/>
                      </a:rPr>
                      <m:t>𝑭</m:t>
                    </m:r>
                  </m:oMath>
                </a14:m>
                <a:endParaRPr lang="en-US" b="1" dirty="0" smtClean="0">
                  <a:solidFill>
                    <a:srgbClr val="D600B7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9255" y="1457380"/>
                <a:ext cx="8229600" cy="838200"/>
              </a:xfrm>
              <a:blipFill>
                <a:blip r:embed="rId7"/>
                <a:stretch>
                  <a:fillRect l="-1259" t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96855" y="3650644"/>
                <a:ext cx="10807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/>
                          <a:cs typeface="Arial" pitchFamily="34" charset="0"/>
                        </a:rPr>
                        <m:t>𝑭</m:t>
                      </m:r>
                      <m:r>
                        <a:rPr lang="en-US" sz="36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</m:oMath>
                  </m:oMathPara>
                </a14:m>
                <a:endParaRPr lang="en-US" sz="3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855" y="3650644"/>
                <a:ext cx="10807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60496"/>
              </p:ext>
            </p:extLst>
          </p:nvPr>
        </p:nvGraphicFramePr>
        <p:xfrm>
          <a:off x="2387455" y="2302680"/>
          <a:ext cx="1891053" cy="39725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10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0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 smtClean="0"/>
                        <a:t>j</a:t>
                      </a:r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380267" y="197424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Communities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867177" y="24015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Nodes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771876" y="5360840"/>
            <a:ext cx="608391" cy="6055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20655" y="5860444"/>
                <a:ext cx="1927131" cy="100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𝒗𝑨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… </a:t>
                </a:r>
              </a:p>
              <a:p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strength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𝒖</m:t>
                    </m:r>
                  </m:oMath>
                </a14:m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’s </a:t>
                </a:r>
                <a:b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membership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𝑨</m:t>
                    </m:r>
                  </m:oMath>
                </a14:m>
                <a:endPara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55" y="5860444"/>
                <a:ext cx="1927131" cy="1007135"/>
              </a:xfrm>
              <a:prstGeom prst="rect">
                <a:avLst/>
              </a:prstGeom>
              <a:blipFill>
                <a:blip r:embed="rId9"/>
                <a:stretch>
                  <a:fillRect l="-2848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 flipV="1">
            <a:off x="4140055" y="4412644"/>
            <a:ext cx="990600" cy="1388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92455" y="5648379"/>
                <a:ext cx="1846916" cy="12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… vector of </a:t>
                </a:r>
              </a:p>
              <a:p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community </a:t>
                </a:r>
                <a:b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membership</a:t>
                </a:r>
                <a:b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strengths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𝒖</m:t>
                    </m:r>
                  </m:oMath>
                </a14:m>
                <a:endPara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455" y="5648379"/>
                <a:ext cx="1846916" cy="1284134"/>
              </a:xfrm>
              <a:prstGeom prst="rect">
                <a:avLst/>
              </a:prstGeom>
              <a:blipFill>
                <a:blip r:embed="rId10"/>
                <a:stretch>
                  <a:fillRect l="-2640" r="-198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4749655" y="2066977"/>
                <a:ext cx="5486400" cy="3899371"/>
              </a:xfrm>
              <a:prstGeom prst="rect">
                <a:avLst/>
              </a:prstGeom>
            </p:spPr>
            <p:txBody>
              <a:bodyPr vert="horz" lIns="54864" tIns="91440" rtlCol="0">
                <a:normAutofit fontScale="85000" lnSpcReduction="10000"/>
              </a:bodyPr>
              <a:lstStyle>
                <a:lvl1pPr marL="438912" indent="-32004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  <a:defRPr kumimoji="0" sz="32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3152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Wingdings" pitchFamily="2" charset="2"/>
                  <a:buChar char="§"/>
                  <a:defRPr kumimoji="0" sz="2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100000"/>
                  <a:buFont typeface="Wingdings" pitchFamily="2" charset="2"/>
                  <a:buChar char="§"/>
                  <a:defRPr kumimoji="0" sz="2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2161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Wingdings" pitchFamily="2" charset="2"/>
                  <a:buChar char="§"/>
                  <a:defRPr kumimoji="0" sz="20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42646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100000"/>
                  <a:buFont typeface="Wingdings" pitchFamily="2" charset="2"/>
                  <a:buChar char="§"/>
                  <a:defRPr kumimoji="0" lang="en-US" sz="2000" kern="1200" smtClean="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r>
                      <a:rPr lang="en-US" b="1" dirty="0">
                        <a:solidFill>
                          <a:srgbClr val="0000FF"/>
                        </a:solidFill>
                        <a:latin typeface="Cambria Math"/>
                      </a:rPr>
                      <m:t>𝐞𝐱𝐩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⁡(−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𝒖𝑨</m:t>
                        </m:r>
                      </m:sub>
                    </m:sSub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⋅</m:t>
                    </m:r>
                    <m:sSubSup>
                      <m:sSubSup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𝒗𝑨</m:t>
                        </m:r>
                      </m:sub>
                      <m:sup/>
                    </m:sSubSup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b="1" dirty="0"/>
                  <a:t>Probability of </a:t>
                </a:r>
                <a:r>
                  <a:rPr lang="en-US" b="1" dirty="0" smtClean="0"/>
                  <a:t>connection is </a:t>
                </a:r>
                <a:br>
                  <a:rPr lang="en-US" b="1" dirty="0" smtClean="0"/>
                </a:br>
                <a:r>
                  <a:rPr lang="en-US" b="1" dirty="0" smtClean="0"/>
                  <a:t>proportional to the product of strengths</a:t>
                </a:r>
              </a:p>
              <a:p>
                <a:pPr lvl="2"/>
                <a:r>
                  <a:rPr lang="en-US" b="1" dirty="0" smtClean="0"/>
                  <a:t>Notice: </a:t>
                </a:r>
                <a:r>
                  <a:rPr lang="en-US" dirty="0" smtClean="0"/>
                  <a:t>If one node doesn’t belong to the community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𝑢𝐶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err="1" smtClean="0">
                        <a:latin typeface="Cambria Math"/>
                      </a:rPr>
                      <m:t>𝒖</m:t>
                    </m:r>
                    <m:r>
                      <a:rPr lang="en-US" b="1" i="1" dirty="0" err="1" smtClean="0">
                        <a:latin typeface="Cambria Math"/>
                      </a:rPr>
                      <m:t>,</m:t>
                    </m:r>
                    <m:r>
                      <a:rPr lang="en-US" b="1" i="1" dirty="0" err="1" smtClean="0"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latin typeface="Cambria Math"/>
                      </a:rPr>
                      <m:t>)=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Prob. </a:t>
                </a:r>
                <a:r>
                  <a:rPr lang="en-US" dirty="0"/>
                  <a:t>t</a:t>
                </a:r>
                <a:r>
                  <a:rPr lang="en-US" dirty="0" smtClean="0"/>
                  <a:t>hat 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at </a:t>
                </a:r>
                <a:r>
                  <a:rPr lang="en-US" b="1" dirty="0">
                    <a:solidFill>
                      <a:srgbClr val="008000"/>
                    </a:solidFill>
                  </a:rPr>
                  <a:t>least one </a:t>
                </a:r>
                <a:r>
                  <a:rPr lang="en-US" dirty="0" smtClean="0"/>
                  <a:t>common community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/>
                  <a:t> links </a:t>
                </a:r>
                <a:r>
                  <a:rPr lang="en-US" dirty="0" smtClean="0"/>
                  <a:t>the nodes: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latin typeface="Cambria Math"/>
                          </a:rPr>
                          <m:t>𝒖</m:t>
                        </m:r>
                        <m:r>
                          <a:rPr lang="en-US" b="1" i="1" dirty="0" err="1">
                            <a:latin typeface="Cambria Math"/>
                          </a:rPr>
                          <m:t>,</m:t>
                        </m:r>
                        <m:r>
                          <a:rPr lang="en-US" b="1" i="1" dirty="0" err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−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1" i="1" dirty="0">
                            <a:latin typeface="Cambria Math"/>
                          </a:rPr>
                          <m:t>𝑪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dirty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</a:rPr>
                                  <m:t>𝑪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b="1" i="1" dirty="0">
                  <a:latin typeface="Cambria Math"/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655" y="2066977"/>
                <a:ext cx="5486400" cy="3899371"/>
              </a:xfrm>
              <a:prstGeom prst="rect">
                <a:avLst/>
              </a:prstGeom>
              <a:blipFill>
                <a:blip r:embed="rId11"/>
                <a:stretch>
                  <a:fillRect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70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From AGM to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BigCLAM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Community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 links nodes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𝒖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independently: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err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r>
                      <a:rPr lang="en-US" b="1" dirty="0">
                        <a:solidFill>
                          <a:srgbClr val="0000FF"/>
                        </a:solidFill>
                        <a:latin typeface="Cambria Math"/>
                      </a:rPr>
                      <m:t>𝐞𝐱𝐩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⁡(−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𝒖𝑨</m:t>
                        </m:r>
                      </m:sub>
                    </m:sSub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⋅</m:t>
                    </m:r>
                    <m:sSubSup>
                      <m:sSubSup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𝒗𝑨</m:t>
                        </m:r>
                      </m:sub>
                      <m:sup/>
                    </m:sSubSup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Then prob. at least one common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/>
                  <a:t> links them: </a:t>
                </a:r>
                <a:endParaRPr lang="en-US" b="1" i="1" dirty="0">
                  <a:latin typeface="Cambria Math"/>
                </a:endParaRPr>
              </a:p>
              <a:p>
                <a:pPr marL="118872" indent="0">
                  <a:buNone/>
                </a:pPr>
                <a:r>
                  <a:rPr lang="en-US" b="1" dirty="0"/>
                  <a:t>                 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latin typeface="Cambria Math"/>
                          </a:rPr>
                          <m:t>𝒖</m:t>
                        </m:r>
                        <m:r>
                          <a:rPr lang="en-US" b="1" i="1" dirty="0" err="1">
                            <a:latin typeface="Cambria Math"/>
                          </a:rPr>
                          <m:t>,</m:t>
                        </m:r>
                        <m:r>
                          <a:rPr lang="en-US" b="1" i="1" dirty="0" err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−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1" i="1" dirty="0">
                            <a:latin typeface="Cambria Math"/>
                          </a:rPr>
                          <m:t>𝑪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dirty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</a:rPr>
                                  <m:t>𝑪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b="1" dirty="0">
                        <a:latin typeface="Cambria Math"/>
                      </a:rPr>
                      <m:t>          </m:t>
                    </m:r>
                  </m:oMath>
                </a14:m>
                <a:endParaRPr lang="en-US" b="1" dirty="0">
                  <a:latin typeface="Cambria Math"/>
                </a:endParaRPr>
              </a:p>
              <a:p>
                <a:pPr marL="118872" indent="0">
                  <a:buNone/>
                </a:pPr>
                <a:r>
                  <a:rPr lang="en-US" b="1" dirty="0">
                    <a:solidFill>
                      <a:srgbClr val="0000FF"/>
                    </a:solidFill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r>
                      <a:rPr lang="en-US" b="1" dirty="0">
                        <a:solidFill>
                          <a:srgbClr val="0000FF"/>
                        </a:solidFill>
                        <a:latin typeface="Cambria Math"/>
                      </a:rPr>
                      <m:t>𝐞𝐱𝐩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⁡(−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𝑪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𝒖𝑪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𝒗𝑪</m:t>
                            </m:r>
                          </m:sub>
                        </m:sSub>
                      </m:e>
                    </m:nary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rgbClr val="0000FF"/>
                  </a:solidFill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             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dirty="0">
                          <a:solidFill>
                            <a:srgbClr val="0000FF"/>
                          </a:solidFill>
                          <a:latin typeface="Cambria Math"/>
                        </a:rPr>
                        <m:t>𝐞𝐱𝐩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⁡(−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𝒖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⋅</m:t>
                      </m:r>
                      <m:sSubSup>
                        <m:sSubSup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sub>
                        <m:sup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b="1" dirty="0">
                    <a:solidFill>
                      <a:srgbClr val="D600B7"/>
                    </a:solidFill>
                  </a:rPr>
                  <a:t> matrix:</a:t>
                </a: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78249" y="5029662"/>
                <a:ext cx="70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/>
                              <a:cs typeface="Arial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  <a:cs typeface="Arial" pitchFamily="34" charset="0"/>
                            </a:rPr>
                            <m:t>𝒖</m:t>
                          </m:r>
                        </m:sub>
                        <m:sup/>
                      </m:sSubSup>
                      <m:r>
                        <a:rPr lang="en-US" sz="2400" b="1" i="1" dirty="0" smtClean="0">
                          <a:latin typeface="Cambria Math"/>
                          <a:cs typeface="Arial" pitchFamily="34" charset="0"/>
                        </a:rPr>
                        <m:t>:</m:t>
                      </m:r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49" y="5029662"/>
                <a:ext cx="70557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8249" y="5581358"/>
                <a:ext cx="695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2400" b="1" i="1" dirty="0">
                              <a:latin typeface="Cambria Math"/>
                              <a:cs typeface="Arial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  <a:cs typeface="Arial" pitchFamily="34" charset="0"/>
                            </a:rPr>
                            <m:t>𝒗</m:t>
                          </m:r>
                        </m:sub>
                        <m:sup/>
                      </m:sSubSup>
                      <m:r>
                        <a:rPr lang="en-US" sz="2400" b="1" i="1" dirty="0" smtClean="0">
                          <a:latin typeface="Cambria Math"/>
                          <a:cs typeface="Arial" pitchFamily="34" charset="0"/>
                        </a:rPr>
                        <m:t>:</m:t>
                      </m:r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49" y="5581358"/>
                <a:ext cx="69596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78249" y="6133054"/>
                <a:ext cx="737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2400" b="1" i="1" dirty="0">
                              <a:latin typeface="Cambria Math"/>
                              <a:cs typeface="Arial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  <a:cs typeface="Arial" pitchFamily="34" charset="0"/>
                            </a:rPr>
                            <m:t>𝒘</m:t>
                          </m:r>
                        </m:sub>
                        <m:sup/>
                      </m:sSubSup>
                      <m:r>
                        <a:rPr lang="en-US" sz="2400" b="1" i="1" dirty="0" smtClean="0">
                          <a:latin typeface="Cambria Math"/>
                          <a:cs typeface="Arial" pitchFamily="34" charset="0"/>
                        </a:rPr>
                        <m:t>:</m:t>
                      </m:r>
                    </m:oMath>
                  </m:oMathPara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49" y="6133054"/>
                <a:ext cx="737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23964"/>
              </p:ext>
            </p:extLst>
          </p:nvPr>
        </p:nvGraphicFramePr>
        <p:xfrm>
          <a:off x="2233313" y="5092322"/>
          <a:ext cx="2202044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1.2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33394"/>
              </p:ext>
            </p:extLst>
          </p:nvPr>
        </p:nvGraphicFramePr>
        <p:xfrm>
          <a:off x="2233313" y="5662314"/>
          <a:ext cx="2202044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84990"/>
              </p:ext>
            </p:extLst>
          </p:nvPr>
        </p:nvGraphicFramePr>
        <p:xfrm>
          <a:off x="2233313" y="6282074"/>
          <a:ext cx="2202044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1.8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57215" y="5000692"/>
                <a:ext cx="5524846" cy="1576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Calibri" pitchFamily="34" charset="0"/>
                    <a:cs typeface="Arial" pitchFamily="34" charset="0"/>
                  </a:rPr>
                  <a:t>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𝒖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⋅</m:t>
                    </m:r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𝒗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𝑻</m:t>
                        </m:r>
                      </m:sup>
                    </m:sSubSup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𝟎</m:t>
                    </m:r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.</m:t>
                    </m:r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𝟏𝟔</m:t>
                    </m:r>
                  </m:oMath>
                </a14:m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b="1" dirty="0" smtClean="0">
                    <a:latin typeface="Calibri" pitchFamily="34" charset="0"/>
                    <a:cs typeface="Arial" pitchFamily="34" charset="0"/>
                  </a:rPr>
                  <a:t>And: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𝑷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𝒖</m:t>
                        </m:r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𝒗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𝟏</m:t>
                    </m:r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−</m:t>
                    </m:r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𝒆𝒙𝒑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.</m:t>
                        </m:r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𝟏𝟔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𝟎</m:t>
                    </m:r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.</m:t>
                    </m:r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𝟏𝟒</m:t>
                    </m:r>
                  </m:oMath>
                </a14:m>
                <a:endParaRPr lang="en-US" sz="2400" b="1" dirty="0" smtClean="0">
                  <a:latin typeface="Calibri" pitchFamily="34" charset="0"/>
                  <a:cs typeface="Arial" pitchFamily="34" charset="0"/>
                </a:endParaRPr>
              </a:p>
              <a:p>
                <a:r>
                  <a:rPr lang="en-US" sz="2400" b="1" dirty="0" smtClean="0">
                    <a:latin typeface="Calibri" pitchFamily="34" charset="0"/>
                    <a:cs typeface="Arial" pitchFamily="34" charset="0"/>
                  </a:rPr>
                  <a:t>But: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𝑷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𝒖</m:t>
                        </m:r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𝒘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𝟎</m:t>
                    </m:r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.</m:t>
                    </m:r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𝟖𝟖</m:t>
                    </m:r>
                  </m:oMath>
                </a14:m>
                <a:endParaRPr lang="en-US" sz="2400" b="1" dirty="0" smtClean="0">
                  <a:latin typeface="Calibri" pitchFamily="34" charset="0"/>
                  <a:cs typeface="Arial" pitchFamily="34" charset="0"/>
                </a:endParaRPr>
              </a:p>
              <a:p>
                <a:r>
                  <a:rPr lang="en-US" sz="2400" b="1" dirty="0" smtClean="0">
                    <a:latin typeface="Calibri" pitchFamily="34" charset="0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𝑷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𝒗</m:t>
                        </m:r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𝒘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1" i="0" smtClean="0">
                        <a:latin typeface="Cambria Math"/>
                        <a:cs typeface="Arial" pitchFamily="34" charset="0"/>
                      </a:rPr>
                      <m:t>𝟎</m:t>
                    </m:r>
                  </m:oMath>
                </a14:m>
                <a:endParaRPr lang="en-US" sz="2400" b="1" dirty="0" smtClean="0">
                  <a:latin typeface="Calibri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15" y="5000692"/>
                <a:ext cx="5524846" cy="1576201"/>
              </a:xfrm>
              <a:prstGeom prst="rect">
                <a:avLst/>
              </a:prstGeom>
              <a:blipFill>
                <a:blip r:embed="rId7"/>
                <a:stretch>
                  <a:fillRect l="-1766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3843" y="5267165"/>
            <a:ext cx="1518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Node 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community 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membership 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strengths</a:t>
            </a:r>
          </a:p>
        </p:txBody>
      </p:sp>
    </p:spTree>
    <p:extLst>
      <p:ext uri="{BB962C8B-B14F-4D97-AF65-F5344CB8AC3E}">
        <p14:creationId xmlns:p14="http://schemas.microsoft.com/office/powerpoint/2010/main" val="37196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BigCLAM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How to Find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b="1" dirty="0">
                    <a:solidFill>
                      <a:srgbClr val="D600B7"/>
                    </a:solidFill>
                  </a:rPr>
                  <a:t>Task:</a:t>
                </a:r>
                <a:r>
                  <a:rPr lang="en-US" sz="3200" b="1" dirty="0">
                    <a:solidFill>
                      <a:srgbClr val="FF0066"/>
                    </a:solidFill>
                  </a:rPr>
                  <a:t> </a:t>
                </a:r>
                <a:r>
                  <a:rPr lang="en-US" sz="3200" b="1" dirty="0"/>
                  <a:t>Given a network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𝑮</m:t>
                    </m:r>
                    <m:r>
                      <a:rPr lang="en-US" sz="3200" b="1" i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𝑽</m:t>
                    </m:r>
                    <m:r>
                      <a:rPr lang="en-US" sz="3200" b="1" i="1" dirty="0">
                        <a:latin typeface="Cambria Math"/>
                      </a:rPr>
                      <m:t>,</m:t>
                    </m:r>
                    <m:r>
                      <a:rPr lang="en-US" sz="3200" b="1" i="1" dirty="0">
                        <a:latin typeface="Cambria Math"/>
                      </a:rPr>
                      <m:t>𝑬</m:t>
                    </m:r>
                    <m:r>
                      <a:rPr lang="en-US" sz="32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, estimate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𝑭</m:t>
                    </m:r>
                  </m:oMath>
                </a14:m>
                <a:endParaRPr lang="en-US" sz="3200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800" b="1" dirty="0">
                    <a:solidFill>
                      <a:srgbClr val="0000FF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</a:rPr>
                  <a:t> that maximizes the likelihood: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/>
                        </a:rPr>
                        <m:t>𝒂𝒓𝒈</m:t>
                      </m:r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/>
                        </a:rPr>
                        <m:t>𝒎𝒂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𝑭</m:t>
                          </m:r>
                        </m:sub>
                      </m:sSub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)∈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∉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b="1" dirty="0"/>
                  <a:t>where: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𝑷</m:t>
                    </m:r>
                    <m:r>
                      <a:rPr lang="en-US" sz="2400" b="1" i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𝒖</m:t>
                    </m:r>
                    <m:r>
                      <a:rPr lang="en-US" sz="2400" b="1" i="1" dirty="0">
                        <a:latin typeface="Cambria Math"/>
                      </a:rPr>
                      <m:t>,</m:t>
                    </m:r>
                    <m:r>
                      <a:rPr lang="en-US" sz="2400" b="1" i="1" dirty="0">
                        <a:latin typeface="Cambria Math"/>
                      </a:rPr>
                      <m:t>𝒗</m:t>
                    </m:r>
                    <m:r>
                      <a:rPr lang="en-US" sz="2400" b="1" i="1" dirty="0">
                        <a:latin typeface="Cambria Math"/>
                      </a:rPr>
                      <m:t>)=</m:t>
                    </m:r>
                    <m:r>
                      <a:rPr lang="en-US" sz="2400" b="1" i="1" dirty="0">
                        <a:latin typeface="Cambria Math"/>
                      </a:rPr>
                      <m:t>𝟏</m:t>
                    </m:r>
                    <m:r>
                      <a:rPr lang="en-US" sz="2400" b="1" i="1" dirty="0">
                        <a:latin typeface="Cambria Math"/>
                      </a:rPr>
                      <m:t>−</m:t>
                    </m:r>
                    <m:r>
                      <a:rPr lang="en-US" sz="2400" b="1" dirty="0">
                        <a:latin typeface="Cambria Math"/>
                      </a:rPr>
                      <m:t>𝐞𝐱𝐩</m:t>
                    </m:r>
                    <m:r>
                      <a:rPr lang="en-US" sz="2400" b="1" i="1" dirty="0">
                        <a:latin typeface="Cambria Math"/>
                      </a:rPr>
                      <m:t>⁡(−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400" b="1" i="1" dirty="0">
                            <a:latin typeface="Cambria Math"/>
                          </a:rPr>
                          <m:t>𝒖</m:t>
                        </m:r>
                      </m:sub>
                    </m:sSub>
                    <m:r>
                      <a:rPr lang="en-US" sz="2400" b="1" i="1" dirty="0">
                        <a:latin typeface="Cambria Math"/>
                      </a:rPr>
                      <m:t>⋅</m:t>
                    </m:r>
                    <m:sSubSup>
                      <m:sSub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dirty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400" b="1" i="1" dirty="0">
                            <a:latin typeface="Cambria Math"/>
                          </a:rPr>
                          <m:t>𝒗</m:t>
                        </m:r>
                      </m:sub>
                      <m:sup>
                        <m:r>
                          <a:rPr lang="en-US" sz="2400" b="1" i="1" dirty="0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Many times we take the logarithm of the likelihood, </a:t>
                </a:r>
                <a:r>
                  <a:rPr lang="en-US" sz="2400" dirty="0" smtClean="0"/>
                  <a:t>and </a:t>
                </a:r>
                <a:r>
                  <a:rPr lang="en-US" sz="2400" dirty="0"/>
                  <a:t>call it log-likelihood: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D600B7"/>
                        </a:solidFill>
                        <a:latin typeface="Cambria Math"/>
                      </a:rPr>
                      <m:t>𝒍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𝑭</m:t>
                        </m:r>
                      </m:e>
                    </m:d>
                    <m:r>
                      <a:rPr lang="en-US" sz="2400" b="1" i="1">
                        <a:solidFill>
                          <a:srgbClr val="D600B7"/>
                        </a:solidFill>
                        <a:latin typeface="Cambria Math"/>
                      </a:rPr>
                      <m:t>=</m:t>
                    </m:r>
                    <m:r>
                      <a:rPr lang="en-US" sz="2400" b="1">
                        <a:solidFill>
                          <a:srgbClr val="D600B7"/>
                        </a:solidFill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D600B7"/>
                        </a:solidFill>
                        <a:latin typeface="Cambria Math"/>
                      </a:rPr>
                      <m:t>⁡</m:t>
                    </m:r>
                    <m:r>
                      <a:rPr lang="en-US" sz="2400" b="1" i="1">
                        <a:solidFill>
                          <a:srgbClr val="D600B7"/>
                        </a:solidFill>
                        <a:latin typeface="Cambria Math"/>
                      </a:rPr>
                      <m:t>𝑷</m:t>
                    </m:r>
                    <m:r>
                      <a:rPr lang="en-US" sz="2400" b="1" i="1">
                        <a:solidFill>
                          <a:srgbClr val="D600B7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D600B7"/>
                        </a:solidFill>
                        <a:latin typeface="Cambria Math"/>
                      </a:rPr>
                      <m:t>𝑮</m:t>
                    </m:r>
                    <m:r>
                      <a:rPr lang="en-US" sz="2400" b="1" i="1">
                        <a:solidFill>
                          <a:srgbClr val="D600B7"/>
                        </a:solidFill>
                        <a:latin typeface="Cambria Math"/>
                      </a:rPr>
                      <m:t>|</m:t>
                    </m:r>
                    <m:r>
                      <a:rPr lang="en-US" sz="2400" b="1" i="1">
                        <a:solidFill>
                          <a:srgbClr val="D600B7"/>
                        </a:solidFill>
                        <a:latin typeface="Cambria Math"/>
                      </a:rPr>
                      <m:t>𝑭</m:t>
                    </m:r>
                    <m:r>
                      <a:rPr lang="en-US" sz="2400" b="1" i="1">
                        <a:solidFill>
                          <a:srgbClr val="D600B7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D600B7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8000"/>
                    </a:solidFill>
                  </a:rPr>
                  <a:t>Goal: </a:t>
                </a:r>
                <a:r>
                  <a:rPr lang="en-US" dirty="0">
                    <a:solidFill>
                      <a:srgbClr val="00800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rgbClr val="008000"/>
                    </a:solidFill>
                  </a:rPr>
                  <a:t> that maximizes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𝒍</m:t>
                    </m:r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𝑭</m:t>
                    </m:r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8000"/>
                    </a:solidFill>
                  </a:rPr>
                  <a:t>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D600B7"/>
                  </a:solidFill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1275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24" y="5231894"/>
            <a:ext cx="7620000" cy="100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5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BigCLAM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V1.0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2607345"/>
                <a:ext cx="10515600" cy="41278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Compute gradient of a single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D600B7"/>
                            </a:solidFill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D600B7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b="1" dirty="0">
                    <a:solidFill>
                      <a:srgbClr val="D600B7"/>
                    </a:solidFill>
                  </a:rPr>
                  <a:t>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FF0066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66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Coordinate gradient ascent: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Iterate over the rows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𝑭</m:t>
                    </m:r>
                  </m:oMath>
                </a14:m>
                <a:r>
                  <a:rPr lang="en-US" b="1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𝜵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row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(while keeping others fixed)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Update the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𝒖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𝒖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𝜼</m:t>
                    </m:r>
                    <m:r>
                      <a:rPr lang="en-US" b="1" i="1" dirty="0">
                        <a:latin typeface="Cambria Math"/>
                      </a:rPr>
                      <m:t> </m:t>
                    </m:r>
                    <m:r>
                      <a:rPr lang="en-US" b="1" dirty="0">
                        <a:latin typeface="Cambria Math"/>
                      </a:rPr>
                      <m:t>𝛁</m:t>
                    </m:r>
                    <m:r>
                      <a:rPr lang="en-US" b="1" i="1" dirty="0">
                        <a:latin typeface="Cambria Math"/>
                      </a:rPr>
                      <m:t>𝒍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𝒖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dirty="0"/>
                  <a:t> back to a non-negative vector: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𝒖𝑪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𝒖𝑪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This is slow!</a:t>
                </a:r>
                <a:r>
                  <a:rPr lang="en-US" dirty="0">
                    <a:solidFill>
                      <a:srgbClr val="0000FF"/>
                    </a:solidFill>
                  </a:rPr>
                  <a:t> Computing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𝜵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takes linear time!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D600B7"/>
                  </a:solidFill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2607345"/>
                <a:ext cx="10515600" cy="4127863"/>
              </a:xfrm>
              <a:prstGeom prst="rect">
                <a:avLst/>
              </a:prstGeom>
              <a:blipFill>
                <a:blip r:embed="rId3"/>
                <a:stretch>
                  <a:fillRect l="-986" t="-2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49" y="3023181"/>
            <a:ext cx="7981950" cy="125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228" y="1446929"/>
            <a:ext cx="8015544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4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BigCLAM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V2.0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9"/>
                <a:ext cx="10515600" cy="5044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However, we notice:</a:t>
                </a:r>
                <a:endParaRPr lang="en-US" b="1" dirty="0">
                  <a:solidFill>
                    <a:srgbClr val="D600B7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FF006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0066"/>
                  </a:solidFill>
                </a:endParaRPr>
              </a:p>
              <a:p>
                <a:pPr lvl="1"/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800" dirty="0" smtClean="0"/>
                  <a:t>We </a:t>
                </a:r>
                <a:r>
                  <a:rPr lang="en-US" sz="2800" dirty="0" smtClean="0"/>
                  <a:t>cache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So, computing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𝒗</m:t>
                        </m:r>
                        <m:r>
                          <a:rPr lang="en-US" sz="2800" b="1" i="1">
                            <a:latin typeface="Cambria Math"/>
                          </a:rPr>
                          <m:t>∉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𝓝</m:t>
                        </m:r>
                        <m:r>
                          <a:rPr lang="en-US" sz="2800" b="1" i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𝒖</m:t>
                        </m:r>
                        <m:r>
                          <a:rPr lang="en-US" sz="2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now takes </a:t>
                </a:r>
                <a:r>
                  <a:rPr lang="en-US" sz="2800" b="1" dirty="0">
                    <a:solidFill>
                      <a:srgbClr val="D600B7"/>
                    </a:solidFill>
                  </a:rPr>
                  <a:t>linear time</a:t>
                </a:r>
                <a:r>
                  <a:rPr lang="en-US" sz="2800" dirty="0"/>
                  <a:t> </a:t>
                </a:r>
                <a:br>
                  <a:rPr lang="en-US" sz="2800" dirty="0"/>
                </a:br>
                <a:r>
                  <a:rPr lang="en-US" sz="2800" dirty="0"/>
                  <a:t>in the degree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𝓝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800" b="1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In networks degree of a node is much smaller to the total number of nodes in the network, so this is a significant speedup!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3200" b="1" dirty="0">
                  <a:solidFill>
                    <a:srgbClr val="D600B7"/>
                  </a:solidFill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9"/>
                <a:ext cx="10515600" cy="5044520"/>
              </a:xfrm>
              <a:prstGeom prst="rect">
                <a:avLst/>
              </a:prstGeom>
              <a:blipFill>
                <a:blip r:embed="rId3"/>
                <a:stretch>
                  <a:fillRect l="-986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7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BigCLAM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Scalability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5172891"/>
            <a:ext cx="10515600" cy="1567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D600B7"/>
                </a:solidFill>
              </a:rPr>
              <a:t>BigCLAM</a:t>
            </a:r>
            <a:r>
              <a:rPr lang="en-US" b="1" dirty="0">
                <a:solidFill>
                  <a:srgbClr val="D600B7"/>
                </a:solidFill>
              </a:rPr>
              <a:t> takes 5 minutes for 300k node nets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Other methods take 10 days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Can process networks with 100M edges!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D600B7"/>
              </a:solidFill>
            </a:endParaRPr>
          </a:p>
        </p:txBody>
      </p:sp>
      <p:pic>
        <p:nvPicPr>
          <p:cNvPr id="10" name="Picture 2" descr="D:\dropbox\plot_paper\jaewon-directedagm\plot\Netsize_Time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45" y="1274224"/>
            <a:ext cx="5832648" cy="408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4548986" y="2427327"/>
            <a:ext cx="3991087" cy="2000922"/>
          </a:xfrm>
          <a:custGeom>
            <a:avLst/>
            <a:gdLst>
              <a:gd name="connsiteX0" fmla="*/ 0 w 3991087"/>
              <a:gd name="connsiteY0" fmla="*/ 2000922 h 2000922"/>
              <a:gd name="connsiteX1" fmla="*/ 828339 w 3991087"/>
              <a:gd name="connsiteY1" fmla="*/ 1538344 h 2000922"/>
              <a:gd name="connsiteX2" fmla="*/ 1635162 w 3991087"/>
              <a:gd name="connsiteY2" fmla="*/ 1000461 h 2000922"/>
              <a:gd name="connsiteX3" fmla="*/ 2807746 w 3991087"/>
              <a:gd name="connsiteY3" fmla="*/ 548640 h 2000922"/>
              <a:gd name="connsiteX4" fmla="*/ 3991087 w 3991087"/>
              <a:gd name="connsiteY4" fmla="*/ 0 h 2000922"/>
              <a:gd name="connsiteX5" fmla="*/ 3991087 w 3991087"/>
              <a:gd name="connsiteY5" fmla="*/ 0 h 2000922"/>
              <a:gd name="connsiteX6" fmla="*/ 3991087 w 3991087"/>
              <a:gd name="connsiteY6" fmla="*/ 0 h 200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1087" h="2000922">
                <a:moveTo>
                  <a:pt x="0" y="2000922"/>
                </a:moveTo>
                <a:lnTo>
                  <a:pt x="828339" y="1538344"/>
                </a:lnTo>
                <a:lnTo>
                  <a:pt x="1635162" y="1000461"/>
                </a:lnTo>
                <a:lnTo>
                  <a:pt x="2807746" y="548640"/>
                </a:lnTo>
                <a:lnTo>
                  <a:pt x="3991087" y="0"/>
                </a:lnTo>
                <a:lnTo>
                  <a:pt x="3991087" y="0"/>
                </a:lnTo>
                <a:lnTo>
                  <a:pt x="3991087" y="0"/>
                </a:lnTo>
              </a:path>
            </a:pathLst>
          </a:custGeom>
          <a:noFill/>
          <a:ln w="1016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26045" y="4144964"/>
            <a:ext cx="2399852" cy="189155"/>
          </a:xfrm>
          <a:prstGeom prst="rect">
            <a:avLst/>
          </a:prstGeom>
          <a:solidFill>
            <a:schemeClr val="bg1"/>
          </a:solidFill>
          <a:ln cmpd="sng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Extension: Directed Memberships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823" y="1690688"/>
            <a:ext cx="6958354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5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Extension: Directed AGM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Extension: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</a:rPr>
              <a:t>Make </a:t>
            </a:r>
            <a:r>
              <a:rPr lang="en-US" sz="3200" b="1" dirty="0">
                <a:solidFill>
                  <a:srgbClr val="0000FF"/>
                </a:solidFill>
              </a:rPr>
              <a:t>community membership edges directed!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Outgoing membership:</a:t>
            </a:r>
            <a:r>
              <a:rPr lang="en-US" sz="2800" dirty="0"/>
              <a:t> Nodes “</a:t>
            </a:r>
            <a:r>
              <a:rPr lang="en-US" sz="2800" b="1" dirty="0">
                <a:solidFill>
                  <a:srgbClr val="D600B7"/>
                </a:solidFill>
              </a:rPr>
              <a:t>sends</a:t>
            </a:r>
            <a:r>
              <a:rPr lang="en-US" sz="2800" dirty="0"/>
              <a:t>” edges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Incoming membership:</a:t>
            </a:r>
            <a:r>
              <a:rPr lang="en-US" sz="2800" dirty="0"/>
              <a:t> Node “</a:t>
            </a:r>
            <a:r>
              <a:rPr lang="en-US" sz="2800" b="1" dirty="0">
                <a:solidFill>
                  <a:srgbClr val="D600B7"/>
                </a:solidFill>
              </a:rPr>
              <a:t>receives</a:t>
            </a:r>
            <a:r>
              <a:rPr lang="en-US" sz="2800" dirty="0"/>
              <a:t>” edges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09" y="3852836"/>
            <a:ext cx="3581400" cy="209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233" y="3580965"/>
            <a:ext cx="4143375" cy="248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5093208" y="4614836"/>
            <a:ext cx="723899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Model and Network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357231"/>
            <a:ext cx="4495800" cy="556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0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Directed AGM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Everything is almost the same except now we have 2 matrices:</a:t>
                </a:r>
                <a:r>
                  <a:rPr lang="en-US" b="1" dirty="0">
                    <a:solidFill>
                      <a:srgbClr val="FF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𝑭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𝑯</m:t>
                    </m:r>
                  </m:oMath>
                </a14:m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𝑭</m:t>
                    </m:r>
                  </m:oMath>
                </a14:m>
                <a:r>
                  <a:rPr lang="en-US" b="1" dirty="0"/>
                  <a:t>… </a:t>
                </a:r>
                <a:r>
                  <a:rPr lang="en-US" dirty="0"/>
                  <a:t>out-going community memberships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… </a:t>
                </a:r>
                <a:r>
                  <a:rPr lang="en-US" dirty="0"/>
                  <a:t>in-coming community memberships</a:t>
                </a: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0000FF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Edge prob.: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𝒆𝒙𝒑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(−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</m:sub>
                    </m:sSub>
                    <m:sSubSup>
                      <m:sSubSup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𝒗</m:t>
                        </m:r>
                      </m:sub>
                      <m:sup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D60093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93"/>
                    </a:solidFill>
                  </a:rPr>
                  <a:t>Network log-likelihood:</a:t>
                </a:r>
              </a:p>
              <a:p>
                <a:endParaRPr lang="en-US" b="1" dirty="0">
                  <a:solidFill>
                    <a:srgbClr val="D60093"/>
                  </a:solidFill>
                </a:endParaRPr>
              </a:p>
              <a:p>
                <a:endParaRPr lang="en-US" b="1" dirty="0">
                  <a:solidFill>
                    <a:srgbClr val="D60093"/>
                  </a:solidFill>
                </a:endParaRPr>
              </a:p>
              <a:p>
                <a:pPr marL="118872" indent="0">
                  <a:buNone/>
                </a:pPr>
                <a:r>
                  <a:rPr lang="en-US" dirty="0"/>
                  <a:t>    which we optimize the same way as before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370" y="2685606"/>
            <a:ext cx="1866901" cy="109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4637197"/>
            <a:ext cx="72294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8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Non-overlapping Communities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3" descr="D:\research\paper\2012\jaewon-agmfit\FIG\non_overlapping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58" y="2404872"/>
            <a:ext cx="4019827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37277" y="495767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Network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47847" y="4838807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Adjacency matrix</a:t>
            </a:r>
            <a:endParaRPr lang="ko-KR" altLang="en-US" sz="2400" b="1" dirty="0"/>
          </a:p>
        </p:txBody>
      </p:sp>
      <p:pic>
        <p:nvPicPr>
          <p:cNvPr id="11" name="Picture 2" descr="D:\research\paper\2012\jaewon-agmfit\FIG\overlap_STB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51" y="2430675"/>
            <a:ext cx="2364063" cy="24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25"/>
          <p:cNvGrpSpPr/>
          <p:nvPr/>
        </p:nvGrpSpPr>
        <p:grpSpPr>
          <a:xfrm>
            <a:off x="7267587" y="2328672"/>
            <a:ext cx="2353227" cy="124324"/>
            <a:chOff x="5220073" y="3853428"/>
            <a:chExt cx="2898039" cy="157760"/>
          </a:xfrm>
        </p:grpSpPr>
        <p:sp>
          <p:nvSpPr>
            <p:cNvPr id="13" name="Rounded Rectangle 23"/>
            <p:cNvSpPr/>
            <p:nvPr/>
          </p:nvSpPr>
          <p:spPr>
            <a:xfrm>
              <a:off x="6156176" y="3853428"/>
              <a:ext cx="1944216" cy="144016"/>
            </a:xfrm>
            <a:prstGeom prst="roundRect">
              <a:avLst/>
            </a:prstGeom>
            <a:solidFill>
              <a:srgbClr val="CAFE76"/>
            </a:solidFill>
            <a:ln cmpd="sng">
              <a:solidFill>
                <a:srgbClr val="CAF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22"/>
            <p:cNvSpPr/>
            <p:nvPr/>
          </p:nvSpPr>
          <p:spPr>
            <a:xfrm>
              <a:off x="5220073" y="3853431"/>
              <a:ext cx="1428732" cy="157757"/>
            </a:xfrm>
            <a:prstGeom prst="roundRect">
              <a:avLst/>
            </a:prstGeom>
            <a:solidFill>
              <a:srgbClr val="FBB893"/>
            </a:solidFill>
            <a:ln cmpd="sng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9"/>
            <p:cNvSpPr/>
            <p:nvPr/>
          </p:nvSpPr>
          <p:spPr>
            <a:xfrm>
              <a:off x="5258564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0"/>
            <p:cNvSpPr/>
            <p:nvPr/>
          </p:nvSpPr>
          <p:spPr>
            <a:xfrm>
              <a:off x="5500773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1"/>
            <p:cNvSpPr/>
            <p:nvPr/>
          </p:nvSpPr>
          <p:spPr>
            <a:xfrm>
              <a:off x="5742982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2"/>
            <p:cNvSpPr/>
            <p:nvPr/>
          </p:nvSpPr>
          <p:spPr>
            <a:xfrm>
              <a:off x="5985191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3"/>
            <p:cNvSpPr/>
            <p:nvPr/>
          </p:nvSpPr>
          <p:spPr>
            <a:xfrm>
              <a:off x="6227400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4"/>
            <p:cNvSpPr/>
            <p:nvPr/>
          </p:nvSpPr>
          <p:spPr>
            <a:xfrm>
              <a:off x="6469609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15"/>
            <p:cNvSpPr/>
            <p:nvPr/>
          </p:nvSpPr>
          <p:spPr>
            <a:xfrm>
              <a:off x="6711818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6"/>
            <p:cNvSpPr/>
            <p:nvPr/>
          </p:nvSpPr>
          <p:spPr>
            <a:xfrm>
              <a:off x="6954027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7"/>
            <p:cNvSpPr/>
            <p:nvPr/>
          </p:nvSpPr>
          <p:spPr>
            <a:xfrm>
              <a:off x="7770382" y="3861047"/>
              <a:ext cx="105524" cy="1055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18"/>
            <p:cNvSpPr/>
            <p:nvPr/>
          </p:nvSpPr>
          <p:spPr>
            <a:xfrm>
              <a:off x="7514028" y="3861047"/>
              <a:ext cx="105524" cy="1055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19"/>
            <p:cNvSpPr/>
            <p:nvPr/>
          </p:nvSpPr>
          <p:spPr>
            <a:xfrm>
              <a:off x="7237634" y="3861047"/>
              <a:ext cx="105524" cy="1055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0"/>
            <p:cNvSpPr/>
            <p:nvPr/>
          </p:nvSpPr>
          <p:spPr>
            <a:xfrm>
              <a:off x="8012588" y="3861047"/>
              <a:ext cx="105524" cy="1055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5"/>
          <p:cNvGrpSpPr/>
          <p:nvPr/>
        </p:nvGrpSpPr>
        <p:grpSpPr>
          <a:xfrm rot="5400000">
            <a:off x="5985974" y="3576748"/>
            <a:ext cx="2385242" cy="122655"/>
            <a:chOff x="5220073" y="3853428"/>
            <a:chExt cx="2898039" cy="157760"/>
          </a:xfrm>
        </p:grpSpPr>
        <p:sp>
          <p:nvSpPr>
            <p:cNvPr id="28" name="Rounded Rectangle 23"/>
            <p:cNvSpPr/>
            <p:nvPr/>
          </p:nvSpPr>
          <p:spPr>
            <a:xfrm>
              <a:off x="6156176" y="3853428"/>
              <a:ext cx="1944216" cy="144016"/>
            </a:xfrm>
            <a:prstGeom prst="roundRect">
              <a:avLst/>
            </a:prstGeom>
            <a:solidFill>
              <a:srgbClr val="CAFE76"/>
            </a:solidFill>
            <a:ln cmpd="sng">
              <a:solidFill>
                <a:srgbClr val="CAFE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2"/>
            <p:cNvSpPr/>
            <p:nvPr/>
          </p:nvSpPr>
          <p:spPr>
            <a:xfrm>
              <a:off x="5220073" y="3853431"/>
              <a:ext cx="1428732" cy="157757"/>
            </a:xfrm>
            <a:prstGeom prst="roundRect">
              <a:avLst/>
            </a:prstGeom>
            <a:solidFill>
              <a:srgbClr val="FBB893"/>
            </a:solidFill>
            <a:ln cmpd="sng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9"/>
            <p:cNvSpPr/>
            <p:nvPr/>
          </p:nvSpPr>
          <p:spPr>
            <a:xfrm>
              <a:off x="5258564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0"/>
            <p:cNvSpPr/>
            <p:nvPr/>
          </p:nvSpPr>
          <p:spPr>
            <a:xfrm>
              <a:off x="5500773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11"/>
            <p:cNvSpPr/>
            <p:nvPr/>
          </p:nvSpPr>
          <p:spPr>
            <a:xfrm>
              <a:off x="5742982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12"/>
            <p:cNvSpPr/>
            <p:nvPr/>
          </p:nvSpPr>
          <p:spPr>
            <a:xfrm>
              <a:off x="5985191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13"/>
            <p:cNvSpPr/>
            <p:nvPr/>
          </p:nvSpPr>
          <p:spPr>
            <a:xfrm>
              <a:off x="6227400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14"/>
            <p:cNvSpPr/>
            <p:nvPr/>
          </p:nvSpPr>
          <p:spPr>
            <a:xfrm>
              <a:off x="6469609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15"/>
            <p:cNvSpPr/>
            <p:nvPr/>
          </p:nvSpPr>
          <p:spPr>
            <a:xfrm>
              <a:off x="6711818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16"/>
            <p:cNvSpPr/>
            <p:nvPr/>
          </p:nvSpPr>
          <p:spPr>
            <a:xfrm>
              <a:off x="6954027" y="3861048"/>
              <a:ext cx="105524" cy="105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17"/>
            <p:cNvSpPr/>
            <p:nvPr/>
          </p:nvSpPr>
          <p:spPr>
            <a:xfrm>
              <a:off x="7770382" y="3861047"/>
              <a:ext cx="105524" cy="1055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8"/>
            <p:cNvSpPr/>
            <p:nvPr/>
          </p:nvSpPr>
          <p:spPr>
            <a:xfrm>
              <a:off x="7514028" y="3861047"/>
              <a:ext cx="105524" cy="1055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19"/>
            <p:cNvSpPr/>
            <p:nvPr/>
          </p:nvSpPr>
          <p:spPr>
            <a:xfrm>
              <a:off x="7237634" y="3861047"/>
              <a:ext cx="105524" cy="1055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20"/>
            <p:cNvSpPr/>
            <p:nvPr/>
          </p:nvSpPr>
          <p:spPr>
            <a:xfrm>
              <a:off x="8012588" y="3861047"/>
              <a:ext cx="105524" cy="1055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 rot="16200000">
            <a:off x="6379620" y="3535376"/>
            <a:ext cx="10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Predator-Prey Communities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6554" y="1825625"/>
            <a:ext cx="7154416" cy="45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2" descr="http://www.outdooralabama.com/fishing/images/Hogchoker925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59" y="1508329"/>
            <a:ext cx="1147417" cy="63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 descr="Click here and return to Popular Salt Water Species Home Page!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88" y="3241893"/>
            <a:ext cx="1648562" cy="74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1.gstatic.com/images?q=tbn:ANd9GcSU6vsey9KPEwsx07fMY2vgG2fEe08c4TbHUITHgMPrtlSg1_Vu1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26" y="6146105"/>
            <a:ext cx="1291094" cy="7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4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823"/>
            <a:ext cx="10515600" cy="46888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of this lecture slides are obtained from the Mining Massive Datasets course: </a:t>
            </a:r>
            <a:r>
              <a:rPr lang="en-US" dirty="0">
                <a:hlinkClick r:id="rId2"/>
              </a:rPr>
              <a:t>http://www.mmds.org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Overlapping Community Detection at Scale: A Nonnegative Matrix Factorization Approach</a:t>
            </a:r>
            <a:r>
              <a:rPr lang="en-US" dirty="0"/>
              <a:t> by J. Yang, J. </a:t>
            </a:r>
            <a:r>
              <a:rPr lang="en-US" dirty="0" err="1"/>
              <a:t>Leskovec</a:t>
            </a:r>
            <a:r>
              <a:rPr lang="en-US" dirty="0"/>
              <a:t>. </a:t>
            </a:r>
            <a:r>
              <a:rPr lang="en-US" i="1" dirty="0"/>
              <a:t>ACM International Conference on Web Search and Data Mining (WSDM)</a:t>
            </a:r>
            <a:r>
              <a:rPr lang="en-US" dirty="0"/>
              <a:t>, 2013.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Detecting Cohesive and 2-mode Communities in Directed and Undirected Networks</a:t>
            </a:r>
            <a:r>
              <a:rPr lang="en-US" dirty="0"/>
              <a:t> by J. Yang, J. </a:t>
            </a:r>
            <a:r>
              <a:rPr lang="en-US" dirty="0" err="1"/>
              <a:t>McAuley</a:t>
            </a:r>
            <a:r>
              <a:rPr lang="en-US" dirty="0"/>
              <a:t>, J. </a:t>
            </a:r>
            <a:r>
              <a:rPr lang="en-US" dirty="0" err="1"/>
              <a:t>Leskovec</a:t>
            </a:r>
            <a:r>
              <a:rPr lang="en-US" dirty="0"/>
              <a:t>. </a:t>
            </a:r>
            <a:r>
              <a:rPr lang="en-US" i="1" dirty="0"/>
              <a:t>ACM International Conference on Web Search and Data Mining (WSDM)</a:t>
            </a:r>
            <a:r>
              <a:rPr lang="en-US" dirty="0"/>
              <a:t>, 2014.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Community Detection in Networks with Node Attributes</a:t>
            </a:r>
            <a:r>
              <a:rPr lang="en-US" dirty="0"/>
              <a:t> by J. Yang, J. </a:t>
            </a:r>
            <a:r>
              <a:rPr lang="en-US" dirty="0" err="1"/>
              <a:t>McAuley</a:t>
            </a:r>
            <a:r>
              <a:rPr lang="en-US" dirty="0"/>
              <a:t>, J. </a:t>
            </a:r>
            <a:r>
              <a:rPr lang="en-US" dirty="0" err="1"/>
              <a:t>Leskovec</a:t>
            </a:r>
            <a:r>
              <a:rPr lang="en-US" dirty="0"/>
              <a:t>. </a:t>
            </a:r>
            <a:r>
              <a:rPr lang="en-US" i="1" dirty="0"/>
              <a:t>IEEE International Conference On Data Mining (ICDM)</a:t>
            </a:r>
            <a:r>
              <a:rPr lang="en-US" dirty="0"/>
              <a:t>, 2013.</a:t>
            </a:r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Communities as Tiles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What is the structure of community overlaps:</a:t>
            </a:r>
            <a:r>
              <a:rPr lang="en-US" b="1" dirty="0">
                <a:solidFill>
                  <a:srgbClr val="0000FF"/>
                </a:solidFill>
              </a:rPr>
              <a:t/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D600B7"/>
                </a:solidFill>
              </a:rPr>
              <a:t>Edge density in the overlaps is higher!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38" y="2860432"/>
            <a:ext cx="4502679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638" y="2669932"/>
            <a:ext cx="3724275" cy="293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369924" y="5685826"/>
            <a:ext cx="5040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D600B7"/>
                </a:solidFill>
              </a:rPr>
              <a:t>Communities as </a:t>
            </a:r>
            <a:r>
              <a:rPr lang="en-US" sz="4000" b="1" dirty="0">
                <a:solidFill>
                  <a:srgbClr val="D600B7"/>
                </a:solidFill>
              </a:rPr>
              <a:t>“tiles”</a:t>
            </a:r>
          </a:p>
        </p:txBody>
      </p:sp>
    </p:spTree>
    <p:extLst>
      <p:ext uri="{BB962C8B-B14F-4D97-AF65-F5344CB8AC3E}">
        <p14:creationId xmlns:p14="http://schemas.microsoft.com/office/powerpoint/2010/main" val="286664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Recap so far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468" y="1883664"/>
            <a:ext cx="2857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68" y="1842420"/>
            <a:ext cx="3274589" cy="24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5022668" y="2874264"/>
            <a:ext cx="1371600" cy="609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25657" y="4257532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D600B7"/>
                </a:solidFill>
              </a:rPr>
              <a:t>This is what we want!</a:t>
            </a:r>
            <a:endParaRPr lang="en-US" sz="2800" b="1" dirty="0">
              <a:solidFill>
                <a:srgbClr val="D600B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4328" y="4322064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Communities</a:t>
            </a:r>
            <a:br>
              <a:rPr lang="en-US" sz="2800" b="1" dirty="0" smtClean="0"/>
            </a:br>
            <a:r>
              <a:rPr lang="en-US" sz="2800" b="1" dirty="0" smtClean="0"/>
              <a:t>in a network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848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Plan of Attack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1) </a:t>
            </a:r>
            <a:r>
              <a:rPr lang="en-US" b="1" dirty="0"/>
              <a:t>Given a model, we generate the network: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2) </a:t>
            </a:r>
            <a:r>
              <a:rPr lang="en-US" b="1" dirty="0"/>
              <a:t>Given a network, find the “best”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0559" y="2462416"/>
            <a:ext cx="1134984" cy="5538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106" y="2658996"/>
            <a:ext cx="1134984" cy="5538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5246041" y="2613218"/>
            <a:ext cx="1371600" cy="769191"/>
          </a:xfrm>
          <a:prstGeom prst="rightArrow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180886" y="2544209"/>
            <a:ext cx="2789555" cy="1362030"/>
            <a:chOff x="6545499" y="2819400"/>
            <a:chExt cx="1719507" cy="807482"/>
          </a:xfrm>
        </p:grpSpPr>
        <p:cxnSp>
          <p:nvCxnSpPr>
            <p:cNvPr id="44" name="Straight Connector 43"/>
            <p:cNvCxnSpPr>
              <a:stCxn id="61" idx="0"/>
              <a:endCxn id="60" idx="4"/>
            </p:cNvCxnSpPr>
            <p:nvPr/>
          </p:nvCxnSpPr>
          <p:spPr>
            <a:xfrm flipV="1">
              <a:off x="8169384" y="3055866"/>
              <a:ext cx="18295" cy="1955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6545499" y="2819400"/>
              <a:ext cx="1719507" cy="807482"/>
              <a:chOff x="1910443" y="2875082"/>
              <a:chExt cx="2477293" cy="1237846"/>
            </a:xfrm>
          </p:grpSpPr>
          <p:cxnSp>
            <p:nvCxnSpPr>
              <p:cNvPr id="46" name="Straight Connector 45"/>
              <p:cNvCxnSpPr>
                <a:stCxn id="55" idx="5"/>
                <a:endCxn id="54" idx="1"/>
              </p:cNvCxnSpPr>
              <p:nvPr/>
            </p:nvCxnSpPr>
            <p:spPr>
              <a:xfrm>
                <a:off x="2100625" y="3284645"/>
                <a:ext cx="452938" cy="39525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2632339" y="3014765"/>
                <a:ext cx="156974" cy="7439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578251" y="3137807"/>
                <a:ext cx="698079" cy="27873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61" idx="2"/>
              </p:cNvCxnSpPr>
              <p:nvPr/>
            </p:nvCxnSpPr>
            <p:spPr>
              <a:xfrm>
                <a:off x="3578251" y="3419866"/>
                <a:ext cx="560317" cy="2288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endCxn id="58" idx="2"/>
              </p:cNvCxnSpPr>
              <p:nvPr/>
            </p:nvCxnSpPr>
            <p:spPr>
              <a:xfrm flipV="1">
                <a:off x="3142039" y="3419735"/>
                <a:ext cx="324806" cy="13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5"/>
                <a:endCxn id="59" idx="1"/>
              </p:cNvCxnSpPr>
              <p:nvPr/>
            </p:nvCxnSpPr>
            <p:spPr>
              <a:xfrm>
                <a:off x="3185383" y="3524871"/>
                <a:ext cx="490674" cy="39787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2789313" y="2986488"/>
                <a:ext cx="317295" cy="45960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57" idx="3"/>
              </p:cNvCxnSpPr>
              <p:nvPr/>
            </p:nvCxnSpPr>
            <p:spPr>
              <a:xfrm flipV="1">
                <a:off x="2632339" y="3524871"/>
                <a:ext cx="395491" cy="24146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2520933" y="3647270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910443" y="3094463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A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677907" y="2875082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B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95200" y="3334688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D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466845" y="3308328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E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643427" y="3890116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H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164924" y="3014765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F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138567" y="3537335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G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053419" y="5126858"/>
            <a:ext cx="2789555" cy="1362030"/>
            <a:chOff x="6545499" y="2819400"/>
            <a:chExt cx="1719507" cy="807482"/>
          </a:xfrm>
        </p:grpSpPr>
        <p:cxnSp>
          <p:nvCxnSpPr>
            <p:cNvPr id="63" name="Straight Connector 62"/>
            <p:cNvCxnSpPr>
              <a:stCxn id="80" idx="0"/>
              <a:endCxn id="79" idx="4"/>
            </p:cNvCxnSpPr>
            <p:nvPr/>
          </p:nvCxnSpPr>
          <p:spPr>
            <a:xfrm flipV="1">
              <a:off x="8169384" y="3055866"/>
              <a:ext cx="18295" cy="1955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6545499" y="2819400"/>
              <a:ext cx="1719507" cy="807482"/>
              <a:chOff x="1910443" y="2875082"/>
              <a:chExt cx="2477293" cy="1237846"/>
            </a:xfrm>
          </p:grpSpPr>
          <p:cxnSp>
            <p:nvCxnSpPr>
              <p:cNvPr id="65" name="Straight Connector 64"/>
              <p:cNvCxnSpPr>
                <a:stCxn id="74" idx="5"/>
                <a:endCxn id="73" idx="1"/>
              </p:cNvCxnSpPr>
              <p:nvPr/>
            </p:nvCxnSpPr>
            <p:spPr>
              <a:xfrm>
                <a:off x="2100625" y="3284645"/>
                <a:ext cx="452938" cy="39525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2632339" y="3014765"/>
                <a:ext cx="156974" cy="7439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3578251" y="3137807"/>
                <a:ext cx="698079" cy="27873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80" idx="2"/>
              </p:cNvCxnSpPr>
              <p:nvPr/>
            </p:nvCxnSpPr>
            <p:spPr>
              <a:xfrm>
                <a:off x="3578251" y="3419866"/>
                <a:ext cx="560317" cy="2288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endCxn id="77" idx="2"/>
              </p:cNvCxnSpPr>
              <p:nvPr/>
            </p:nvCxnSpPr>
            <p:spPr>
              <a:xfrm flipV="1">
                <a:off x="3142039" y="3419735"/>
                <a:ext cx="324806" cy="13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6" idx="5"/>
                <a:endCxn id="78" idx="1"/>
              </p:cNvCxnSpPr>
              <p:nvPr/>
            </p:nvCxnSpPr>
            <p:spPr>
              <a:xfrm>
                <a:off x="3185383" y="3524871"/>
                <a:ext cx="490674" cy="39787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2789313" y="2986488"/>
                <a:ext cx="317295" cy="45960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endCxn id="76" idx="3"/>
              </p:cNvCxnSpPr>
              <p:nvPr/>
            </p:nvCxnSpPr>
            <p:spPr>
              <a:xfrm flipV="1">
                <a:off x="2632339" y="3524871"/>
                <a:ext cx="395491" cy="24146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2520933" y="3647270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10443" y="3094463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A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677907" y="2875082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B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995200" y="3334688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D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6845" y="3308328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E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643427" y="3890116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H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164924" y="3014765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F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138567" y="3537335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G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1" name="Right Arrow 80"/>
          <p:cNvSpPr/>
          <p:nvPr/>
        </p:nvSpPr>
        <p:spPr>
          <a:xfrm>
            <a:off x="5246041" y="5508818"/>
            <a:ext cx="1371600" cy="769191"/>
          </a:xfrm>
          <a:prstGeom prst="rightArrow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Cloud 81"/>
          <p:cNvSpPr/>
          <p:nvPr/>
        </p:nvSpPr>
        <p:spPr>
          <a:xfrm>
            <a:off x="2232090" y="2343547"/>
            <a:ext cx="2416333" cy="1600200"/>
          </a:xfrm>
          <a:prstGeom prst="cloud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B7"/>
                </a:solidFill>
              </a:rPr>
              <a:t>Generative model for networks</a:t>
            </a:r>
          </a:p>
        </p:txBody>
      </p:sp>
      <p:sp>
        <p:nvSpPr>
          <p:cNvPr id="83" name="Cloud 82"/>
          <p:cNvSpPr/>
          <p:nvPr/>
        </p:nvSpPr>
        <p:spPr>
          <a:xfrm>
            <a:off x="7230953" y="5174578"/>
            <a:ext cx="2416333" cy="1600200"/>
          </a:xfrm>
          <a:prstGeom prst="cloud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B7"/>
                </a:solidFill>
              </a:rPr>
              <a:t>Generative model for networks</a:t>
            </a:r>
          </a:p>
        </p:txBody>
      </p:sp>
    </p:spTree>
    <p:extLst>
      <p:ext uri="{BB962C8B-B14F-4D97-AF65-F5344CB8AC3E}">
        <p14:creationId xmlns:p14="http://schemas.microsoft.com/office/powerpoint/2010/main" val="63799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Model of 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Goal:</a:t>
            </a:r>
            <a:r>
              <a:rPr lang="en-US" dirty="0"/>
              <a:t> </a:t>
            </a:r>
            <a:r>
              <a:rPr lang="en-US" b="1" dirty="0"/>
              <a:t>Define a model that can generate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model will have a set of “parameters” that we will later want to estimate (and detect communities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Q: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/>
              <a:t>Given a set of nodes, how do communities “generate” edges of the network?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116286" y="3166578"/>
            <a:ext cx="1371600" cy="769191"/>
          </a:xfrm>
          <a:prstGeom prst="rightArrow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051131" y="3097569"/>
            <a:ext cx="2789555" cy="1362030"/>
            <a:chOff x="6545499" y="2819400"/>
            <a:chExt cx="1719507" cy="807482"/>
          </a:xfrm>
        </p:grpSpPr>
        <p:cxnSp>
          <p:nvCxnSpPr>
            <p:cNvPr id="7" name="Straight Connector 6"/>
            <p:cNvCxnSpPr>
              <a:stCxn id="24" idx="0"/>
              <a:endCxn id="23" idx="4"/>
            </p:cNvCxnSpPr>
            <p:nvPr/>
          </p:nvCxnSpPr>
          <p:spPr>
            <a:xfrm flipV="1">
              <a:off x="8169384" y="3055866"/>
              <a:ext cx="18295" cy="1955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6545499" y="2819400"/>
              <a:ext cx="1719507" cy="807482"/>
              <a:chOff x="1910443" y="2875082"/>
              <a:chExt cx="2477293" cy="1237846"/>
            </a:xfrm>
          </p:grpSpPr>
          <p:cxnSp>
            <p:nvCxnSpPr>
              <p:cNvPr id="9" name="Straight Connector 8"/>
              <p:cNvCxnSpPr>
                <a:stCxn id="18" idx="5"/>
                <a:endCxn id="17" idx="1"/>
              </p:cNvCxnSpPr>
              <p:nvPr/>
            </p:nvCxnSpPr>
            <p:spPr>
              <a:xfrm>
                <a:off x="2100625" y="3284645"/>
                <a:ext cx="452938" cy="39525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2632339" y="3014765"/>
                <a:ext cx="156974" cy="7439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3578251" y="3137807"/>
                <a:ext cx="698079" cy="27873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endCxn id="24" idx="2"/>
              </p:cNvCxnSpPr>
              <p:nvPr/>
            </p:nvCxnSpPr>
            <p:spPr>
              <a:xfrm>
                <a:off x="3578251" y="3419866"/>
                <a:ext cx="560317" cy="2288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21" idx="2"/>
              </p:cNvCxnSpPr>
              <p:nvPr/>
            </p:nvCxnSpPr>
            <p:spPr>
              <a:xfrm flipV="1">
                <a:off x="3142039" y="3419735"/>
                <a:ext cx="324806" cy="13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20" idx="5"/>
                <a:endCxn id="22" idx="1"/>
              </p:cNvCxnSpPr>
              <p:nvPr/>
            </p:nvCxnSpPr>
            <p:spPr>
              <a:xfrm>
                <a:off x="3185383" y="3524871"/>
                <a:ext cx="490674" cy="39787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789313" y="2986488"/>
                <a:ext cx="317295" cy="45960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0" idx="3"/>
              </p:cNvCxnSpPr>
              <p:nvPr/>
            </p:nvCxnSpPr>
            <p:spPr>
              <a:xfrm flipV="1">
                <a:off x="2632339" y="3524871"/>
                <a:ext cx="395491" cy="24146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2520933" y="3647270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10443" y="3094463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A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677907" y="2875082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B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995200" y="3334688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D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466845" y="3308328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E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43427" y="3890116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H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164924" y="3014765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F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138567" y="3537335"/>
                <a:ext cx="222812" cy="2228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rgbClr val="FF0000"/>
                    </a:solidFill>
                  </a:rPr>
                  <a:t>G</a:t>
                </a:r>
                <a:endParaRPr lang="en-US" sz="105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5" name="Cloud 24"/>
          <p:cNvSpPr/>
          <p:nvPr/>
        </p:nvSpPr>
        <p:spPr>
          <a:xfrm>
            <a:off x="2102335" y="2896907"/>
            <a:ext cx="2416333" cy="1600200"/>
          </a:xfrm>
          <a:prstGeom prst="cloud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</a:rPr>
              <a:t>Generative model for networks</a:t>
            </a:r>
          </a:p>
        </p:txBody>
      </p:sp>
    </p:spTree>
    <p:extLst>
      <p:ext uri="{BB962C8B-B14F-4D97-AF65-F5344CB8AC3E}">
        <p14:creationId xmlns:p14="http://schemas.microsoft.com/office/powerpoint/2010/main" val="20430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Community Affiliation Graph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3965883"/>
            <a:ext cx="10515600" cy="22110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D600B7"/>
                </a:solidFill>
              </a:rPr>
              <a:t>Affiliation Graph Model: </a:t>
            </a:r>
            <a:r>
              <a:rPr lang="en-US" altLang="ko-KR" b="1" dirty="0" smtClean="0"/>
              <a:t>Generative </a:t>
            </a:r>
            <a:r>
              <a:rPr lang="en-US" altLang="ko-KR" b="1" dirty="0"/>
              <a:t>model B</a:t>
            </a:r>
            <a:r>
              <a:rPr lang="en-US" altLang="ko-KR" dirty="0"/>
              <a:t>(</a:t>
            </a:r>
            <a:r>
              <a:rPr lang="en-US" altLang="ko-KR" b="1" i="1" dirty="0"/>
              <a:t>V, C, M</a:t>
            </a:r>
            <a:r>
              <a:rPr lang="en-US" altLang="ko-KR" b="1" dirty="0"/>
              <a:t>, {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b="1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b="1" dirty="0"/>
              <a:t>}</a:t>
            </a:r>
            <a:r>
              <a:rPr lang="en-US" altLang="ko-KR" dirty="0"/>
              <a:t>) </a:t>
            </a:r>
            <a:r>
              <a:rPr lang="en-US" altLang="ko-KR" b="1" dirty="0"/>
              <a:t>for graphs: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Nodes </a:t>
            </a:r>
            <a:r>
              <a:rPr lang="en-US" altLang="ko-KR" b="1" dirty="0"/>
              <a:t>V</a:t>
            </a:r>
            <a:r>
              <a:rPr lang="en-US" altLang="ko-KR" dirty="0"/>
              <a:t>, Communities </a:t>
            </a:r>
            <a:r>
              <a:rPr lang="en-US" altLang="ko-KR" b="1" dirty="0"/>
              <a:t>C</a:t>
            </a:r>
            <a:r>
              <a:rPr lang="en-US" altLang="ko-KR" dirty="0"/>
              <a:t>, Memberships </a:t>
            </a:r>
            <a:r>
              <a:rPr lang="en-US" altLang="ko-KR" b="1" dirty="0"/>
              <a:t>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Each community </a:t>
            </a:r>
            <a:r>
              <a:rPr lang="en-US" altLang="ko-KR" b="1" dirty="0"/>
              <a:t>c</a:t>
            </a:r>
            <a:r>
              <a:rPr lang="en-US" altLang="ko-KR" dirty="0"/>
              <a:t> has a single probability </a:t>
            </a:r>
            <a:r>
              <a:rPr lang="en-US" b="1" dirty="0"/>
              <a:t>p</a:t>
            </a:r>
            <a:r>
              <a:rPr lang="en-US" b="1" baseline="-25000" dirty="0"/>
              <a:t>c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Later we fit the model to networks to detect communities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79192" y="2032096"/>
            <a:ext cx="3066518" cy="1037587"/>
            <a:chOff x="3195041" y="2023189"/>
            <a:chExt cx="3066518" cy="1037587"/>
          </a:xfrm>
        </p:grpSpPr>
        <p:cxnSp>
          <p:nvCxnSpPr>
            <p:cNvPr id="12" name="Straight Connector 11"/>
            <p:cNvCxnSpPr>
              <a:stCxn id="115" idx="7"/>
            </p:cNvCxnSpPr>
            <p:nvPr/>
          </p:nvCxnSpPr>
          <p:spPr>
            <a:xfrm flipV="1">
              <a:off x="3195041" y="2023189"/>
              <a:ext cx="885187" cy="103758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6" idx="7"/>
            </p:cNvCxnSpPr>
            <p:nvPr/>
          </p:nvCxnSpPr>
          <p:spPr>
            <a:xfrm flipV="1">
              <a:off x="3483073" y="2023189"/>
              <a:ext cx="597155" cy="103758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7" idx="0"/>
            </p:cNvCxnSpPr>
            <p:nvPr/>
          </p:nvCxnSpPr>
          <p:spPr>
            <a:xfrm flipV="1">
              <a:off x="3720188" y="2023189"/>
              <a:ext cx="360040" cy="1016496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8" idx="0"/>
            </p:cNvCxnSpPr>
            <p:nvPr/>
          </p:nvCxnSpPr>
          <p:spPr>
            <a:xfrm flipV="1">
              <a:off x="4008220" y="2023189"/>
              <a:ext cx="72008" cy="1016496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0" idx="0"/>
            </p:cNvCxnSpPr>
            <p:nvPr/>
          </p:nvCxnSpPr>
          <p:spPr>
            <a:xfrm flipH="1" flipV="1">
              <a:off x="4080228" y="2023189"/>
              <a:ext cx="216024" cy="1016496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1" idx="1"/>
            </p:cNvCxnSpPr>
            <p:nvPr/>
          </p:nvCxnSpPr>
          <p:spPr>
            <a:xfrm flipH="1" flipV="1">
              <a:off x="4080228" y="2023189"/>
              <a:ext cx="453139" cy="103758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2" idx="1"/>
            </p:cNvCxnSpPr>
            <p:nvPr/>
          </p:nvCxnSpPr>
          <p:spPr>
            <a:xfrm flipH="1" flipV="1">
              <a:off x="4080228" y="2023189"/>
              <a:ext cx="741171" cy="103758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3" idx="1"/>
            </p:cNvCxnSpPr>
            <p:nvPr/>
          </p:nvCxnSpPr>
          <p:spPr>
            <a:xfrm flipH="1" flipV="1">
              <a:off x="4080228" y="2023189"/>
              <a:ext cx="1029203" cy="103758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0" idx="7"/>
            </p:cNvCxnSpPr>
            <p:nvPr/>
          </p:nvCxnSpPr>
          <p:spPr>
            <a:xfrm flipV="1">
              <a:off x="4347169" y="2023189"/>
              <a:ext cx="741171" cy="10375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1" idx="0"/>
            </p:cNvCxnSpPr>
            <p:nvPr/>
          </p:nvCxnSpPr>
          <p:spPr>
            <a:xfrm flipV="1">
              <a:off x="4584284" y="2023189"/>
              <a:ext cx="504056" cy="101649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2" idx="0"/>
            </p:cNvCxnSpPr>
            <p:nvPr/>
          </p:nvCxnSpPr>
          <p:spPr>
            <a:xfrm flipV="1">
              <a:off x="4872316" y="2023189"/>
              <a:ext cx="216024" cy="101649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3" idx="0"/>
            </p:cNvCxnSpPr>
            <p:nvPr/>
          </p:nvCxnSpPr>
          <p:spPr>
            <a:xfrm flipH="1" flipV="1">
              <a:off x="5088340" y="2023189"/>
              <a:ext cx="72008" cy="101649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9" idx="1"/>
            </p:cNvCxnSpPr>
            <p:nvPr/>
          </p:nvCxnSpPr>
          <p:spPr>
            <a:xfrm flipH="1" flipV="1">
              <a:off x="5088340" y="2023189"/>
              <a:ext cx="309123" cy="10375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4" idx="1"/>
            </p:cNvCxnSpPr>
            <p:nvPr/>
          </p:nvCxnSpPr>
          <p:spPr>
            <a:xfrm flipH="1" flipV="1">
              <a:off x="5088340" y="2023189"/>
              <a:ext cx="597155" cy="10375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5" idx="1"/>
            </p:cNvCxnSpPr>
            <p:nvPr/>
          </p:nvCxnSpPr>
          <p:spPr>
            <a:xfrm flipH="1" flipV="1">
              <a:off x="5088340" y="2023189"/>
              <a:ext cx="885187" cy="10375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6" idx="1"/>
            </p:cNvCxnSpPr>
            <p:nvPr/>
          </p:nvCxnSpPr>
          <p:spPr>
            <a:xfrm flipH="1" flipV="1">
              <a:off x="5088340" y="2023189"/>
              <a:ext cx="1173219" cy="10375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85"/>
          <p:cNvGrpSpPr/>
          <p:nvPr/>
        </p:nvGrpSpPr>
        <p:grpSpPr>
          <a:xfrm>
            <a:off x="6113855" y="1708105"/>
            <a:ext cx="1371600" cy="914400"/>
            <a:chOff x="3949576" y="1673756"/>
            <a:chExt cx="1371600" cy="914400"/>
          </a:xfrm>
        </p:grpSpPr>
        <p:sp>
          <p:nvSpPr>
            <p:cNvPr id="29" name="Right Arrow 6"/>
            <p:cNvSpPr/>
            <p:nvPr/>
          </p:nvSpPr>
          <p:spPr>
            <a:xfrm>
              <a:off x="3949576" y="1751809"/>
              <a:ext cx="1371600" cy="769191"/>
            </a:xfrm>
            <a:prstGeom prst="rightArrow">
              <a:avLst/>
            </a:prstGeom>
            <a:noFill/>
            <a:ln w="381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1080" y="1673756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Model</a:t>
              </a:r>
              <a:endParaRPr lang="ko-KR" alt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139"/>
          <p:cNvGrpSpPr/>
          <p:nvPr/>
        </p:nvGrpSpPr>
        <p:grpSpPr>
          <a:xfrm>
            <a:off x="9045001" y="1663149"/>
            <a:ext cx="1222840" cy="1311182"/>
            <a:chOff x="6228184" y="1484784"/>
            <a:chExt cx="1255713" cy="1360488"/>
          </a:xfrm>
        </p:grpSpPr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6249328" y="1504118"/>
              <a:ext cx="1217613" cy="1322388"/>
            </a:xfrm>
            <a:custGeom>
              <a:avLst/>
              <a:gdLst/>
              <a:ahLst/>
              <a:cxnLst>
                <a:cxn ang="0">
                  <a:pos x="1153" y="6"/>
                </a:cxn>
                <a:cxn ang="0">
                  <a:pos x="1344" y="62"/>
                </a:cxn>
                <a:cxn ang="0">
                  <a:pos x="1562" y="168"/>
                </a:cxn>
                <a:cxn ang="0">
                  <a:pos x="1737" y="285"/>
                </a:cxn>
                <a:cxn ang="0">
                  <a:pos x="1873" y="399"/>
                </a:cxn>
                <a:cxn ang="0">
                  <a:pos x="1968" y="493"/>
                </a:cxn>
                <a:cxn ang="0">
                  <a:pos x="2019" y="555"/>
                </a:cxn>
                <a:cxn ang="0">
                  <a:pos x="2083" y="648"/>
                </a:cxn>
                <a:cxn ang="0">
                  <a:pos x="2200" y="874"/>
                </a:cxn>
                <a:cxn ang="0">
                  <a:pos x="2263" y="1067"/>
                </a:cxn>
                <a:cxn ang="0">
                  <a:pos x="2298" y="1297"/>
                </a:cxn>
                <a:cxn ang="0">
                  <a:pos x="2293" y="1538"/>
                </a:cxn>
                <a:cxn ang="0">
                  <a:pos x="2254" y="1746"/>
                </a:cxn>
                <a:cxn ang="0">
                  <a:pos x="2196" y="1918"/>
                </a:cxn>
                <a:cxn ang="0">
                  <a:pos x="2134" y="2050"/>
                </a:cxn>
                <a:cxn ang="0">
                  <a:pos x="2086" y="2133"/>
                </a:cxn>
                <a:cxn ang="0">
                  <a:pos x="2065" y="2163"/>
                </a:cxn>
                <a:cxn ang="0">
                  <a:pos x="1932" y="2307"/>
                </a:cxn>
                <a:cxn ang="0">
                  <a:pos x="1773" y="2404"/>
                </a:cxn>
                <a:cxn ang="0">
                  <a:pos x="1602" y="2462"/>
                </a:cxn>
                <a:cxn ang="0">
                  <a:pos x="1433" y="2491"/>
                </a:cxn>
                <a:cxn ang="0">
                  <a:pos x="1278" y="2498"/>
                </a:cxn>
                <a:cxn ang="0">
                  <a:pos x="1141" y="2494"/>
                </a:cxn>
                <a:cxn ang="0">
                  <a:pos x="1054" y="2483"/>
                </a:cxn>
                <a:cxn ang="0">
                  <a:pos x="967" y="2473"/>
                </a:cxn>
                <a:cxn ang="0">
                  <a:pos x="746" y="2464"/>
                </a:cxn>
                <a:cxn ang="0">
                  <a:pos x="583" y="2467"/>
                </a:cxn>
                <a:cxn ang="0">
                  <a:pos x="453" y="2474"/>
                </a:cxn>
                <a:cxn ang="0">
                  <a:pos x="384" y="2479"/>
                </a:cxn>
                <a:cxn ang="0">
                  <a:pos x="241" y="2479"/>
                </a:cxn>
                <a:cxn ang="0">
                  <a:pos x="18" y="2449"/>
                </a:cxn>
                <a:cxn ang="0">
                  <a:pos x="90" y="2383"/>
                </a:cxn>
                <a:cxn ang="0">
                  <a:pos x="168" y="2290"/>
                </a:cxn>
                <a:cxn ang="0">
                  <a:pos x="235" y="2167"/>
                </a:cxn>
                <a:cxn ang="0">
                  <a:pos x="279" y="2013"/>
                </a:cxn>
                <a:cxn ang="0">
                  <a:pos x="283" y="1827"/>
                </a:cxn>
                <a:cxn ang="0">
                  <a:pos x="234" y="1608"/>
                </a:cxn>
                <a:cxn ang="0">
                  <a:pos x="199" y="1511"/>
                </a:cxn>
                <a:cxn ang="0">
                  <a:pos x="181" y="1440"/>
                </a:cxn>
                <a:cxn ang="0">
                  <a:pos x="169" y="1339"/>
                </a:cxn>
                <a:cxn ang="0">
                  <a:pos x="184" y="1231"/>
                </a:cxn>
                <a:cxn ang="0">
                  <a:pos x="195" y="1196"/>
                </a:cxn>
                <a:cxn ang="0">
                  <a:pos x="217" y="1103"/>
                </a:cxn>
                <a:cxn ang="0">
                  <a:pos x="238" y="968"/>
                </a:cxn>
                <a:cxn ang="0">
                  <a:pos x="249" y="805"/>
                </a:cxn>
                <a:cxn ang="0">
                  <a:pos x="237" y="627"/>
                </a:cxn>
                <a:cxn ang="0">
                  <a:pos x="189" y="447"/>
                </a:cxn>
                <a:cxn ang="0">
                  <a:pos x="95" y="281"/>
                </a:cxn>
                <a:cxn ang="0">
                  <a:pos x="42" y="173"/>
                </a:cxn>
                <a:cxn ang="0">
                  <a:pos x="105" y="161"/>
                </a:cxn>
                <a:cxn ang="0">
                  <a:pos x="187" y="146"/>
                </a:cxn>
                <a:cxn ang="0">
                  <a:pos x="322" y="120"/>
                </a:cxn>
                <a:cxn ang="0">
                  <a:pos x="492" y="87"/>
                </a:cxn>
                <a:cxn ang="0">
                  <a:pos x="621" y="59"/>
                </a:cxn>
                <a:cxn ang="0">
                  <a:pos x="679" y="45"/>
                </a:cxn>
                <a:cxn ang="0">
                  <a:pos x="790" y="23"/>
                </a:cxn>
                <a:cxn ang="0">
                  <a:pos x="931" y="5"/>
                </a:cxn>
              </a:cxnLst>
              <a:rect l="0" t="0" r="r" b="b"/>
              <a:pathLst>
                <a:path w="2301" h="2498">
                  <a:moveTo>
                    <a:pt x="1036" y="0"/>
                  </a:moveTo>
                  <a:lnTo>
                    <a:pt x="1094" y="2"/>
                  </a:lnTo>
                  <a:lnTo>
                    <a:pt x="1153" y="6"/>
                  </a:lnTo>
                  <a:lnTo>
                    <a:pt x="1210" y="17"/>
                  </a:lnTo>
                  <a:lnTo>
                    <a:pt x="1263" y="32"/>
                  </a:lnTo>
                  <a:lnTo>
                    <a:pt x="1344" y="62"/>
                  </a:lnTo>
                  <a:lnTo>
                    <a:pt x="1421" y="95"/>
                  </a:lnTo>
                  <a:lnTo>
                    <a:pt x="1493" y="131"/>
                  </a:lnTo>
                  <a:lnTo>
                    <a:pt x="1562" y="168"/>
                  </a:lnTo>
                  <a:lnTo>
                    <a:pt x="1625" y="206"/>
                  </a:lnTo>
                  <a:lnTo>
                    <a:pt x="1683" y="246"/>
                  </a:lnTo>
                  <a:lnTo>
                    <a:pt x="1737" y="285"/>
                  </a:lnTo>
                  <a:lnTo>
                    <a:pt x="1788" y="324"/>
                  </a:lnTo>
                  <a:lnTo>
                    <a:pt x="1833" y="363"/>
                  </a:lnTo>
                  <a:lnTo>
                    <a:pt x="1873" y="399"/>
                  </a:lnTo>
                  <a:lnTo>
                    <a:pt x="1909" y="433"/>
                  </a:lnTo>
                  <a:lnTo>
                    <a:pt x="1941" y="465"/>
                  </a:lnTo>
                  <a:lnTo>
                    <a:pt x="1968" y="493"/>
                  </a:lnTo>
                  <a:lnTo>
                    <a:pt x="1989" y="519"/>
                  </a:lnTo>
                  <a:lnTo>
                    <a:pt x="2007" y="538"/>
                  </a:lnTo>
                  <a:lnTo>
                    <a:pt x="2019" y="555"/>
                  </a:lnTo>
                  <a:lnTo>
                    <a:pt x="2026" y="564"/>
                  </a:lnTo>
                  <a:lnTo>
                    <a:pt x="2029" y="568"/>
                  </a:lnTo>
                  <a:lnTo>
                    <a:pt x="2083" y="648"/>
                  </a:lnTo>
                  <a:lnTo>
                    <a:pt x="2128" y="726"/>
                  </a:lnTo>
                  <a:lnTo>
                    <a:pt x="2167" y="801"/>
                  </a:lnTo>
                  <a:lnTo>
                    <a:pt x="2200" y="874"/>
                  </a:lnTo>
                  <a:lnTo>
                    <a:pt x="2226" y="943"/>
                  </a:lnTo>
                  <a:lnTo>
                    <a:pt x="2247" y="1007"/>
                  </a:lnTo>
                  <a:lnTo>
                    <a:pt x="2263" y="1067"/>
                  </a:lnTo>
                  <a:lnTo>
                    <a:pt x="2275" y="1121"/>
                  </a:lnTo>
                  <a:lnTo>
                    <a:pt x="2289" y="1210"/>
                  </a:lnTo>
                  <a:lnTo>
                    <a:pt x="2298" y="1297"/>
                  </a:lnTo>
                  <a:lnTo>
                    <a:pt x="2301" y="1380"/>
                  </a:lnTo>
                  <a:lnTo>
                    <a:pt x="2299" y="1460"/>
                  </a:lnTo>
                  <a:lnTo>
                    <a:pt x="2293" y="1538"/>
                  </a:lnTo>
                  <a:lnTo>
                    <a:pt x="2283" y="1611"/>
                  </a:lnTo>
                  <a:lnTo>
                    <a:pt x="2269" y="1680"/>
                  </a:lnTo>
                  <a:lnTo>
                    <a:pt x="2254" y="1746"/>
                  </a:lnTo>
                  <a:lnTo>
                    <a:pt x="2236" y="1809"/>
                  </a:lnTo>
                  <a:lnTo>
                    <a:pt x="2217" y="1866"/>
                  </a:lnTo>
                  <a:lnTo>
                    <a:pt x="2196" y="1918"/>
                  </a:lnTo>
                  <a:lnTo>
                    <a:pt x="2175" y="1968"/>
                  </a:lnTo>
                  <a:lnTo>
                    <a:pt x="2154" y="2011"/>
                  </a:lnTo>
                  <a:lnTo>
                    <a:pt x="2134" y="2050"/>
                  </a:lnTo>
                  <a:lnTo>
                    <a:pt x="2116" y="2083"/>
                  </a:lnTo>
                  <a:lnTo>
                    <a:pt x="2100" y="2110"/>
                  </a:lnTo>
                  <a:lnTo>
                    <a:pt x="2086" y="2133"/>
                  </a:lnTo>
                  <a:lnTo>
                    <a:pt x="2076" y="2149"/>
                  </a:lnTo>
                  <a:lnTo>
                    <a:pt x="2068" y="2160"/>
                  </a:lnTo>
                  <a:lnTo>
                    <a:pt x="2065" y="2163"/>
                  </a:lnTo>
                  <a:lnTo>
                    <a:pt x="2025" y="2217"/>
                  </a:lnTo>
                  <a:lnTo>
                    <a:pt x="1980" y="2265"/>
                  </a:lnTo>
                  <a:lnTo>
                    <a:pt x="1932" y="2307"/>
                  </a:lnTo>
                  <a:lnTo>
                    <a:pt x="1881" y="2344"/>
                  </a:lnTo>
                  <a:lnTo>
                    <a:pt x="1828" y="2375"/>
                  </a:lnTo>
                  <a:lnTo>
                    <a:pt x="1773" y="2404"/>
                  </a:lnTo>
                  <a:lnTo>
                    <a:pt x="1718" y="2426"/>
                  </a:lnTo>
                  <a:lnTo>
                    <a:pt x="1661" y="2446"/>
                  </a:lnTo>
                  <a:lnTo>
                    <a:pt x="1602" y="2462"/>
                  </a:lnTo>
                  <a:lnTo>
                    <a:pt x="1545" y="2474"/>
                  </a:lnTo>
                  <a:lnTo>
                    <a:pt x="1488" y="2485"/>
                  </a:lnTo>
                  <a:lnTo>
                    <a:pt x="1433" y="2491"/>
                  </a:lnTo>
                  <a:lnTo>
                    <a:pt x="1379" y="2495"/>
                  </a:lnTo>
                  <a:lnTo>
                    <a:pt x="1326" y="2498"/>
                  </a:lnTo>
                  <a:lnTo>
                    <a:pt x="1278" y="2498"/>
                  </a:lnTo>
                  <a:lnTo>
                    <a:pt x="1228" y="2498"/>
                  </a:lnTo>
                  <a:lnTo>
                    <a:pt x="1181" y="2497"/>
                  </a:lnTo>
                  <a:lnTo>
                    <a:pt x="1141" y="2494"/>
                  </a:lnTo>
                  <a:lnTo>
                    <a:pt x="1105" y="2489"/>
                  </a:lnTo>
                  <a:lnTo>
                    <a:pt x="1076" y="2486"/>
                  </a:lnTo>
                  <a:lnTo>
                    <a:pt x="1054" y="2483"/>
                  </a:lnTo>
                  <a:lnTo>
                    <a:pt x="1040" y="2482"/>
                  </a:lnTo>
                  <a:lnTo>
                    <a:pt x="1036" y="2480"/>
                  </a:lnTo>
                  <a:lnTo>
                    <a:pt x="967" y="2473"/>
                  </a:lnTo>
                  <a:lnTo>
                    <a:pt x="895" y="2468"/>
                  </a:lnTo>
                  <a:lnTo>
                    <a:pt x="821" y="2465"/>
                  </a:lnTo>
                  <a:lnTo>
                    <a:pt x="746" y="2464"/>
                  </a:lnTo>
                  <a:lnTo>
                    <a:pt x="690" y="2464"/>
                  </a:lnTo>
                  <a:lnTo>
                    <a:pt x="636" y="2465"/>
                  </a:lnTo>
                  <a:lnTo>
                    <a:pt x="583" y="2467"/>
                  </a:lnTo>
                  <a:lnTo>
                    <a:pt x="535" y="2470"/>
                  </a:lnTo>
                  <a:lnTo>
                    <a:pt x="492" y="2471"/>
                  </a:lnTo>
                  <a:lnTo>
                    <a:pt x="453" y="2474"/>
                  </a:lnTo>
                  <a:lnTo>
                    <a:pt x="423" y="2476"/>
                  </a:lnTo>
                  <a:lnTo>
                    <a:pt x="399" y="2479"/>
                  </a:lnTo>
                  <a:lnTo>
                    <a:pt x="384" y="2479"/>
                  </a:lnTo>
                  <a:lnTo>
                    <a:pt x="378" y="2480"/>
                  </a:lnTo>
                  <a:lnTo>
                    <a:pt x="328" y="2480"/>
                  </a:lnTo>
                  <a:lnTo>
                    <a:pt x="241" y="2479"/>
                  </a:lnTo>
                  <a:lnTo>
                    <a:pt x="162" y="2473"/>
                  </a:lnTo>
                  <a:lnTo>
                    <a:pt x="87" y="2462"/>
                  </a:lnTo>
                  <a:lnTo>
                    <a:pt x="18" y="2449"/>
                  </a:lnTo>
                  <a:lnTo>
                    <a:pt x="41" y="2429"/>
                  </a:lnTo>
                  <a:lnTo>
                    <a:pt x="65" y="2408"/>
                  </a:lnTo>
                  <a:lnTo>
                    <a:pt x="90" y="2383"/>
                  </a:lnTo>
                  <a:lnTo>
                    <a:pt x="117" y="2356"/>
                  </a:lnTo>
                  <a:lnTo>
                    <a:pt x="143" y="2325"/>
                  </a:lnTo>
                  <a:lnTo>
                    <a:pt x="168" y="2290"/>
                  </a:lnTo>
                  <a:lnTo>
                    <a:pt x="192" y="2253"/>
                  </a:lnTo>
                  <a:lnTo>
                    <a:pt x="216" y="2212"/>
                  </a:lnTo>
                  <a:lnTo>
                    <a:pt x="235" y="2167"/>
                  </a:lnTo>
                  <a:lnTo>
                    <a:pt x="253" y="2119"/>
                  </a:lnTo>
                  <a:lnTo>
                    <a:pt x="268" y="2068"/>
                  </a:lnTo>
                  <a:lnTo>
                    <a:pt x="279" y="2013"/>
                  </a:lnTo>
                  <a:lnTo>
                    <a:pt x="285" y="1954"/>
                  </a:lnTo>
                  <a:lnTo>
                    <a:pt x="286" y="1893"/>
                  </a:lnTo>
                  <a:lnTo>
                    <a:pt x="283" y="1827"/>
                  </a:lnTo>
                  <a:lnTo>
                    <a:pt x="274" y="1758"/>
                  </a:lnTo>
                  <a:lnTo>
                    <a:pt x="258" y="1685"/>
                  </a:lnTo>
                  <a:lnTo>
                    <a:pt x="234" y="1608"/>
                  </a:lnTo>
                  <a:lnTo>
                    <a:pt x="204" y="1527"/>
                  </a:lnTo>
                  <a:lnTo>
                    <a:pt x="202" y="1523"/>
                  </a:lnTo>
                  <a:lnTo>
                    <a:pt x="199" y="1511"/>
                  </a:lnTo>
                  <a:lnTo>
                    <a:pt x="193" y="1493"/>
                  </a:lnTo>
                  <a:lnTo>
                    <a:pt x="187" y="1469"/>
                  </a:lnTo>
                  <a:lnTo>
                    <a:pt x="181" y="1440"/>
                  </a:lnTo>
                  <a:lnTo>
                    <a:pt x="175" y="1409"/>
                  </a:lnTo>
                  <a:lnTo>
                    <a:pt x="172" y="1375"/>
                  </a:lnTo>
                  <a:lnTo>
                    <a:pt x="169" y="1339"/>
                  </a:lnTo>
                  <a:lnTo>
                    <a:pt x="171" y="1303"/>
                  </a:lnTo>
                  <a:lnTo>
                    <a:pt x="175" y="1267"/>
                  </a:lnTo>
                  <a:lnTo>
                    <a:pt x="184" y="1231"/>
                  </a:lnTo>
                  <a:lnTo>
                    <a:pt x="186" y="1226"/>
                  </a:lnTo>
                  <a:lnTo>
                    <a:pt x="189" y="1214"/>
                  </a:lnTo>
                  <a:lnTo>
                    <a:pt x="195" y="1196"/>
                  </a:lnTo>
                  <a:lnTo>
                    <a:pt x="201" y="1171"/>
                  </a:lnTo>
                  <a:lnTo>
                    <a:pt x="210" y="1139"/>
                  </a:lnTo>
                  <a:lnTo>
                    <a:pt x="217" y="1103"/>
                  </a:lnTo>
                  <a:lnTo>
                    <a:pt x="225" y="1063"/>
                  </a:lnTo>
                  <a:lnTo>
                    <a:pt x="232" y="1018"/>
                  </a:lnTo>
                  <a:lnTo>
                    <a:pt x="238" y="968"/>
                  </a:lnTo>
                  <a:lnTo>
                    <a:pt x="244" y="917"/>
                  </a:lnTo>
                  <a:lnTo>
                    <a:pt x="247" y="862"/>
                  </a:lnTo>
                  <a:lnTo>
                    <a:pt x="249" y="805"/>
                  </a:lnTo>
                  <a:lnTo>
                    <a:pt x="249" y="747"/>
                  </a:lnTo>
                  <a:lnTo>
                    <a:pt x="244" y="688"/>
                  </a:lnTo>
                  <a:lnTo>
                    <a:pt x="237" y="627"/>
                  </a:lnTo>
                  <a:lnTo>
                    <a:pt x="225" y="567"/>
                  </a:lnTo>
                  <a:lnTo>
                    <a:pt x="210" y="507"/>
                  </a:lnTo>
                  <a:lnTo>
                    <a:pt x="189" y="447"/>
                  </a:lnTo>
                  <a:lnTo>
                    <a:pt x="163" y="390"/>
                  </a:lnTo>
                  <a:lnTo>
                    <a:pt x="132" y="335"/>
                  </a:lnTo>
                  <a:lnTo>
                    <a:pt x="95" y="281"/>
                  </a:lnTo>
                  <a:lnTo>
                    <a:pt x="51" y="230"/>
                  </a:lnTo>
                  <a:lnTo>
                    <a:pt x="0" y="183"/>
                  </a:lnTo>
                  <a:lnTo>
                    <a:pt x="42" y="173"/>
                  </a:lnTo>
                  <a:lnTo>
                    <a:pt x="87" y="164"/>
                  </a:lnTo>
                  <a:lnTo>
                    <a:pt x="92" y="162"/>
                  </a:lnTo>
                  <a:lnTo>
                    <a:pt x="105" y="161"/>
                  </a:lnTo>
                  <a:lnTo>
                    <a:pt x="126" y="156"/>
                  </a:lnTo>
                  <a:lnTo>
                    <a:pt x="153" y="152"/>
                  </a:lnTo>
                  <a:lnTo>
                    <a:pt x="187" y="146"/>
                  </a:lnTo>
                  <a:lnTo>
                    <a:pt x="228" y="138"/>
                  </a:lnTo>
                  <a:lnTo>
                    <a:pt x="273" y="129"/>
                  </a:lnTo>
                  <a:lnTo>
                    <a:pt x="322" y="120"/>
                  </a:lnTo>
                  <a:lnTo>
                    <a:pt x="375" y="110"/>
                  </a:lnTo>
                  <a:lnTo>
                    <a:pt x="432" y="99"/>
                  </a:lnTo>
                  <a:lnTo>
                    <a:pt x="492" y="87"/>
                  </a:lnTo>
                  <a:lnTo>
                    <a:pt x="553" y="74"/>
                  </a:lnTo>
                  <a:lnTo>
                    <a:pt x="615" y="60"/>
                  </a:lnTo>
                  <a:lnTo>
                    <a:pt x="621" y="59"/>
                  </a:lnTo>
                  <a:lnTo>
                    <a:pt x="633" y="56"/>
                  </a:lnTo>
                  <a:lnTo>
                    <a:pt x="654" y="51"/>
                  </a:lnTo>
                  <a:lnTo>
                    <a:pt x="679" y="45"/>
                  </a:lnTo>
                  <a:lnTo>
                    <a:pt x="710" y="38"/>
                  </a:lnTo>
                  <a:lnTo>
                    <a:pt x="748" y="30"/>
                  </a:lnTo>
                  <a:lnTo>
                    <a:pt x="790" y="23"/>
                  </a:lnTo>
                  <a:lnTo>
                    <a:pt x="833" y="15"/>
                  </a:lnTo>
                  <a:lnTo>
                    <a:pt x="881" y="9"/>
                  </a:lnTo>
                  <a:lnTo>
                    <a:pt x="931" y="5"/>
                  </a:lnTo>
                  <a:lnTo>
                    <a:pt x="983" y="2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C6E675"/>
            </a:solidFill>
            <a:ln w="0">
              <a:solidFill>
                <a:srgbClr val="C6E67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6228184" y="1484784"/>
              <a:ext cx="1255713" cy="1360488"/>
            </a:xfrm>
            <a:custGeom>
              <a:avLst/>
              <a:gdLst/>
              <a:ahLst/>
              <a:cxnLst>
                <a:cxn ang="0">
                  <a:pos x="1251" y="19"/>
                </a:cxn>
                <a:cxn ang="0">
                  <a:pos x="1543" y="135"/>
                </a:cxn>
                <a:cxn ang="0">
                  <a:pos x="1794" y="294"/>
                </a:cxn>
                <a:cxn ang="0">
                  <a:pos x="1970" y="447"/>
                </a:cxn>
                <a:cxn ang="0">
                  <a:pos x="2069" y="554"/>
                </a:cxn>
                <a:cxn ang="0">
                  <a:pos x="2147" y="665"/>
                </a:cxn>
                <a:cxn ang="0">
                  <a:pos x="2294" y="968"/>
                </a:cxn>
                <a:cxn ang="0">
                  <a:pos x="2359" y="1242"/>
                </a:cxn>
                <a:cxn ang="0">
                  <a:pos x="2369" y="1500"/>
                </a:cxn>
                <a:cxn ang="0">
                  <a:pos x="2323" y="1794"/>
                </a:cxn>
                <a:cxn ang="0">
                  <a:pos x="2242" y="2021"/>
                </a:cxn>
                <a:cxn ang="0">
                  <a:pos x="2164" y="2168"/>
                </a:cxn>
                <a:cxn ang="0">
                  <a:pos x="2129" y="2221"/>
                </a:cxn>
                <a:cxn ang="0">
                  <a:pos x="1937" y="2409"/>
                </a:cxn>
                <a:cxn ang="0">
                  <a:pos x="1707" y="2517"/>
                </a:cxn>
                <a:cxn ang="0">
                  <a:pos x="1471" y="2564"/>
                </a:cxn>
                <a:cxn ang="0">
                  <a:pos x="1260" y="2571"/>
                </a:cxn>
                <a:cxn ang="0">
                  <a:pos x="1104" y="2559"/>
                </a:cxn>
                <a:cxn ang="0">
                  <a:pos x="996" y="2546"/>
                </a:cxn>
                <a:cxn ang="0">
                  <a:pos x="725" y="2537"/>
                </a:cxn>
                <a:cxn ang="0">
                  <a:pos x="527" y="2544"/>
                </a:cxn>
                <a:cxn ang="0">
                  <a:pos x="419" y="2552"/>
                </a:cxn>
                <a:cxn ang="0">
                  <a:pos x="211" y="2546"/>
                </a:cxn>
                <a:cxn ang="0">
                  <a:pos x="33" y="2499"/>
                </a:cxn>
                <a:cxn ang="0">
                  <a:pos x="275" y="2516"/>
                </a:cxn>
                <a:cxn ang="0">
                  <a:pos x="433" y="2516"/>
                </a:cxn>
                <a:cxn ang="0">
                  <a:pos x="569" y="2507"/>
                </a:cxn>
                <a:cxn ang="0">
                  <a:pos x="780" y="2501"/>
                </a:cxn>
                <a:cxn ang="0">
                  <a:pos x="1070" y="2517"/>
                </a:cxn>
                <a:cxn ang="0">
                  <a:pos x="1139" y="2526"/>
                </a:cxn>
                <a:cxn ang="0">
                  <a:pos x="1312" y="2535"/>
                </a:cxn>
                <a:cxn ang="0">
                  <a:pos x="1522" y="2522"/>
                </a:cxn>
                <a:cxn ang="0">
                  <a:pos x="1752" y="2463"/>
                </a:cxn>
                <a:cxn ang="0">
                  <a:pos x="1966" y="2344"/>
                </a:cxn>
                <a:cxn ang="0">
                  <a:pos x="2102" y="2197"/>
                </a:cxn>
                <a:cxn ang="0">
                  <a:pos x="2150" y="2120"/>
                </a:cxn>
                <a:cxn ang="0">
                  <a:pos x="2230" y="1955"/>
                </a:cxn>
                <a:cxn ang="0">
                  <a:pos x="2303" y="1717"/>
                </a:cxn>
                <a:cxn ang="0">
                  <a:pos x="2335" y="1417"/>
                </a:cxn>
                <a:cxn ang="0">
                  <a:pos x="2297" y="1104"/>
                </a:cxn>
                <a:cxn ang="0">
                  <a:pos x="2201" y="838"/>
                </a:cxn>
                <a:cxn ang="0">
                  <a:pos x="2060" y="601"/>
                </a:cxn>
                <a:cxn ang="0">
                  <a:pos x="2002" y="530"/>
                </a:cxn>
                <a:cxn ang="0">
                  <a:pos x="1867" y="400"/>
                </a:cxn>
                <a:cxn ang="0">
                  <a:pos x="1659" y="243"/>
                </a:cxn>
                <a:cxn ang="0">
                  <a:pos x="1378" y="99"/>
                </a:cxn>
                <a:cxn ang="0">
                  <a:pos x="1128" y="39"/>
                </a:cxn>
                <a:cxn ang="0">
                  <a:pos x="915" y="46"/>
                </a:cxn>
                <a:cxn ang="0">
                  <a:pos x="744" y="75"/>
                </a:cxn>
                <a:cxn ang="0">
                  <a:pos x="655" y="96"/>
                </a:cxn>
                <a:cxn ang="0">
                  <a:pos x="466" y="136"/>
                </a:cxn>
                <a:cxn ang="0">
                  <a:pos x="262" y="175"/>
                </a:cxn>
                <a:cxn ang="0">
                  <a:pos x="139" y="198"/>
                </a:cxn>
                <a:cxn ang="0">
                  <a:pos x="34" y="220"/>
                </a:cxn>
                <a:cxn ang="0">
                  <a:pos x="120" y="163"/>
                </a:cxn>
                <a:cxn ang="0">
                  <a:pos x="215" y="147"/>
                </a:cxn>
                <a:cxn ang="0">
                  <a:pos x="403" y="112"/>
                </a:cxn>
                <a:cxn ang="0">
                  <a:pos x="641" y="63"/>
                </a:cxn>
                <a:cxn ang="0">
                  <a:pos x="709" y="45"/>
                </a:cxn>
                <a:cxn ang="0">
                  <a:pos x="864" y="16"/>
                </a:cxn>
                <a:cxn ang="0">
                  <a:pos x="1067" y="0"/>
                </a:cxn>
              </a:cxnLst>
              <a:rect l="0" t="0" r="r" b="b"/>
              <a:pathLst>
                <a:path w="2371" h="2571">
                  <a:moveTo>
                    <a:pt x="1067" y="0"/>
                  </a:moveTo>
                  <a:lnTo>
                    <a:pt x="1130" y="3"/>
                  </a:lnTo>
                  <a:lnTo>
                    <a:pt x="1191" y="9"/>
                  </a:lnTo>
                  <a:lnTo>
                    <a:pt x="1251" y="19"/>
                  </a:lnTo>
                  <a:lnTo>
                    <a:pt x="1308" y="34"/>
                  </a:lnTo>
                  <a:lnTo>
                    <a:pt x="1392" y="66"/>
                  </a:lnTo>
                  <a:lnTo>
                    <a:pt x="1470" y="99"/>
                  </a:lnTo>
                  <a:lnTo>
                    <a:pt x="1543" y="135"/>
                  </a:lnTo>
                  <a:lnTo>
                    <a:pt x="1614" y="174"/>
                  </a:lnTo>
                  <a:lnTo>
                    <a:pt x="1678" y="213"/>
                  </a:lnTo>
                  <a:lnTo>
                    <a:pt x="1738" y="253"/>
                  </a:lnTo>
                  <a:lnTo>
                    <a:pt x="1794" y="294"/>
                  </a:lnTo>
                  <a:lnTo>
                    <a:pt x="1844" y="334"/>
                  </a:lnTo>
                  <a:lnTo>
                    <a:pt x="1891" y="373"/>
                  </a:lnTo>
                  <a:lnTo>
                    <a:pt x="1933" y="411"/>
                  </a:lnTo>
                  <a:lnTo>
                    <a:pt x="1970" y="447"/>
                  </a:lnTo>
                  <a:lnTo>
                    <a:pt x="2002" y="478"/>
                  </a:lnTo>
                  <a:lnTo>
                    <a:pt x="2029" y="508"/>
                  </a:lnTo>
                  <a:lnTo>
                    <a:pt x="2051" y="533"/>
                  </a:lnTo>
                  <a:lnTo>
                    <a:pt x="2069" y="554"/>
                  </a:lnTo>
                  <a:lnTo>
                    <a:pt x="2081" y="569"/>
                  </a:lnTo>
                  <a:lnTo>
                    <a:pt x="2090" y="580"/>
                  </a:lnTo>
                  <a:lnTo>
                    <a:pt x="2093" y="584"/>
                  </a:lnTo>
                  <a:lnTo>
                    <a:pt x="2147" y="665"/>
                  </a:lnTo>
                  <a:lnTo>
                    <a:pt x="2195" y="745"/>
                  </a:lnTo>
                  <a:lnTo>
                    <a:pt x="2234" y="823"/>
                  </a:lnTo>
                  <a:lnTo>
                    <a:pt x="2267" y="898"/>
                  </a:lnTo>
                  <a:lnTo>
                    <a:pt x="2294" y="968"/>
                  </a:lnTo>
                  <a:lnTo>
                    <a:pt x="2315" y="1035"/>
                  </a:lnTo>
                  <a:lnTo>
                    <a:pt x="2332" y="1095"/>
                  </a:lnTo>
                  <a:lnTo>
                    <a:pt x="2344" y="1151"/>
                  </a:lnTo>
                  <a:lnTo>
                    <a:pt x="2359" y="1242"/>
                  </a:lnTo>
                  <a:lnTo>
                    <a:pt x="2368" y="1331"/>
                  </a:lnTo>
                  <a:lnTo>
                    <a:pt x="2371" y="1414"/>
                  </a:lnTo>
                  <a:lnTo>
                    <a:pt x="2371" y="1420"/>
                  </a:lnTo>
                  <a:lnTo>
                    <a:pt x="2369" y="1500"/>
                  </a:lnTo>
                  <a:lnTo>
                    <a:pt x="2363" y="1578"/>
                  </a:lnTo>
                  <a:lnTo>
                    <a:pt x="2353" y="1654"/>
                  </a:lnTo>
                  <a:lnTo>
                    <a:pt x="2339" y="1726"/>
                  </a:lnTo>
                  <a:lnTo>
                    <a:pt x="2323" y="1794"/>
                  </a:lnTo>
                  <a:lnTo>
                    <a:pt x="2303" y="1858"/>
                  </a:lnTo>
                  <a:lnTo>
                    <a:pt x="2284" y="1916"/>
                  </a:lnTo>
                  <a:lnTo>
                    <a:pt x="2263" y="1970"/>
                  </a:lnTo>
                  <a:lnTo>
                    <a:pt x="2242" y="2021"/>
                  </a:lnTo>
                  <a:lnTo>
                    <a:pt x="2221" y="2066"/>
                  </a:lnTo>
                  <a:lnTo>
                    <a:pt x="2200" y="2105"/>
                  </a:lnTo>
                  <a:lnTo>
                    <a:pt x="2180" y="2140"/>
                  </a:lnTo>
                  <a:lnTo>
                    <a:pt x="2164" y="2168"/>
                  </a:lnTo>
                  <a:lnTo>
                    <a:pt x="2150" y="2191"/>
                  </a:lnTo>
                  <a:lnTo>
                    <a:pt x="2138" y="2207"/>
                  </a:lnTo>
                  <a:lnTo>
                    <a:pt x="2132" y="2218"/>
                  </a:lnTo>
                  <a:lnTo>
                    <a:pt x="2129" y="2221"/>
                  </a:lnTo>
                  <a:lnTo>
                    <a:pt x="2086" y="2278"/>
                  </a:lnTo>
                  <a:lnTo>
                    <a:pt x="2039" y="2327"/>
                  </a:lnTo>
                  <a:lnTo>
                    <a:pt x="1990" y="2370"/>
                  </a:lnTo>
                  <a:lnTo>
                    <a:pt x="1937" y="2409"/>
                  </a:lnTo>
                  <a:lnTo>
                    <a:pt x="1882" y="2444"/>
                  </a:lnTo>
                  <a:lnTo>
                    <a:pt x="1825" y="2472"/>
                  </a:lnTo>
                  <a:lnTo>
                    <a:pt x="1767" y="2496"/>
                  </a:lnTo>
                  <a:lnTo>
                    <a:pt x="1707" y="2517"/>
                  </a:lnTo>
                  <a:lnTo>
                    <a:pt x="1647" y="2534"/>
                  </a:lnTo>
                  <a:lnTo>
                    <a:pt x="1588" y="2547"/>
                  </a:lnTo>
                  <a:lnTo>
                    <a:pt x="1530" y="2556"/>
                  </a:lnTo>
                  <a:lnTo>
                    <a:pt x="1471" y="2564"/>
                  </a:lnTo>
                  <a:lnTo>
                    <a:pt x="1416" y="2568"/>
                  </a:lnTo>
                  <a:lnTo>
                    <a:pt x="1362" y="2571"/>
                  </a:lnTo>
                  <a:lnTo>
                    <a:pt x="1311" y="2571"/>
                  </a:lnTo>
                  <a:lnTo>
                    <a:pt x="1260" y="2571"/>
                  </a:lnTo>
                  <a:lnTo>
                    <a:pt x="1212" y="2568"/>
                  </a:lnTo>
                  <a:lnTo>
                    <a:pt x="1170" y="2565"/>
                  </a:lnTo>
                  <a:lnTo>
                    <a:pt x="1134" y="2562"/>
                  </a:lnTo>
                  <a:lnTo>
                    <a:pt x="1104" y="2559"/>
                  </a:lnTo>
                  <a:lnTo>
                    <a:pt x="1083" y="2556"/>
                  </a:lnTo>
                  <a:lnTo>
                    <a:pt x="1068" y="2553"/>
                  </a:lnTo>
                  <a:lnTo>
                    <a:pt x="1064" y="2553"/>
                  </a:lnTo>
                  <a:lnTo>
                    <a:pt x="996" y="2546"/>
                  </a:lnTo>
                  <a:lnTo>
                    <a:pt x="926" y="2540"/>
                  </a:lnTo>
                  <a:lnTo>
                    <a:pt x="854" y="2538"/>
                  </a:lnTo>
                  <a:lnTo>
                    <a:pt x="782" y="2537"/>
                  </a:lnTo>
                  <a:lnTo>
                    <a:pt x="725" y="2537"/>
                  </a:lnTo>
                  <a:lnTo>
                    <a:pt x="671" y="2538"/>
                  </a:lnTo>
                  <a:lnTo>
                    <a:pt x="619" y="2540"/>
                  </a:lnTo>
                  <a:lnTo>
                    <a:pt x="571" y="2543"/>
                  </a:lnTo>
                  <a:lnTo>
                    <a:pt x="527" y="2544"/>
                  </a:lnTo>
                  <a:lnTo>
                    <a:pt x="490" y="2547"/>
                  </a:lnTo>
                  <a:lnTo>
                    <a:pt x="458" y="2549"/>
                  </a:lnTo>
                  <a:lnTo>
                    <a:pt x="436" y="2552"/>
                  </a:lnTo>
                  <a:lnTo>
                    <a:pt x="419" y="2552"/>
                  </a:lnTo>
                  <a:lnTo>
                    <a:pt x="413" y="2553"/>
                  </a:lnTo>
                  <a:lnTo>
                    <a:pt x="364" y="2553"/>
                  </a:lnTo>
                  <a:lnTo>
                    <a:pt x="284" y="2552"/>
                  </a:lnTo>
                  <a:lnTo>
                    <a:pt x="211" y="2546"/>
                  </a:lnTo>
                  <a:lnTo>
                    <a:pt x="141" y="2538"/>
                  </a:lnTo>
                  <a:lnTo>
                    <a:pt x="76" y="2526"/>
                  </a:lnTo>
                  <a:lnTo>
                    <a:pt x="15" y="2511"/>
                  </a:lnTo>
                  <a:lnTo>
                    <a:pt x="33" y="2499"/>
                  </a:lnTo>
                  <a:lnTo>
                    <a:pt x="52" y="2486"/>
                  </a:lnTo>
                  <a:lnTo>
                    <a:pt x="121" y="2499"/>
                  </a:lnTo>
                  <a:lnTo>
                    <a:pt x="196" y="2510"/>
                  </a:lnTo>
                  <a:lnTo>
                    <a:pt x="275" y="2516"/>
                  </a:lnTo>
                  <a:lnTo>
                    <a:pt x="362" y="2517"/>
                  </a:lnTo>
                  <a:lnTo>
                    <a:pt x="412" y="2517"/>
                  </a:lnTo>
                  <a:lnTo>
                    <a:pt x="418" y="2516"/>
                  </a:lnTo>
                  <a:lnTo>
                    <a:pt x="433" y="2516"/>
                  </a:lnTo>
                  <a:lnTo>
                    <a:pt x="457" y="2513"/>
                  </a:lnTo>
                  <a:lnTo>
                    <a:pt x="487" y="2511"/>
                  </a:lnTo>
                  <a:lnTo>
                    <a:pt x="526" y="2508"/>
                  </a:lnTo>
                  <a:lnTo>
                    <a:pt x="569" y="2507"/>
                  </a:lnTo>
                  <a:lnTo>
                    <a:pt x="617" y="2504"/>
                  </a:lnTo>
                  <a:lnTo>
                    <a:pt x="670" y="2502"/>
                  </a:lnTo>
                  <a:lnTo>
                    <a:pt x="724" y="2501"/>
                  </a:lnTo>
                  <a:lnTo>
                    <a:pt x="780" y="2501"/>
                  </a:lnTo>
                  <a:lnTo>
                    <a:pt x="855" y="2502"/>
                  </a:lnTo>
                  <a:lnTo>
                    <a:pt x="929" y="2505"/>
                  </a:lnTo>
                  <a:lnTo>
                    <a:pt x="1001" y="2510"/>
                  </a:lnTo>
                  <a:lnTo>
                    <a:pt x="1070" y="2517"/>
                  </a:lnTo>
                  <a:lnTo>
                    <a:pt x="1074" y="2519"/>
                  </a:lnTo>
                  <a:lnTo>
                    <a:pt x="1088" y="2520"/>
                  </a:lnTo>
                  <a:lnTo>
                    <a:pt x="1110" y="2523"/>
                  </a:lnTo>
                  <a:lnTo>
                    <a:pt x="1139" y="2526"/>
                  </a:lnTo>
                  <a:lnTo>
                    <a:pt x="1175" y="2531"/>
                  </a:lnTo>
                  <a:lnTo>
                    <a:pt x="1215" y="2534"/>
                  </a:lnTo>
                  <a:lnTo>
                    <a:pt x="1262" y="2535"/>
                  </a:lnTo>
                  <a:lnTo>
                    <a:pt x="1312" y="2535"/>
                  </a:lnTo>
                  <a:lnTo>
                    <a:pt x="1360" y="2535"/>
                  </a:lnTo>
                  <a:lnTo>
                    <a:pt x="1413" y="2532"/>
                  </a:lnTo>
                  <a:lnTo>
                    <a:pt x="1467" y="2528"/>
                  </a:lnTo>
                  <a:lnTo>
                    <a:pt x="1522" y="2522"/>
                  </a:lnTo>
                  <a:lnTo>
                    <a:pt x="1579" y="2511"/>
                  </a:lnTo>
                  <a:lnTo>
                    <a:pt x="1636" y="2499"/>
                  </a:lnTo>
                  <a:lnTo>
                    <a:pt x="1695" y="2483"/>
                  </a:lnTo>
                  <a:lnTo>
                    <a:pt x="1752" y="2463"/>
                  </a:lnTo>
                  <a:lnTo>
                    <a:pt x="1807" y="2441"/>
                  </a:lnTo>
                  <a:lnTo>
                    <a:pt x="1862" y="2412"/>
                  </a:lnTo>
                  <a:lnTo>
                    <a:pt x="1915" y="2381"/>
                  </a:lnTo>
                  <a:lnTo>
                    <a:pt x="1966" y="2344"/>
                  </a:lnTo>
                  <a:lnTo>
                    <a:pt x="2014" y="2302"/>
                  </a:lnTo>
                  <a:lnTo>
                    <a:pt x="2059" y="2254"/>
                  </a:lnTo>
                  <a:lnTo>
                    <a:pt x="2099" y="2200"/>
                  </a:lnTo>
                  <a:lnTo>
                    <a:pt x="2102" y="2197"/>
                  </a:lnTo>
                  <a:lnTo>
                    <a:pt x="2110" y="2186"/>
                  </a:lnTo>
                  <a:lnTo>
                    <a:pt x="2120" y="2170"/>
                  </a:lnTo>
                  <a:lnTo>
                    <a:pt x="2134" y="2147"/>
                  </a:lnTo>
                  <a:lnTo>
                    <a:pt x="2150" y="2120"/>
                  </a:lnTo>
                  <a:lnTo>
                    <a:pt x="2168" y="2087"/>
                  </a:lnTo>
                  <a:lnTo>
                    <a:pt x="2188" y="2048"/>
                  </a:lnTo>
                  <a:lnTo>
                    <a:pt x="2209" y="2005"/>
                  </a:lnTo>
                  <a:lnTo>
                    <a:pt x="2230" y="1955"/>
                  </a:lnTo>
                  <a:lnTo>
                    <a:pt x="2251" y="1903"/>
                  </a:lnTo>
                  <a:lnTo>
                    <a:pt x="2270" y="1846"/>
                  </a:lnTo>
                  <a:lnTo>
                    <a:pt x="2288" y="1783"/>
                  </a:lnTo>
                  <a:lnTo>
                    <a:pt x="2303" y="1717"/>
                  </a:lnTo>
                  <a:lnTo>
                    <a:pt x="2317" y="1648"/>
                  </a:lnTo>
                  <a:lnTo>
                    <a:pt x="2327" y="1575"/>
                  </a:lnTo>
                  <a:lnTo>
                    <a:pt x="2333" y="1497"/>
                  </a:lnTo>
                  <a:lnTo>
                    <a:pt x="2335" y="1417"/>
                  </a:lnTo>
                  <a:lnTo>
                    <a:pt x="2332" y="1334"/>
                  </a:lnTo>
                  <a:lnTo>
                    <a:pt x="2323" y="1247"/>
                  </a:lnTo>
                  <a:lnTo>
                    <a:pt x="2309" y="1158"/>
                  </a:lnTo>
                  <a:lnTo>
                    <a:pt x="2297" y="1104"/>
                  </a:lnTo>
                  <a:lnTo>
                    <a:pt x="2281" y="1044"/>
                  </a:lnTo>
                  <a:lnTo>
                    <a:pt x="2260" y="980"/>
                  </a:lnTo>
                  <a:lnTo>
                    <a:pt x="2234" y="911"/>
                  </a:lnTo>
                  <a:lnTo>
                    <a:pt x="2201" y="838"/>
                  </a:lnTo>
                  <a:lnTo>
                    <a:pt x="2162" y="763"/>
                  </a:lnTo>
                  <a:lnTo>
                    <a:pt x="2117" y="685"/>
                  </a:lnTo>
                  <a:lnTo>
                    <a:pt x="2063" y="605"/>
                  </a:lnTo>
                  <a:lnTo>
                    <a:pt x="2060" y="601"/>
                  </a:lnTo>
                  <a:lnTo>
                    <a:pt x="2053" y="592"/>
                  </a:lnTo>
                  <a:lnTo>
                    <a:pt x="2041" y="575"/>
                  </a:lnTo>
                  <a:lnTo>
                    <a:pt x="2023" y="556"/>
                  </a:lnTo>
                  <a:lnTo>
                    <a:pt x="2002" y="530"/>
                  </a:lnTo>
                  <a:lnTo>
                    <a:pt x="1975" y="502"/>
                  </a:lnTo>
                  <a:lnTo>
                    <a:pt x="1943" y="470"/>
                  </a:lnTo>
                  <a:lnTo>
                    <a:pt x="1907" y="436"/>
                  </a:lnTo>
                  <a:lnTo>
                    <a:pt x="1867" y="400"/>
                  </a:lnTo>
                  <a:lnTo>
                    <a:pt x="1822" y="361"/>
                  </a:lnTo>
                  <a:lnTo>
                    <a:pt x="1771" y="322"/>
                  </a:lnTo>
                  <a:lnTo>
                    <a:pt x="1717" y="283"/>
                  </a:lnTo>
                  <a:lnTo>
                    <a:pt x="1659" y="243"/>
                  </a:lnTo>
                  <a:lnTo>
                    <a:pt x="1596" y="205"/>
                  </a:lnTo>
                  <a:lnTo>
                    <a:pt x="1527" y="168"/>
                  </a:lnTo>
                  <a:lnTo>
                    <a:pt x="1455" y="132"/>
                  </a:lnTo>
                  <a:lnTo>
                    <a:pt x="1378" y="99"/>
                  </a:lnTo>
                  <a:lnTo>
                    <a:pt x="1297" y="69"/>
                  </a:lnTo>
                  <a:lnTo>
                    <a:pt x="1244" y="54"/>
                  </a:lnTo>
                  <a:lnTo>
                    <a:pt x="1187" y="43"/>
                  </a:lnTo>
                  <a:lnTo>
                    <a:pt x="1128" y="39"/>
                  </a:lnTo>
                  <a:lnTo>
                    <a:pt x="1070" y="37"/>
                  </a:lnTo>
                  <a:lnTo>
                    <a:pt x="1017" y="39"/>
                  </a:lnTo>
                  <a:lnTo>
                    <a:pt x="965" y="42"/>
                  </a:lnTo>
                  <a:lnTo>
                    <a:pt x="915" y="46"/>
                  </a:lnTo>
                  <a:lnTo>
                    <a:pt x="867" y="52"/>
                  </a:lnTo>
                  <a:lnTo>
                    <a:pt x="824" y="60"/>
                  </a:lnTo>
                  <a:lnTo>
                    <a:pt x="782" y="67"/>
                  </a:lnTo>
                  <a:lnTo>
                    <a:pt x="744" y="75"/>
                  </a:lnTo>
                  <a:lnTo>
                    <a:pt x="713" y="82"/>
                  </a:lnTo>
                  <a:lnTo>
                    <a:pt x="688" y="88"/>
                  </a:lnTo>
                  <a:lnTo>
                    <a:pt x="667" y="93"/>
                  </a:lnTo>
                  <a:lnTo>
                    <a:pt x="655" y="96"/>
                  </a:lnTo>
                  <a:lnTo>
                    <a:pt x="649" y="97"/>
                  </a:lnTo>
                  <a:lnTo>
                    <a:pt x="587" y="111"/>
                  </a:lnTo>
                  <a:lnTo>
                    <a:pt x="526" y="124"/>
                  </a:lnTo>
                  <a:lnTo>
                    <a:pt x="466" y="136"/>
                  </a:lnTo>
                  <a:lnTo>
                    <a:pt x="409" y="147"/>
                  </a:lnTo>
                  <a:lnTo>
                    <a:pt x="356" y="157"/>
                  </a:lnTo>
                  <a:lnTo>
                    <a:pt x="307" y="166"/>
                  </a:lnTo>
                  <a:lnTo>
                    <a:pt x="262" y="175"/>
                  </a:lnTo>
                  <a:lnTo>
                    <a:pt x="221" y="183"/>
                  </a:lnTo>
                  <a:lnTo>
                    <a:pt x="187" y="189"/>
                  </a:lnTo>
                  <a:lnTo>
                    <a:pt x="160" y="193"/>
                  </a:lnTo>
                  <a:lnTo>
                    <a:pt x="139" y="198"/>
                  </a:lnTo>
                  <a:lnTo>
                    <a:pt x="126" y="199"/>
                  </a:lnTo>
                  <a:lnTo>
                    <a:pt x="121" y="201"/>
                  </a:lnTo>
                  <a:lnTo>
                    <a:pt x="76" y="210"/>
                  </a:lnTo>
                  <a:lnTo>
                    <a:pt x="34" y="220"/>
                  </a:lnTo>
                  <a:lnTo>
                    <a:pt x="0" y="193"/>
                  </a:lnTo>
                  <a:lnTo>
                    <a:pt x="55" y="177"/>
                  </a:lnTo>
                  <a:lnTo>
                    <a:pt x="114" y="165"/>
                  </a:lnTo>
                  <a:lnTo>
                    <a:pt x="120" y="163"/>
                  </a:lnTo>
                  <a:lnTo>
                    <a:pt x="133" y="162"/>
                  </a:lnTo>
                  <a:lnTo>
                    <a:pt x="153" y="159"/>
                  </a:lnTo>
                  <a:lnTo>
                    <a:pt x="181" y="153"/>
                  </a:lnTo>
                  <a:lnTo>
                    <a:pt x="215" y="147"/>
                  </a:lnTo>
                  <a:lnTo>
                    <a:pt x="254" y="139"/>
                  </a:lnTo>
                  <a:lnTo>
                    <a:pt x="299" y="132"/>
                  </a:lnTo>
                  <a:lnTo>
                    <a:pt x="349" y="123"/>
                  </a:lnTo>
                  <a:lnTo>
                    <a:pt x="403" y="112"/>
                  </a:lnTo>
                  <a:lnTo>
                    <a:pt x="458" y="100"/>
                  </a:lnTo>
                  <a:lnTo>
                    <a:pt x="517" y="88"/>
                  </a:lnTo>
                  <a:lnTo>
                    <a:pt x="578" y="76"/>
                  </a:lnTo>
                  <a:lnTo>
                    <a:pt x="641" y="63"/>
                  </a:lnTo>
                  <a:lnTo>
                    <a:pt x="647" y="61"/>
                  </a:lnTo>
                  <a:lnTo>
                    <a:pt x="662" y="57"/>
                  </a:lnTo>
                  <a:lnTo>
                    <a:pt x="682" y="52"/>
                  </a:lnTo>
                  <a:lnTo>
                    <a:pt x="709" y="45"/>
                  </a:lnTo>
                  <a:lnTo>
                    <a:pt x="741" y="37"/>
                  </a:lnTo>
                  <a:lnTo>
                    <a:pt x="779" y="30"/>
                  </a:lnTo>
                  <a:lnTo>
                    <a:pt x="821" y="22"/>
                  </a:lnTo>
                  <a:lnTo>
                    <a:pt x="864" y="16"/>
                  </a:lnTo>
                  <a:lnTo>
                    <a:pt x="912" y="10"/>
                  </a:lnTo>
                  <a:lnTo>
                    <a:pt x="963" y="4"/>
                  </a:lnTo>
                  <a:lnTo>
                    <a:pt x="1014" y="1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9CBF66"/>
            </a:solidFill>
            <a:ln w="0">
              <a:solidFill>
                <a:srgbClr val="9CBF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12"/>
          <p:cNvSpPr>
            <a:spLocks/>
          </p:cNvSpPr>
          <p:nvPr/>
        </p:nvSpPr>
        <p:spPr bwMode="auto">
          <a:xfrm>
            <a:off x="8744851" y="1780052"/>
            <a:ext cx="660868" cy="1164610"/>
          </a:xfrm>
          <a:custGeom>
            <a:avLst/>
            <a:gdLst/>
            <a:ahLst/>
            <a:cxnLst>
              <a:cxn ang="0">
                <a:pos x="441" y="18"/>
              </a:cxn>
              <a:cxn ang="0">
                <a:pos x="516" y="53"/>
              </a:cxn>
              <a:cxn ang="0">
                <a:pos x="569" y="82"/>
              </a:cxn>
              <a:cxn ang="0">
                <a:pos x="599" y="104"/>
              </a:cxn>
              <a:cxn ang="0">
                <a:pos x="608" y="111"/>
              </a:cxn>
              <a:cxn ang="0">
                <a:pos x="635" y="135"/>
              </a:cxn>
              <a:cxn ang="0">
                <a:pos x="670" y="171"/>
              </a:cxn>
              <a:cxn ang="0">
                <a:pos x="708" y="215"/>
              </a:cxn>
              <a:cxn ang="0">
                <a:pos x="744" y="263"/>
              </a:cxn>
              <a:cxn ang="0">
                <a:pos x="857" y="442"/>
              </a:cxn>
              <a:cxn ang="0">
                <a:pos x="888" y="533"/>
              </a:cxn>
              <a:cxn ang="0">
                <a:pos x="903" y="631"/>
              </a:cxn>
              <a:cxn ang="0">
                <a:pos x="904" y="732"/>
              </a:cxn>
              <a:cxn ang="0">
                <a:pos x="894" y="835"/>
              </a:cxn>
              <a:cxn ang="0">
                <a:pos x="874" y="939"/>
              </a:cxn>
              <a:cxn ang="0">
                <a:pos x="847" y="1040"/>
              </a:cxn>
              <a:cxn ang="0">
                <a:pos x="815" y="1136"/>
              </a:cxn>
              <a:cxn ang="0">
                <a:pos x="781" y="1226"/>
              </a:cxn>
              <a:cxn ang="0">
                <a:pos x="747" y="1306"/>
              </a:cxn>
              <a:cxn ang="0">
                <a:pos x="715" y="1375"/>
              </a:cxn>
              <a:cxn ang="0">
                <a:pos x="687" y="1431"/>
              </a:cxn>
              <a:cxn ang="0">
                <a:pos x="666" y="1470"/>
              </a:cxn>
              <a:cxn ang="0">
                <a:pos x="654" y="1491"/>
              </a:cxn>
              <a:cxn ang="0">
                <a:pos x="635" y="1524"/>
              </a:cxn>
              <a:cxn ang="0">
                <a:pos x="586" y="1576"/>
              </a:cxn>
              <a:cxn ang="0">
                <a:pos x="524" y="1617"/>
              </a:cxn>
              <a:cxn ang="0">
                <a:pos x="451" y="1610"/>
              </a:cxn>
              <a:cxn ang="0">
                <a:pos x="387" y="1562"/>
              </a:cxn>
              <a:cxn ang="0">
                <a:pos x="335" y="1518"/>
              </a:cxn>
              <a:cxn ang="0">
                <a:pos x="296" y="1481"/>
              </a:cxn>
              <a:cxn ang="0">
                <a:pos x="269" y="1453"/>
              </a:cxn>
              <a:cxn ang="0">
                <a:pos x="254" y="1437"/>
              </a:cxn>
              <a:cxn ang="0">
                <a:pos x="209" y="1378"/>
              </a:cxn>
              <a:cxn ang="0">
                <a:pos x="140" y="1269"/>
              </a:cxn>
              <a:cxn ang="0">
                <a:pos x="89" y="1167"/>
              </a:cxn>
              <a:cxn ang="0">
                <a:pos x="55" y="1076"/>
              </a:cxn>
              <a:cxn ang="0">
                <a:pos x="26" y="971"/>
              </a:cxn>
              <a:cxn ang="0">
                <a:pos x="6" y="845"/>
              </a:cxn>
              <a:cxn ang="0">
                <a:pos x="0" y="727"/>
              </a:cxn>
              <a:cxn ang="0">
                <a:pos x="7" y="618"/>
              </a:cxn>
              <a:cxn ang="0">
                <a:pos x="22" y="520"/>
              </a:cxn>
              <a:cxn ang="0">
                <a:pos x="42" y="434"/>
              </a:cxn>
              <a:cxn ang="0">
                <a:pos x="65" y="363"/>
              </a:cxn>
              <a:cxn ang="0">
                <a:pos x="87" y="306"/>
              </a:cxn>
              <a:cxn ang="0">
                <a:pos x="105" y="267"/>
              </a:cxn>
              <a:cxn ang="0">
                <a:pos x="115" y="247"/>
              </a:cxn>
              <a:cxn ang="0">
                <a:pos x="142" y="200"/>
              </a:cxn>
              <a:cxn ang="0">
                <a:pos x="204" y="124"/>
              </a:cxn>
              <a:cxn ang="0">
                <a:pos x="274" y="64"/>
              </a:cxn>
              <a:cxn ang="0">
                <a:pos x="352" y="18"/>
              </a:cxn>
            </a:cxnLst>
            <a:rect l="0" t="0" r="r" b="b"/>
            <a:pathLst>
              <a:path w="905" h="1634">
                <a:moveTo>
                  <a:pt x="393" y="0"/>
                </a:moveTo>
                <a:lnTo>
                  <a:pt x="441" y="18"/>
                </a:lnTo>
                <a:lnTo>
                  <a:pt x="481" y="36"/>
                </a:lnTo>
                <a:lnTo>
                  <a:pt x="516" y="53"/>
                </a:lnTo>
                <a:lnTo>
                  <a:pt x="545" y="68"/>
                </a:lnTo>
                <a:lnTo>
                  <a:pt x="569" y="82"/>
                </a:lnTo>
                <a:lnTo>
                  <a:pt x="586" y="94"/>
                </a:lnTo>
                <a:lnTo>
                  <a:pt x="599" y="104"/>
                </a:lnTo>
                <a:lnTo>
                  <a:pt x="606" y="109"/>
                </a:lnTo>
                <a:lnTo>
                  <a:pt x="608" y="111"/>
                </a:lnTo>
                <a:lnTo>
                  <a:pt x="620" y="122"/>
                </a:lnTo>
                <a:lnTo>
                  <a:pt x="635" y="135"/>
                </a:lnTo>
                <a:lnTo>
                  <a:pt x="652" y="152"/>
                </a:lnTo>
                <a:lnTo>
                  <a:pt x="670" y="171"/>
                </a:lnTo>
                <a:lnTo>
                  <a:pt x="689" y="192"/>
                </a:lnTo>
                <a:lnTo>
                  <a:pt x="708" y="215"/>
                </a:lnTo>
                <a:lnTo>
                  <a:pt x="727" y="238"/>
                </a:lnTo>
                <a:lnTo>
                  <a:pt x="744" y="263"/>
                </a:lnTo>
                <a:lnTo>
                  <a:pt x="834" y="399"/>
                </a:lnTo>
                <a:lnTo>
                  <a:pt x="857" y="442"/>
                </a:lnTo>
                <a:lnTo>
                  <a:pt x="875" y="487"/>
                </a:lnTo>
                <a:lnTo>
                  <a:pt x="888" y="533"/>
                </a:lnTo>
                <a:lnTo>
                  <a:pt x="897" y="581"/>
                </a:lnTo>
                <a:lnTo>
                  <a:pt x="903" y="631"/>
                </a:lnTo>
                <a:lnTo>
                  <a:pt x="905" y="681"/>
                </a:lnTo>
                <a:lnTo>
                  <a:pt x="904" y="732"/>
                </a:lnTo>
                <a:lnTo>
                  <a:pt x="900" y="784"/>
                </a:lnTo>
                <a:lnTo>
                  <a:pt x="894" y="835"/>
                </a:lnTo>
                <a:lnTo>
                  <a:pt x="884" y="888"/>
                </a:lnTo>
                <a:lnTo>
                  <a:pt x="874" y="939"/>
                </a:lnTo>
                <a:lnTo>
                  <a:pt x="861" y="990"/>
                </a:lnTo>
                <a:lnTo>
                  <a:pt x="847" y="1040"/>
                </a:lnTo>
                <a:lnTo>
                  <a:pt x="831" y="1089"/>
                </a:lnTo>
                <a:lnTo>
                  <a:pt x="815" y="1136"/>
                </a:lnTo>
                <a:lnTo>
                  <a:pt x="798" y="1182"/>
                </a:lnTo>
                <a:lnTo>
                  <a:pt x="781" y="1226"/>
                </a:lnTo>
                <a:lnTo>
                  <a:pt x="764" y="1267"/>
                </a:lnTo>
                <a:lnTo>
                  <a:pt x="747" y="1306"/>
                </a:lnTo>
                <a:lnTo>
                  <a:pt x="731" y="1342"/>
                </a:lnTo>
                <a:lnTo>
                  <a:pt x="715" y="1375"/>
                </a:lnTo>
                <a:lnTo>
                  <a:pt x="700" y="1404"/>
                </a:lnTo>
                <a:lnTo>
                  <a:pt x="687" y="1431"/>
                </a:lnTo>
                <a:lnTo>
                  <a:pt x="675" y="1452"/>
                </a:lnTo>
                <a:lnTo>
                  <a:pt x="666" y="1470"/>
                </a:lnTo>
                <a:lnTo>
                  <a:pt x="659" y="1483"/>
                </a:lnTo>
                <a:lnTo>
                  <a:pt x="654" y="1491"/>
                </a:lnTo>
                <a:lnTo>
                  <a:pt x="652" y="1495"/>
                </a:lnTo>
                <a:lnTo>
                  <a:pt x="635" y="1524"/>
                </a:lnTo>
                <a:lnTo>
                  <a:pt x="612" y="1551"/>
                </a:lnTo>
                <a:lnTo>
                  <a:pt x="586" y="1576"/>
                </a:lnTo>
                <a:lnTo>
                  <a:pt x="556" y="1597"/>
                </a:lnTo>
                <a:lnTo>
                  <a:pt x="524" y="1617"/>
                </a:lnTo>
                <a:lnTo>
                  <a:pt x="488" y="1634"/>
                </a:lnTo>
                <a:lnTo>
                  <a:pt x="451" y="1610"/>
                </a:lnTo>
                <a:lnTo>
                  <a:pt x="418" y="1586"/>
                </a:lnTo>
                <a:lnTo>
                  <a:pt x="387" y="1562"/>
                </a:lnTo>
                <a:lnTo>
                  <a:pt x="360" y="1539"/>
                </a:lnTo>
                <a:lnTo>
                  <a:pt x="335" y="1518"/>
                </a:lnTo>
                <a:lnTo>
                  <a:pt x="314" y="1499"/>
                </a:lnTo>
                <a:lnTo>
                  <a:pt x="296" y="1481"/>
                </a:lnTo>
                <a:lnTo>
                  <a:pt x="281" y="1466"/>
                </a:lnTo>
                <a:lnTo>
                  <a:pt x="269" y="1453"/>
                </a:lnTo>
                <a:lnTo>
                  <a:pt x="260" y="1443"/>
                </a:lnTo>
                <a:lnTo>
                  <a:pt x="254" y="1437"/>
                </a:lnTo>
                <a:lnTo>
                  <a:pt x="253" y="1435"/>
                </a:lnTo>
                <a:lnTo>
                  <a:pt x="209" y="1378"/>
                </a:lnTo>
                <a:lnTo>
                  <a:pt x="172" y="1323"/>
                </a:lnTo>
                <a:lnTo>
                  <a:pt x="140" y="1269"/>
                </a:lnTo>
                <a:lnTo>
                  <a:pt x="112" y="1217"/>
                </a:lnTo>
                <a:lnTo>
                  <a:pt x="89" y="1167"/>
                </a:lnTo>
                <a:lnTo>
                  <a:pt x="70" y="1119"/>
                </a:lnTo>
                <a:lnTo>
                  <a:pt x="55" y="1076"/>
                </a:lnTo>
                <a:lnTo>
                  <a:pt x="43" y="1037"/>
                </a:lnTo>
                <a:lnTo>
                  <a:pt x="26" y="971"/>
                </a:lnTo>
                <a:lnTo>
                  <a:pt x="14" y="907"/>
                </a:lnTo>
                <a:lnTo>
                  <a:pt x="6" y="845"/>
                </a:lnTo>
                <a:lnTo>
                  <a:pt x="1" y="784"/>
                </a:lnTo>
                <a:lnTo>
                  <a:pt x="0" y="727"/>
                </a:lnTo>
                <a:lnTo>
                  <a:pt x="2" y="671"/>
                </a:lnTo>
                <a:lnTo>
                  <a:pt x="7" y="618"/>
                </a:lnTo>
                <a:lnTo>
                  <a:pt x="14" y="568"/>
                </a:lnTo>
                <a:lnTo>
                  <a:pt x="22" y="520"/>
                </a:lnTo>
                <a:lnTo>
                  <a:pt x="31" y="475"/>
                </a:lnTo>
                <a:lnTo>
                  <a:pt x="42" y="434"/>
                </a:lnTo>
                <a:lnTo>
                  <a:pt x="54" y="397"/>
                </a:lnTo>
                <a:lnTo>
                  <a:pt x="65" y="363"/>
                </a:lnTo>
                <a:lnTo>
                  <a:pt x="76" y="333"/>
                </a:lnTo>
                <a:lnTo>
                  <a:pt x="87" y="306"/>
                </a:lnTo>
                <a:lnTo>
                  <a:pt x="96" y="285"/>
                </a:lnTo>
                <a:lnTo>
                  <a:pt x="105" y="267"/>
                </a:lnTo>
                <a:lnTo>
                  <a:pt x="111" y="254"/>
                </a:lnTo>
                <a:lnTo>
                  <a:pt x="115" y="247"/>
                </a:lnTo>
                <a:lnTo>
                  <a:pt x="116" y="243"/>
                </a:lnTo>
                <a:lnTo>
                  <a:pt x="142" y="200"/>
                </a:lnTo>
                <a:lnTo>
                  <a:pt x="172" y="159"/>
                </a:lnTo>
                <a:lnTo>
                  <a:pt x="204" y="124"/>
                </a:lnTo>
                <a:lnTo>
                  <a:pt x="238" y="92"/>
                </a:lnTo>
                <a:lnTo>
                  <a:pt x="274" y="64"/>
                </a:lnTo>
                <a:lnTo>
                  <a:pt x="313" y="40"/>
                </a:lnTo>
                <a:lnTo>
                  <a:pt x="352" y="18"/>
                </a:lnTo>
                <a:lnTo>
                  <a:pt x="393" y="0"/>
                </a:lnTo>
                <a:close/>
              </a:path>
            </a:pathLst>
          </a:custGeom>
          <a:solidFill>
            <a:srgbClr val="E7BE51"/>
          </a:solidFill>
          <a:ln w="0">
            <a:solidFill>
              <a:srgbClr val="E7BE5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8727306" y="1771499"/>
            <a:ext cx="372836" cy="1181716"/>
          </a:xfrm>
          <a:custGeom>
            <a:avLst/>
            <a:gdLst/>
            <a:ahLst/>
            <a:cxnLst>
              <a:cxn ang="0">
                <a:pos x="416" y="12"/>
              </a:cxn>
              <a:cxn ang="0">
                <a:pos x="336" y="52"/>
              </a:cxn>
              <a:cxn ang="0">
                <a:pos x="261" y="104"/>
              </a:cxn>
              <a:cxn ang="0">
                <a:pos x="195" y="171"/>
              </a:cxn>
              <a:cxn ang="0">
                <a:pos x="139" y="255"/>
              </a:cxn>
              <a:cxn ang="0">
                <a:pos x="134" y="266"/>
              </a:cxn>
              <a:cxn ang="0">
                <a:pos x="119" y="297"/>
              </a:cxn>
              <a:cxn ang="0">
                <a:pos x="99" y="345"/>
              </a:cxn>
              <a:cxn ang="0">
                <a:pos x="77" y="409"/>
              </a:cxn>
              <a:cxn ang="0">
                <a:pos x="54" y="487"/>
              </a:cxn>
              <a:cxn ang="0">
                <a:pos x="37" y="580"/>
              </a:cxn>
              <a:cxn ang="0">
                <a:pos x="25" y="683"/>
              </a:cxn>
              <a:cxn ang="0">
                <a:pos x="24" y="796"/>
              </a:cxn>
              <a:cxn ang="0">
                <a:pos x="37" y="919"/>
              </a:cxn>
              <a:cxn ang="0">
                <a:pos x="66" y="1049"/>
              </a:cxn>
              <a:cxn ang="0">
                <a:pos x="93" y="1131"/>
              </a:cxn>
              <a:cxn ang="0">
                <a:pos x="135" y="1229"/>
              </a:cxn>
              <a:cxn ang="0">
                <a:pos x="195" y="1335"/>
              </a:cxn>
              <a:cxn ang="0">
                <a:pos x="276" y="1447"/>
              </a:cxn>
              <a:cxn ang="0">
                <a:pos x="283" y="1455"/>
              </a:cxn>
              <a:cxn ang="0">
                <a:pos x="304" y="1478"/>
              </a:cxn>
              <a:cxn ang="0">
                <a:pos x="337" y="1511"/>
              </a:cxn>
              <a:cxn ang="0">
                <a:pos x="383" y="1551"/>
              </a:cxn>
              <a:cxn ang="0">
                <a:pos x="441" y="1598"/>
              </a:cxn>
              <a:cxn ang="0">
                <a:pos x="511" y="1646"/>
              </a:cxn>
              <a:cxn ang="0">
                <a:pos x="449" y="1633"/>
              </a:cxn>
              <a:cxn ang="0">
                <a:pos x="387" y="1587"/>
              </a:cxn>
              <a:cxn ang="0">
                <a:pos x="337" y="1543"/>
              </a:cxn>
              <a:cxn ang="0">
                <a:pos x="298" y="1507"/>
              </a:cxn>
              <a:cxn ang="0">
                <a:pos x="273" y="1479"/>
              </a:cxn>
              <a:cxn ang="0">
                <a:pos x="259" y="1464"/>
              </a:cxn>
              <a:cxn ang="0">
                <a:pos x="213" y="1404"/>
              </a:cxn>
              <a:cxn ang="0">
                <a:pos x="142" y="1293"/>
              </a:cxn>
              <a:cxn ang="0">
                <a:pos x="89" y="1188"/>
              </a:cxn>
              <a:cxn ang="0">
                <a:pos x="54" y="1096"/>
              </a:cxn>
              <a:cxn ang="0">
                <a:pos x="26" y="990"/>
              </a:cxn>
              <a:cxn ang="0">
                <a:pos x="6" y="867"/>
              </a:cxn>
              <a:cxn ang="0">
                <a:pos x="0" y="749"/>
              </a:cxn>
              <a:cxn ang="0">
                <a:pos x="5" y="635"/>
              </a:cxn>
              <a:cxn ang="0">
                <a:pos x="20" y="533"/>
              </a:cxn>
              <a:cxn ang="0">
                <a:pos x="41" y="443"/>
              </a:cxn>
              <a:cxn ang="0">
                <a:pos x="65" y="368"/>
              </a:cxn>
              <a:cxn ang="0">
                <a:pos x="87" y="310"/>
              </a:cxn>
              <a:cxn ang="0">
                <a:pos x="105" y="269"/>
              </a:cxn>
              <a:cxn ang="0">
                <a:pos x="117" y="247"/>
              </a:cxn>
              <a:cxn ang="0">
                <a:pos x="144" y="201"/>
              </a:cxn>
              <a:cxn ang="0">
                <a:pos x="201" y="126"/>
              </a:cxn>
              <a:cxn ang="0">
                <a:pos x="270" y="67"/>
              </a:cxn>
              <a:cxn ang="0">
                <a:pos x="343" y="20"/>
              </a:cxn>
            </a:cxnLst>
            <a:rect l="0" t="0" r="r" b="b"/>
            <a:pathLst>
              <a:path w="511" h="1658">
                <a:moveTo>
                  <a:pt x="382" y="0"/>
                </a:moveTo>
                <a:lnTo>
                  <a:pt x="416" y="12"/>
                </a:lnTo>
                <a:lnTo>
                  <a:pt x="375" y="30"/>
                </a:lnTo>
                <a:lnTo>
                  <a:pt x="336" y="52"/>
                </a:lnTo>
                <a:lnTo>
                  <a:pt x="297" y="76"/>
                </a:lnTo>
                <a:lnTo>
                  <a:pt x="261" y="104"/>
                </a:lnTo>
                <a:lnTo>
                  <a:pt x="227" y="136"/>
                </a:lnTo>
                <a:lnTo>
                  <a:pt x="195" y="171"/>
                </a:lnTo>
                <a:lnTo>
                  <a:pt x="165" y="212"/>
                </a:lnTo>
                <a:lnTo>
                  <a:pt x="139" y="255"/>
                </a:lnTo>
                <a:lnTo>
                  <a:pt x="138" y="259"/>
                </a:lnTo>
                <a:lnTo>
                  <a:pt x="134" y="266"/>
                </a:lnTo>
                <a:lnTo>
                  <a:pt x="128" y="279"/>
                </a:lnTo>
                <a:lnTo>
                  <a:pt x="119" y="297"/>
                </a:lnTo>
                <a:lnTo>
                  <a:pt x="110" y="318"/>
                </a:lnTo>
                <a:lnTo>
                  <a:pt x="99" y="345"/>
                </a:lnTo>
                <a:lnTo>
                  <a:pt x="88" y="375"/>
                </a:lnTo>
                <a:lnTo>
                  <a:pt x="77" y="409"/>
                </a:lnTo>
                <a:lnTo>
                  <a:pt x="65" y="446"/>
                </a:lnTo>
                <a:lnTo>
                  <a:pt x="54" y="487"/>
                </a:lnTo>
                <a:lnTo>
                  <a:pt x="45" y="532"/>
                </a:lnTo>
                <a:lnTo>
                  <a:pt x="37" y="580"/>
                </a:lnTo>
                <a:lnTo>
                  <a:pt x="30" y="630"/>
                </a:lnTo>
                <a:lnTo>
                  <a:pt x="25" y="683"/>
                </a:lnTo>
                <a:lnTo>
                  <a:pt x="23" y="739"/>
                </a:lnTo>
                <a:lnTo>
                  <a:pt x="24" y="796"/>
                </a:lnTo>
                <a:lnTo>
                  <a:pt x="29" y="857"/>
                </a:lnTo>
                <a:lnTo>
                  <a:pt x="37" y="919"/>
                </a:lnTo>
                <a:lnTo>
                  <a:pt x="49" y="983"/>
                </a:lnTo>
                <a:lnTo>
                  <a:pt x="66" y="1049"/>
                </a:lnTo>
                <a:lnTo>
                  <a:pt x="78" y="1088"/>
                </a:lnTo>
                <a:lnTo>
                  <a:pt x="93" y="1131"/>
                </a:lnTo>
                <a:lnTo>
                  <a:pt x="112" y="1179"/>
                </a:lnTo>
                <a:lnTo>
                  <a:pt x="135" y="1229"/>
                </a:lnTo>
                <a:lnTo>
                  <a:pt x="163" y="1281"/>
                </a:lnTo>
                <a:lnTo>
                  <a:pt x="195" y="1335"/>
                </a:lnTo>
                <a:lnTo>
                  <a:pt x="232" y="1390"/>
                </a:lnTo>
                <a:lnTo>
                  <a:pt x="276" y="1447"/>
                </a:lnTo>
                <a:lnTo>
                  <a:pt x="277" y="1449"/>
                </a:lnTo>
                <a:lnTo>
                  <a:pt x="283" y="1455"/>
                </a:lnTo>
                <a:lnTo>
                  <a:pt x="292" y="1465"/>
                </a:lnTo>
                <a:lnTo>
                  <a:pt x="304" y="1478"/>
                </a:lnTo>
                <a:lnTo>
                  <a:pt x="319" y="1493"/>
                </a:lnTo>
                <a:lnTo>
                  <a:pt x="337" y="1511"/>
                </a:lnTo>
                <a:lnTo>
                  <a:pt x="358" y="1530"/>
                </a:lnTo>
                <a:lnTo>
                  <a:pt x="383" y="1551"/>
                </a:lnTo>
                <a:lnTo>
                  <a:pt x="410" y="1574"/>
                </a:lnTo>
                <a:lnTo>
                  <a:pt x="441" y="1598"/>
                </a:lnTo>
                <a:lnTo>
                  <a:pt x="474" y="1622"/>
                </a:lnTo>
                <a:lnTo>
                  <a:pt x="511" y="1646"/>
                </a:lnTo>
                <a:lnTo>
                  <a:pt x="484" y="1658"/>
                </a:lnTo>
                <a:lnTo>
                  <a:pt x="449" y="1633"/>
                </a:lnTo>
                <a:lnTo>
                  <a:pt x="417" y="1610"/>
                </a:lnTo>
                <a:lnTo>
                  <a:pt x="387" y="1587"/>
                </a:lnTo>
                <a:lnTo>
                  <a:pt x="360" y="1564"/>
                </a:lnTo>
                <a:lnTo>
                  <a:pt x="337" y="1543"/>
                </a:lnTo>
                <a:lnTo>
                  <a:pt x="317" y="1524"/>
                </a:lnTo>
                <a:lnTo>
                  <a:pt x="298" y="1507"/>
                </a:lnTo>
                <a:lnTo>
                  <a:pt x="285" y="1492"/>
                </a:lnTo>
                <a:lnTo>
                  <a:pt x="273" y="1479"/>
                </a:lnTo>
                <a:lnTo>
                  <a:pt x="264" y="1470"/>
                </a:lnTo>
                <a:lnTo>
                  <a:pt x="259" y="1464"/>
                </a:lnTo>
                <a:lnTo>
                  <a:pt x="257" y="1462"/>
                </a:lnTo>
                <a:lnTo>
                  <a:pt x="213" y="1404"/>
                </a:lnTo>
                <a:lnTo>
                  <a:pt x="175" y="1348"/>
                </a:lnTo>
                <a:lnTo>
                  <a:pt x="142" y="1293"/>
                </a:lnTo>
                <a:lnTo>
                  <a:pt x="114" y="1239"/>
                </a:lnTo>
                <a:lnTo>
                  <a:pt x="89" y="1188"/>
                </a:lnTo>
                <a:lnTo>
                  <a:pt x="70" y="1140"/>
                </a:lnTo>
                <a:lnTo>
                  <a:pt x="54" y="1096"/>
                </a:lnTo>
                <a:lnTo>
                  <a:pt x="42" y="1055"/>
                </a:lnTo>
                <a:lnTo>
                  <a:pt x="26" y="990"/>
                </a:lnTo>
                <a:lnTo>
                  <a:pt x="14" y="927"/>
                </a:lnTo>
                <a:lnTo>
                  <a:pt x="6" y="867"/>
                </a:lnTo>
                <a:lnTo>
                  <a:pt x="1" y="807"/>
                </a:lnTo>
                <a:lnTo>
                  <a:pt x="0" y="749"/>
                </a:lnTo>
                <a:lnTo>
                  <a:pt x="1" y="692"/>
                </a:lnTo>
                <a:lnTo>
                  <a:pt x="5" y="635"/>
                </a:lnTo>
                <a:lnTo>
                  <a:pt x="11" y="583"/>
                </a:lnTo>
                <a:lnTo>
                  <a:pt x="20" y="533"/>
                </a:lnTo>
                <a:lnTo>
                  <a:pt x="31" y="487"/>
                </a:lnTo>
                <a:lnTo>
                  <a:pt x="41" y="443"/>
                </a:lnTo>
                <a:lnTo>
                  <a:pt x="53" y="405"/>
                </a:lnTo>
                <a:lnTo>
                  <a:pt x="65" y="368"/>
                </a:lnTo>
                <a:lnTo>
                  <a:pt x="77" y="337"/>
                </a:lnTo>
                <a:lnTo>
                  <a:pt x="87" y="310"/>
                </a:lnTo>
                <a:lnTo>
                  <a:pt x="97" y="287"/>
                </a:lnTo>
                <a:lnTo>
                  <a:pt x="105" y="269"/>
                </a:lnTo>
                <a:lnTo>
                  <a:pt x="113" y="255"/>
                </a:lnTo>
                <a:lnTo>
                  <a:pt x="117" y="247"/>
                </a:lnTo>
                <a:lnTo>
                  <a:pt x="118" y="244"/>
                </a:lnTo>
                <a:lnTo>
                  <a:pt x="144" y="201"/>
                </a:lnTo>
                <a:lnTo>
                  <a:pt x="171" y="161"/>
                </a:lnTo>
                <a:lnTo>
                  <a:pt x="201" y="126"/>
                </a:lnTo>
                <a:lnTo>
                  <a:pt x="234" y="95"/>
                </a:lnTo>
                <a:lnTo>
                  <a:pt x="270" y="67"/>
                </a:lnTo>
                <a:lnTo>
                  <a:pt x="306" y="42"/>
                </a:lnTo>
                <a:lnTo>
                  <a:pt x="343" y="20"/>
                </a:lnTo>
                <a:lnTo>
                  <a:pt x="382" y="0"/>
                </a:lnTo>
                <a:close/>
              </a:path>
            </a:pathLst>
          </a:custGeom>
          <a:solidFill>
            <a:srgbClr val="D5AF47"/>
          </a:solidFill>
          <a:ln w="0">
            <a:solidFill>
              <a:srgbClr val="D5AF4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7747700" y="1685971"/>
            <a:ext cx="1352442" cy="1374154"/>
          </a:xfrm>
          <a:custGeom>
            <a:avLst/>
            <a:gdLst/>
            <a:ahLst/>
            <a:cxnLst>
              <a:cxn ang="0">
                <a:pos x="1163" y="1"/>
              </a:cxn>
              <a:cxn ang="0">
                <a:pos x="1344" y="17"/>
              </a:cxn>
              <a:cxn ang="0">
                <a:pos x="1610" y="62"/>
              </a:cxn>
              <a:cxn ang="0">
                <a:pos x="1722" y="119"/>
              </a:cxn>
              <a:cxn ang="0">
                <a:pos x="1494" y="63"/>
              </a:cxn>
              <a:cxn ang="0">
                <a:pos x="1178" y="27"/>
              </a:cxn>
              <a:cxn ang="0">
                <a:pos x="1118" y="23"/>
              </a:cxn>
              <a:cxn ang="0">
                <a:pos x="960" y="29"/>
              </a:cxn>
              <a:cxn ang="0">
                <a:pos x="736" y="60"/>
              </a:cxn>
              <a:cxn ang="0">
                <a:pos x="483" y="139"/>
              </a:cxn>
              <a:cxn ang="0">
                <a:pos x="239" y="286"/>
              </a:cxn>
              <a:cxn ang="0">
                <a:pos x="206" y="315"/>
              </a:cxn>
              <a:cxn ang="0">
                <a:pos x="137" y="396"/>
              </a:cxn>
              <a:cxn ang="0">
                <a:pos x="64" y="520"/>
              </a:cxn>
              <a:cxn ang="0">
                <a:pos x="25" y="684"/>
              </a:cxn>
              <a:cxn ang="0">
                <a:pos x="54" y="879"/>
              </a:cxn>
              <a:cxn ang="0">
                <a:pos x="86" y="955"/>
              </a:cxn>
              <a:cxn ang="0">
                <a:pos x="110" y="1040"/>
              </a:cxn>
              <a:cxn ang="0">
                <a:pos x="118" y="1143"/>
              </a:cxn>
              <a:cxn ang="0">
                <a:pos x="124" y="1211"/>
              </a:cxn>
              <a:cxn ang="0">
                <a:pos x="157" y="1346"/>
              </a:cxn>
              <a:cxn ang="0">
                <a:pos x="244" y="1523"/>
              </a:cxn>
              <a:cxn ang="0">
                <a:pos x="412" y="1718"/>
              </a:cxn>
              <a:cxn ang="0">
                <a:pos x="491" y="1781"/>
              </a:cxn>
              <a:cxn ang="0">
                <a:pos x="577" y="1829"/>
              </a:cxn>
              <a:cxn ang="0">
                <a:pos x="725" y="1880"/>
              </a:cxn>
              <a:cxn ang="0">
                <a:pos x="929" y="1904"/>
              </a:cxn>
              <a:cxn ang="0">
                <a:pos x="1121" y="1884"/>
              </a:cxn>
              <a:cxn ang="0">
                <a:pos x="1271" y="1862"/>
              </a:cxn>
              <a:cxn ang="0">
                <a:pos x="1382" y="1856"/>
              </a:cxn>
              <a:cxn ang="0">
                <a:pos x="1486" y="1850"/>
              </a:cxn>
              <a:cxn ang="0">
                <a:pos x="1649" y="1826"/>
              </a:cxn>
              <a:cxn ang="0">
                <a:pos x="1824" y="1777"/>
              </a:cxn>
              <a:cxn ang="0">
                <a:pos x="1715" y="1837"/>
              </a:cxn>
              <a:cxn ang="0">
                <a:pos x="1539" y="1869"/>
              </a:cxn>
              <a:cxn ang="0">
                <a:pos x="1408" y="1878"/>
              </a:cxn>
              <a:cxn ang="0">
                <a:pos x="1317" y="1883"/>
              </a:cxn>
              <a:cxn ang="0">
                <a:pos x="1161" y="1901"/>
              </a:cxn>
              <a:cxn ang="0">
                <a:pos x="975" y="1926"/>
              </a:cxn>
              <a:cxn ang="0">
                <a:pos x="766" y="1914"/>
              </a:cxn>
              <a:cxn ang="0">
                <a:pos x="598" y="1864"/>
              </a:cxn>
              <a:cxn ang="0">
                <a:pos x="492" y="1811"/>
              </a:cxn>
              <a:cxn ang="0">
                <a:pos x="454" y="1786"/>
              </a:cxn>
              <a:cxn ang="0">
                <a:pos x="257" y="1585"/>
              </a:cxn>
              <a:cxn ang="0">
                <a:pos x="149" y="1395"/>
              </a:cxn>
              <a:cxn ang="0">
                <a:pos x="105" y="1242"/>
              </a:cxn>
              <a:cxn ang="0">
                <a:pos x="94" y="1152"/>
              </a:cxn>
              <a:cxn ang="0">
                <a:pos x="90" y="1067"/>
              </a:cxn>
              <a:cxn ang="0">
                <a:pos x="66" y="967"/>
              </a:cxn>
              <a:cxn ang="0">
                <a:pos x="33" y="890"/>
              </a:cxn>
              <a:cxn ang="0">
                <a:pos x="0" y="693"/>
              </a:cxn>
              <a:cxn ang="0">
                <a:pos x="35" y="528"/>
              </a:cxn>
              <a:cxn ang="0">
                <a:pos x="105" y="398"/>
              </a:cxn>
              <a:cxn ang="0">
                <a:pos x="178" y="309"/>
              </a:cxn>
              <a:cxn ang="0">
                <a:pos x="222" y="269"/>
              </a:cxn>
              <a:cxn ang="0">
                <a:pos x="409" y="147"/>
              </a:cxn>
              <a:cxn ang="0">
                <a:pos x="667" y="51"/>
              </a:cxn>
              <a:cxn ang="0">
                <a:pos x="906" y="10"/>
              </a:cxn>
              <a:cxn ang="0">
                <a:pos x="1088" y="0"/>
              </a:cxn>
            </a:cxnLst>
            <a:rect l="0" t="0" r="r" b="b"/>
            <a:pathLst>
              <a:path w="1850" h="1927">
                <a:moveTo>
                  <a:pt x="1088" y="0"/>
                </a:moveTo>
                <a:lnTo>
                  <a:pt x="1119" y="0"/>
                </a:lnTo>
                <a:lnTo>
                  <a:pt x="1143" y="1"/>
                </a:lnTo>
                <a:lnTo>
                  <a:pt x="1163" y="1"/>
                </a:lnTo>
                <a:lnTo>
                  <a:pt x="1174" y="2"/>
                </a:lnTo>
                <a:lnTo>
                  <a:pt x="1179" y="2"/>
                </a:lnTo>
                <a:lnTo>
                  <a:pt x="1264" y="8"/>
                </a:lnTo>
                <a:lnTo>
                  <a:pt x="1344" y="17"/>
                </a:lnTo>
                <a:lnTo>
                  <a:pt x="1418" y="26"/>
                </a:lnTo>
                <a:lnTo>
                  <a:pt x="1487" y="37"/>
                </a:lnTo>
                <a:lnTo>
                  <a:pt x="1551" y="49"/>
                </a:lnTo>
                <a:lnTo>
                  <a:pt x="1610" y="62"/>
                </a:lnTo>
                <a:lnTo>
                  <a:pt x="1663" y="76"/>
                </a:lnTo>
                <a:lnTo>
                  <a:pt x="1712" y="91"/>
                </a:lnTo>
                <a:lnTo>
                  <a:pt x="1757" y="106"/>
                </a:lnTo>
                <a:lnTo>
                  <a:pt x="1722" y="119"/>
                </a:lnTo>
                <a:lnTo>
                  <a:pt x="1673" y="104"/>
                </a:lnTo>
                <a:lnTo>
                  <a:pt x="1618" y="90"/>
                </a:lnTo>
                <a:lnTo>
                  <a:pt x="1559" y="76"/>
                </a:lnTo>
                <a:lnTo>
                  <a:pt x="1494" y="63"/>
                </a:lnTo>
                <a:lnTo>
                  <a:pt x="1424" y="51"/>
                </a:lnTo>
                <a:lnTo>
                  <a:pt x="1347" y="42"/>
                </a:lnTo>
                <a:lnTo>
                  <a:pt x="1265" y="33"/>
                </a:lnTo>
                <a:lnTo>
                  <a:pt x="1178" y="27"/>
                </a:lnTo>
                <a:lnTo>
                  <a:pt x="1172" y="27"/>
                </a:lnTo>
                <a:lnTo>
                  <a:pt x="1161" y="26"/>
                </a:lnTo>
                <a:lnTo>
                  <a:pt x="1142" y="24"/>
                </a:lnTo>
                <a:lnTo>
                  <a:pt x="1118" y="23"/>
                </a:lnTo>
                <a:lnTo>
                  <a:pt x="1087" y="23"/>
                </a:lnTo>
                <a:lnTo>
                  <a:pt x="1050" y="23"/>
                </a:lnTo>
                <a:lnTo>
                  <a:pt x="1007" y="26"/>
                </a:lnTo>
                <a:lnTo>
                  <a:pt x="960" y="29"/>
                </a:lnTo>
                <a:lnTo>
                  <a:pt x="909" y="33"/>
                </a:lnTo>
                <a:lnTo>
                  <a:pt x="853" y="39"/>
                </a:lnTo>
                <a:lnTo>
                  <a:pt x="796" y="48"/>
                </a:lnTo>
                <a:lnTo>
                  <a:pt x="736" y="60"/>
                </a:lnTo>
                <a:lnTo>
                  <a:pt x="674" y="75"/>
                </a:lnTo>
                <a:lnTo>
                  <a:pt x="611" y="93"/>
                </a:lnTo>
                <a:lnTo>
                  <a:pt x="547" y="114"/>
                </a:lnTo>
                <a:lnTo>
                  <a:pt x="483" y="139"/>
                </a:lnTo>
                <a:lnTo>
                  <a:pt x="420" y="168"/>
                </a:lnTo>
                <a:lnTo>
                  <a:pt x="357" y="203"/>
                </a:lnTo>
                <a:lnTo>
                  <a:pt x="298" y="241"/>
                </a:lnTo>
                <a:lnTo>
                  <a:pt x="239" y="286"/>
                </a:lnTo>
                <a:lnTo>
                  <a:pt x="236" y="288"/>
                </a:lnTo>
                <a:lnTo>
                  <a:pt x="229" y="293"/>
                </a:lnTo>
                <a:lnTo>
                  <a:pt x="220" y="302"/>
                </a:lnTo>
                <a:lnTo>
                  <a:pt x="206" y="315"/>
                </a:lnTo>
                <a:lnTo>
                  <a:pt x="191" y="331"/>
                </a:lnTo>
                <a:lnTo>
                  <a:pt x="174" y="349"/>
                </a:lnTo>
                <a:lnTo>
                  <a:pt x="156" y="371"/>
                </a:lnTo>
                <a:lnTo>
                  <a:pt x="137" y="396"/>
                </a:lnTo>
                <a:lnTo>
                  <a:pt x="117" y="422"/>
                </a:lnTo>
                <a:lnTo>
                  <a:pt x="98" y="452"/>
                </a:lnTo>
                <a:lnTo>
                  <a:pt x="80" y="485"/>
                </a:lnTo>
                <a:lnTo>
                  <a:pt x="64" y="520"/>
                </a:lnTo>
                <a:lnTo>
                  <a:pt x="50" y="558"/>
                </a:lnTo>
                <a:lnTo>
                  <a:pt x="38" y="597"/>
                </a:lnTo>
                <a:lnTo>
                  <a:pt x="30" y="640"/>
                </a:lnTo>
                <a:lnTo>
                  <a:pt x="25" y="684"/>
                </a:lnTo>
                <a:lnTo>
                  <a:pt x="25" y="730"/>
                </a:lnTo>
                <a:lnTo>
                  <a:pt x="29" y="778"/>
                </a:lnTo>
                <a:lnTo>
                  <a:pt x="38" y="828"/>
                </a:lnTo>
                <a:lnTo>
                  <a:pt x="54" y="879"/>
                </a:lnTo>
                <a:lnTo>
                  <a:pt x="77" y="931"/>
                </a:lnTo>
                <a:lnTo>
                  <a:pt x="78" y="934"/>
                </a:lnTo>
                <a:lnTo>
                  <a:pt x="82" y="943"/>
                </a:lnTo>
                <a:lnTo>
                  <a:pt x="86" y="955"/>
                </a:lnTo>
                <a:lnTo>
                  <a:pt x="93" y="971"/>
                </a:lnTo>
                <a:lnTo>
                  <a:pt x="98" y="990"/>
                </a:lnTo>
                <a:lnTo>
                  <a:pt x="105" y="1013"/>
                </a:lnTo>
                <a:lnTo>
                  <a:pt x="110" y="1040"/>
                </a:lnTo>
                <a:lnTo>
                  <a:pt x="114" y="1070"/>
                </a:lnTo>
                <a:lnTo>
                  <a:pt x="117" y="1104"/>
                </a:lnTo>
                <a:lnTo>
                  <a:pt x="118" y="1139"/>
                </a:lnTo>
                <a:lnTo>
                  <a:pt x="118" y="1143"/>
                </a:lnTo>
                <a:lnTo>
                  <a:pt x="118" y="1153"/>
                </a:lnTo>
                <a:lnTo>
                  <a:pt x="118" y="1167"/>
                </a:lnTo>
                <a:lnTo>
                  <a:pt x="121" y="1187"/>
                </a:lnTo>
                <a:lnTo>
                  <a:pt x="124" y="1211"/>
                </a:lnTo>
                <a:lnTo>
                  <a:pt x="128" y="1239"/>
                </a:lnTo>
                <a:lnTo>
                  <a:pt x="135" y="1271"/>
                </a:lnTo>
                <a:lnTo>
                  <a:pt x="144" y="1308"/>
                </a:lnTo>
                <a:lnTo>
                  <a:pt x="157" y="1346"/>
                </a:lnTo>
                <a:lnTo>
                  <a:pt x="173" y="1388"/>
                </a:lnTo>
                <a:lnTo>
                  <a:pt x="192" y="1431"/>
                </a:lnTo>
                <a:lnTo>
                  <a:pt x="217" y="1476"/>
                </a:lnTo>
                <a:lnTo>
                  <a:pt x="244" y="1523"/>
                </a:lnTo>
                <a:lnTo>
                  <a:pt x="277" y="1571"/>
                </a:lnTo>
                <a:lnTo>
                  <a:pt x="317" y="1620"/>
                </a:lnTo>
                <a:lnTo>
                  <a:pt x="362" y="1669"/>
                </a:lnTo>
                <a:lnTo>
                  <a:pt x="412" y="1718"/>
                </a:lnTo>
                <a:lnTo>
                  <a:pt x="469" y="1766"/>
                </a:lnTo>
                <a:lnTo>
                  <a:pt x="471" y="1768"/>
                </a:lnTo>
                <a:lnTo>
                  <a:pt x="479" y="1774"/>
                </a:lnTo>
                <a:lnTo>
                  <a:pt x="491" y="1781"/>
                </a:lnTo>
                <a:lnTo>
                  <a:pt x="506" y="1791"/>
                </a:lnTo>
                <a:lnTo>
                  <a:pt x="526" y="1803"/>
                </a:lnTo>
                <a:lnTo>
                  <a:pt x="549" y="1815"/>
                </a:lnTo>
                <a:lnTo>
                  <a:pt x="577" y="1829"/>
                </a:lnTo>
                <a:lnTo>
                  <a:pt x="608" y="1843"/>
                </a:lnTo>
                <a:lnTo>
                  <a:pt x="643" y="1856"/>
                </a:lnTo>
                <a:lnTo>
                  <a:pt x="683" y="1869"/>
                </a:lnTo>
                <a:lnTo>
                  <a:pt x="725" y="1880"/>
                </a:lnTo>
                <a:lnTo>
                  <a:pt x="771" y="1890"/>
                </a:lnTo>
                <a:lnTo>
                  <a:pt x="820" y="1898"/>
                </a:lnTo>
                <a:lnTo>
                  <a:pt x="873" y="1902"/>
                </a:lnTo>
                <a:lnTo>
                  <a:pt x="929" y="1904"/>
                </a:lnTo>
                <a:lnTo>
                  <a:pt x="990" y="1902"/>
                </a:lnTo>
                <a:lnTo>
                  <a:pt x="1054" y="1895"/>
                </a:lnTo>
                <a:lnTo>
                  <a:pt x="1121" y="1884"/>
                </a:lnTo>
                <a:lnTo>
                  <a:pt x="1121" y="1884"/>
                </a:lnTo>
                <a:lnTo>
                  <a:pt x="1156" y="1877"/>
                </a:lnTo>
                <a:lnTo>
                  <a:pt x="1193" y="1872"/>
                </a:lnTo>
                <a:lnTo>
                  <a:pt x="1231" y="1867"/>
                </a:lnTo>
                <a:lnTo>
                  <a:pt x="1271" y="1862"/>
                </a:lnTo>
                <a:lnTo>
                  <a:pt x="1316" y="1859"/>
                </a:lnTo>
                <a:lnTo>
                  <a:pt x="1365" y="1856"/>
                </a:lnTo>
                <a:lnTo>
                  <a:pt x="1371" y="1856"/>
                </a:lnTo>
                <a:lnTo>
                  <a:pt x="1382" y="1856"/>
                </a:lnTo>
                <a:lnTo>
                  <a:pt x="1401" y="1855"/>
                </a:lnTo>
                <a:lnTo>
                  <a:pt x="1424" y="1854"/>
                </a:lnTo>
                <a:lnTo>
                  <a:pt x="1453" y="1852"/>
                </a:lnTo>
                <a:lnTo>
                  <a:pt x="1486" y="1850"/>
                </a:lnTo>
                <a:lnTo>
                  <a:pt x="1523" y="1845"/>
                </a:lnTo>
                <a:lnTo>
                  <a:pt x="1563" y="1840"/>
                </a:lnTo>
                <a:lnTo>
                  <a:pt x="1605" y="1835"/>
                </a:lnTo>
                <a:lnTo>
                  <a:pt x="1649" y="1826"/>
                </a:lnTo>
                <a:lnTo>
                  <a:pt x="1693" y="1816"/>
                </a:lnTo>
                <a:lnTo>
                  <a:pt x="1738" y="1806"/>
                </a:lnTo>
                <a:lnTo>
                  <a:pt x="1781" y="1792"/>
                </a:lnTo>
                <a:lnTo>
                  <a:pt x="1824" y="1777"/>
                </a:lnTo>
                <a:lnTo>
                  <a:pt x="1850" y="1793"/>
                </a:lnTo>
                <a:lnTo>
                  <a:pt x="1806" y="1810"/>
                </a:lnTo>
                <a:lnTo>
                  <a:pt x="1761" y="1825"/>
                </a:lnTo>
                <a:lnTo>
                  <a:pt x="1715" y="1837"/>
                </a:lnTo>
                <a:lnTo>
                  <a:pt x="1669" y="1847"/>
                </a:lnTo>
                <a:lnTo>
                  <a:pt x="1625" y="1856"/>
                </a:lnTo>
                <a:lnTo>
                  <a:pt x="1581" y="1863"/>
                </a:lnTo>
                <a:lnTo>
                  <a:pt x="1539" y="1869"/>
                </a:lnTo>
                <a:lnTo>
                  <a:pt x="1501" y="1873"/>
                </a:lnTo>
                <a:lnTo>
                  <a:pt x="1466" y="1875"/>
                </a:lnTo>
                <a:lnTo>
                  <a:pt x="1434" y="1877"/>
                </a:lnTo>
                <a:lnTo>
                  <a:pt x="1408" y="1878"/>
                </a:lnTo>
                <a:lnTo>
                  <a:pt x="1388" y="1879"/>
                </a:lnTo>
                <a:lnTo>
                  <a:pt x="1373" y="1879"/>
                </a:lnTo>
                <a:lnTo>
                  <a:pt x="1366" y="1879"/>
                </a:lnTo>
                <a:lnTo>
                  <a:pt x="1317" y="1883"/>
                </a:lnTo>
                <a:lnTo>
                  <a:pt x="1274" y="1887"/>
                </a:lnTo>
                <a:lnTo>
                  <a:pt x="1234" y="1890"/>
                </a:lnTo>
                <a:lnTo>
                  <a:pt x="1197" y="1895"/>
                </a:lnTo>
                <a:lnTo>
                  <a:pt x="1161" y="1901"/>
                </a:lnTo>
                <a:lnTo>
                  <a:pt x="1126" y="1907"/>
                </a:lnTo>
                <a:lnTo>
                  <a:pt x="1074" y="1917"/>
                </a:lnTo>
                <a:lnTo>
                  <a:pt x="1024" y="1923"/>
                </a:lnTo>
                <a:lnTo>
                  <a:pt x="975" y="1926"/>
                </a:lnTo>
                <a:lnTo>
                  <a:pt x="929" y="1927"/>
                </a:lnTo>
                <a:lnTo>
                  <a:pt x="871" y="1926"/>
                </a:lnTo>
                <a:lnTo>
                  <a:pt x="817" y="1921"/>
                </a:lnTo>
                <a:lnTo>
                  <a:pt x="766" y="1914"/>
                </a:lnTo>
                <a:lnTo>
                  <a:pt x="719" y="1903"/>
                </a:lnTo>
                <a:lnTo>
                  <a:pt x="675" y="1891"/>
                </a:lnTo>
                <a:lnTo>
                  <a:pt x="635" y="1878"/>
                </a:lnTo>
                <a:lnTo>
                  <a:pt x="598" y="1864"/>
                </a:lnTo>
                <a:lnTo>
                  <a:pt x="565" y="1851"/>
                </a:lnTo>
                <a:lnTo>
                  <a:pt x="537" y="1836"/>
                </a:lnTo>
                <a:lnTo>
                  <a:pt x="512" y="1823"/>
                </a:lnTo>
                <a:lnTo>
                  <a:pt x="492" y="1811"/>
                </a:lnTo>
                <a:lnTo>
                  <a:pt x="476" y="1800"/>
                </a:lnTo>
                <a:lnTo>
                  <a:pt x="464" y="1793"/>
                </a:lnTo>
                <a:lnTo>
                  <a:pt x="457" y="1788"/>
                </a:lnTo>
                <a:lnTo>
                  <a:pt x="454" y="1786"/>
                </a:lnTo>
                <a:lnTo>
                  <a:pt x="396" y="1735"/>
                </a:lnTo>
                <a:lnTo>
                  <a:pt x="343" y="1685"/>
                </a:lnTo>
                <a:lnTo>
                  <a:pt x="298" y="1635"/>
                </a:lnTo>
                <a:lnTo>
                  <a:pt x="257" y="1585"/>
                </a:lnTo>
                <a:lnTo>
                  <a:pt x="223" y="1535"/>
                </a:lnTo>
                <a:lnTo>
                  <a:pt x="194" y="1487"/>
                </a:lnTo>
                <a:lnTo>
                  <a:pt x="170" y="1440"/>
                </a:lnTo>
                <a:lnTo>
                  <a:pt x="149" y="1395"/>
                </a:lnTo>
                <a:lnTo>
                  <a:pt x="133" y="1352"/>
                </a:lnTo>
                <a:lnTo>
                  <a:pt x="121" y="1312"/>
                </a:lnTo>
                <a:lnTo>
                  <a:pt x="111" y="1276"/>
                </a:lnTo>
                <a:lnTo>
                  <a:pt x="105" y="1242"/>
                </a:lnTo>
                <a:lnTo>
                  <a:pt x="99" y="1213"/>
                </a:lnTo>
                <a:lnTo>
                  <a:pt x="96" y="1187"/>
                </a:lnTo>
                <a:lnTo>
                  <a:pt x="95" y="1167"/>
                </a:lnTo>
                <a:lnTo>
                  <a:pt x="94" y="1152"/>
                </a:lnTo>
                <a:lnTo>
                  <a:pt x="94" y="1142"/>
                </a:lnTo>
                <a:lnTo>
                  <a:pt x="94" y="1139"/>
                </a:lnTo>
                <a:lnTo>
                  <a:pt x="93" y="1101"/>
                </a:lnTo>
                <a:lnTo>
                  <a:pt x="90" y="1067"/>
                </a:lnTo>
                <a:lnTo>
                  <a:pt x="85" y="1036"/>
                </a:lnTo>
                <a:lnTo>
                  <a:pt x="79" y="1009"/>
                </a:lnTo>
                <a:lnTo>
                  <a:pt x="73" y="986"/>
                </a:lnTo>
                <a:lnTo>
                  <a:pt x="66" y="967"/>
                </a:lnTo>
                <a:lnTo>
                  <a:pt x="61" y="954"/>
                </a:lnTo>
                <a:lnTo>
                  <a:pt x="57" y="945"/>
                </a:lnTo>
                <a:lnTo>
                  <a:pt x="55" y="943"/>
                </a:lnTo>
                <a:lnTo>
                  <a:pt x="33" y="890"/>
                </a:lnTo>
                <a:lnTo>
                  <a:pt x="17" y="838"/>
                </a:lnTo>
                <a:lnTo>
                  <a:pt x="6" y="788"/>
                </a:lnTo>
                <a:lnTo>
                  <a:pt x="1" y="740"/>
                </a:lnTo>
                <a:lnTo>
                  <a:pt x="0" y="693"/>
                </a:lnTo>
                <a:lnTo>
                  <a:pt x="4" y="650"/>
                </a:lnTo>
                <a:lnTo>
                  <a:pt x="12" y="607"/>
                </a:lnTo>
                <a:lnTo>
                  <a:pt x="21" y="566"/>
                </a:lnTo>
                <a:lnTo>
                  <a:pt x="35" y="528"/>
                </a:lnTo>
                <a:lnTo>
                  <a:pt x="50" y="492"/>
                </a:lnTo>
                <a:lnTo>
                  <a:pt x="67" y="458"/>
                </a:lnTo>
                <a:lnTo>
                  <a:pt x="86" y="427"/>
                </a:lnTo>
                <a:lnTo>
                  <a:pt x="105" y="398"/>
                </a:lnTo>
                <a:lnTo>
                  <a:pt x="124" y="371"/>
                </a:lnTo>
                <a:lnTo>
                  <a:pt x="143" y="348"/>
                </a:lnTo>
                <a:lnTo>
                  <a:pt x="161" y="327"/>
                </a:lnTo>
                <a:lnTo>
                  <a:pt x="178" y="309"/>
                </a:lnTo>
                <a:lnTo>
                  <a:pt x="193" y="294"/>
                </a:lnTo>
                <a:lnTo>
                  <a:pt x="205" y="283"/>
                </a:lnTo>
                <a:lnTo>
                  <a:pt x="215" y="274"/>
                </a:lnTo>
                <a:lnTo>
                  <a:pt x="222" y="269"/>
                </a:lnTo>
                <a:lnTo>
                  <a:pt x="224" y="267"/>
                </a:lnTo>
                <a:lnTo>
                  <a:pt x="284" y="222"/>
                </a:lnTo>
                <a:lnTo>
                  <a:pt x="346" y="182"/>
                </a:lnTo>
                <a:lnTo>
                  <a:pt x="409" y="147"/>
                </a:lnTo>
                <a:lnTo>
                  <a:pt x="473" y="117"/>
                </a:lnTo>
                <a:lnTo>
                  <a:pt x="538" y="92"/>
                </a:lnTo>
                <a:lnTo>
                  <a:pt x="603" y="69"/>
                </a:lnTo>
                <a:lnTo>
                  <a:pt x="667" y="51"/>
                </a:lnTo>
                <a:lnTo>
                  <a:pt x="730" y="37"/>
                </a:lnTo>
                <a:lnTo>
                  <a:pt x="791" y="24"/>
                </a:lnTo>
                <a:lnTo>
                  <a:pt x="850" y="16"/>
                </a:lnTo>
                <a:lnTo>
                  <a:pt x="906" y="10"/>
                </a:lnTo>
                <a:lnTo>
                  <a:pt x="958" y="4"/>
                </a:lnTo>
                <a:lnTo>
                  <a:pt x="1006" y="1"/>
                </a:lnTo>
                <a:lnTo>
                  <a:pt x="1050" y="0"/>
                </a:lnTo>
                <a:lnTo>
                  <a:pt x="1088" y="0"/>
                </a:lnTo>
                <a:close/>
              </a:path>
            </a:pathLst>
          </a:custGeom>
          <a:solidFill>
            <a:srgbClr val="C19A54"/>
          </a:solidFill>
          <a:ln w="0">
            <a:solidFill>
              <a:srgbClr val="C19A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9031422" y="1770073"/>
            <a:ext cx="393305" cy="1185992"/>
          </a:xfrm>
          <a:custGeom>
            <a:avLst/>
            <a:gdLst/>
            <a:ahLst/>
            <a:cxnLst>
              <a:cxn ang="0">
                <a:pos x="78" y="18"/>
              </a:cxn>
              <a:cxn ang="0">
                <a:pos x="146" y="50"/>
              </a:cxn>
              <a:cxn ang="0">
                <a:pos x="193" y="78"/>
              </a:cxn>
              <a:cxn ang="0">
                <a:pos x="221" y="98"/>
              </a:cxn>
              <a:cxn ang="0">
                <a:pos x="231" y="107"/>
              </a:cxn>
              <a:cxn ang="0">
                <a:pos x="261" y="134"/>
              </a:cxn>
              <a:cxn ang="0">
                <a:pos x="297" y="172"/>
              </a:cxn>
              <a:cxn ang="0">
                <a:pos x="337" y="217"/>
              </a:cxn>
              <a:cxn ang="0">
                <a:pos x="371" y="263"/>
              </a:cxn>
              <a:cxn ang="0">
                <a:pos x="485" y="444"/>
              </a:cxn>
              <a:cxn ang="0">
                <a:pos x="518" y="538"/>
              </a:cxn>
              <a:cxn ang="0">
                <a:pos x="534" y="637"/>
              </a:cxn>
              <a:cxn ang="0">
                <a:pos x="536" y="739"/>
              </a:cxn>
              <a:cxn ang="0">
                <a:pos x="527" y="844"/>
              </a:cxn>
              <a:cxn ang="0">
                <a:pos x="509" y="949"/>
              </a:cxn>
              <a:cxn ang="0">
                <a:pos x="482" y="1050"/>
              </a:cxn>
              <a:cxn ang="0">
                <a:pos x="451" y="1147"/>
              </a:cxn>
              <a:cxn ang="0">
                <a:pos x="417" y="1237"/>
              </a:cxn>
              <a:cxn ang="0">
                <a:pos x="383" y="1319"/>
              </a:cxn>
              <a:cxn ang="0">
                <a:pos x="350" y="1389"/>
              </a:cxn>
              <a:cxn ang="0">
                <a:pos x="321" y="1447"/>
              </a:cxn>
              <a:cxn ang="0">
                <a:pos x="297" y="1489"/>
              </a:cxn>
              <a:cxn ang="0">
                <a:pos x="283" y="1515"/>
              </a:cxn>
              <a:cxn ang="0">
                <a:pos x="263" y="1550"/>
              </a:cxn>
              <a:cxn ang="0">
                <a:pos x="215" y="1602"/>
              </a:cxn>
              <a:cxn ang="0">
                <a:pos x="154" y="1646"/>
              </a:cxn>
              <a:cxn ang="0">
                <a:pos x="95" y="1648"/>
              </a:cxn>
              <a:cxn ang="0">
                <a:pos x="163" y="1611"/>
              </a:cxn>
              <a:cxn ang="0">
                <a:pos x="219" y="1565"/>
              </a:cxn>
              <a:cxn ang="0">
                <a:pos x="259" y="1509"/>
              </a:cxn>
              <a:cxn ang="0">
                <a:pos x="266" y="1497"/>
              </a:cxn>
              <a:cxn ang="0">
                <a:pos x="282" y="1466"/>
              </a:cxn>
              <a:cxn ang="0">
                <a:pos x="307" y="1418"/>
              </a:cxn>
              <a:cxn ang="0">
                <a:pos x="338" y="1356"/>
              </a:cxn>
              <a:cxn ang="0">
                <a:pos x="371" y="1281"/>
              </a:cxn>
              <a:cxn ang="0">
                <a:pos x="405" y="1196"/>
              </a:cxn>
              <a:cxn ang="0">
                <a:pos x="438" y="1103"/>
              </a:cxn>
              <a:cxn ang="0">
                <a:pos x="468" y="1004"/>
              </a:cxn>
              <a:cxn ang="0">
                <a:pos x="491" y="902"/>
              </a:cxn>
              <a:cxn ang="0">
                <a:pos x="507" y="798"/>
              </a:cxn>
              <a:cxn ang="0">
                <a:pos x="512" y="695"/>
              </a:cxn>
              <a:cxn ang="0">
                <a:pos x="504" y="595"/>
              </a:cxn>
              <a:cxn ang="0">
                <a:pos x="482" y="501"/>
              </a:cxn>
              <a:cxn ang="0">
                <a:pos x="441" y="413"/>
              </a:cxn>
              <a:cxn ang="0">
                <a:pos x="334" y="252"/>
              </a:cxn>
              <a:cxn ang="0">
                <a:pos x="296" y="206"/>
              </a:cxn>
              <a:cxn ang="0">
                <a:pos x="259" y="166"/>
              </a:cxn>
              <a:cxn ang="0">
                <a:pos x="227" y="136"/>
              </a:cxn>
              <a:cxn ang="0">
                <a:pos x="213" y="123"/>
              </a:cxn>
              <a:cxn ang="0">
                <a:pos x="193" y="108"/>
              </a:cxn>
              <a:cxn ang="0">
                <a:pos x="152" y="82"/>
              </a:cxn>
              <a:cxn ang="0">
                <a:pos x="88" y="50"/>
              </a:cxn>
              <a:cxn ang="0">
                <a:pos x="0" y="14"/>
              </a:cxn>
            </a:cxnLst>
            <a:rect l="0" t="0" r="r" b="b"/>
            <a:pathLst>
              <a:path w="537" h="1664">
                <a:moveTo>
                  <a:pt x="35" y="0"/>
                </a:moveTo>
                <a:lnTo>
                  <a:pt x="78" y="18"/>
                </a:lnTo>
                <a:lnTo>
                  <a:pt x="115" y="34"/>
                </a:lnTo>
                <a:lnTo>
                  <a:pt x="146" y="50"/>
                </a:lnTo>
                <a:lnTo>
                  <a:pt x="171" y="65"/>
                </a:lnTo>
                <a:lnTo>
                  <a:pt x="193" y="78"/>
                </a:lnTo>
                <a:lnTo>
                  <a:pt x="209" y="90"/>
                </a:lnTo>
                <a:lnTo>
                  <a:pt x="221" y="98"/>
                </a:lnTo>
                <a:lnTo>
                  <a:pt x="228" y="105"/>
                </a:lnTo>
                <a:lnTo>
                  <a:pt x="231" y="107"/>
                </a:lnTo>
                <a:lnTo>
                  <a:pt x="245" y="119"/>
                </a:lnTo>
                <a:lnTo>
                  <a:pt x="261" y="134"/>
                </a:lnTo>
                <a:lnTo>
                  <a:pt x="279" y="152"/>
                </a:lnTo>
                <a:lnTo>
                  <a:pt x="297" y="172"/>
                </a:lnTo>
                <a:lnTo>
                  <a:pt x="318" y="193"/>
                </a:lnTo>
                <a:lnTo>
                  <a:pt x="337" y="217"/>
                </a:lnTo>
                <a:lnTo>
                  <a:pt x="355" y="240"/>
                </a:lnTo>
                <a:lnTo>
                  <a:pt x="371" y="263"/>
                </a:lnTo>
                <a:lnTo>
                  <a:pt x="462" y="400"/>
                </a:lnTo>
                <a:lnTo>
                  <a:pt x="485" y="444"/>
                </a:lnTo>
                <a:lnTo>
                  <a:pt x="503" y="490"/>
                </a:lnTo>
                <a:lnTo>
                  <a:pt x="518" y="538"/>
                </a:lnTo>
                <a:lnTo>
                  <a:pt x="528" y="587"/>
                </a:lnTo>
                <a:lnTo>
                  <a:pt x="534" y="637"/>
                </a:lnTo>
                <a:lnTo>
                  <a:pt x="537" y="687"/>
                </a:lnTo>
                <a:lnTo>
                  <a:pt x="536" y="739"/>
                </a:lnTo>
                <a:lnTo>
                  <a:pt x="533" y="792"/>
                </a:lnTo>
                <a:lnTo>
                  <a:pt x="527" y="844"/>
                </a:lnTo>
                <a:lnTo>
                  <a:pt x="519" y="896"/>
                </a:lnTo>
                <a:lnTo>
                  <a:pt x="509" y="949"/>
                </a:lnTo>
                <a:lnTo>
                  <a:pt x="496" y="1000"/>
                </a:lnTo>
                <a:lnTo>
                  <a:pt x="482" y="1050"/>
                </a:lnTo>
                <a:lnTo>
                  <a:pt x="467" y="1099"/>
                </a:lnTo>
                <a:lnTo>
                  <a:pt x="451" y="1147"/>
                </a:lnTo>
                <a:lnTo>
                  <a:pt x="434" y="1193"/>
                </a:lnTo>
                <a:lnTo>
                  <a:pt x="417" y="1237"/>
                </a:lnTo>
                <a:lnTo>
                  <a:pt x="400" y="1279"/>
                </a:lnTo>
                <a:lnTo>
                  <a:pt x="383" y="1319"/>
                </a:lnTo>
                <a:lnTo>
                  <a:pt x="366" y="1355"/>
                </a:lnTo>
                <a:lnTo>
                  <a:pt x="350" y="1389"/>
                </a:lnTo>
                <a:lnTo>
                  <a:pt x="335" y="1420"/>
                </a:lnTo>
                <a:lnTo>
                  <a:pt x="321" y="1447"/>
                </a:lnTo>
                <a:lnTo>
                  <a:pt x="308" y="1470"/>
                </a:lnTo>
                <a:lnTo>
                  <a:pt x="297" y="1489"/>
                </a:lnTo>
                <a:lnTo>
                  <a:pt x="290" y="1504"/>
                </a:lnTo>
                <a:lnTo>
                  <a:pt x="283" y="1515"/>
                </a:lnTo>
                <a:lnTo>
                  <a:pt x="280" y="1520"/>
                </a:lnTo>
                <a:lnTo>
                  <a:pt x="263" y="1550"/>
                </a:lnTo>
                <a:lnTo>
                  <a:pt x="241" y="1578"/>
                </a:lnTo>
                <a:lnTo>
                  <a:pt x="215" y="1602"/>
                </a:lnTo>
                <a:lnTo>
                  <a:pt x="186" y="1626"/>
                </a:lnTo>
                <a:lnTo>
                  <a:pt x="154" y="1646"/>
                </a:lnTo>
                <a:lnTo>
                  <a:pt x="119" y="1664"/>
                </a:lnTo>
                <a:lnTo>
                  <a:pt x="95" y="1648"/>
                </a:lnTo>
                <a:lnTo>
                  <a:pt x="131" y="1631"/>
                </a:lnTo>
                <a:lnTo>
                  <a:pt x="163" y="1611"/>
                </a:lnTo>
                <a:lnTo>
                  <a:pt x="193" y="1590"/>
                </a:lnTo>
                <a:lnTo>
                  <a:pt x="219" y="1565"/>
                </a:lnTo>
                <a:lnTo>
                  <a:pt x="242" y="1538"/>
                </a:lnTo>
                <a:lnTo>
                  <a:pt x="259" y="1509"/>
                </a:lnTo>
                <a:lnTo>
                  <a:pt x="261" y="1505"/>
                </a:lnTo>
                <a:lnTo>
                  <a:pt x="266" y="1497"/>
                </a:lnTo>
                <a:lnTo>
                  <a:pt x="273" y="1484"/>
                </a:lnTo>
                <a:lnTo>
                  <a:pt x="282" y="1466"/>
                </a:lnTo>
                <a:lnTo>
                  <a:pt x="294" y="1445"/>
                </a:lnTo>
                <a:lnTo>
                  <a:pt x="307" y="1418"/>
                </a:lnTo>
                <a:lnTo>
                  <a:pt x="322" y="1389"/>
                </a:lnTo>
                <a:lnTo>
                  <a:pt x="338" y="1356"/>
                </a:lnTo>
                <a:lnTo>
                  <a:pt x="354" y="1320"/>
                </a:lnTo>
                <a:lnTo>
                  <a:pt x="371" y="1281"/>
                </a:lnTo>
                <a:lnTo>
                  <a:pt x="388" y="1240"/>
                </a:lnTo>
                <a:lnTo>
                  <a:pt x="405" y="1196"/>
                </a:lnTo>
                <a:lnTo>
                  <a:pt x="422" y="1150"/>
                </a:lnTo>
                <a:lnTo>
                  <a:pt x="438" y="1103"/>
                </a:lnTo>
                <a:lnTo>
                  <a:pt x="454" y="1054"/>
                </a:lnTo>
                <a:lnTo>
                  <a:pt x="468" y="1004"/>
                </a:lnTo>
                <a:lnTo>
                  <a:pt x="481" y="953"/>
                </a:lnTo>
                <a:lnTo>
                  <a:pt x="491" y="902"/>
                </a:lnTo>
                <a:lnTo>
                  <a:pt x="501" y="849"/>
                </a:lnTo>
                <a:lnTo>
                  <a:pt x="507" y="798"/>
                </a:lnTo>
                <a:lnTo>
                  <a:pt x="511" y="746"/>
                </a:lnTo>
                <a:lnTo>
                  <a:pt x="512" y="695"/>
                </a:lnTo>
                <a:lnTo>
                  <a:pt x="510" y="645"/>
                </a:lnTo>
                <a:lnTo>
                  <a:pt x="504" y="595"/>
                </a:lnTo>
                <a:lnTo>
                  <a:pt x="495" y="547"/>
                </a:lnTo>
                <a:lnTo>
                  <a:pt x="482" y="501"/>
                </a:lnTo>
                <a:lnTo>
                  <a:pt x="464" y="456"/>
                </a:lnTo>
                <a:lnTo>
                  <a:pt x="441" y="413"/>
                </a:lnTo>
                <a:lnTo>
                  <a:pt x="351" y="277"/>
                </a:lnTo>
                <a:lnTo>
                  <a:pt x="334" y="252"/>
                </a:lnTo>
                <a:lnTo>
                  <a:pt x="315" y="229"/>
                </a:lnTo>
                <a:lnTo>
                  <a:pt x="296" y="206"/>
                </a:lnTo>
                <a:lnTo>
                  <a:pt x="277" y="185"/>
                </a:lnTo>
                <a:lnTo>
                  <a:pt x="259" y="166"/>
                </a:lnTo>
                <a:lnTo>
                  <a:pt x="242" y="149"/>
                </a:lnTo>
                <a:lnTo>
                  <a:pt x="227" y="136"/>
                </a:lnTo>
                <a:lnTo>
                  <a:pt x="215" y="125"/>
                </a:lnTo>
                <a:lnTo>
                  <a:pt x="213" y="123"/>
                </a:lnTo>
                <a:lnTo>
                  <a:pt x="206" y="118"/>
                </a:lnTo>
                <a:lnTo>
                  <a:pt x="193" y="108"/>
                </a:lnTo>
                <a:lnTo>
                  <a:pt x="176" y="96"/>
                </a:lnTo>
                <a:lnTo>
                  <a:pt x="152" y="82"/>
                </a:lnTo>
                <a:lnTo>
                  <a:pt x="123" y="67"/>
                </a:lnTo>
                <a:lnTo>
                  <a:pt x="88" y="50"/>
                </a:lnTo>
                <a:lnTo>
                  <a:pt x="48" y="32"/>
                </a:lnTo>
                <a:lnTo>
                  <a:pt x="0" y="14"/>
                </a:lnTo>
                <a:lnTo>
                  <a:pt x="35" y="0"/>
                </a:lnTo>
                <a:close/>
              </a:path>
            </a:pathLst>
          </a:custGeom>
          <a:solidFill>
            <a:srgbClr val="AB9B1A"/>
          </a:solidFill>
          <a:ln w="0">
            <a:solidFill>
              <a:srgbClr val="AB9B1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6"/>
          <p:cNvSpPr>
            <a:spLocks noEditPoints="1"/>
          </p:cNvSpPr>
          <p:nvPr/>
        </p:nvSpPr>
        <p:spPr bwMode="auto">
          <a:xfrm>
            <a:off x="9006567" y="1761520"/>
            <a:ext cx="112582" cy="1203098"/>
          </a:xfrm>
          <a:custGeom>
            <a:avLst/>
            <a:gdLst/>
            <a:ahLst/>
            <a:cxnLst>
              <a:cxn ang="0">
                <a:pos x="129" y="1659"/>
              </a:cxn>
              <a:cxn ang="0">
                <a:pos x="153" y="1675"/>
              </a:cxn>
              <a:cxn ang="0">
                <a:pos x="128" y="1687"/>
              </a:cxn>
              <a:cxn ang="0">
                <a:pos x="102" y="1671"/>
              </a:cxn>
              <a:cxn ang="0">
                <a:pos x="129" y="1659"/>
              </a:cxn>
              <a:cxn ang="0">
                <a:pos x="35" y="0"/>
              </a:cxn>
              <a:cxn ang="0">
                <a:pos x="69" y="11"/>
              </a:cxn>
              <a:cxn ang="0">
                <a:pos x="34" y="25"/>
              </a:cxn>
              <a:cxn ang="0">
                <a:pos x="0" y="13"/>
              </a:cxn>
              <a:cxn ang="0">
                <a:pos x="35" y="0"/>
              </a:cxn>
            </a:cxnLst>
            <a:rect l="0" t="0" r="r" b="b"/>
            <a:pathLst>
              <a:path w="153" h="1687">
                <a:moveTo>
                  <a:pt x="129" y="1659"/>
                </a:moveTo>
                <a:lnTo>
                  <a:pt x="153" y="1675"/>
                </a:lnTo>
                <a:lnTo>
                  <a:pt x="128" y="1687"/>
                </a:lnTo>
                <a:lnTo>
                  <a:pt x="102" y="1671"/>
                </a:lnTo>
                <a:lnTo>
                  <a:pt x="129" y="1659"/>
                </a:lnTo>
                <a:close/>
                <a:moveTo>
                  <a:pt x="35" y="0"/>
                </a:moveTo>
                <a:lnTo>
                  <a:pt x="69" y="11"/>
                </a:lnTo>
                <a:lnTo>
                  <a:pt x="34" y="25"/>
                </a:lnTo>
                <a:lnTo>
                  <a:pt x="0" y="13"/>
                </a:lnTo>
                <a:lnTo>
                  <a:pt x="35" y="0"/>
                </a:lnTo>
                <a:close/>
              </a:path>
            </a:pathLst>
          </a:custGeom>
          <a:solidFill>
            <a:srgbClr val="988C10"/>
          </a:solidFill>
          <a:ln w="0">
            <a:solidFill>
              <a:srgbClr val="988C1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8250662" y="1837071"/>
            <a:ext cx="86264" cy="8410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7" y="3"/>
              </a:cxn>
              <a:cxn ang="0">
                <a:pos x="93" y="11"/>
              </a:cxn>
              <a:cxn ang="0">
                <a:pos x="106" y="24"/>
              </a:cxn>
              <a:cxn ang="0">
                <a:pos x="114" y="40"/>
              </a:cxn>
              <a:cxn ang="0">
                <a:pos x="117" y="59"/>
              </a:cxn>
              <a:cxn ang="0">
                <a:pos x="114" y="77"/>
              </a:cxn>
              <a:cxn ang="0">
                <a:pos x="106" y="93"/>
              </a:cxn>
              <a:cxn ang="0">
                <a:pos x="93" y="106"/>
              </a:cxn>
              <a:cxn ang="0">
                <a:pos x="77" y="114"/>
              </a:cxn>
              <a:cxn ang="0">
                <a:pos x="59" y="117"/>
              </a:cxn>
              <a:cxn ang="0">
                <a:pos x="39" y="114"/>
              </a:cxn>
              <a:cxn ang="0">
                <a:pos x="23" y="106"/>
              </a:cxn>
              <a:cxn ang="0">
                <a:pos x="11" y="93"/>
              </a:cxn>
              <a:cxn ang="0">
                <a:pos x="2" y="77"/>
              </a:cxn>
              <a:cxn ang="0">
                <a:pos x="0" y="59"/>
              </a:cxn>
              <a:cxn ang="0">
                <a:pos x="2" y="40"/>
              </a:cxn>
              <a:cxn ang="0">
                <a:pos x="11" y="24"/>
              </a:cxn>
              <a:cxn ang="0">
                <a:pos x="23" y="11"/>
              </a:cxn>
              <a:cxn ang="0">
                <a:pos x="39" y="3"/>
              </a:cxn>
              <a:cxn ang="0">
                <a:pos x="59" y="0"/>
              </a:cxn>
            </a:cxnLst>
            <a:rect l="0" t="0" r="r" b="b"/>
            <a:pathLst>
              <a:path w="117" h="117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59"/>
                </a:lnTo>
                <a:lnTo>
                  <a:pt x="114" y="77"/>
                </a:lnTo>
                <a:lnTo>
                  <a:pt x="106" y="93"/>
                </a:lnTo>
                <a:lnTo>
                  <a:pt x="93" y="106"/>
                </a:lnTo>
                <a:lnTo>
                  <a:pt x="77" y="114"/>
                </a:lnTo>
                <a:lnTo>
                  <a:pt x="59" y="117"/>
                </a:lnTo>
                <a:lnTo>
                  <a:pt x="39" y="114"/>
                </a:lnTo>
                <a:lnTo>
                  <a:pt x="23" y="106"/>
                </a:lnTo>
                <a:lnTo>
                  <a:pt x="11" y="93"/>
                </a:lnTo>
                <a:lnTo>
                  <a:pt x="2" y="77"/>
                </a:lnTo>
                <a:lnTo>
                  <a:pt x="0" y="59"/>
                </a:lnTo>
                <a:lnTo>
                  <a:pt x="2" y="40"/>
                </a:lnTo>
                <a:lnTo>
                  <a:pt x="11" y="24"/>
                </a:lnTo>
                <a:lnTo>
                  <a:pt x="23" y="11"/>
                </a:lnTo>
                <a:lnTo>
                  <a:pt x="39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8"/>
          <p:cNvSpPr>
            <a:spLocks noEditPoints="1"/>
          </p:cNvSpPr>
          <p:nvPr/>
        </p:nvSpPr>
        <p:spPr bwMode="auto">
          <a:xfrm>
            <a:off x="8241889" y="1828518"/>
            <a:ext cx="103809" cy="101209"/>
          </a:xfrm>
          <a:custGeom>
            <a:avLst/>
            <a:gdLst/>
            <a:ahLst/>
            <a:cxnLst>
              <a:cxn ang="0">
                <a:pos x="72" y="24"/>
              </a:cxn>
              <a:cxn ang="0">
                <a:pos x="57" y="26"/>
              </a:cxn>
              <a:cxn ang="0">
                <a:pos x="44" y="33"/>
              </a:cxn>
              <a:cxn ang="0">
                <a:pos x="33" y="43"/>
              </a:cxn>
              <a:cxn ang="0">
                <a:pos x="27" y="56"/>
              </a:cxn>
              <a:cxn ang="0">
                <a:pos x="25" y="71"/>
              </a:cxn>
              <a:cxn ang="0">
                <a:pos x="27" y="86"/>
              </a:cxn>
              <a:cxn ang="0">
                <a:pos x="33" y="99"/>
              </a:cxn>
              <a:cxn ang="0">
                <a:pos x="44" y="108"/>
              </a:cxn>
              <a:cxn ang="0">
                <a:pos x="57" y="115"/>
              </a:cxn>
              <a:cxn ang="0">
                <a:pos x="72" y="118"/>
              </a:cxn>
              <a:cxn ang="0">
                <a:pos x="86" y="115"/>
              </a:cxn>
              <a:cxn ang="0">
                <a:pos x="98" y="108"/>
              </a:cxn>
              <a:cxn ang="0">
                <a:pos x="109" y="99"/>
              </a:cxn>
              <a:cxn ang="0">
                <a:pos x="115" y="86"/>
              </a:cxn>
              <a:cxn ang="0">
                <a:pos x="118" y="71"/>
              </a:cxn>
              <a:cxn ang="0">
                <a:pos x="115" y="56"/>
              </a:cxn>
              <a:cxn ang="0">
                <a:pos x="109" y="43"/>
              </a:cxn>
              <a:cxn ang="0">
                <a:pos x="98" y="33"/>
              </a:cxn>
              <a:cxn ang="0">
                <a:pos x="86" y="26"/>
              </a:cxn>
              <a:cxn ang="0">
                <a:pos x="72" y="24"/>
              </a:cxn>
              <a:cxn ang="0">
                <a:pos x="72" y="0"/>
              </a:cxn>
              <a:cxn ang="0">
                <a:pos x="90" y="3"/>
              </a:cxn>
              <a:cxn ang="0">
                <a:pos x="107" y="10"/>
              </a:cxn>
              <a:cxn ang="0">
                <a:pos x="121" y="21"/>
              </a:cxn>
              <a:cxn ang="0">
                <a:pos x="132" y="35"/>
              </a:cxn>
              <a:cxn ang="0">
                <a:pos x="139" y="52"/>
              </a:cxn>
              <a:cxn ang="0">
                <a:pos x="142" y="71"/>
              </a:cxn>
              <a:cxn ang="0">
                <a:pos x="139" y="89"/>
              </a:cxn>
              <a:cxn ang="0">
                <a:pos x="132" y="106"/>
              </a:cxn>
              <a:cxn ang="0">
                <a:pos x="121" y="121"/>
              </a:cxn>
              <a:cxn ang="0">
                <a:pos x="107" y="132"/>
              </a:cxn>
              <a:cxn ang="0">
                <a:pos x="90" y="139"/>
              </a:cxn>
              <a:cxn ang="0">
                <a:pos x="72" y="141"/>
              </a:cxn>
              <a:cxn ang="0">
                <a:pos x="52" y="139"/>
              </a:cxn>
              <a:cxn ang="0">
                <a:pos x="35" y="132"/>
              </a:cxn>
              <a:cxn ang="0">
                <a:pos x="22" y="121"/>
              </a:cxn>
              <a:cxn ang="0">
                <a:pos x="10" y="106"/>
              </a:cxn>
              <a:cxn ang="0">
                <a:pos x="3" y="89"/>
              </a:cxn>
              <a:cxn ang="0">
                <a:pos x="0" y="71"/>
              </a:cxn>
              <a:cxn ang="0">
                <a:pos x="3" y="52"/>
              </a:cxn>
              <a:cxn ang="0">
                <a:pos x="10" y="35"/>
              </a:cxn>
              <a:cxn ang="0">
                <a:pos x="22" y="21"/>
              </a:cxn>
              <a:cxn ang="0">
                <a:pos x="35" y="10"/>
              </a:cxn>
              <a:cxn ang="0">
                <a:pos x="52" y="3"/>
              </a:cxn>
              <a:cxn ang="0">
                <a:pos x="72" y="0"/>
              </a:cxn>
            </a:cxnLst>
            <a:rect l="0" t="0" r="r" b="b"/>
            <a:pathLst>
              <a:path w="142" h="141">
                <a:moveTo>
                  <a:pt x="72" y="24"/>
                </a:moveTo>
                <a:lnTo>
                  <a:pt x="57" y="26"/>
                </a:lnTo>
                <a:lnTo>
                  <a:pt x="44" y="33"/>
                </a:lnTo>
                <a:lnTo>
                  <a:pt x="33" y="43"/>
                </a:lnTo>
                <a:lnTo>
                  <a:pt x="27" y="56"/>
                </a:lnTo>
                <a:lnTo>
                  <a:pt x="25" y="71"/>
                </a:lnTo>
                <a:lnTo>
                  <a:pt x="27" y="86"/>
                </a:lnTo>
                <a:lnTo>
                  <a:pt x="33" y="99"/>
                </a:lnTo>
                <a:lnTo>
                  <a:pt x="44" y="108"/>
                </a:lnTo>
                <a:lnTo>
                  <a:pt x="57" y="115"/>
                </a:lnTo>
                <a:lnTo>
                  <a:pt x="72" y="118"/>
                </a:lnTo>
                <a:lnTo>
                  <a:pt x="86" y="115"/>
                </a:lnTo>
                <a:lnTo>
                  <a:pt x="98" y="108"/>
                </a:lnTo>
                <a:lnTo>
                  <a:pt x="109" y="99"/>
                </a:lnTo>
                <a:lnTo>
                  <a:pt x="115" y="86"/>
                </a:lnTo>
                <a:lnTo>
                  <a:pt x="118" y="71"/>
                </a:lnTo>
                <a:lnTo>
                  <a:pt x="115" y="56"/>
                </a:lnTo>
                <a:lnTo>
                  <a:pt x="109" y="43"/>
                </a:lnTo>
                <a:lnTo>
                  <a:pt x="98" y="33"/>
                </a:lnTo>
                <a:lnTo>
                  <a:pt x="86" y="26"/>
                </a:lnTo>
                <a:lnTo>
                  <a:pt x="72" y="24"/>
                </a:lnTo>
                <a:close/>
                <a:moveTo>
                  <a:pt x="72" y="0"/>
                </a:moveTo>
                <a:lnTo>
                  <a:pt x="90" y="3"/>
                </a:lnTo>
                <a:lnTo>
                  <a:pt x="107" y="10"/>
                </a:lnTo>
                <a:lnTo>
                  <a:pt x="121" y="21"/>
                </a:lnTo>
                <a:lnTo>
                  <a:pt x="132" y="35"/>
                </a:lnTo>
                <a:lnTo>
                  <a:pt x="139" y="52"/>
                </a:lnTo>
                <a:lnTo>
                  <a:pt x="142" y="71"/>
                </a:lnTo>
                <a:lnTo>
                  <a:pt x="139" y="89"/>
                </a:lnTo>
                <a:lnTo>
                  <a:pt x="132" y="106"/>
                </a:lnTo>
                <a:lnTo>
                  <a:pt x="121" y="121"/>
                </a:lnTo>
                <a:lnTo>
                  <a:pt x="107" y="132"/>
                </a:lnTo>
                <a:lnTo>
                  <a:pt x="90" y="139"/>
                </a:lnTo>
                <a:lnTo>
                  <a:pt x="72" y="141"/>
                </a:lnTo>
                <a:lnTo>
                  <a:pt x="52" y="139"/>
                </a:lnTo>
                <a:lnTo>
                  <a:pt x="35" y="132"/>
                </a:lnTo>
                <a:lnTo>
                  <a:pt x="22" y="121"/>
                </a:lnTo>
                <a:lnTo>
                  <a:pt x="10" y="106"/>
                </a:lnTo>
                <a:lnTo>
                  <a:pt x="3" y="89"/>
                </a:lnTo>
                <a:lnTo>
                  <a:pt x="0" y="71"/>
                </a:lnTo>
                <a:lnTo>
                  <a:pt x="3" y="52"/>
                </a:lnTo>
                <a:lnTo>
                  <a:pt x="10" y="35"/>
                </a:lnTo>
                <a:lnTo>
                  <a:pt x="22" y="21"/>
                </a:lnTo>
                <a:lnTo>
                  <a:pt x="35" y="10"/>
                </a:lnTo>
                <a:lnTo>
                  <a:pt x="52" y="3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7870516" y="2411535"/>
            <a:ext cx="103809" cy="101209"/>
            <a:chOff x="5630920" y="2377186"/>
            <a:chExt cx="103809" cy="101209"/>
          </a:xfrm>
        </p:grpSpPr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5641155" y="2385739"/>
              <a:ext cx="84802" cy="8410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7" y="3"/>
                </a:cxn>
                <a:cxn ang="0">
                  <a:pos x="93" y="12"/>
                </a:cxn>
                <a:cxn ang="0">
                  <a:pos x="106" y="25"/>
                </a:cxn>
                <a:cxn ang="0">
                  <a:pos x="114" y="41"/>
                </a:cxn>
                <a:cxn ang="0">
                  <a:pos x="118" y="59"/>
                </a:cxn>
                <a:cxn ang="0">
                  <a:pos x="114" y="78"/>
                </a:cxn>
                <a:cxn ang="0">
                  <a:pos x="106" y="94"/>
                </a:cxn>
                <a:cxn ang="0">
                  <a:pos x="93" y="107"/>
                </a:cxn>
                <a:cxn ang="0">
                  <a:pos x="77" y="115"/>
                </a:cxn>
                <a:cxn ang="0">
                  <a:pos x="59" y="118"/>
                </a:cxn>
                <a:cxn ang="0">
                  <a:pos x="40" y="115"/>
                </a:cxn>
                <a:cxn ang="0">
                  <a:pos x="24" y="107"/>
                </a:cxn>
                <a:cxn ang="0">
                  <a:pos x="11" y="94"/>
                </a:cxn>
                <a:cxn ang="0">
                  <a:pos x="2" y="78"/>
                </a:cxn>
                <a:cxn ang="0">
                  <a:pos x="0" y="59"/>
                </a:cxn>
                <a:cxn ang="0">
                  <a:pos x="2" y="41"/>
                </a:cxn>
                <a:cxn ang="0">
                  <a:pos x="11" y="25"/>
                </a:cxn>
                <a:cxn ang="0">
                  <a:pos x="24" y="12"/>
                </a:cxn>
                <a:cxn ang="0">
                  <a:pos x="40" y="3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5"/>
                  </a:lnTo>
                  <a:lnTo>
                    <a:pt x="114" y="41"/>
                  </a:lnTo>
                  <a:lnTo>
                    <a:pt x="118" y="59"/>
                  </a:lnTo>
                  <a:lnTo>
                    <a:pt x="114" y="78"/>
                  </a:lnTo>
                  <a:lnTo>
                    <a:pt x="106" y="94"/>
                  </a:lnTo>
                  <a:lnTo>
                    <a:pt x="93" y="107"/>
                  </a:lnTo>
                  <a:lnTo>
                    <a:pt x="77" y="115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2" y="78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/>
            <p:cNvSpPr>
              <a:spLocks noEditPoints="1"/>
            </p:cNvSpPr>
            <p:nvPr/>
          </p:nvSpPr>
          <p:spPr bwMode="auto">
            <a:xfrm>
              <a:off x="5630920" y="2377186"/>
              <a:ext cx="103809" cy="101209"/>
            </a:xfrm>
            <a:custGeom>
              <a:avLst/>
              <a:gdLst/>
              <a:ahLst/>
              <a:cxnLst>
                <a:cxn ang="0">
                  <a:pos x="71" y="24"/>
                </a:cxn>
                <a:cxn ang="0">
                  <a:pos x="56" y="26"/>
                </a:cxn>
                <a:cxn ang="0">
                  <a:pos x="43" y="33"/>
                </a:cxn>
                <a:cxn ang="0">
                  <a:pos x="33" y="42"/>
                </a:cxn>
                <a:cxn ang="0">
                  <a:pos x="26" y="56"/>
                </a:cxn>
                <a:cxn ang="0">
                  <a:pos x="24" y="70"/>
                </a:cxn>
                <a:cxn ang="0">
                  <a:pos x="26" y="85"/>
                </a:cxn>
                <a:cxn ang="0">
                  <a:pos x="33" y="98"/>
                </a:cxn>
                <a:cxn ang="0">
                  <a:pos x="43" y="108"/>
                </a:cxn>
                <a:cxn ang="0">
                  <a:pos x="56" y="115"/>
                </a:cxn>
                <a:cxn ang="0">
                  <a:pos x="71" y="117"/>
                </a:cxn>
                <a:cxn ang="0">
                  <a:pos x="85" y="115"/>
                </a:cxn>
                <a:cxn ang="0">
                  <a:pos x="98" y="108"/>
                </a:cxn>
                <a:cxn ang="0">
                  <a:pos x="108" y="98"/>
                </a:cxn>
                <a:cxn ang="0">
                  <a:pos x="115" y="85"/>
                </a:cxn>
                <a:cxn ang="0">
                  <a:pos x="117" y="70"/>
                </a:cxn>
                <a:cxn ang="0">
                  <a:pos x="115" y="56"/>
                </a:cxn>
                <a:cxn ang="0">
                  <a:pos x="108" y="42"/>
                </a:cxn>
                <a:cxn ang="0">
                  <a:pos x="98" y="33"/>
                </a:cxn>
                <a:cxn ang="0">
                  <a:pos x="85" y="26"/>
                </a:cxn>
                <a:cxn ang="0">
                  <a:pos x="71" y="24"/>
                </a:cxn>
                <a:cxn ang="0">
                  <a:pos x="71" y="0"/>
                </a:cxn>
                <a:cxn ang="0">
                  <a:pos x="89" y="2"/>
                </a:cxn>
                <a:cxn ang="0">
                  <a:pos x="106" y="9"/>
                </a:cxn>
                <a:cxn ang="0">
                  <a:pos x="120" y="20"/>
                </a:cxn>
                <a:cxn ang="0">
                  <a:pos x="132" y="35"/>
                </a:cxn>
                <a:cxn ang="0">
                  <a:pos x="138" y="52"/>
                </a:cxn>
                <a:cxn ang="0">
                  <a:pos x="141" y="70"/>
                </a:cxn>
                <a:cxn ang="0">
                  <a:pos x="138" y="89"/>
                </a:cxn>
                <a:cxn ang="0">
                  <a:pos x="132" y="106"/>
                </a:cxn>
                <a:cxn ang="0">
                  <a:pos x="120" y="120"/>
                </a:cxn>
                <a:cxn ang="0">
                  <a:pos x="106" y="132"/>
                </a:cxn>
                <a:cxn ang="0">
                  <a:pos x="89" y="138"/>
                </a:cxn>
                <a:cxn ang="0">
                  <a:pos x="71" y="141"/>
                </a:cxn>
                <a:cxn ang="0">
                  <a:pos x="52" y="138"/>
                </a:cxn>
                <a:cxn ang="0">
                  <a:pos x="35" y="132"/>
                </a:cxn>
                <a:cxn ang="0">
                  <a:pos x="21" y="120"/>
                </a:cxn>
                <a:cxn ang="0">
                  <a:pos x="9" y="106"/>
                </a:cxn>
                <a:cxn ang="0">
                  <a:pos x="3" y="89"/>
                </a:cxn>
                <a:cxn ang="0">
                  <a:pos x="0" y="70"/>
                </a:cxn>
                <a:cxn ang="0">
                  <a:pos x="3" y="52"/>
                </a:cxn>
                <a:cxn ang="0">
                  <a:pos x="9" y="35"/>
                </a:cxn>
                <a:cxn ang="0">
                  <a:pos x="21" y="20"/>
                </a:cxn>
                <a:cxn ang="0">
                  <a:pos x="35" y="9"/>
                </a:cxn>
                <a:cxn ang="0">
                  <a:pos x="52" y="2"/>
                </a:cxn>
                <a:cxn ang="0">
                  <a:pos x="71" y="0"/>
                </a:cxn>
              </a:cxnLst>
              <a:rect l="0" t="0" r="r" b="b"/>
              <a:pathLst>
                <a:path w="141" h="141">
                  <a:moveTo>
                    <a:pt x="71" y="24"/>
                  </a:moveTo>
                  <a:lnTo>
                    <a:pt x="56" y="26"/>
                  </a:lnTo>
                  <a:lnTo>
                    <a:pt x="43" y="33"/>
                  </a:lnTo>
                  <a:lnTo>
                    <a:pt x="33" y="42"/>
                  </a:lnTo>
                  <a:lnTo>
                    <a:pt x="26" y="56"/>
                  </a:lnTo>
                  <a:lnTo>
                    <a:pt x="24" y="70"/>
                  </a:lnTo>
                  <a:lnTo>
                    <a:pt x="26" y="85"/>
                  </a:lnTo>
                  <a:lnTo>
                    <a:pt x="33" y="98"/>
                  </a:lnTo>
                  <a:lnTo>
                    <a:pt x="43" y="108"/>
                  </a:lnTo>
                  <a:lnTo>
                    <a:pt x="56" y="115"/>
                  </a:lnTo>
                  <a:lnTo>
                    <a:pt x="71" y="117"/>
                  </a:lnTo>
                  <a:lnTo>
                    <a:pt x="85" y="115"/>
                  </a:lnTo>
                  <a:lnTo>
                    <a:pt x="98" y="108"/>
                  </a:lnTo>
                  <a:lnTo>
                    <a:pt x="108" y="98"/>
                  </a:lnTo>
                  <a:lnTo>
                    <a:pt x="115" y="85"/>
                  </a:lnTo>
                  <a:lnTo>
                    <a:pt x="117" y="70"/>
                  </a:lnTo>
                  <a:lnTo>
                    <a:pt x="115" y="56"/>
                  </a:lnTo>
                  <a:lnTo>
                    <a:pt x="108" y="42"/>
                  </a:lnTo>
                  <a:lnTo>
                    <a:pt x="98" y="33"/>
                  </a:lnTo>
                  <a:lnTo>
                    <a:pt x="85" y="26"/>
                  </a:lnTo>
                  <a:lnTo>
                    <a:pt x="71" y="24"/>
                  </a:lnTo>
                  <a:close/>
                  <a:moveTo>
                    <a:pt x="71" y="0"/>
                  </a:moveTo>
                  <a:lnTo>
                    <a:pt x="89" y="2"/>
                  </a:lnTo>
                  <a:lnTo>
                    <a:pt x="106" y="9"/>
                  </a:lnTo>
                  <a:lnTo>
                    <a:pt x="120" y="20"/>
                  </a:lnTo>
                  <a:lnTo>
                    <a:pt x="132" y="35"/>
                  </a:lnTo>
                  <a:lnTo>
                    <a:pt x="138" y="52"/>
                  </a:lnTo>
                  <a:lnTo>
                    <a:pt x="141" y="70"/>
                  </a:lnTo>
                  <a:lnTo>
                    <a:pt x="138" y="89"/>
                  </a:lnTo>
                  <a:lnTo>
                    <a:pt x="132" y="106"/>
                  </a:lnTo>
                  <a:lnTo>
                    <a:pt x="120" y="120"/>
                  </a:lnTo>
                  <a:lnTo>
                    <a:pt x="106" y="132"/>
                  </a:lnTo>
                  <a:lnTo>
                    <a:pt x="89" y="138"/>
                  </a:lnTo>
                  <a:lnTo>
                    <a:pt x="71" y="141"/>
                  </a:lnTo>
                  <a:lnTo>
                    <a:pt x="52" y="138"/>
                  </a:lnTo>
                  <a:lnTo>
                    <a:pt x="35" y="132"/>
                  </a:lnTo>
                  <a:lnTo>
                    <a:pt x="21" y="120"/>
                  </a:lnTo>
                  <a:lnTo>
                    <a:pt x="9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21"/>
          <p:cNvSpPr>
            <a:spLocks/>
          </p:cNvSpPr>
          <p:nvPr/>
        </p:nvSpPr>
        <p:spPr bwMode="auto">
          <a:xfrm>
            <a:off x="8360320" y="2244756"/>
            <a:ext cx="84802" cy="8410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7" y="2"/>
              </a:cxn>
              <a:cxn ang="0">
                <a:pos x="93" y="11"/>
              </a:cxn>
              <a:cxn ang="0">
                <a:pos x="106" y="23"/>
              </a:cxn>
              <a:cxn ang="0">
                <a:pos x="114" y="39"/>
              </a:cxn>
              <a:cxn ang="0">
                <a:pos x="118" y="59"/>
              </a:cxn>
              <a:cxn ang="0">
                <a:pos x="114" y="77"/>
              </a:cxn>
              <a:cxn ang="0">
                <a:pos x="106" y="93"/>
              </a:cxn>
              <a:cxn ang="0">
                <a:pos x="93" y="105"/>
              </a:cxn>
              <a:cxn ang="0">
                <a:pos x="77" y="114"/>
              </a:cxn>
              <a:cxn ang="0">
                <a:pos x="59" y="117"/>
              </a:cxn>
              <a:cxn ang="0">
                <a:pos x="40" y="114"/>
              </a:cxn>
              <a:cxn ang="0">
                <a:pos x="24" y="105"/>
              </a:cxn>
              <a:cxn ang="0">
                <a:pos x="11" y="93"/>
              </a:cxn>
              <a:cxn ang="0">
                <a:pos x="2" y="77"/>
              </a:cxn>
              <a:cxn ang="0">
                <a:pos x="0" y="59"/>
              </a:cxn>
              <a:cxn ang="0">
                <a:pos x="2" y="39"/>
              </a:cxn>
              <a:cxn ang="0">
                <a:pos x="11" y="23"/>
              </a:cxn>
              <a:cxn ang="0">
                <a:pos x="24" y="11"/>
              </a:cxn>
              <a:cxn ang="0">
                <a:pos x="40" y="2"/>
              </a:cxn>
              <a:cxn ang="0">
                <a:pos x="59" y="0"/>
              </a:cxn>
            </a:cxnLst>
            <a:rect l="0" t="0" r="r" b="b"/>
            <a:pathLst>
              <a:path w="118" h="117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3"/>
                </a:lnTo>
                <a:lnTo>
                  <a:pt x="114" y="39"/>
                </a:lnTo>
                <a:lnTo>
                  <a:pt x="118" y="59"/>
                </a:lnTo>
                <a:lnTo>
                  <a:pt x="114" y="77"/>
                </a:lnTo>
                <a:lnTo>
                  <a:pt x="106" y="93"/>
                </a:lnTo>
                <a:lnTo>
                  <a:pt x="93" y="105"/>
                </a:lnTo>
                <a:lnTo>
                  <a:pt x="77" y="114"/>
                </a:lnTo>
                <a:lnTo>
                  <a:pt x="59" y="117"/>
                </a:lnTo>
                <a:lnTo>
                  <a:pt x="40" y="114"/>
                </a:lnTo>
                <a:lnTo>
                  <a:pt x="24" y="105"/>
                </a:lnTo>
                <a:lnTo>
                  <a:pt x="11" y="93"/>
                </a:lnTo>
                <a:lnTo>
                  <a:pt x="2" y="77"/>
                </a:lnTo>
                <a:lnTo>
                  <a:pt x="0" y="59"/>
                </a:lnTo>
                <a:lnTo>
                  <a:pt x="2" y="39"/>
                </a:lnTo>
                <a:lnTo>
                  <a:pt x="11" y="23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2"/>
          <p:cNvSpPr>
            <a:spLocks noEditPoints="1"/>
          </p:cNvSpPr>
          <p:nvPr/>
        </p:nvSpPr>
        <p:spPr bwMode="auto">
          <a:xfrm>
            <a:off x="8350085" y="2236203"/>
            <a:ext cx="103809" cy="99783"/>
          </a:xfrm>
          <a:custGeom>
            <a:avLst/>
            <a:gdLst/>
            <a:ahLst/>
            <a:cxnLst>
              <a:cxn ang="0">
                <a:pos x="71" y="25"/>
              </a:cxn>
              <a:cxn ang="0">
                <a:pos x="56" y="27"/>
              </a:cxn>
              <a:cxn ang="0">
                <a:pos x="43" y="33"/>
              </a:cxn>
              <a:cxn ang="0">
                <a:pos x="33" y="44"/>
              </a:cxn>
              <a:cxn ang="0">
                <a:pos x="26" y="57"/>
              </a:cxn>
              <a:cxn ang="0">
                <a:pos x="24" y="72"/>
              </a:cxn>
              <a:cxn ang="0">
                <a:pos x="26" y="85"/>
              </a:cxn>
              <a:cxn ang="0">
                <a:pos x="33" y="99"/>
              </a:cxn>
              <a:cxn ang="0">
                <a:pos x="43" y="109"/>
              </a:cxn>
              <a:cxn ang="0">
                <a:pos x="56" y="115"/>
              </a:cxn>
              <a:cxn ang="0">
                <a:pos x="71" y="117"/>
              </a:cxn>
              <a:cxn ang="0">
                <a:pos x="85" y="115"/>
              </a:cxn>
              <a:cxn ang="0">
                <a:pos x="98" y="109"/>
              </a:cxn>
              <a:cxn ang="0">
                <a:pos x="108" y="99"/>
              </a:cxn>
              <a:cxn ang="0">
                <a:pos x="115" y="85"/>
              </a:cxn>
              <a:cxn ang="0">
                <a:pos x="117" y="72"/>
              </a:cxn>
              <a:cxn ang="0">
                <a:pos x="115" y="57"/>
              </a:cxn>
              <a:cxn ang="0">
                <a:pos x="108" y="44"/>
              </a:cxn>
              <a:cxn ang="0">
                <a:pos x="98" y="33"/>
              </a:cxn>
              <a:cxn ang="0">
                <a:pos x="85" y="27"/>
              </a:cxn>
              <a:cxn ang="0">
                <a:pos x="71" y="25"/>
              </a:cxn>
              <a:cxn ang="0">
                <a:pos x="71" y="0"/>
              </a:cxn>
              <a:cxn ang="0">
                <a:pos x="89" y="3"/>
              </a:cxn>
              <a:cxn ang="0">
                <a:pos x="106" y="10"/>
              </a:cxn>
              <a:cxn ang="0">
                <a:pos x="120" y="21"/>
              </a:cxn>
              <a:cxn ang="0">
                <a:pos x="132" y="35"/>
              </a:cxn>
              <a:cxn ang="0">
                <a:pos x="138" y="52"/>
              </a:cxn>
              <a:cxn ang="0">
                <a:pos x="141" y="72"/>
              </a:cxn>
              <a:cxn ang="0">
                <a:pos x="138" y="90"/>
              </a:cxn>
              <a:cxn ang="0">
                <a:pos x="132" y="107"/>
              </a:cxn>
              <a:cxn ang="0">
                <a:pos x="120" y="122"/>
              </a:cxn>
              <a:cxn ang="0">
                <a:pos x="106" y="132"/>
              </a:cxn>
              <a:cxn ang="0">
                <a:pos x="89" y="140"/>
              </a:cxn>
              <a:cxn ang="0">
                <a:pos x="71" y="142"/>
              </a:cxn>
              <a:cxn ang="0">
                <a:pos x="52" y="140"/>
              </a:cxn>
              <a:cxn ang="0">
                <a:pos x="35" y="132"/>
              </a:cxn>
              <a:cxn ang="0">
                <a:pos x="21" y="122"/>
              </a:cxn>
              <a:cxn ang="0">
                <a:pos x="9" y="107"/>
              </a:cxn>
              <a:cxn ang="0">
                <a:pos x="3" y="90"/>
              </a:cxn>
              <a:cxn ang="0">
                <a:pos x="0" y="72"/>
              </a:cxn>
              <a:cxn ang="0">
                <a:pos x="3" y="52"/>
              </a:cxn>
              <a:cxn ang="0">
                <a:pos x="9" y="35"/>
              </a:cxn>
              <a:cxn ang="0">
                <a:pos x="21" y="21"/>
              </a:cxn>
              <a:cxn ang="0">
                <a:pos x="35" y="10"/>
              </a:cxn>
              <a:cxn ang="0">
                <a:pos x="52" y="3"/>
              </a:cxn>
              <a:cxn ang="0">
                <a:pos x="71" y="0"/>
              </a:cxn>
            </a:cxnLst>
            <a:rect l="0" t="0" r="r" b="b"/>
            <a:pathLst>
              <a:path w="141" h="142">
                <a:moveTo>
                  <a:pt x="71" y="25"/>
                </a:moveTo>
                <a:lnTo>
                  <a:pt x="56" y="27"/>
                </a:lnTo>
                <a:lnTo>
                  <a:pt x="43" y="33"/>
                </a:lnTo>
                <a:lnTo>
                  <a:pt x="33" y="44"/>
                </a:lnTo>
                <a:lnTo>
                  <a:pt x="26" y="57"/>
                </a:lnTo>
                <a:lnTo>
                  <a:pt x="24" y="72"/>
                </a:lnTo>
                <a:lnTo>
                  <a:pt x="26" y="85"/>
                </a:lnTo>
                <a:lnTo>
                  <a:pt x="33" y="99"/>
                </a:lnTo>
                <a:lnTo>
                  <a:pt x="43" y="109"/>
                </a:lnTo>
                <a:lnTo>
                  <a:pt x="56" y="115"/>
                </a:lnTo>
                <a:lnTo>
                  <a:pt x="71" y="117"/>
                </a:lnTo>
                <a:lnTo>
                  <a:pt x="85" y="115"/>
                </a:lnTo>
                <a:lnTo>
                  <a:pt x="98" y="109"/>
                </a:lnTo>
                <a:lnTo>
                  <a:pt x="108" y="99"/>
                </a:lnTo>
                <a:lnTo>
                  <a:pt x="115" y="85"/>
                </a:lnTo>
                <a:lnTo>
                  <a:pt x="117" y="72"/>
                </a:lnTo>
                <a:lnTo>
                  <a:pt x="115" y="57"/>
                </a:lnTo>
                <a:lnTo>
                  <a:pt x="108" y="44"/>
                </a:lnTo>
                <a:lnTo>
                  <a:pt x="98" y="33"/>
                </a:lnTo>
                <a:lnTo>
                  <a:pt x="85" y="27"/>
                </a:lnTo>
                <a:lnTo>
                  <a:pt x="71" y="25"/>
                </a:lnTo>
                <a:close/>
                <a:moveTo>
                  <a:pt x="71" y="0"/>
                </a:moveTo>
                <a:lnTo>
                  <a:pt x="89" y="3"/>
                </a:lnTo>
                <a:lnTo>
                  <a:pt x="106" y="10"/>
                </a:lnTo>
                <a:lnTo>
                  <a:pt x="120" y="21"/>
                </a:lnTo>
                <a:lnTo>
                  <a:pt x="132" y="35"/>
                </a:lnTo>
                <a:lnTo>
                  <a:pt x="138" y="52"/>
                </a:lnTo>
                <a:lnTo>
                  <a:pt x="141" y="72"/>
                </a:lnTo>
                <a:lnTo>
                  <a:pt x="138" y="90"/>
                </a:lnTo>
                <a:lnTo>
                  <a:pt x="132" y="107"/>
                </a:lnTo>
                <a:lnTo>
                  <a:pt x="120" y="122"/>
                </a:lnTo>
                <a:lnTo>
                  <a:pt x="106" y="132"/>
                </a:lnTo>
                <a:lnTo>
                  <a:pt x="89" y="140"/>
                </a:lnTo>
                <a:lnTo>
                  <a:pt x="71" y="142"/>
                </a:lnTo>
                <a:lnTo>
                  <a:pt x="52" y="140"/>
                </a:lnTo>
                <a:lnTo>
                  <a:pt x="35" y="132"/>
                </a:lnTo>
                <a:lnTo>
                  <a:pt x="21" y="122"/>
                </a:lnTo>
                <a:lnTo>
                  <a:pt x="9" y="107"/>
                </a:lnTo>
                <a:lnTo>
                  <a:pt x="3" y="90"/>
                </a:lnTo>
                <a:lnTo>
                  <a:pt x="0" y="72"/>
                </a:lnTo>
                <a:lnTo>
                  <a:pt x="3" y="52"/>
                </a:lnTo>
                <a:lnTo>
                  <a:pt x="9" y="35"/>
                </a:lnTo>
                <a:lnTo>
                  <a:pt x="21" y="21"/>
                </a:lnTo>
                <a:lnTo>
                  <a:pt x="35" y="10"/>
                </a:lnTo>
                <a:lnTo>
                  <a:pt x="52" y="3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3"/>
          <p:cNvSpPr>
            <a:spLocks/>
          </p:cNvSpPr>
          <p:nvPr/>
        </p:nvSpPr>
        <p:spPr bwMode="auto">
          <a:xfrm>
            <a:off x="8345699" y="2807816"/>
            <a:ext cx="86264" cy="8410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7" y="3"/>
              </a:cxn>
              <a:cxn ang="0">
                <a:pos x="94" y="12"/>
              </a:cxn>
              <a:cxn ang="0">
                <a:pos x="106" y="25"/>
              </a:cxn>
              <a:cxn ang="0">
                <a:pos x="114" y="41"/>
              </a:cxn>
              <a:cxn ang="0">
                <a:pos x="117" y="59"/>
              </a:cxn>
              <a:cxn ang="0">
                <a:pos x="114" y="78"/>
              </a:cxn>
              <a:cxn ang="0">
                <a:pos x="106" y="94"/>
              </a:cxn>
              <a:cxn ang="0">
                <a:pos x="94" y="107"/>
              </a:cxn>
              <a:cxn ang="0">
                <a:pos x="77" y="115"/>
              </a:cxn>
              <a:cxn ang="0">
                <a:pos x="59" y="118"/>
              </a:cxn>
              <a:cxn ang="0">
                <a:pos x="41" y="115"/>
              </a:cxn>
              <a:cxn ang="0">
                <a:pos x="25" y="107"/>
              </a:cxn>
              <a:cxn ang="0">
                <a:pos x="12" y="94"/>
              </a:cxn>
              <a:cxn ang="0">
                <a:pos x="3" y="78"/>
              </a:cxn>
              <a:cxn ang="0">
                <a:pos x="0" y="59"/>
              </a:cxn>
              <a:cxn ang="0">
                <a:pos x="3" y="41"/>
              </a:cxn>
              <a:cxn ang="0">
                <a:pos x="12" y="25"/>
              </a:cxn>
              <a:cxn ang="0">
                <a:pos x="25" y="12"/>
              </a:cxn>
              <a:cxn ang="0">
                <a:pos x="41" y="3"/>
              </a:cxn>
              <a:cxn ang="0">
                <a:pos x="59" y="0"/>
              </a:cxn>
            </a:cxnLst>
            <a:rect l="0" t="0" r="r" b="b"/>
            <a:pathLst>
              <a:path w="117" h="118">
                <a:moveTo>
                  <a:pt x="59" y="0"/>
                </a:moveTo>
                <a:lnTo>
                  <a:pt x="77" y="3"/>
                </a:lnTo>
                <a:lnTo>
                  <a:pt x="94" y="12"/>
                </a:lnTo>
                <a:lnTo>
                  <a:pt x="106" y="25"/>
                </a:lnTo>
                <a:lnTo>
                  <a:pt x="114" y="41"/>
                </a:lnTo>
                <a:lnTo>
                  <a:pt x="117" y="59"/>
                </a:lnTo>
                <a:lnTo>
                  <a:pt x="114" y="78"/>
                </a:lnTo>
                <a:lnTo>
                  <a:pt x="106" y="94"/>
                </a:lnTo>
                <a:lnTo>
                  <a:pt x="94" y="107"/>
                </a:lnTo>
                <a:lnTo>
                  <a:pt x="77" y="115"/>
                </a:lnTo>
                <a:lnTo>
                  <a:pt x="59" y="118"/>
                </a:lnTo>
                <a:lnTo>
                  <a:pt x="41" y="115"/>
                </a:lnTo>
                <a:lnTo>
                  <a:pt x="25" y="107"/>
                </a:lnTo>
                <a:lnTo>
                  <a:pt x="12" y="94"/>
                </a:lnTo>
                <a:lnTo>
                  <a:pt x="3" y="78"/>
                </a:lnTo>
                <a:lnTo>
                  <a:pt x="0" y="59"/>
                </a:lnTo>
                <a:lnTo>
                  <a:pt x="3" y="41"/>
                </a:lnTo>
                <a:lnTo>
                  <a:pt x="12" y="25"/>
                </a:lnTo>
                <a:lnTo>
                  <a:pt x="25" y="12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4"/>
          <p:cNvSpPr>
            <a:spLocks noEditPoints="1"/>
          </p:cNvSpPr>
          <p:nvPr/>
        </p:nvSpPr>
        <p:spPr bwMode="auto">
          <a:xfrm>
            <a:off x="8336926" y="2799263"/>
            <a:ext cx="103809" cy="101209"/>
          </a:xfrm>
          <a:custGeom>
            <a:avLst/>
            <a:gdLst/>
            <a:ahLst/>
            <a:cxnLst>
              <a:cxn ang="0">
                <a:pos x="71" y="24"/>
              </a:cxn>
              <a:cxn ang="0">
                <a:pos x="56" y="26"/>
              </a:cxn>
              <a:cxn ang="0">
                <a:pos x="43" y="33"/>
              </a:cxn>
              <a:cxn ang="0">
                <a:pos x="33" y="42"/>
              </a:cxn>
              <a:cxn ang="0">
                <a:pos x="27" y="56"/>
              </a:cxn>
              <a:cxn ang="0">
                <a:pos x="24" y="70"/>
              </a:cxn>
              <a:cxn ang="0">
                <a:pos x="27" y="85"/>
              </a:cxn>
              <a:cxn ang="0">
                <a:pos x="33" y="98"/>
              </a:cxn>
              <a:cxn ang="0">
                <a:pos x="43" y="108"/>
              </a:cxn>
              <a:cxn ang="0">
                <a:pos x="56" y="115"/>
              </a:cxn>
              <a:cxn ang="0">
                <a:pos x="71" y="117"/>
              </a:cxn>
              <a:cxn ang="0">
                <a:pos x="86" y="115"/>
              </a:cxn>
              <a:cxn ang="0">
                <a:pos x="99" y="108"/>
              </a:cxn>
              <a:cxn ang="0">
                <a:pos x="108" y="98"/>
              </a:cxn>
              <a:cxn ang="0">
                <a:pos x="116" y="85"/>
              </a:cxn>
              <a:cxn ang="0">
                <a:pos x="118" y="70"/>
              </a:cxn>
              <a:cxn ang="0">
                <a:pos x="116" y="56"/>
              </a:cxn>
              <a:cxn ang="0">
                <a:pos x="108" y="42"/>
              </a:cxn>
              <a:cxn ang="0">
                <a:pos x="99" y="33"/>
              </a:cxn>
              <a:cxn ang="0">
                <a:pos x="86" y="26"/>
              </a:cxn>
              <a:cxn ang="0">
                <a:pos x="71" y="24"/>
              </a:cxn>
              <a:cxn ang="0">
                <a:pos x="71" y="0"/>
              </a:cxn>
              <a:cxn ang="0">
                <a:pos x="90" y="2"/>
              </a:cxn>
              <a:cxn ang="0">
                <a:pos x="106" y="9"/>
              </a:cxn>
              <a:cxn ang="0">
                <a:pos x="121" y="20"/>
              </a:cxn>
              <a:cxn ang="0">
                <a:pos x="132" y="35"/>
              </a:cxn>
              <a:cxn ang="0">
                <a:pos x="139" y="52"/>
              </a:cxn>
              <a:cxn ang="0">
                <a:pos x="141" y="70"/>
              </a:cxn>
              <a:cxn ang="0">
                <a:pos x="139" y="89"/>
              </a:cxn>
              <a:cxn ang="0">
                <a:pos x="132" y="106"/>
              </a:cxn>
              <a:cxn ang="0">
                <a:pos x="121" y="120"/>
              </a:cxn>
              <a:cxn ang="0">
                <a:pos x="106" y="132"/>
              </a:cxn>
              <a:cxn ang="0">
                <a:pos x="90" y="138"/>
              </a:cxn>
              <a:cxn ang="0">
                <a:pos x="71" y="141"/>
              </a:cxn>
              <a:cxn ang="0">
                <a:pos x="52" y="138"/>
              </a:cxn>
              <a:cxn ang="0">
                <a:pos x="36" y="132"/>
              </a:cxn>
              <a:cxn ang="0">
                <a:pos x="21" y="120"/>
              </a:cxn>
              <a:cxn ang="0">
                <a:pos x="10" y="106"/>
              </a:cxn>
              <a:cxn ang="0">
                <a:pos x="3" y="89"/>
              </a:cxn>
              <a:cxn ang="0">
                <a:pos x="0" y="70"/>
              </a:cxn>
              <a:cxn ang="0">
                <a:pos x="3" y="52"/>
              </a:cxn>
              <a:cxn ang="0">
                <a:pos x="10" y="35"/>
              </a:cxn>
              <a:cxn ang="0">
                <a:pos x="21" y="20"/>
              </a:cxn>
              <a:cxn ang="0">
                <a:pos x="36" y="9"/>
              </a:cxn>
              <a:cxn ang="0">
                <a:pos x="52" y="2"/>
              </a:cxn>
              <a:cxn ang="0">
                <a:pos x="71" y="0"/>
              </a:cxn>
            </a:cxnLst>
            <a:rect l="0" t="0" r="r" b="b"/>
            <a:pathLst>
              <a:path w="141" h="141">
                <a:moveTo>
                  <a:pt x="71" y="24"/>
                </a:moveTo>
                <a:lnTo>
                  <a:pt x="56" y="26"/>
                </a:lnTo>
                <a:lnTo>
                  <a:pt x="43" y="33"/>
                </a:lnTo>
                <a:lnTo>
                  <a:pt x="33" y="42"/>
                </a:lnTo>
                <a:lnTo>
                  <a:pt x="27" y="56"/>
                </a:lnTo>
                <a:lnTo>
                  <a:pt x="24" y="70"/>
                </a:lnTo>
                <a:lnTo>
                  <a:pt x="27" y="85"/>
                </a:lnTo>
                <a:lnTo>
                  <a:pt x="33" y="98"/>
                </a:lnTo>
                <a:lnTo>
                  <a:pt x="43" y="108"/>
                </a:lnTo>
                <a:lnTo>
                  <a:pt x="56" y="115"/>
                </a:lnTo>
                <a:lnTo>
                  <a:pt x="71" y="117"/>
                </a:lnTo>
                <a:lnTo>
                  <a:pt x="86" y="115"/>
                </a:lnTo>
                <a:lnTo>
                  <a:pt x="99" y="108"/>
                </a:lnTo>
                <a:lnTo>
                  <a:pt x="108" y="98"/>
                </a:lnTo>
                <a:lnTo>
                  <a:pt x="116" y="85"/>
                </a:lnTo>
                <a:lnTo>
                  <a:pt x="118" y="70"/>
                </a:lnTo>
                <a:lnTo>
                  <a:pt x="116" y="56"/>
                </a:lnTo>
                <a:lnTo>
                  <a:pt x="108" y="42"/>
                </a:lnTo>
                <a:lnTo>
                  <a:pt x="99" y="33"/>
                </a:lnTo>
                <a:lnTo>
                  <a:pt x="86" y="26"/>
                </a:lnTo>
                <a:lnTo>
                  <a:pt x="71" y="24"/>
                </a:lnTo>
                <a:close/>
                <a:moveTo>
                  <a:pt x="71" y="0"/>
                </a:moveTo>
                <a:lnTo>
                  <a:pt x="90" y="2"/>
                </a:lnTo>
                <a:lnTo>
                  <a:pt x="106" y="9"/>
                </a:lnTo>
                <a:lnTo>
                  <a:pt x="121" y="20"/>
                </a:lnTo>
                <a:lnTo>
                  <a:pt x="132" y="35"/>
                </a:lnTo>
                <a:lnTo>
                  <a:pt x="139" y="52"/>
                </a:lnTo>
                <a:lnTo>
                  <a:pt x="141" y="70"/>
                </a:lnTo>
                <a:lnTo>
                  <a:pt x="139" y="89"/>
                </a:lnTo>
                <a:lnTo>
                  <a:pt x="132" y="106"/>
                </a:lnTo>
                <a:lnTo>
                  <a:pt x="121" y="120"/>
                </a:lnTo>
                <a:lnTo>
                  <a:pt x="106" y="132"/>
                </a:lnTo>
                <a:lnTo>
                  <a:pt x="90" y="138"/>
                </a:lnTo>
                <a:lnTo>
                  <a:pt x="71" y="141"/>
                </a:lnTo>
                <a:lnTo>
                  <a:pt x="52" y="138"/>
                </a:lnTo>
                <a:lnTo>
                  <a:pt x="36" y="132"/>
                </a:lnTo>
                <a:lnTo>
                  <a:pt x="21" y="120"/>
                </a:lnTo>
                <a:lnTo>
                  <a:pt x="10" y="106"/>
                </a:lnTo>
                <a:lnTo>
                  <a:pt x="3" y="89"/>
                </a:lnTo>
                <a:lnTo>
                  <a:pt x="0" y="70"/>
                </a:lnTo>
                <a:lnTo>
                  <a:pt x="3" y="52"/>
                </a:lnTo>
                <a:lnTo>
                  <a:pt x="10" y="35"/>
                </a:lnTo>
                <a:lnTo>
                  <a:pt x="21" y="20"/>
                </a:lnTo>
                <a:lnTo>
                  <a:pt x="36" y="9"/>
                </a:lnTo>
                <a:lnTo>
                  <a:pt x="52" y="2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024112" y="1894090"/>
            <a:ext cx="102347" cy="99783"/>
            <a:chOff x="6784516" y="1859741"/>
            <a:chExt cx="102347" cy="99783"/>
          </a:xfrm>
        </p:grpSpPr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6791826" y="1866868"/>
              <a:ext cx="86264" cy="8410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77" y="3"/>
                </a:cxn>
                <a:cxn ang="0">
                  <a:pos x="94" y="10"/>
                </a:cxn>
                <a:cxn ang="0">
                  <a:pos x="105" y="23"/>
                </a:cxn>
                <a:cxn ang="0">
                  <a:pos x="114" y="39"/>
                </a:cxn>
                <a:cxn ang="0">
                  <a:pos x="117" y="58"/>
                </a:cxn>
                <a:cxn ang="0">
                  <a:pos x="114" y="77"/>
                </a:cxn>
                <a:cxn ang="0">
                  <a:pos x="105" y="93"/>
                </a:cxn>
                <a:cxn ang="0">
                  <a:pos x="94" y="105"/>
                </a:cxn>
                <a:cxn ang="0">
                  <a:pos x="77" y="114"/>
                </a:cxn>
                <a:cxn ang="0">
                  <a:pos x="58" y="117"/>
                </a:cxn>
                <a:cxn ang="0">
                  <a:pos x="40" y="114"/>
                </a:cxn>
                <a:cxn ang="0">
                  <a:pos x="24" y="105"/>
                </a:cxn>
                <a:cxn ang="0">
                  <a:pos x="12" y="93"/>
                </a:cxn>
                <a:cxn ang="0">
                  <a:pos x="2" y="77"/>
                </a:cxn>
                <a:cxn ang="0">
                  <a:pos x="0" y="58"/>
                </a:cxn>
                <a:cxn ang="0">
                  <a:pos x="2" y="39"/>
                </a:cxn>
                <a:cxn ang="0">
                  <a:pos x="12" y="23"/>
                </a:cxn>
                <a:cxn ang="0">
                  <a:pos x="24" y="10"/>
                </a:cxn>
                <a:cxn ang="0">
                  <a:pos x="40" y="3"/>
                </a:cxn>
                <a:cxn ang="0">
                  <a:pos x="58" y="0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7" y="3"/>
                  </a:lnTo>
                  <a:lnTo>
                    <a:pt x="94" y="10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7"/>
                  </a:lnTo>
                  <a:lnTo>
                    <a:pt x="105" y="93"/>
                  </a:lnTo>
                  <a:lnTo>
                    <a:pt x="94" y="105"/>
                  </a:lnTo>
                  <a:lnTo>
                    <a:pt x="77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2" y="77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12" y="23"/>
                  </a:lnTo>
                  <a:lnTo>
                    <a:pt x="24" y="10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6"/>
            <p:cNvSpPr>
              <a:spLocks noEditPoints="1"/>
            </p:cNvSpPr>
            <p:nvPr/>
          </p:nvSpPr>
          <p:spPr bwMode="auto">
            <a:xfrm>
              <a:off x="6784516" y="1859741"/>
              <a:ext cx="102347" cy="99783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59" y="26"/>
                </a:cxn>
                <a:cxn ang="0">
                  <a:pos x="47" y="30"/>
                </a:cxn>
                <a:cxn ang="0">
                  <a:pos x="37" y="37"/>
                </a:cxn>
                <a:cxn ang="0">
                  <a:pos x="30" y="47"/>
                </a:cxn>
                <a:cxn ang="0">
                  <a:pos x="26" y="58"/>
                </a:cxn>
                <a:cxn ang="0">
                  <a:pos x="24" y="70"/>
                </a:cxn>
                <a:cxn ang="0">
                  <a:pos x="26" y="82"/>
                </a:cxn>
                <a:cxn ang="0">
                  <a:pos x="30" y="94"/>
                </a:cxn>
                <a:cxn ang="0">
                  <a:pos x="37" y="104"/>
                </a:cxn>
                <a:cxn ang="0">
                  <a:pos x="47" y="111"/>
                </a:cxn>
                <a:cxn ang="0">
                  <a:pos x="59" y="115"/>
                </a:cxn>
                <a:cxn ang="0">
                  <a:pos x="70" y="117"/>
                </a:cxn>
                <a:cxn ang="0">
                  <a:pos x="85" y="114"/>
                </a:cxn>
                <a:cxn ang="0">
                  <a:pos x="98" y="108"/>
                </a:cxn>
                <a:cxn ang="0">
                  <a:pos x="108" y="98"/>
                </a:cxn>
                <a:cxn ang="0">
                  <a:pos x="115" y="85"/>
                </a:cxn>
                <a:cxn ang="0">
                  <a:pos x="117" y="70"/>
                </a:cxn>
                <a:cxn ang="0">
                  <a:pos x="115" y="56"/>
                </a:cxn>
                <a:cxn ang="0">
                  <a:pos x="108" y="43"/>
                </a:cxn>
                <a:cxn ang="0">
                  <a:pos x="98" y="33"/>
                </a:cxn>
                <a:cxn ang="0">
                  <a:pos x="85" y="26"/>
                </a:cxn>
                <a:cxn ang="0">
                  <a:pos x="70" y="24"/>
                </a:cxn>
                <a:cxn ang="0">
                  <a:pos x="70" y="0"/>
                </a:cxn>
                <a:cxn ang="0">
                  <a:pos x="90" y="2"/>
                </a:cxn>
                <a:cxn ang="0">
                  <a:pos x="106" y="10"/>
                </a:cxn>
                <a:cxn ang="0">
                  <a:pos x="121" y="20"/>
                </a:cxn>
                <a:cxn ang="0">
                  <a:pos x="131" y="34"/>
                </a:cxn>
                <a:cxn ang="0">
                  <a:pos x="139" y="51"/>
                </a:cxn>
                <a:cxn ang="0">
                  <a:pos x="141" y="70"/>
                </a:cxn>
                <a:cxn ang="0">
                  <a:pos x="139" y="89"/>
                </a:cxn>
                <a:cxn ang="0">
                  <a:pos x="131" y="106"/>
                </a:cxn>
                <a:cxn ang="0">
                  <a:pos x="121" y="121"/>
                </a:cxn>
                <a:cxn ang="0">
                  <a:pos x="106" y="131"/>
                </a:cxn>
                <a:cxn ang="0">
                  <a:pos x="90" y="139"/>
                </a:cxn>
                <a:cxn ang="0">
                  <a:pos x="70" y="141"/>
                </a:cxn>
                <a:cxn ang="0">
                  <a:pos x="52" y="139"/>
                </a:cxn>
                <a:cxn ang="0">
                  <a:pos x="35" y="131"/>
                </a:cxn>
                <a:cxn ang="0">
                  <a:pos x="20" y="121"/>
                </a:cxn>
                <a:cxn ang="0">
                  <a:pos x="10" y="106"/>
                </a:cxn>
                <a:cxn ang="0">
                  <a:pos x="2" y="89"/>
                </a:cxn>
                <a:cxn ang="0">
                  <a:pos x="0" y="70"/>
                </a:cxn>
                <a:cxn ang="0">
                  <a:pos x="2" y="52"/>
                </a:cxn>
                <a:cxn ang="0">
                  <a:pos x="10" y="35"/>
                </a:cxn>
                <a:cxn ang="0">
                  <a:pos x="20" y="20"/>
                </a:cxn>
                <a:cxn ang="0">
                  <a:pos x="35" y="9"/>
                </a:cxn>
                <a:cxn ang="0">
                  <a:pos x="52" y="2"/>
                </a:cxn>
                <a:cxn ang="0">
                  <a:pos x="70" y="0"/>
                </a:cxn>
              </a:cxnLst>
              <a:rect l="0" t="0" r="r" b="b"/>
              <a:pathLst>
                <a:path w="141" h="141">
                  <a:moveTo>
                    <a:pt x="70" y="24"/>
                  </a:moveTo>
                  <a:lnTo>
                    <a:pt x="59" y="26"/>
                  </a:lnTo>
                  <a:lnTo>
                    <a:pt x="47" y="30"/>
                  </a:lnTo>
                  <a:lnTo>
                    <a:pt x="37" y="37"/>
                  </a:lnTo>
                  <a:lnTo>
                    <a:pt x="30" y="47"/>
                  </a:lnTo>
                  <a:lnTo>
                    <a:pt x="26" y="58"/>
                  </a:lnTo>
                  <a:lnTo>
                    <a:pt x="24" y="70"/>
                  </a:lnTo>
                  <a:lnTo>
                    <a:pt x="26" y="82"/>
                  </a:lnTo>
                  <a:lnTo>
                    <a:pt x="30" y="94"/>
                  </a:lnTo>
                  <a:lnTo>
                    <a:pt x="37" y="104"/>
                  </a:lnTo>
                  <a:lnTo>
                    <a:pt x="47" y="111"/>
                  </a:lnTo>
                  <a:lnTo>
                    <a:pt x="59" y="115"/>
                  </a:lnTo>
                  <a:lnTo>
                    <a:pt x="70" y="117"/>
                  </a:lnTo>
                  <a:lnTo>
                    <a:pt x="85" y="114"/>
                  </a:lnTo>
                  <a:lnTo>
                    <a:pt x="98" y="108"/>
                  </a:lnTo>
                  <a:lnTo>
                    <a:pt x="108" y="98"/>
                  </a:lnTo>
                  <a:lnTo>
                    <a:pt x="115" y="85"/>
                  </a:lnTo>
                  <a:lnTo>
                    <a:pt x="117" y="70"/>
                  </a:lnTo>
                  <a:lnTo>
                    <a:pt x="115" y="56"/>
                  </a:lnTo>
                  <a:lnTo>
                    <a:pt x="108" y="43"/>
                  </a:lnTo>
                  <a:lnTo>
                    <a:pt x="98" y="33"/>
                  </a:lnTo>
                  <a:lnTo>
                    <a:pt x="85" y="26"/>
                  </a:lnTo>
                  <a:lnTo>
                    <a:pt x="70" y="24"/>
                  </a:lnTo>
                  <a:close/>
                  <a:moveTo>
                    <a:pt x="70" y="0"/>
                  </a:moveTo>
                  <a:lnTo>
                    <a:pt x="90" y="2"/>
                  </a:lnTo>
                  <a:lnTo>
                    <a:pt x="106" y="10"/>
                  </a:lnTo>
                  <a:lnTo>
                    <a:pt x="121" y="20"/>
                  </a:lnTo>
                  <a:lnTo>
                    <a:pt x="131" y="34"/>
                  </a:lnTo>
                  <a:lnTo>
                    <a:pt x="139" y="51"/>
                  </a:lnTo>
                  <a:lnTo>
                    <a:pt x="141" y="70"/>
                  </a:lnTo>
                  <a:lnTo>
                    <a:pt x="139" y="89"/>
                  </a:lnTo>
                  <a:lnTo>
                    <a:pt x="131" y="106"/>
                  </a:lnTo>
                  <a:lnTo>
                    <a:pt x="121" y="121"/>
                  </a:lnTo>
                  <a:lnTo>
                    <a:pt x="106" y="131"/>
                  </a:lnTo>
                  <a:lnTo>
                    <a:pt x="90" y="139"/>
                  </a:lnTo>
                  <a:lnTo>
                    <a:pt x="70" y="141"/>
                  </a:lnTo>
                  <a:lnTo>
                    <a:pt x="52" y="139"/>
                  </a:lnTo>
                  <a:lnTo>
                    <a:pt x="35" y="131"/>
                  </a:lnTo>
                  <a:lnTo>
                    <a:pt x="20" y="121"/>
                  </a:lnTo>
                  <a:lnTo>
                    <a:pt x="10" y="106"/>
                  </a:lnTo>
                  <a:lnTo>
                    <a:pt x="2" y="89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Freeform 27"/>
          <p:cNvSpPr>
            <a:spLocks/>
          </p:cNvSpPr>
          <p:nvPr/>
        </p:nvSpPr>
        <p:spPr bwMode="auto">
          <a:xfrm>
            <a:off x="8836964" y="2324582"/>
            <a:ext cx="86264" cy="8410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7" y="3"/>
              </a:cxn>
              <a:cxn ang="0">
                <a:pos x="94" y="12"/>
              </a:cxn>
              <a:cxn ang="0">
                <a:pos x="106" y="24"/>
              </a:cxn>
              <a:cxn ang="0">
                <a:pos x="114" y="40"/>
              </a:cxn>
              <a:cxn ang="0">
                <a:pos x="117" y="59"/>
              </a:cxn>
              <a:cxn ang="0">
                <a:pos x="114" y="78"/>
              </a:cxn>
              <a:cxn ang="0">
                <a:pos x="106" y="94"/>
              </a:cxn>
              <a:cxn ang="0">
                <a:pos x="94" y="107"/>
              </a:cxn>
              <a:cxn ang="0">
                <a:pos x="77" y="115"/>
              </a:cxn>
              <a:cxn ang="0">
                <a:pos x="59" y="117"/>
              </a:cxn>
              <a:cxn ang="0">
                <a:pos x="41" y="115"/>
              </a:cxn>
              <a:cxn ang="0">
                <a:pos x="25" y="107"/>
              </a:cxn>
              <a:cxn ang="0">
                <a:pos x="12" y="94"/>
              </a:cxn>
              <a:cxn ang="0">
                <a:pos x="3" y="78"/>
              </a:cxn>
              <a:cxn ang="0">
                <a:pos x="0" y="59"/>
              </a:cxn>
              <a:cxn ang="0">
                <a:pos x="3" y="40"/>
              </a:cxn>
              <a:cxn ang="0">
                <a:pos x="12" y="24"/>
              </a:cxn>
              <a:cxn ang="0">
                <a:pos x="25" y="12"/>
              </a:cxn>
              <a:cxn ang="0">
                <a:pos x="41" y="3"/>
              </a:cxn>
              <a:cxn ang="0">
                <a:pos x="59" y="0"/>
              </a:cxn>
            </a:cxnLst>
            <a:rect l="0" t="0" r="r" b="b"/>
            <a:pathLst>
              <a:path w="117" h="117">
                <a:moveTo>
                  <a:pt x="59" y="0"/>
                </a:moveTo>
                <a:lnTo>
                  <a:pt x="77" y="3"/>
                </a:lnTo>
                <a:lnTo>
                  <a:pt x="94" y="12"/>
                </a:lnTo>
                <a:lnTo>
                  <a:pt x="106" y="24"/>
                </a:lnTo>
                <a:lnTo>
                  <a:pt x="114" y="40"/>
                </a:lnTo>
                <a:lnTo>
                  <a:pt x="117" y="59"/>
                </a:lnTo>
                <a:lnTo>
                  <a:pt x="114" y="78"/>
                </a:lnTo>
                <a:lnTo>
                  <a:pt x="106" y="94"/>
                </a:lnTo>
                <a:lnTo>
                  <a:pt x="94" y="107"/>
                </a:lnTo>
                <a:lnTo>
                  <a:pt x="77" y="115"/>
                </a:lnTo>
                <a:lnTo>
                  <a:pt x="59" y="117"/>
                </a:lnTo>
                <a:lnTo>
                  <a:pt x="41" y="115"/>
                </a:lnTo>
                <a:lnTo>
                  <a:pt x="25" y="107"/>
                </a:lnTo>
                <a:lnTo>
                  <a:pt x="12" y="94"/>
                </a:lnTo>
                <a:lnTo>
                  <a:pt x="3" y="78"/>
                </a:lnTo>
                <a:lnTo>
                  <a:pt x="0" y="59"/>
                </a:lnTo>
                <a:lnTo>
                  <a:pt x="3" y="40"/>
                </a:lnTo>
                <a:lnTo>
                  <a:pt x="12" y="24"/>
                </a:lnTo>
                <a:lnTo>
                  <a:pt x="25" y="12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8"/>
          <p:cNvSpPr>
            <a:spLocks noEditPoints="1"/>
          </p:cNvSpPr>
          <p:nvPr/>
        </p:nvSpPr>
        <p:spPr bwMode="auto">
          <a:xfrm>
            <a:off x="8828191" y="2317454"/>
            <a:ext cx="103809" cy="101209"/>
          </a:xfrm>
          <a:custGeom>
            <a:avLst/>
            <a:gdLst/>
            <a:ahLst/>
            <a:cxnLst>
              <a:cxn ang="0">
                <a:pos x="71" y="25"/>
              </a:cxn>
              <a:cxn ang="0">
                <a:pos x="59" y="26"/>
              </a:cxn>
              <a:cxn ang="0">
                <a:pos x="47" y="30"/>
              </a:cxn>
              <a:cxn ang="0">
                <a:pos x="38" y="38"/>
              </a:cxn>
              <a:cxn ang="0">
                <a:pos x="30" y="47"/>
              </a:cxn>
              <a:cxn ang="0">
                <a:pos x="26" y="59"/>
              </a:cxn>
              <a:cxn ang="0">
                <a:pos x="24" y="71"/>
              </a:cxn>
              <a:cxn ang="0">
                <a:pos x="26" y="83"/>
              </a:cxn>
              <a:cxn ang="0">
                <a:pos x="30" y="94"/>
              </a:cxn>
              <a:cxn ang="0">
                <a:pos x="38" y="104"/>
              </a:cxn>
              <a:cxn ang="0">
                <a:pos x="47" y="111"/>
              </a:cxn>
              <a:cxn ang="0">
                <a:pos x="59" y="116"/>
              </a:cxn>
              <a:cxn ang="0">
                <a:pos x="71" y="118"/>
              </a:cxn>
              <a:cxn ang="0">
                <a:pos x="86" y="115"/>
              </a:cxn>
              <a:cxn ang="0">
                <a:pos x="99" y="109"/>
              </a:cxn>
              <a:cxn ang="0">
                <a:pos x="108" y="98"/>
              </a:cxn>
              <a:cxn ang="0">
                <a:pos x="116" y="86"/>
              </a:cxn>
              <a:cxn ang="0">
                <a:pos x="118" y="71"/>
              </a:cxn>
              <a:cxn ang="0">
                <a:pos x="116" y="57"/>
              </a:cxn>
              <a:cxn ang="0">
                <a:pos x="108" y="44"/>
              </a:cxn>
              <a:cxn ang="0">
                <a:pos x="99" y="33"/>
              </a:cxn>
              <a:cxn ang="0">
                <a:pos x="86" y="27"/>
              </a:cxn>
              <a:cxn ang="0">
                <a:pos x="71" y="25"/>
              </a:cxn>
              <a:cxn ang="0">
                <a:pos x="71" y="0"/>
              </a:cxn>
              <a:cxn ang="0">
                <a:pos x="90" y="2"/>
              </a:cxn>
              <a:cxn ang="0">
                <a:pos x="106" y="10"/>
              </a:cxn>
              <a:cxn ang="0">
                <a:pos x="121" y="22"/>
              </a:cxn>
              <a:cxn ang="0">
                <a:pos x="132" y="35"/>
              </a:cxn>
              <a:cxn ang="0">
                <a:pos x="139" y="52"/>
              </a:cxn>
              <a:cxn ang="0">
                <a:pos x="141" y="71"/>
              </a:cxn>
              <a:cxn ang="0">
                <a:pos x="139" y="90"/>
              </a:cxn>
              <a:cxn ang="0">
                <a:pos x="132" y="107"/>
              </a:cxn>
              <a:cxn ang="0">
                <a:pos x="121" y="121"/>
              </a:cxn>
              <a:cxn ang="0">
                <a:pos x="106" y="132"/>
              </a:cxn>
              <a:cxn ang="0">
                <a:pos x="90" y="139"/>
              </a:cxn>
              <a:cxn ang="0">
                <a:pos x="71" y="142"/>
              </a:cxn>
              <a:cxn ang="0">
                <a:pos x="53" y="139"/>
              </a:cxn>
              <a:cxn ang="0">
                <a:pos x="36" y="132"/>
              </a:cxn>
              <a:cxn ang="0">
                <a:pos x="21" y="121"/>
              </a:cxn>
              <a:cxn ang="0">
                <a:pos x="10" y="106"/>
              </a:cxn>
              <a:cxn ang="0">
                <a:pos x="3" y="90"/>
              </a:cxn>
              <a:cxn ang="0">
                <a:pos x="0" y="71"/>
              </a:cxn>
              <a:cxn ang="0">
                <a:pos x="3" y="52"/>
              </a:cxn>
              <a:cxn ang="0">
                <a:pos x="10" y="35"/>
              </a:cxn>
              <a:cxn ang="0">
                <a:pos x="21" y="20"/>
              </a:cxn>
              <a:cxn ang="0">
                <a:pos x="36" y="10"/>
              </a:cxn>
              <a:cxn ang="0">
                <a:pos x="53" y="2"/>
              </a:cxn>
              <a:cxn ang="0">
                <a:pos x="71" y="0"/>
              </a:cxn>
            </a:cxnLst>
            <a:rect l="0" t="0" r="r" b="b"/>
            <a:pathLst>
              <a:path w="141" h="142">
                <a:moveTo>
                  <a:pt x="71" y="25"/>
                </a:moveTo>
                <a:lnTo>
                  <a:pt x="59" y="26"/>
                </a:lnTo>
                <a:lnTo>
                  <a:pt x="47" y="30"/>
                </a:lnTo>
                <a:lnTo>
                  <a:pt x="38" y="38"/>
                </a:lnTo>
                <a:lnTo>
                  <a:pt x="30" y="47"/>
                </a:lnTo>
                <a:lnTo>
                  <a:pt x="26" y="59"/>
                </a:lnTo>
                <a:lnTo>
                  <a:pt x="24" y="71"/>
                </a:lnTo>
                <a:lnTo>
                  <a:pt x="26" y="83"/>
                </a:lnTo>
                <a:lnTo>
                  <a:pt x="30" y="94"/>
                </a:lnTo>
                <a:lnTo>
                  <a:pt x="38" y="104"/>
                </a:lnTo>
                <a:lnTo>
                  <a:pt x="47" y="111"/>
                </a:lnTo>
                <a:lnTo>
                  <a:pt x="59" y="116"/>
                </a:lnTo>
                <a:lnTo>
                  <a:pt x="71" y="118"/>
                </a:lnTo>
                <a:lnTo>
                  <a:pt x="86" y="115"/>
                </a:lnTo>
                <a:lnTo>
                  <a:pt x="99" y="109"/>
                </a:lnTo>
                <a:lnTo>
                  <a:pt x="108" y="98"/>
                </a:lnTo>
                <a:lnTo>
                  <a:pt x="116" y="86"/>
                </a:lnTo>
                <a:lnTo>
                  <a:pt x="118" y="71"/>
                </a:lnTo>
                <a:lnTo>
                  <a:pt x="116" y="57"/>
                </a:lnTo>
                <a:lnTo>
                  <a:pt x="108" y="44"/>
                </a:lnTo>
                <a:lnTo>
                  <a:pt x="99" y="33"/>
                </a:lnTo>
                <a:lnTo>
                  <a:pt x="86" y="27"/>
                </a:lnTo>
                <a:lnTo>
                  <a:pt x="71" y="25"/>
                </a:lnTo>
                <a:close/>
                <a:moveTo>
                  <a:pt x="71" y="0"/>
                </a:moveTo>
                <a:lnTo>
                  <a:pt x="90" y="2"/>
                </a:lnTo>
                <a:lnTo>
                  <a:pt x="106" y="10"/>
                </a:lnTo>
                <a:lnTo>
                  <a:pt x="121" y="22"/>
                </a:lnTo>
                <a:lnTo>
                  <a:pt x="132" y="35"/>
                </a:lnTo>
                <a:lnTo>
                  <a:pt x="139" y="52"/>
                </a:lnTo>
                <a:lnTo>
                  <a:pt x="141" y="71"/>
                </a:lnTo>
                <a:lnTo>
                  <a:pt x="139" y="90"/>
                </a:lnTo>
                <a:lnTo>
                  <a:pt x="132" y="107"/>
                </a:lnTo>
                <a:lnTo>
                  <a:pt x="121" y="121"/>
                </a:lnTo>
                <a:lnTo>
                  <a:pt x="106" y="132"/>
                </a:lnTo>
                <a:lnTo>
                  <a:pt x="90" y="139"/>
                </a:lnTo>
                <a:lnTo>
                  <a:pt x="71" y="142"/>
                </a:lnTo>
                <a:lnTo>
                  <a:pt x="53" y="139"/>
                </a:lnTo>
                <a:lnTo>
                  <a:pt x="36" y="132"/>
                </a:lnTo>
                <a:lnTo>
                  <a:pt x="21" y="121"/>
                </a:lnTo>
                <a:lnTo>
                  <a:pt x="10" y="106"/>
                </a:lnTo>
                <a:lnTo>
                  <a:pt x="3" y="90"/>
                </a:lnTo>
                <a:lnTo>
                  <a:pt x="0" y="71"/>
                </a:lnTo>
                <a:lnTo>
                  <a:pt x="3" y="52"/>
                </a:lnTo>
                <a:lnTo>
                  <a:pt x="10" y="35"/>
                </a:lnTo>
                <a:lnTo>
                  <a:pt x="21" y="20"/>
                </a:lnTo>
                <a:lnTo>
                  <a:pt x="36" y="10"/>
                </a:lnTo>
                <a:lnTo>
                  <a:pt x="53" y="2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9"/>
          <p:cNvSpPr>
            <a:spLocks/>
          </p:cNvSpPr>
          <p:nvPr/>
        </p:nvSpPr>
        <p:spPr bwMode="auto">
          <a:xfrm>
            <a:off x="9182019" y="2210544"/>
            <a:ext cx="86264" cy="84103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76" y="2"/>
              </a:cxn>
              <a:cxn ang="0">
                <a:pos x="92" y="11"/>
              </a:cxn>
              <a:cxn ang="0">
                <a:pos x="105" y="23"/>
              </a:cxn>
              <a:cxn ang="0">
                <a:pos x="114" y="39"/>
              </a:cxn>
              <a:cxn ang="0">
                <a:pos x="117" y="59"/>
              </a:cxn>
              <a:cxn ang="0">
                <a:pos x="114" y="77"/>
              </a:cxn>
              <a:cxn ang="0">
                <a:pos x="105" y="93"/>
              </a:cxn>
              <a:cxn ang="0">
                <a:pos x="92" y="105"/>
              </a:cxn>
              <a:cxn ang="0">
                <a:pos x="76" y="114"/>
              </a:cxn>
              <a:cxn ang="0">
                <a:pos x="58" y="117"/>
              </a:cxn>
              <a:cxn ang="0">
                <a:pos x="39" y="114"/>
              </a:cxn>
              <a:cxn ang="0">
                <a:pos x="23" y="105"/>
              </a:cxn>
              <a:cxn ang="0">
                <a:pos x="10" y="93"/>
              </a:cxn>
              <a:cxn ang="0">
                <a:pos x="2" y="77"/>
              </a:cxn>
              <a:cxn ang="0">
                <a:pos x="0" y="59"/>
              </a:cxn>
              <a:cxn ang="0">
                <a:pos x="2" y="39"/>
              </a:cxn>
              <a:cxn ang="0">
                <a:pos x="10" y="23"/>
              </a:cxn>
              <a:cxn ang="0">
                <a:pos x="23" y="11"/>
              </a:cxn>
              <a:cxn ang="0">
                <a:pos x="39" y="2"/>
              </a:cxn>
              <a:cxn ang="0">
                <a:pos x="58" y="0"/>
              </a:cxn>
            </a:cxnLst>
            <a:rect l="0" t="0" r="r" b="b"/>
            <a:pathLst>
              <a:path w="117" h="117">
                <a:moveTo>
                  <a:pt x="58" y="0"/>
                </a:moveTo>
                <a:lnTo>
                  <a:pt x="76" y="2"/>
                </a:lnTo>
                <a:lnTo>
                  <a:pt x="92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9"/>
                </a:lnTo>
                <a:lnTo>
                  <a:pt x="114" y="77"/>
                </a:lnTo>
                <a:lnTo>
                  <a:pt x="105" y="93"/>
                </a:lnTo>
                <a:lnTo>
                  <a:pt x="92" y="105"/>
                </a:lnTo>
                <a:lnTo>
                  <a:pt x="76" y="114"/>
                </a:lnTo>
                <a:lnTo>
                  <a:pt x="58" y="117"/>
                </a:lnTo>
                <a:lnTo>
                  <a:pt x="39" y="114"/>
                </a:lnTo>
                <a:lnTo>
                  <a:pt x="23" y="105"/>
                </a:lnTo>
                <a:lnTo>
                  <a:pt x="10" y="93"/>
                </a:lnTo>
                <a:lnTo>
                  <a:pt x="2" y="77"/>
                </a:lnTo>
                <a:lnTo>
                  <a:pt x="0" y="59"/>
                </a:lnTo>
                <a:lnTo>
                  <a:pt x="2" y="39"/>
                </a:lnTo>
                <a:lnTo>
                  <a:pt x="10" y="23"/>
                </a:lnTo>
                <a:lnTo>
                  <a:pt x="23" y="11"/>
                </a:lnTo>
                <a:lnTo>
                  <a:pt x="39" y="2"/>
                </a:lnTo>
                <a:lnTo>
                  <a:pt x="58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0"/>
          <p:cNvSpPr>
            <a:spLocks noEditPoints="1"/>
          </p:cNvSpPr>
          <p:nvPr/>
        </p:nvSpPr>
        <p:spPr bwMode="auto">
          <a:xfrm>
            <a:off x="9173246" y="2201991"/>
            <a:ext cx="103809" cy="99783"/>
          </a:xfrm>
          <a:custGeom>
            <a:avLst/>
            <a:gdLst/>
            <a:ahLst/>
            <a:cxnLst>
              <a:cxn ang="0">
                <a:pos x="71" y="25"/>
              </a:cxn>
              <a:cxn ang="0">
                <a:pos x="59" y="26"/>
              </a:cxn>
              <a:cxn ang="0">
                <a:pos x="48" y="31"/>
              </a:cxn>
              <a:cxn ang="0">
                <a:pos x="38" y="38"/>
              </a:cxn>
              <a:cxn ang="0">
                <a:pos x="31" y="48"/>
              </a:cxn>
              <a:cxn ang="0">
                <a:pos x="25" y="59"/>
              </a:cxn>
              <a:cxn ang="0">
                <a:pos x="24" y="72"/>
              </a:cxn>
              <a:cxn ang="0">
                <a:pos x="25" y="83"/>
              </a:cxn>
              <a:cxn ang="0">
                <a:pos x="31" y="95"/>
              </a:cxn>
              <a:cxn ang="0">
                <a:pos x="38" y="105"/>
              </a:cxn>
              <a:cxn ang="0">
                <a:pos x="48" y="112"/>
              </a:cxn>
              <a:cxn ang="0">
                <a:pos x="59" y="116"/>
              </a:cxn>
              <a:cxn ang="0">
                <a:pos x="71" y="117"/>
              </a:cxn>
              <a:cxn ang="0">
                <a:pos x="85" y="115"/>
              </a:cxn>
              <a:cxn ang="0">
                <a:pos x="98" y="109"/>
              </a:cxn>
              <a:cxn ang="0">
                <a:pos x="109" y="99"/>
              </a:cxn>
              <a:cxn ang="0">
                <a:pos x="115" y="85"/>
              </a:cxn>
              <a:cxn ang="0">
                <a:pos x="117" y="72"/>
              </a:cxn>
              <a:cxn ang="0">
                <a:pos x="115" y="57"/>
              </a:cxn>
              <a:cxn ang="0">
                <a:pos x="109" y="44"/>
              </a:cxn>
              <a:cxn ang="0">
                <a:pos x="98" y="33"/>
              </a:cxn>
              <a:cxn ang="0">
                <a:pos x="85" y="27"/>
              </a:cxn>
              <a:cxn ang="0">
                <a:pos x="71" y="25"/>
              </a:cxn>
              <a:cxn ang="0">
                <a:pos x="71" y="0"/>
              </a:cxn>
              <a:cxn ang="0">
                <a:pos x="89" y="3"/>
              </a:cxn>
              <a:cxn ang="0">
                <a:pos x="107" y="10"/>
              </a:cxn>
              <a:cxn ang="0">
                <a:pos x="120" y="21"/>
              </a:cxn>
              <a:cxn ang="0">
                <a:pos x="132" y="35"/>
              </a:cxn>
              <a:cxn ang="0">
                <a:pos x="139" y="52"/>
              </a:cxn>
              <a:cxn ang="0">
                <a:pos x="142" y="72"/>
              </a:cxn>
              <a:cxn ang="0">
                <a:pos x="139" y="90"/>
              </a:cxn>
              <a:cxn ang="0">
                <a:pos x="132" y="107"/>
              </a:cxn>
              <a:cxn ang="0">
                <a:pos x="120" y="122"/>
              </a:cxn>
              <a:cxn ang="0">
                <a:pos x="107" y="132"/>
              </a:cxn>
              <a:cxn ang="0">
                <a:pos x="89" y="140"/>
              </a:cxn>
              <a:cxn ang="0">
                <a:pos x="71" y="142"/>
              </a:cxn>
              <a:cxn ang="0">
                <a:pos x="52" y="140"/>
              </a:cxn>
              <a:cxn ang="0">
                <a:pos x="35" y="132"/>
              </a:cxn>
              <a:cxn ang="0">
                <a:pos x="21" y="122"/>
              </a:cxn>
              <a:cxn ang="0">
                <a:pos x="9" y="107"/>
              </a:cxn>
              <a:cxn ang="0">
                <a:pos x="3" y="90"/>
              </a:cxn>
              <a:cxn ang="0">
                <a:pos x="0" y="72"/>
              </a:cxn>
              <a:cxn ang="0">
                <a:pos x="3" y="52"/>
              </a:cxn>
              <a:cxn ang="0">
                <a:pos x="9" y="36"/>
              </a:cxn>
              <a:cxn ang="0">
                <a:pos x="21" y="21"/>
              </a:cxn>
              <a:cxn ang="0">
                <a:pos x="35" y="10"/>
              </a:cxn>
              <a:cxn ang="0">
                <a:pos x="52" y="3"/>
              </a:cxn>
              <a:cxn ang="0">
                <a:pos x="71" y="0"/>
              </a:cxn>
            </a:cxnLst>
            <a:rect l="0" t="0" r="r" b="b"/>
            <a:pathLst>
              <a:path w="142" h="142">
                <a:moveTo>
                  <a:pt x="71" y="25"/>
                </a:moveTo>
                <a:lnTo>
                  <a:pt x="59" y="26"/>
                </a:lnTo>
                <a:lnTo>
                  <a:pt x="48" y="31"/>
                </a:lnTo>
                <a:lnTo>
                  <a:pt x="38" y="38"/>
                </a:lnTo>
                <a:lnTo>
                  <a:pt x="31" y="48"/>
                </a:lnTo>
                <a:lnTo>
                  <a:pt x="25" y="59"/>
                </a:lnTo>
                <a:lnTo>
                  <a:pt x="24" y="72"/>
                </a:lnTo>
                <a:lnTo>
                  <a:pt x="25" y="83"/>
                </a:lnTo>
                <a:lnTo>
                  <a:pt x="31" y="95"/>
                </a:lnTo>
                <a:lnTo>
                  <a:pt x="38" y="105"/>
                </a:lnTo>
                <a:lnTo>
                  <a:pt x="48" y="112"/>
                </a:lnTo>
                <a:lnTo>
                  <a:pt x="59" y="116"/>
                </a:lnTo>
                <a:lnTo>
                  <a:pt x="71" y="117"/>
                </a:lnTo>
                <a:lnTo>
                  <a:pt x="85" y="115"/>
                </a:lnTo>
                <a:lnTo>
                  <a:pt x="98" y="109"/>
                </a:lnTo>
                <a:lnTo>
                  <a:pt x="109" y="99"/>
                </a:lnTo>
                <a:lnTo>
                  <a:pt x="115" y="85"/>
                </a:lnTo>
                <a:lnTo>
                  <a:pt x="117" y="72"/>
                </a:lnTo>
                <a:lnTo>
                  <a:pt x="115" y="57"/>
                </a:lnTo>
                <a:lnTo>
                  <a:pt x="109" y="44"/>
                </a:lnTo>
                <a:lnTo>
                  <a:pt x="98" y="33"/>
                </a:lnTo>
                <a:lnTo>
                  <a:pt x="85" y="27"/>
                </a:lnTo>
                <a:lnTo>
                  <a:pt x="71" y="25"/>
                </a:lnTo>
                <a:close/>
                <a:moveTo>
                  <a:pt x="71" y="0"/>
                </a:moveTo>
                <a:lnTo>
                  <a:pt x="89" y="3"/>
                </a:lnTo>
                <a:lnTo>
                  <a:pt x="107" y="10"/>
                </a:lnTo>
                <a:lnTo>
                  <a:pt x="120" y="21"/>
                </a:lnTo>
                <a:lnTo>
                  <a:pt x="132" y="35"/>
                </a:lnTo>
                <a:lnTo>
                  <a:pt x="139" y="52"/>
                </a:lnTo>
                <a:lnTo>
                  <a:pt x="142" y="72"/>
                </a:lnTo>
                <a:lnTo>
                  <a:pt x="139" y="90"/>
                </a:lnTo>
                <a:lnTo>
                  <a:pt x="132" y="107"/>
                </a:lnTo>
                <a:lnTo>
                  <a:pt x="120" y="122"/>
                </a:lnTo>
                <a:lnTo>
                  <a:pt x="107" y="132"/>
                </a:lnTo>
                <a:lnTo>
                  <a:pt x="89" y="140"/>
                </a:lnTo>
                <a:lnTo>
                  <a:pt x="71" y="142"/>
                </a:lnTo>
                <a:lnTo>
                  <a:pt x="52" y="140"/>
                </a:lnTo>
                <a:lnTo>
                  <a:pt x="35" y="132"/>
                </a:lnTo>
                <a:lnTo>
                  <a:pt x="21" y="122"/>
                </a:lnTo>
                <a:lnTo>
                  <a:pt x="9" y="107"/>
                </a:lnTo>
                <a:lnTo>
                  <a:pt x="3" y="90"/>
                </a:lnTo>
                <a:lnTo>
                  <a:pt x="0" y="72"/>
                </a:lnTo>
                <a:lnTo>
                  <a:pt x="3" y="52"/>
                </a:lnTo>
                <a:lnTo>
                  <a:pt x="9" y="36"/>
                </a:lnTo>
                <a:lnTo>
                  <a:pt x="21" y="21"/>
                </a:lnTo>
                <a:lnTo>
                  <a:pt x="35" y="10"/>
                </a:lnTo>
                <a:lnTo>
                  <a:pt x="52" y="3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31"/>
          <p:cNvSpPr>
            <a:spLocks/>
          </p:cNvSpPr>
          <p:nvPr/>
        </p:nvSpPr>
        <p:spPr bwMode="auto">
          <a:xfrm>
            <a:off x="9059203" y="2780733"/>
            <a:ext cx="86264" cy="8410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7" y="3"/>
              </a:cxn>
              <a:cxn ang="0">
                <a:pos x="94" y="12"/>
              </a:cxn>
              <a:cxn ang="0">
                <a:pos x="106" y="24"/>
              </a:cxn>
              <a:cxn ang="0">
                <a:pos x="114" y="40"/>
              </a:cxn>
              <a:cxn ang="0">
                <a:pos x="117" y="59"/>
              </a:cxn>
              <a:cxn ang="0">
                <a:pos x="114" y="78"/>
              </a:cxn>
              <a:cxn ang="0">
                <a:pos x="106" y="94"/>
              </a:cxn>
              <a:cxn ang="0">
                <a:pos x="94" y="107"/>
              </a:cxn>
              <a:cxn ang="0">
                <a:pos x="77" y="115"/>
              </a:cxn>
              <a:cxn ang="0">
                <a:pos x="59" y="117"/>
              </a:cxn>
              <a:cxn ang="0">
                <a:pos x="41" y="115"/>
              </a:cxn>
              <a:cxn ang="0">
                <a:pos x="25" y="107"/>
              </a:cxn>
              <a:cxn ang="0">
                <a:pos x="12" y="94"/>
              </a:cxn>
              <a:cxn ang="0">
                <a:pos x="3" y="78"/>
              </a:cxn>
              <a:cxn ang="0">
                <a:pos x="0" y="59"/>
              </a:cxn>
              <a:cxn ang="0">
                <a:pos x="3" y="40"/>
              </a:cxn>
              <a:cxn ang="0">
                <a:pos x="12" y="24"/>
              </a:cxn>
              <a:cxn ang="0">
                <a:pos x="25" y="12"/>
              </a:cxn>
              <a:cxn ang="0">
                <a:pos x="41" y="3"/>
              </a:cxn>
              <a:cxn ang="0">
                <a:pos x="59" y="0"/>
              </a:cxn>
            </a:cxnLst>
            <a:rect l="0" t="0" r="r" b="b"/>
            <a:pathLst>
              <a:path w="117" h="117">
                <a:moveTo>
                  <a:pt x="59" y="0"/>
                </a:moveTo>
                <a:lnTo>
                  <a:pt x="77" y="3"/>
                </a:lnTo>
                <a:lnTo>
                  <a:pt x="94" y="12"/>
                </a:lnTo>
                <a:lnTo>
                  <a:pt x="106" y="24"/>
                </a:lnTo>
                <a:lnTo>
                  <a:pt x="114" y="40"/>
                </a:lnTo>
                <a:lnTo>
                  <a:pt x="117" y="59"/>
                </a:lnTo>
                <a:lnTo>
                  <a:pt x="114" y="78"/>
                </a:lnTo>
                <a:lnTo>
                  <a:pt x="106" y="94"/>
                </a:lnTo>
                <a:lnTo>
                  <a:pt x="94" y="107"/>
                </a:lnTo>
                <a:lnTo>
                  <a:pt x="77" y="115"/>
                </a:lnTo>
                <a:lnTo>
                  <a:pt x="59" y="117"/>
                </a:lnTo>
                <a:lnTo>
                  <a:pt x="41" y="115"/>
                </a:lnTo>
                <a:lnTo>
                  <a:pt x="25" y="107"/>
                </a:lnTo>
                <a:lnTo>
                  <a:pt x="12" y="94"/>
                </a:lnTo>
                <a:lnTo>
                  <a:pt x="3" y="78"/>
                </a:lnTo>
                <a:lnTo>
                  <a:pt x="0" y="59"/>
                </a:lnTo>
                <a:lnTo>
                  <a:pt x="3" y="40"/>
                </a:lnTo>
                <a:lnTo>
                  <a:pt x="12" y="24"/>
                </a:lnTo>
                <a:lnTo>
                  <a:pt x="25" y="12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2"/>
          <p:cNvSpPr>
            <a:spLocks noEditPoints="1"/>
          </p:cNvSpPr>
          <p:nvPr/>
        </p:nvSpPr>
        <p:spPr bwMode="auto">
          <a:xfrm>
            <a:off x="9050430" y="2773605"/>
            <a:ext cx="103809" cy="101209"/>
          </a:xfrm>
          <a:custGeom>
            <a:avLst/>
            <a:gdLst/>
            <a:ahLst/>
            <a:cxnLst>
              <a:cxn ang="0">
                <a:pos x="71" y="25"/>
              </a:cxn>
              <a:cxn ang="0">
                <a:pos x="59" y="26"/>
              </a:cxn>
              <a:cxn ang="0">
                <a:pos x="47" y="30"/>
              </a:cxn>
              <a:cxn ang="0">
                <a:pos x="38" y="38"/>
              </a:cxn>
              <a:cxn ang="0">
                <a:pos x="30" y="48"/>
              </a:cxn>
              <a:cxn ang="0">
                <a:pos x="26" y="59"/>
              </a:cxn>
              <a:cxn ang="0">
                <a:pos x="24" y="71"/>
              </a:cxn>
              <a:cxn ang="0">
                <a:pos x="26" y="83"/>
              </a:cxn>
              <a:cxn ang="0">
                <a:pos x="30" y="94"/>
              </a:cxn>
              <a:cxn ang="0">
                <a:pos x="38" y="104"/>
              </a:cxn>
              <a:cxn ang="0">
                <a:pos x="47" y="111"/>
              </a:cxn>
              <a:cxn ang="0">
                <a:pos x="59" y="116"/>
              </a:cxn>
              <a:cxn ang="0">
                <a:pos x="71" y="118"/>
              </a:cxn>
              <a:cxn ang="0">
                <a:pos x="86" y="115"/>
              </a:cxn>
              <a:cxn ang="0">
                <a:pos x="99" y="109"/>
              </a:cxn>
              <a:cxn ang="0">
                <a:pos x="108" y="98"/>
              </a:cxn>
              <a:cxn ang="0">
                <a:pos x="116" y="86"/>
              </a:cxn>
              <a:cxn ang="0">
                <a:pos x="118" y="71"/>
              </a:cxn>
              <a:cxn ang="0">
                <a:pos x="116" y="57"/>
              </a:cxn>
              <a:cxn ang="0">
                <a:pos x="108" y="44"/>
              </a:cxn>
              <a:cxn ang="0">
                <a:pos x="99" y="33"/>
              </a:cxn>
              <a:cxn ang="0">
                <a:pos x="86" y="27"/>
              </a:cxn>
              <a:cxn ang="0">
                <a:pos x="71" y="25"/>
              </a:cxn>
              <a:cxn ang="0">
                <a:pos x="71" y="0"/>
              </a:cxn>
              <a:cxn ang="0">
                <a:pos x="90" y="2"/>
              </a:cxn>
              <a:cxn ang="0">
                <a:pos x="106" y="10"/>
              </a:cxn>
              <a:cxn ang="0">
                <a:pos x="121" y="22"/>
              </a:cxn>
              <a:cxn ang="0">
                <a:pos x="132" y="35"/>
              </a:cxn>
              <a:cxn ang="0">
                <a:pos x="139" y="52"/>
              </a:cxn>
              <a:cxn ang="0">
                <a:pos x="141" y="71"/>
              </a:cxn>
              <a:cxn ang="0">
                <a:pos x="139" y="90"/>
              </a:cxn>
              <a:cxn ang="0">
                <a:pos x="132" y="107"/>
              </a:cxn>
              <a:cxn ang="0">
                <a:pos x="121" y="121"/>
              </a:cxn>
              <a:cxn ang="0">
                <a:pos x="106" y="132"/>
              </a:cxn>
              <a:cxn ang="0">
                <a:pos x="90" y="139"/>
              </a:cxn>
              <a:cxn ang="0">
                <a:pos x="71" y="142"/>
              </a:cxn>
              <a:cxn ang="0">
                <a:pos x="53" y="139"/>
              </a:cxn>
              <a:cxn ang="0">
                <a:pos x="36" y="132"/>
              </a:cxn>
              <a:cxn ang="0">
                <a:pos x="21" y="121"/>
              </a:cxn>
              <a:cxn ang="0">
                <a:pos x="10" y="106"/>
              </a:cxn>
              <a:cxn ang="0">
                <a:pos x="3" y="90"/>
              </a:cxn>
              <a:cxn ang="0">
                <a:pos x="0" y="71"/>
              </a:cxn>
              <a:cxn ang="0">
                <a:pos x="3" y="52"/>
              </a:cxn>
              <a:cxn ang="0">
                <a:pos x="10" y="35"/>
              </a:cxn>
              <a:cxn ang="0">
                <a:pos x="21" y="20"/>
              </a:cxn>
              <a:cxn ang="0">
                <a:pos x="36" y="10"/>
              </a:cxn>
              <a:cxn ang="0">
                <a:pos x="53" y="2"/>
              </a:cxn>
              <a:cxn ang="0">
                <a:pos x="71" y="0"/>
              </a:cxn>
            </a:cxnLst>
            <a:rect l="0" t="0" r="r" b="b"/>
            <a:pathLst>
              <a:path w="141" h="142">
                <a:moveTo>
                  <a:pt x="71" y="25"/>
                </a:moveTo>
                <a:lnTo>
                  <a:pt x="59" y="26"/>
                </a:lnTo>
                <a:lnTo>
                  <a:pt x="47" y="30"/>
                </a:lnTo>
                <a:lnTo>
                  <a:pt x="38" y="38"/>
                </a:lnTo>
                <a:lnTo>
                  <a:pt x="30" y="48"/>
                </a:lnTo>
                <a:lnTo>
                  <a:pt x="26" y="59"/>
                </a:lnTo>
                <a:lnTo>
                  <a:pt x="24" y="71"/>
                </a:lnTo>
                <a:lnTo>
                  <a:pt x="26" y="83"/>
                </a:lnTo>
                <a:lnTo>
                  <a:pt x="30" y="94"/>
                </a:lnTo>
                <a:lnTo>
                  <a:pt x="38" y="104"/>
                </a:lnTo>
                <a:lnTo>
                  <a:pt x="47" y="111"/>
                </a:lnTo>
                <a:lnTo>
                  <a:pt x="59" y="116"/>
                </a:lnTo>
                <a:lnTo>
                  <a:pt x="71" y="118"/>
                </a:lnTo>
                <a:lnTo>
                  <a:pt x="86" y="115"/>
                </a:lnTo>
                <a:lnTo>
                  <a:pt x="99" y="109"/>
                </a:lnTo>
                <a:lnTo>
                  <a:pt x="108" y="98"/>
                </a:lnTo>
                <a:lnTo>
                  <a:pt x="116" y="86"/>
                </a:lnTo>
                <a:lnTo>
                  <a:pt x="118" y="71"/>
                </a:lnTo>
                <a:lnTo>
                  <a:pt x="116" y="57"/>
                </a:lnTo>
                <a:lnTo>
                  <a:pt x="108" y="44"/>
                </a:lnTo>
                <a:lnTo>
                  <a:pt x="99" y="33"/>
                </a:lnTo>
                <a:lnTo>
                  <a:pt x="86" y="27"/>
                </a:lnTo>
                <a:lnTo>
                  <a:pt x="71" y="25"/>
                </a:lnTo>
                <a:close/>
                <a:moveTo>
                  <a:pt x="71" y="0"/>
                </a:moveTo>
                <a:lnTo>
                  <a:pt x="90" y="2"/>
                </a:lnTo>
                <a:lnTo>
                  <a:pt x="106" y="10"/>
                </a:lnTo>
                <a:lnTo>
                  <a:pt x="121" y="22"/>
                </a:lnTo>
                <a:lnTo>
                  <a:pt x="132" y="35"/>
                </a:lnTo>
                <a:lnTo>
                  <a:pt x="139" y="52"/>
                </a:lnTo>
                <a:lnTo>
                  <a:pt x="141" y="71"/>
                </a:lnTo>
                <a:lnTo>
                  <a:pt x="139" y="90"/>
                </a:lnTo>
                <a:lnTo>
                  <a:pt x="132" y="107"/>
                </a:lnTo>
                <a:lnTo>
                  <a:pt x="121" y="121"/>
                </a:lnTo>
                <a:lnTo>
                  <a:pt x="106" y="132"/>
                </a:lnTo>
                <a:lnTo>
                  <a:pt x="90" y="139"/>
                </a:lnTo>
                <a:lnTo>
                  <a:pt x="71" y="142"/>
                </a:lnTo>
                <a:lnTo>
                  <a:pt x="53" y="139"/>
                </a:lnTo>
                <a:lnTo>
                  <a:pt x="36" y="132"/>
                </a:lnTo>
                <a:lnTo>
                  <a:pt x="21" y="121"/>
                </a:lnTo>
                <a:lnTo>
                  <a:pt x="10" y="106"/>
                </a:lnTo>
                <a:lnTo>
                  <a:pt x="3" y="90"/>
                </a:lnTo>
                <a:lnTo>
                  <a:pt x="0" y="71"/>
                </a:lnTo>
                <a:lnTo>
                  <a:pt x="3" y="52"/>
                </a:lnTo>
                <a:lnTo>
                  <a:pt x="10" y="35"/>
                </a:lnTo>
                <a:lnTo>
                  <a:pt x="21" y="20"/>
                </a:lnTo>
                <a:lnTo>
                  <a:pt x="36" y="10"/>
                </a:lnTo>
                <a:lnTo>
                  <a:pt x="53" y="2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33"/>
          <p:cNvSpPr>
            <a:spLocks/>
          </p:cNvSpPr>
          <p:nvPr/>
        </p:nvSpPr>
        <p:spPr bwMode="auto">
          <a:xfrm>
            <a:off x="9661587" y="1829943"/>
            <a:ext cx="86264" cy="82677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76" y="4"/>
              </a:cxn>
              <a:cxn ang="0">
                <a:pos x="92" y="11"/>
              </a:cxn>
              <a:cxn ang="0">
                <a:pos x="105" y="24"/>
              </a:cxn>
              <a:cxn ang="0">
                <a:pos x="114" y="40"/>
              </a:cxn>
              <a:cxn ang="0">
                <a:pos x="117" y="59"/>
              </a:cxn>
              <a:cxn ang="0">
                <a:pos x="114" y="77"/>
              </a:cxn>
              <a:cxn ang="0">
                <a:pos x="105" y="93"/>
              </a:cxn>
              <a:cxn ang="0">
                <a:pos x="92" y="106"/>
              </a:cxn>
              <a:cxn ang="0">
                <a:pos x="76" y="115"/>
              </a:cxn>
              <a:cxn ang="0">
                <a:pos x="58" y="118"/>
              </a:cxn>
              <a:cxn ang="0">
                <a:pos x="39" y="115"/>
              </a:cxn>
              <a:cxn ang="0">
                <a:pos x="23" y="106"/>
              </a:cxn>
              <a:cxn ang="0">
                <a:pos x="10" y="93"/>
              </a:cxn>
              <a:cxn ang="0">
                <a:pos x="2" y="77"/>
              </a:cxn>
              <a:cxn ang="0">
                <a:pos x="0" y="59"/>
              </a:cxn>
              <a:cxn ang="0">
                <a:pos x="2" y="40"/>
              </a:cxn>
              <a:cxn ang="0">
                <a:pos x="10" y="24"/>
              </a:cxn>
              <a:cxn ang="0">
                <a:pos x="23" y="11"/>
              </a:cxn>
              <a:cxn ang="0">
                <a:pos x="39" y="4"/>
              </a:cxn>
              <a:cxn ang="0">
                <a:pos x="58" y="0"/>
              </a:cxn>
            </a:cxnLst>
            <a:rect l="0" t="0" r="r" b="b"/>
            <a:pathLst>
              <a:path w="117" h="118">
                <a:moveTo>
                  <a:pt x="58" y="0"/>
                </a:moveTo>
                <a:lnTo>
                  <a:pt x="76" y="4"/>
                </a:lnTo>
                <a:lnTo>
                  <a:pt x="92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9"/>
                </a:lnTo>
                <a:lnTo>
                  <a:pt x="114" y="77"/>
                </a:lnTo>
                <a:lnTo>
                  <a:pt x="105" y="93"/>
                </a:lnTo>
                <a:lnTo>
                  <a:pt x="92" y="106"/>
                </a:lnTo>
                <a:lnTo>
                  <a:pt x="76" y="115"/>
                </a:lnTo>
                <a:lnTo>
                  <a:pt x="58" y="118"/>
                </a:lnTo>
                <a:lnTo>
                  <a:pt x="39" y="115"/>
                </a:lnTo>
                <a:lnTo>
                  <a:pt x="23" y="106"/>
                </a:lnTo>
                <a:lnTo>
                  <a:pt x="10" y="93"/>
                </a:lnTo>
                <a:lnTo>
                  <a:pt x="2" y="77"/>
                </a:lnTo>
                <a:lnTo>
                  <a:pt x="0" y="59"/>
                </a:lnTo>
                <a:lnTo>
                  <a:pt x="2" y="40"/>
                </a:lnTo>
                <a:lnTo>
                  <a:pt x="10" y="24"/>
                </a:lnTo>
                <a:lnTo>
                  <a:pt x="23" y="11"/>
                </a:lnTo>
                <a:lnTo>
                  <a:pt x="39" y="4"/>
                </a:lnTo>
                <a:lnTo>
                  <a:pt x="58" y="0"/>
                </a:lnTo>
                <a:close/>
              </a:path>
            </a:pathLst>
          </a:custGeom>
          <a:solidFill>
            <a:srgbClr val="00B050"/>
          </a:solidFill>
          <a:ln w="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34"/>
          <p:cNvSpPr>
            <a:spLocks noEditPoints="1"/>
          </p:cNvSpPr>
          <p:nvPr/>
        </p:nvSpPr>
        <p:spPr bwMode="auto">
          <a:xfrm>
            <a:off x="9652815" y="1821390"/>
            <a:ext cx="103809" cy="99783"/>
          </a:xfrm>
          <a:custGeom>
            <a:avLst/>
            <a:gdLst/>
            <a:ahLst/>
            <a:cxnLst>
              <a:cxn ang="0">
                <a:pos x="71" y="23"/>
              </a:cxn>
              <a:cxn ang="0">
                <a:pos x="59" y="25"/>
              </a:cxn>
              <a:cxn ang="0">
                <a:pos x="48" y="30"/>
              </a:cxn>
              <a:cxn ang="0">
                <a:pos x="38" y="37"/>
              </a:cxn>
              <a:cxn ang="0">
                <a:pos x="31" y="47"/>
              </a:cxn>
              <a:cxn ang="0">
                <a:pos x="25" y="57"/>
              </a:cxn>
              <a:cxn ang="0">
                <a:pos x="24" y="70"/>
              </a:cxn>
              <a:cxn ang="0">
                <a:pos x="25" y="82"/>
              </a:cxn>
              <a:cxn ang="0">
                <a:pos x="31" y="94"/>
              </a:cxn>
              <a:cxn ang="0">
                <a:pos x="38" y="103"/>
              </a:cxn>
              <a:cxn ang="0">
                <a:pos x="48" y="111"/>
              </a:cxn>
              <a:cxn ang="0">
                <a:pos x="59" y="115"/>
              </a:cxn>
              <a:cxn ang="0">
                <a:pos x="71" y="117"/>
              </a:cxn>
              <a:cxn ang="0">
                <a:pos x="85" y="114"/>
              </a:cxn>
              <a:cxn ang="0">
                <a:pos x="98" y="107"/>
              </a:cxn>
              <a:cxn ang="0">
                <a:pos x="109" y="98"/>
              </a:cxn>
              <a:cxn ang="0">
                <a:pos x="115" y="85"/>
              </a:cxn>
              <a:cxn ang="0">
                <a:pos x="117" y="70"/>
              </a:cxn>
              <a:cxn ang="0">
                <a:pos x="115" y="55"/>
              </a:cxn>
              <a:cxn ang="0">
                <a:pos x="109" y="42"/>
              </a:cxn>
              <a:cxn ang="0">
                <a:pos x="98" y="33"/>
              </a:cxn>
              <a:cxn ang="0">
                <a:pos x="85" y="25"/>
              </a:cxn>
              <a:cxn ang="0">
                <a:pos x="71" y="23"/>
              </a:cxn>
              <a:cxn ang="0">
                <a:pos x="71" y="0"/>
              </a:cxn>
              <a:cxn ang="0">
                <a:pos x="89" y="2"/>
              </a:cxn>
              <a:cxn ang="0">
                <a:pos x="107" y="9"/>
              </a:cxn>
              <a:cxn ang="0">
                <a:pos x="120" y="20"/>
              </a:cxn>
              <a:cxn ang="0">
                <a:pos x="132" y="34"/>
              </a:cxn>
              <a:cxn ang="0">
                <a:pos x="139" y="51"/>
              </a:cxn>
              <a:cxn ang="0">
                <a:pos x="142" y="70"/>
              </a:cxn>
              <a:cxn ang="0">
                <a:pos x="139" y="88"/>
              </a:cxn>
              <a:cxn ang="0">
                <a:pos x="132" y="105"/>
              </a:cxn>
              <a:cxn ang="0">
                <a:pos x="120" y="120"/>
              </a:cxn>
              <a:cxn ang="0">
                <a:pos x="107" y="131"/>
              </a:cxn>
              <a:cxn ang="0">
                <a:pos x="89" y="138"/>
              </a:cxn>
              <a:cxn ang="0">
                <a:pos x="71" y="141"/>
              </a:cxn>
              <a:cxn ang="0">
                <a:pos x="52" y="138"/>
              </a:cxn>
              <a:cxn ang="0">
                <a:pos x="36" y="131"/>
              </a:cxn>
              <a:cxn ang="0">
                <a:pos x="21" y="120"/>
              </a:cxn>
              <a:cxn ang="0">
                <a:pos x="9" y="105"/>
              </a:cxn>
              <a:cxn ang="0">
                <a:pos x="3" y="88"/>
              </a:cxn>
              <a:cxn ang="0">
                <a:pos x="0" y="70"/>
              </a:cxn>
              <a:cxn ang="0">
                <a:pos x="3" y="52"/>
              </a:cxn>
              <a:cxn ang="0">
                <a:pos x="9" y="35"/>
              </a:cxn>
              <a:cxn ang="0">
                <a:pos x="21" y="20"/>
              </a:cxn>
              <a:cxn ang="0">
                <a:pos x="36" y="8"/>
              </a:cxn>
              <a:cxn ang="0">
                <a:pos x="52" y="2"/>
              </a:cxn>
              <a:cxn ang="0">
                <a:pos x="71" y="0"/>
              </a:cxn>
            </a:cxnLst>
            <a:rect l="0" t="0" r="r" b="b"/>
            <a:pathLst>
              <a:path w="142" h="141">
                <a:moveTo>
                  <a:pt x="71" y="23"/>
                </a:moveTo>
                <a:lnTo>
                  <a:pt x="59" y="25"/>
                </a:lnTo>
                <a:lnTo>
                  <a:pt x="48" y="30"/>
                </a:lnTo>
                <a:lnTo>
                  <a:pt x="38" y="37"/>
                </a:lnTo>
                <a:lnTo>
                  <a:pt x="31" y="47"/>
                </a:lnTo>
                <a:lnTo>
                  <a:pt x="25" y="57"/>
                </a:lnTo>
                <a:lnTo>
                  <a:pt x="24" y="70"/>
                </a:lnTo>
                <a:lnTo>
                  <a:pt x="25" y="82"/>
                </a:lnTo>
                <a:lnTo>
                  <a:pt x="31" y="94"/>
                </a:lnTo>
                <a:lnTo>
                  <a:pt x="38" y="103"/>
                </a:lnTo>
                <a:lnTo>
                  <a:pt x="48" y="111"/>
                </a:lnTo>
                <a:lnTo>
                  <a:pt x="59" y="115"/>
                </a:lnTo>
                <a:lnTo>
                  <a:pt x="71" y="117"/>
                </a:lnTo>
                <a:lnTo>
                  <a:pt x="85" y="114"/>
                </a:lnTo>
                <a:lnTo>
                  <a:pt x="98" y="107"/>
                </a:lnTo>
                <a:lnTo>
                  <a:pt x="109" y="98"/>
                </a:lnTo>
                <a:lnTo>
                  <a:pt x="115" y="85"/>
                </a:lnTo>
                <a:lnTo>
                  <a:pt x="117" y="70"/>
                </a:lnTo>
                <a:lnTo>
                  <a:pt x="115" y="55"/>
                </a:lnTo>
                <a:lnTo>
                  <a:pt x="109" y="42"/>
                </a:lnTo>
                <a:lnTo>
                  <a:pt x="98" y="33"/>
                </a:lnTo>
                <a:lnTo>
                  <a:pt x="85" y="25"/>
                </a:lnTo>
                <a:lnTo>
                  <a:pt x="71" y="23"/>
                </a:lnTo>
                <a:close/>
                <a:moveTo>
                  <a:pt x="71" y="0"/>
                </a:moveTo>
                <a:lnTo>
                  <a:pt x="89" y="2"/>
                </a:lnTo>
                <a:lnTo>
                  <a:pt x="107" y="9"/>
                </a:lnTo>
                <a:lnTo>
                  <a:pt x="120" y="20"/>
                </a:lnTo>
                <a:lnTo>
                  <a:pt x="132" y="34"/>
                </a:lnTo>
                <a:lnTo>
                  <a:pt x="139" y="51"/>
                </a:lnTo>
                <a:lnTo>
                  <a:pt x="142" y="70"/>
                </a:lnTo>
                <a:lnTo>
                  <a:pt x="139" y="88"/>
                </a:lnTo>
                <a:lnTo>
                  <a:pt x="132" y="105"/>
                </a:lnTo>
                <a:lnTo>
                  <a:pt x="120" y="120"/>
                </a:lnTo>
                <a:lnTo>
                  <a:pt x="107" y="131"/>
                </a:lnTo>
                <a:lnTo>
                  <a:pt x="89" y="138"/>
                </a:lnTo>
                <a:lnTo>
                  <a:pt x="71" y="141"/>
                </a:lnTo>
                <a:lnTo>
                  <a:pt x="52" y="138"/>
                </a:lnTo>
                <a:lnTo>
                  <a:pt x="36" y="131"/>
                </a:lnTo>
                <a:lnTo>
                  <a:pt x="21" y="120"/>
                </a:lnTo>
                <a:lnTo>
                  <a:pt x="9" y="105"/>
                </a:lnTo>
                <a:lnTo>
                  <a:pt x="3" y="88"/>
                </a:lnTo>
                <a:lnTo>
                  <a:pt x="0" y="70"/>
                </a:lnTo>
                <a:lnTo>
                  <a:pt x="3" y="52"/>
                </a:lnTo>
                <a:lnTo>
                  <a:pt x="9" y="35"/>
                </a:lnTo>
                <a:lnTo>
                  <a:pt x="21" y="20"/>
                </a:lnTo>
                <a:lnTo>
                  <a:pt x="36" y="8"/>
                </a:lnTo>
                <a:lnTo>
                  <a:pt x="52" y="2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35"/>
          <p:cNvSpPr>
            <a:spLocks/>
          </p:cNvSpPr>
          <p:nvPr/>
        </p:nvSpPr>
        <p:spPr bwMode="auto">
          <a:xfrm>
            <a:off x="9560702" y="2397281"/>
            <a:ext cx="86264" cy="8410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7" y="3"/>
              </a:cxn>
              <a:cxn ang="0">
                <a:pos x="93" y="12"/>
              </a:cxn>
              <a:cxn ang="0">
                <a:pos x="106" y="25"/>
              </a:cxn>
              <a:cxn ang="0">
                <a:pos x="114" y="41"/>
              </a:cxn>
              <a:cxn ang="0">
                <a:pos x="117" y="59"/>
              </a:cxn>
              <a:cxn ang="0">
                <a:pos x="114" y="78"/>
              </a:cxn>
              <a:cxn ang="0">
                <a:pos x="106" y="94"/>
              </a:cxn>
              <a:cxn ang="0">
                <a:pos x="93" y="107"/>
              </a:cxn>
              <a:cxn ang="0">
                <a:pos x="77" y="115"/>
              </a:cxn>
              <a:cxn ang="0">
                <a:pos x="59" y="118"/>
              </a:cxn>
              <a:cxn ang="0">
                <a:pos x="39" y="115"/>
              </a:cxn>
              <a:cxn ang="0">
                <a:pos x="23" y="107"/>
              </a:cxn>
              <a:cxn ang="0">
                <a:pos x="11" y="94"/>
              </a:cxn>
              <a:cxn ang="0">
                <a:pos x="2" y="78"/>
              </a:cxn>
              <a:cxn ang="0">
                <a:pos x="0" y="59"/>
              </a:cxn>
              <a:cxn ang="0">
                <a:pos x="2" y="41"/>
              </a:cxn>
              <a:cxn ang="0">
                <a:pos x="11" y="25"/>
              </a:cxn>
              <a:cxn ang="0">
                <a:pos x="23" y="12"/>
              </a:cxn>
              <a:cxn ang="0">
                <a:pos x="39" y="3"/>
              </a:cxn>
              <a:cxn ang="0">
                <a:pos x="59" y="0"/>
              </a:cxn>
            </a:cxnLst>
            <a:rect l="0" t="0" r="r" b="b"/>
            <a:pathLst>
              <a:path w="117" h="118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5"/>
                </a:lnTo>
                <a:lnTo>
                  <a:pt x="114" y="41"/>
                </a:lnTo>
                <a:lnTo>
                  <a:pt x="117" y="59"/>
                </a:lnTo>
                <a:lnTo>
                  <a:pt x="114" y="78"/>
                </a:lnTo>
                <a:lnTo>
                  <a:pt x="106" y="94"/>
                </a:lnTo>
                <a:lnTo>
                  <a:pt x="93" y="107"/>
                </a:lnTo>
                <a:lnTo>
                  <a:pt x="77" y="115"/>
                </a:lnTo>
                <a:lnTo>
                  <a:pt x="59" y="118"/>
                </a:lnTo>
                <a:lnTo>
                  <a:pt x="39" y="115"/>
                </a:lnTo>
                <a:lnTo>
                  <a:pt x="23" y="107"/>
                </a:lnTo>
                <a:lnTo>
                  <a:pt x="11" y="94"/>
                </a:lnTo>
                <a:lnTo>
                  <a:pt x="2" y="78"/>
                </a:lnTo>
                <a:lnTo>
                  <a:pt x="0" y="59"/>
                </a:lnTo>
                <a:lnTo>
                  <a:pt x="2" y="41"/>
                </a:lnTo>
                <a:lnTo>
                  <a:pt x="11" y="25"/>
                </a:lnTo>
                <a:lnTo>
                  <a:pt x="23" y="12"/>
                </a:lnTo>
                <a:lnTo>
                  <a:pt x="39" y="3"/>
                </a:lnTo>
                <a:lnTo>
                  <a:pt x="59" y="0"/>
                </a:lnTo>
                <a:close/>
              </a:path>
            </a:pathLst>
          </a:custGeom>
          <a:solidFill>
            <a:srgbClr val="00B050"/>
          </a:solidFill>
          <a:ln w="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6"/>
          <p:cNvSpPr>
            <a:spLocks noEditPoints="1"/>
          </p:cNvSpPr>
          <p:nvPr/>
        </p:nvSpPr>
        <p:spPr bwMode="auto">
          <a:xfrm>
            <a:off x="9551929" y="2388728"/>
            <a:ext cx="103809" cy="101209"/>
          </a:xfrm>
          <a:custGeom>
            <a:avLst/>
            <a:gdLst/>
            <a:ahLst/>
            <a:cxnLst>
              <a:cxn ang="0">
                <a:pos x="72" y="24"/>
              </a:cxn>
              <a:cxn ang="0">
                <a:pos x="59" y="25"/>
              </a:cxn>
              <a:cxn ang="0">
                <a:pos x="48" y="29"/>
              </a:cxn>
              <a:cxn ang="0">
                <a:pos x="39" y="37"/>
              </a:cxn>
              <a:cxn ang="0">
                <a:pos x="31" y="46"/>
              </a:cxn>
              <a:cxn ang="0">
                <a:pos x="26" y="58"/>
              </a:cxn>
              <a:cxn ang="0">
                <a:pos x="25" y="70"/>
              </a:cxn>
              <a:cxn ang="0">
                <a:pos x="26" y="83"/>
              </a:cxn>
              <a:cxn ang="0">
                <a:pos x="31" y="93"/>
              </a:cxn>
              <a:cxn ang="0">
                <a:pos x="39" y="103"/>
              </a:cxn>
              <a:cxn ang="0">
                <a:pos x="48" y="110"/>
              </a:cxn>
              <a:cxn ang="0">
                <a:pos x="59" y="116"/>
              </a:cxn>
              <a:cxn ang="0">
                <a:pos x="72" y="117"/>
              </a:cxn>
              <a:cxn ang="0">
                <a:pos x="86" y="115"/>
              </a:cxn>
              <a:cxn ang="0">
                <a:pos x="98" y="108"/>
              </a:cxn>
              <a:cxn ang="0">
                <a:pos x="109" y="98"/>
              </a:cxn>
              <a:cxn ang="0">
                <a:pos x="115" y="85"/>
              </a:cxn>
              <a:cxn ang="0">
                <a:pos x="118" y="70"/>
              </a:cxn>
              <a:cxn ang="0">
                <a:pos x="115" y="56"/>
              </a:cxn>
              <a:cxn ang="0">
                <a:pos x="109" y="43"/>
              </a:cxn>
              <a:cxn ang="0">
                <a:pos x="98" y="33"/>
              </a:cxn>
              <a:cxn ang="0">
                <a:pos x="86" y="26"/>
              </a:cxn>
              <a:cxn ang="0">
                <a:pos x="72" y="24"/>
              </a:cxn>
              <a:cxn ang="0">
                <a:pos x="72" y="0"/>
              </a:cxn>
              <a:cxn ang="0">
                <a:pos x="90" y="2"/>
              </a:cxn>
              <a:cxn ang="0">
                <a:pos x="107" y="9"/>
              </a:cxn>
              <a:cxn ang="0">
                <a:pos x="121" y="21"/>
              </a:cxn>
              <a:cxn ang="0">
                <a:pos x="132" y="35"/>
              </a:cxn>
              <a:cxn ang="0">
                <a:pos x="139" y="52"/>
              </a:cxn>
              <a:cxn ang="0">
                <a:pos x="142" y="70"/>
              </a:cxn>
              <a:cxn ang="0">
                <a:pos x="139" y="89"/>
              </a:cxn>
              <a:cxn ang="0">
                <a:pos x="132" y="106"/>
              </a:cxn>
              <a:cxn ang="0">
                <a:pos x="121" y="120"/>
              </a:cxn>
              <a:cxn ang="0">
                <a:pos x="107" y="132"/>
              </a:cxn>
              <a:cxn ang="0">
                <a:pos x="90" y="138"/>
              </a:cxn>
              <a:cxn ang="0">
                <a:pos x="72" y="141"/>
              </a:cxn>
              <a:cxn ang="0">
                <a:pos x="52" y="138"/>
              </a:cxn>
              <a:cxn ang="0">
                <a:pos x="36" y="132"/>
              </a:cxn>
              <a:cxn ang="0">
                <a:pos x="22" y="120"/>
              </a:cxn>
              <a:cxn ang="0">
                <a:pos x="10" y="105"/>
              </a:cxn>
              <a:cxn ang="0">
                <a:pos x="3" y="89"/>
              </a:cxn>
              <a:cxn ang="0">
                <a:pos x="0" y="70"/>
              </a:cxn>
              <a:cxn ang="0">
                <a:pos x="3" y="52"/>
              </a:cxn>
              <a:cxn ang="0">
                <a:pos x="10" y="35"/>
              </a:cxn>
              <a:cxn ang="0">
                <a:pos x="22" y="20"/>
              </a:cxn>
              <a:cxn ang="0">
                <a:pos x="36" y="9"/>
              </a:cxn>
              <a:cxn ang="0">
                <a:pos x="52" y="2"/>
              </a:cxn>
              <a:cxn ang="0">
                <a:pos x="72" y="0"/>
              </a:cxn>
            </a:cxnLst>
            <a:rect l="0" t="0" r="r" b="b"/>
            <a:pathLst>
              <a:path w="142" h="141">
                <a:moveTo>
                  <a:pt x="72" y="24"/>
                </a:moveTo>
                <a:lnTo>
                  <a:pt x="59" y="25"/>
                </a:lnTo>
                <a:lnTo>
                  <a:pt x="48" y="29"/>
                </a:lnTo>
                <a:lnTo>
                  <a:pt x="39" y="37"/>
                </a:lnTo>
                <a:lnTo>
                  <a:pt x="31" y="46"/>
                </a:lnTo>
                <a:lnTo>
                  <a:pt x="26" y="58"/>
                </a:lnTo>
                <a:lnTo>
                  <a:pt x="25" y="70"/>
                </a:lnTo>
                <a:lnTo>
                  <a:pt x="26" y="83"/>
                </a:lnTo>
                <a:lnTo>
                  <a:pt x="31" y="93"/>
                </a:lnTo>
                <a:lnTo>
                  <a:pt x="39" y="103"/>
                </a:lnTo>
                <a:lnTo>
                  <a:pt x="48" y="110"/>
                </a:lnTo>
                <a:lnTo>
                  <a:pt x="59" y="116"/>
                </a:lnTo>
                <a:lnTo>
                  <a:pt x="72" y="117"/>
                </a:lnTo>
                <a:lnTo>
                  <a:pt x="86" y="115"/>
                </a:lnTo>
                <a:lnTo>
                  <a:pt x="98" y="108"/>
                </a:lnTo>
                <a:lnTo>
                  <a:pt x="109" y="98"/>
                </a:lnTo>
                <a:lnTo>
                  <a:pt x="115" y="85"/>
                </a:lnTo>
                <a:lnTo>
                  <a:pt x="118" y="70"/>
                </a:lnTo>
                <a:lnTo>
                  <a:pt x="115" y="56"/>
                </a:lnTo>
                <a:lnTo>
                  <a:pt x="109" y="43"/>
                </a:lnTo>
                <a:lnTo>
                  <a:pt x="98" y="33"/>
                </a:lnTo>
                <a:lnTo>
                  <a:pt x="86" y="26"/>
                </a:lnTo>
                <a:lnTo>
                  <a:pt x="72" y="24"/>
                </a:lnTo>
                <a:close/>
                <a:moveTo>
                  <a:pt x="72" y="0"/>
                </a:moveTo>
                <a:lnTo>
                  <a:pt x="90" y="2"/>
                </a:lnTo>
                <a:lnTo>
                  <a:pt x="107" y="9"/>
                </a:lnTo>
                <a:lnTo>
                  <a:pt x="121" y="21"/>
                </a:lnTo>
                <a:lnTo>
                  <a:pt x="132" y="35"/>
                </a:lnTo>
                <a:lnTo>
                  <a:pt x="139" y="52"/>
                </a:lnTo>
                <a:lnTo>
                  <a:pt x="142" y="70"/>
                </a:lnTo>
                <a:lnTo>
                  <a:pt x="139" y="89"/>
                </a:lnTo>
                <a:lnTo>
                  <a:pt x="132" y="106"/>
                </a:lnTo>
                <a:lnTo>
                  <a:pt x="121" y="120"/>
                </a:lnTo>
                <a:lnTo>
                  <a:pt x="107" y="132"/>
                </a:lnTo>
                <a:lnTo>
                  <a:pt x="90" y="138"/>
                </a:lnTo>
                <a:lnTo>
                  <a:pt x="72" y="141"/>
                </a:lnTo>
                <a:lnTo>
                  <a:pt x="52" y="138"/>
                </a:lnTo>
                <a:lnTo>
                  <a:pt x="36" y="132"/>
                </a:lnTo>
                <a:lnTo>
                  <a:pt x="22" y="120"/>
                </a:lnTo>
                <a:lnTo>
                  <a:pt x="10" y="105"/>
                </a:lnTo>
                <a:lnTo>
                  <a:pt x="3" y="89"/>
                </a:lnTo>
                <a:lnTo>
                  <a:pt x="0" y="70"/>
                </a:lnTo>
                <a:lnTo>
                  <a:pt x="3" y="52"/>
                </a:lnTo>
                <a:lnTo>
                  <a:pt x="10" y="35"/>
                </a:lnTo>
                <a:lnTo>
                  <a:pt x="22" y="20"/>
                </a:lnTo>
                <a:lnTo>
                  <a:pt x="36" y="9"/>
                </a:lnTo>
                <a:lnTo>
                  <a:pt x="52" y="2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0069512" y="2256159"/>
            <a:ext cx="103809" cy="101209"/>
            <a:chOff x="7829916" y="2221810"/>
            <a:chExt cx="103809" cy="101209"/>
          </a:xfrm>
        </p:grpSpPr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7840151" y="2230363"/>
              <a:ext cx="84802" cy="8267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7" y="3"/>
                </a:cxn>
                <a:cxn ang="0">
                  <a:pos x="93" y="11"/>
                </a:cxn>
                <a:cxn ang="0">
                  <a:pos x="106" y="24"/>
                </a:cxn>
                <a:cxn ang="0">
                  <a:pos x="114" y="40"/>
                </a:cxn>
                <a:cxn ang="0">
                  <a:pos x="118" y="58"/>
                </a:cxn>
                <a:cxn ang="0">
                  <a:pos x="114" y="77"/>
                </a:cxn>
                <a:cxn ang="0">
                  <a:pos x="106" y="93"/>
                </a:cxn>
                <a:cxn ang="0">
                  <a:pos x="93" y="106"/>
                </a:cxn>
                <a:cxn ang="0">
                  <a:pos x="77" y="115"/>
                </a:cxn>
                <a:cxn ang="0">
                  <a:pos x="59" y="117"/>
                </a:cxn>
                <a:cxn ang="0">
                  <a:pos x="40" y="115"/>
                </a:cxn>
                <a:cxn ang="0">
                  <a:pos x="24" y="106"/>
                </a:cxn>
                <a:cxn ang="0">
                  <a:pos x="11" y="93"/>
                </a:cxn>
                <a:cxn ang="0">
                  <a:pos x="2" y="77"/>
                </a:cxn>
                <a:cxn ang="0">
                  <a:pos x="0" y="58"/>
                </a:cxn>
                <a:cxn ang="0">
                  <a:pos x="2" y="40"/>
                </a:cxn>
                <a:cxn ang="0">
                  <a:pos x="11" y="24"/>
                </a:cxn>
                <a:cxn ang="0">
                  <a:pos x="24" y="11"/>
                </a:cxn>
                <a:cxn ang="0">
                  <a:pos x="40" y="3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8" y="58"/>
                  </a:lnTo>
                  <a:lnTo>
                    <a:pt x="114" y="77"/>
                  </a:lnTo>
                  <a:lnTo>
                    <a:pt x="106" y="93"/>
                  </a:lnTo>
                  <a:lnTo>
                    <a:pt x="93" y="106"/>
                  </a:lnTo>
                  <a:lnTo>
                    <a:pt x="77" y="115"/>
                  </a:lnTo>
                  <a:lnTo>
                    <a:pt x="59" y="117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2" y="77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8"/>
            <p:cNvSpPr>
              <a:spLocks noEditPoints="1"/>
            </p:cNvSpPr>
            <p:nvPr/>
          </p:nvSpPr>
          <p:spPr bwMode="auto">
            <a:xfrm>
              <a:off x="7829916" y="2221810"/>
              <a:ext cx="103809" cy="101209"/>
            </a:xfrm>
            <a:custGeom>
              <a:avLst/>
              <a:gdLst/>
              <a:ahLst/>
              <a:cxnLst>
                <a:cxn ang="0">
                  <a:pos x="71" y="24"/>
                </a:cxn>
                <a:cxn ang="0">
                  <a:pos x="56" y="27"/>
                </a:cxn>
                <a:cxn ang="0">
                  <a:pos x="43" y="33"/>
                </a:cxn>
                <a:cxn ang="0">
                  <a:pos x="33" y="43"/>
                </a:cxn>
                <a:cxn ang="0">
                  <a:pos x="26" y="56"/>
                </a:cxn>
                <a:cxn ang="0">
                  <a:pos x="24" y="70"/>
                </a:cxn>
                <a:cxn ang="0">
                  <a:pos x="26" y="85"/>
                </a:cxn>
                <a:cxn ang="0">
                  <a:pos x="33" y="98"/>
                </a:cxn>
                <a:cxn ang="0">
                  <a:pos x="43" y="109"/>
                </a:cxn>
                <a:cxn ang="0">
                  <a:pos x="56" y="115"/>
                </a:cxn>
                <a:cxn ang="0">
                  <a:pos x="71" y="117"/>
                </a:cxn>
                <a:cxn ang="0">
                  <a:pos x="85" y="115"/>
                </a:cxn>
                <a:cxn ang="0">
                  <a:pos x="98" y="109"/>
                </a:cxn>
                <a:cxn ang="0">
                  <a:pos x="108" y="98"/>
                </a:cxn>
                <a:cxn ang="0">
                  <a:pos x="115" y="85"/>
                </a:cxn>
                <a:cxn ang="0">
                  <a:pos x="117" y="70"/>
                </a:cxn>
                <a:cxn ang="0">
                  <a:pos x="115" y="56"/>
                </a:cxn>
                <a:cxn ang="0">
                  <a:pos x="108" y="43"/>
                </a:cxn>
                <a:cxn ang="0">
                  <a:pos x="98" y="33"/>
                </a:cxn>
                <a:cxn ang="0">
                  <a:pos x="85" y="27"/>
                </a:cxn>
                <a:cxn ang="0">
                  <a:pos x="71" y="24"/>
                </a:cxn>
                <a:cxn ang="0">
                  <a:pos x="71" y="0"/>
                </a:cxn>
                <a:cxn ang="0">
                  <a:pos x="89" y="2"/>
                </a:cxn>
                <a:cxn ang="0">
                  <a:pos x="106" y="9"/>
                </a:cxn>
                <a:cxn ang="0">
                  <a:pos x="120" y="20"/>
                </a:cxn>
                <a:cxn ang="0">
                  <a:pos x="132" y="35"/>
                </a:cxn>
                <a:cxn ang="0">
                  <a:pos x="138" y="52"/>
                </a:cxn>
                <a:cxn ang="0">
                  <a:pos x="141" y="70"/>
                </a:cxn>
                <a:cxn ang="0">
                  <a:pos x="138" y="89"/>
                </a:cxn>
                <a:cxn ang="0">
                  <a:pos x="132" y="107"/>
                </a:cxn>
                <a:cxn ang="0">
                  <a:pos x="120" y="120"/>
                </a:cxn>
                <a:cxn ang="0">
                  <a:pos x="106" y="132"/>
                </a:cxn>
                <a:cxn ang="0">
                  <a:pos x="89" y="139"/>
                </a:cxn>
                <a:cxn ang="0">
                  <a:pos x="71" y="142"/>
                </a:cxn>
                <a:cxn ang="0">
                  <a:pos x="52" y="139"/>
                </a:cxn>
                <a:cxn ang="0">
                  <a:pos x="35" y="132"/>
                </a:cxn>
                <a:cxn ang="0">
                  <a:pos x="21" y="120"/>
                </a:cxn>
                <a:cxn ang="0">
                  <a:pos x="9" y="107"/>
                </a:cxn>
                <a:cxn ang="0">
                  <a:pos x="3" y="89"/>
                </a:cxn>
                <a:cxn ang="0">
                  <a:pos x="0" y="70"/>
                </a:cxn>
                <a:cxn ang="0">
                  <a:pos x="3" y="52"/>
                </a:cxn>
                <a:cxn ang="0">
                  <a:pos x="9" y="35"/>
                </a:cxn>
                <a:cxn ang="0">
                  <a:pos x="21" y="20"/>
                </a:cxn>
                <a:cxn ang="0">
                  <a:pos x="35" y="9"/>
                </a:cxn>
                <a:cxn ang="0">
                  <a:pos x="52" y="2"/>
                </a:cxn>
                <a:cxn ang="0">
                  <a:pos x="71" y="0"/>
                </a:cxn>
              </a:cxnLst>
              <a:rect l="0" t="0" r="r" b="b"/>
              <a:pathLst>
                <a:path w="141" h="142">
                  <a:moveTo>
                    <a:pt x="71" y="24"/>
                  </a:moveTo>
                  <a:lnTo>
                    <a:pt x="56" y="27"/>
                  </a:lnTo>
                  <a:lnTo>
                    <a:pt x="43" y="33"/>
                  </a:lnTo>
                  <a:lnTo>
                    <a:pt x="33" y="43"/>
                  </a:lnTo>
                  <a:lnTo>
                    <a:pt x="26" y="56"/>
                  </a:lnTo>
                  <a:lnTo>
                    <a:pt x="24" y="70"/>
                  </a:lnTo>
                  <a:lnTo>
                    <a:pt x="26" y="85"/>
                  </a:lnTo>
                  <a:lnTo>
                    <a:pt x="33" y="98"/>
                  </a:lnTo>
                  <a:lnTo>
                    <a:pt x="43" y="109"/>
                  </a:lnTo>
                  <a:lnTo>
                    <a:pt x="56" y="115"/>
                  </a:lnTo>
                  <a:lnTo>
                    <a:pt x="71" y="117"/>
                  </a:lnTo>
                  <a:lnTo>
                    <a:pt x="85" y="115"/>
                  </a:lnTo>
                  <a:lnTo>
                    <a:pt x="98" y="109"/>
                  </a:lnTo>
                  <a:lnTo>
                    <a:pt x="108" y="98"/>
                  </a:lnTo>
                  <a:lnTo>
                    <a:pt x="115" y="85"/>
                  </a:lnTo>
                  <a:lnTo>
                    <a:pt x="117" y="70"/>
                  </a:lnTo>
                  <a:lnTo>
                    <a:pt x="115" y="56"/>
                  </a:lnTo>
                  <a:lnTo>
                    <a:pt x="108" y="43"/>
                  </a:lnTo>
                  <a:lnTo>
                    <a:pt x="98" y="33"/>
                  </a:lnTo>
                  <a:lnTo>
                    <a:pt x="85" y="27"/>
                  </a:lnTo>
                  <a:lnTo>
                    <a:pt x="71" y="24"/>
                  </a:lnTo>
                  <a:close/>
                  <a:moveTo>
                    <a:pt x="71" y="0"/>
                  </a:moveTo>
                  <a:lnTo>
                    <a:pt x="89" y="2"/>
                  </a:lnTo>
                  <a:lnTo>
                    <a:pt x="106" y="9"/>
                  </a:lnTo>
                  <a:lnTo>
                    <a:pt x="120" y="20"/>
                  </a:lnTo>
                  <a:lnTo>
                    <a:pt x="132" y="35"/>
                  </a:lnTo>
                  <a:lnTo>
                    <a:pt x="138" y="52"/>
                  </a:lnTo>
                  <a:lnTo>
                    <a:pt x="141" y="70"/>
                  </a:lnTo>
                  <a:lnTo>
                    <a:pt x="138" y="89"/>
                  </a:lnTo>
                  <a:lnTo>
                    <a:pt x="132" y="107"/>
                  </a:lnTo>
                  <a:lnTo>
                    <a:pt x="120" y="120"/>
                  </a:lnTo>
                  <a:lnTo>
                    <a:pt x="106" y="132"/>
                  </a:lnTo>
                  <a:lnTo>
                    <a:pt x="89" y="139"/>
                  </a:lnTo>
                  <a:lnTo>
                    <a:pt x="71" y="142"/>
                  </a:lnTo>
                  <a:lnTo>
                    <a:pt x="52" y="139"/>
                  </a:lnTo>
                  <a:lnTo>
                    <a:pt x="35" y="132"/>
                  </a:lnTo>
                  <a:lnTo>
                    <a:pt x="21" y="120"/>
                  </a:lnTo>
                  <a:lnTo>
                    <a:pt x="9" y="107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39"/>
          <p:cNvSpPr>
            <a:spLocks/>
          </p:cNvSpPr>
          <p:nvPr/>
        </p:nvSpPr>
        <p:spPr bwMode="auto">
          <a:xfrm>
            <a:off x="9801949" y="2826348"/>
            <a:ext cx="86264" cy="84103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76" y="3"/>
              </a:cxn>
              <a:cxn ang="0">
                <a:pos x="92" y="12"/>
              </a:cxn>
              <a:cxn ang="0">
                <a:pos x="105" y="24"/>
              </a:cxn>
              <a:cxn ang="0">
                <a:pos x="114" y="40"/>
              </a:cxn>
              <a:cxn ang="0">
                <a:pos x="117" y="59"/>
              </a:cxn>
              <a:cxn ang="0">
                <a:pos x="114" y="78"/>
              </a:cxn>
              <a:cxn ang="0">
                <a:pos x="105" y="94"/>
              </a:cxn>
              <a:cxn ang="0">
                <a:pos x="92" y="107"/>
              </a:cxn>
              <a:cxn ang="0">
                <a:pos x="76" y="115"/>
              </a:cxn>
              <a:cxn ang="0">
                <a:pos x="58" y="117"/>
              </a:cxn>
              <a:cxn ang="0">
                <a:pos x="39" y="115"/>
              </a:cxn>
              <a:cxn ang="0">
                <a:pos x="23" y="107"/>
              </a:cxn>
              <a:cxn ang="0">
                <a:pos x="10" y="94"/>
              </a:cxn>
              <a:cxn ang="0">
                <a:pos x="2" y="78"/>
              </a:cxn>
              <a:cxn ang="0">
                <a:pos x="0" y="59"/>
              </a:cxn>
              <a:cxn ang="0">
                <a:pos x="2" y="40"/>
              </a:cxn>
              <a:cxn ang="0">
                <a:pos x="10" y="24"/>
              </a:cxn>
              <a:cxn ang="0">
                <a:pos x="23" y="12"/>
              </a:cxn>
              <a:cxn ang="0">
                <a:pos x="39" y="3"/>
              </a:cxn>
              <a:cxn ang="0">
                <a:pos x="58" y="0"/>
              </a:cxn>
            </a:cxnLst>
            <a:rect l="0" t="0" r="r" b="b"/>
            <a:pathLst>
              <a:path w="117" h="117">
                <a:moveTo>
                  <a:pt x="58" y="0"/>
                </a:moveTo>
                <a:lnTo>
                  <a:pt x="76" y="3"/>
                </a:lnTo>
                <a:lnTo>
                  <a:pt x="92" y="12"/>
                </a:lnTo>
                <a:lnTo>
                  <a:pt x="105" y="24"/>
                </a:lnTo>
                <a:lnTo>
                  <a:pt x="114" y="40"/>
                </a:lnTo>
                <a:lnTo>
                  <a:pt x="117" y="59"/>
                </a:lnTo>
                <a:lnTo>
                  <a:pt x="114" y="78"/>
                </a:lnTo>
                <a:lnTo>
                  <a:pt x="105" y="94"/>
                </a:lnTo>
                <a:lnTo>
                  <a:pt x="92" y="107"/>
                </a:lnTo>
                <a:lnTo>
                  <a:pt x="76" y="115"/>
                </a:lnTo>
                <a:lnTo>
                  <a:pt x="58" y="117"/>
                </a:lnTo>
                <a:lnTo>
                  <a:pt x="39" y="115"/>
                </a:lnTo>
                <a:lnTo>
                  <a:pt x="23" y="107"/>
                </a:lnTo>
                <a:lnTo>
                  <a:pt x="10" y="94"/>
                </a:lnTo>
                <a:lnTo>
                  <a:pt x="2" y="78"/>
                </a:lnTo>
                <a:lnTo>
                  <a:pt x="0" y="59"/>
                </a:lnTo>
                <a:lnTo>
                  <a:pt x="2" y="40"/>
                </a:lnTo>
                <a:lnTo>
                  <a:pt x="10" y="24"/>
                </a:lnTo>
                <a:lnTo>
                  <a:pt x="23" y="12"/>
                </a:lnTo>
                <a:lnTo>
                  <a:pt x="39" y="3"/>
                </a:lnTo>
                <a:lnTo>
                  <a:pt x="58" y="0"/>
                </a:lnTo>
                <a:close/>
              </a:path>
            </a:pathLst>
          </a:custGeom>
          <a:solidFill>
            <a:srgbClr val="00B050"/>
          </a:solidFill>
          <a:ln w="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0"/>
          <p:cNvSpPr>
            <a:spLocks noEditPoints="1"/>
          </p:cNvSpPr>
          <p:nvPr/>
        </p:nvSpPr>
        <p:spPr bwMode="auto">
          <a:xfrm>
            <a:off x="9793176" y="2819220"/>
            <a:ext cx="103809" cy="101209"/>
          </a:xfrm>
          <a:custGeom>
            <a:avLst/>
            <a:gdLst/>
            <a:ahLst/>
            <a:cxnLst>
              <a:cxn ang="0">
                <a:pos x="71" y="25"/>
              </a:cxn>
              <a:cxn ang="0">
                <a:pos x="59" y="26"/>
              </a:cxn>
              <a:cxn ang="0">
                <a:pos x="48" y="30"/>
              </a:cxn>
              <a:cxn ang="0">
                <a:pos x="38" y="38"/>
              </a:cxn>
              <a:cxn ang="0">
                <a:pos x="31" y="47"/>
              </a:cxn>
              <a:cxn ang="0">
                <a:pos x="25" y="59"/>
              </a:cxn>
              <a:cxn ang="0">
                <a:pos x="24" y="71"/>
              </a:cxn>
              <a:cxn ang="0">
                <a:pos x="25" y="83"/>
              </a:cxn>
              <a:cxn ang="0">
                <a:pos x="31" y="94"/>
              </a:cxn>
              <a:cxn ang="0">
                <a:pos x="38" y="104"/>
              </a:cxn>
              <a:cxn ang="0">
                <a:pos x="48" y="111"/>
              </a:cxn>
              <a:cxn ang="0">
                <a:pos x="59" y="116"/>
              </a:cxn>
              <a:cxn ang="0">
                <a:pos x="71" y="118"/>
              </a:cxn>
              <a:cxn ang="0">
                <a:pos x="85" y="115"/>
              </a:cxn>
              <a:cxn ang="0">
                <a:pos x="98" y="109"/>
              </a:cxn>
              <a:cxn ang="0">
                <a:pos x="109" y="98"/>
              </a:cxn>
              <a:cxn ang="0">
                <a:pos x="115" y="86"/>
              </a:cxn>
              <a:cxn ang="0">
                <a:pos x="117" y="71"/>
              </a:cxn>
              <a:cxn ang="0">
                <a:pos x="115" y="56"/>
              </a:cxn>
              <a:cxn ang="0">
                <a:pos x="109" y="43"/>
              </a:cxn>
              <a:cxn ang="0">
                <a:pos x="98" y="33"/>
              </a:cxn>
              <a:cxn ang="0">
                <a:pos x="85" y="27"/>
              </a:cxn>
              <a:cxn ang="0">
                <a:pos x="71" y="25"/>
              </a:cxn>
              <a:cxn ang="0">
                <a:pos x="71" y="0"/>
              </a:cxn>
              <a:cxn ang="0">
                <a:pos x="89" y="2"/>
              </a:cxn>
              <a:cxn ang="0">
                <a:pos x="107" y="10"/>
              </a:cxn>
              <a:cxn ang="0">
                <a:pos x="120" y="20"/>
              </a:cxn>
              <a:cxn ang="0">
                <a:pos x="132" y="35"/>
              </a:cxn>
              <a:cxn ang="0">
                <a:pos x="139" y="52"/>
              </a:cxn>
              <a:cxn ang="0">
                <a:pos x="142" y="71"/>
              </a:cxn>
              <a:cxn ang="0">
                <a:pos x="139" y="90"/>
              </a:cxn>
              <a:cxn ang="0">
                <a:pos x="132" y="107"/>
              </a:cxn>
              <a:cxn ang="0">
                <a:pos x="120" y="121"/>
              </a:cxn>
              <a:cxn ang="0">
                <a:pos x="107" y="132"/>
              </a:cxn>
              <a:cxn ang="0">
                <a:pos x="89" y="139"/>
              </a:cxn>
              <a:cxn ang="0">
                <a:pos x="71" y="142"/>
              </a:cxn>
              <a:cxn ang="0">
                <a:pos x="52" y="139"/>
              </a:cxn>
              <a:cxn ang="0">
                <a:pos x="36" y="132"/>
              </a:cxn>
              <a:cxn ang="0">
                <a:pos x="21" y="121"/>
              </a:cxn>
              <a:cxn ang="0">
                <a:pos x="9" y="106"/>
              </a:cxn>
              <a:cxn ang="0">
                <a:pos x="3" y="90"/>
              </a:cxn>
              <a:cxn ang="0">
                <a:pos x="0" y="71"/>
              </a:cxn>
              <a:cxn ang="0">
                <a:pos x="3" y="52"/>
              </a:cxn>
              <a:cxn ang="0">
                <a:pos x="9" y="35"/>
              </a:cxn>
              <a:cxn ang="0">
                <a:pos x="21" y="20"/>
              </a:cxn>
              <a:cxn ang="0">
                <a:pos x="36" y="10"/>
              </a:cxn>
              <a:cxn ang="0">
                <a:pos x="52" y="2"/>
              </a:cxn>
              <a:cxn ang="0">
                <a:pos x="71" y="0"/>
              </a:cxn>
            </a:cxnLst>
            <a:rect l="0" t="0" r="r" b="b"/>
            <a:pathLst>
              <a:path w="142" h="142">
                <a:moveTo>
                  <a:pt x="71" y="25"/>
                </a:moveTo>
                <a:lnTo>
                  <a:pt x="59" y="26"/>
                </a:lnTo>
                <a:lnTo>
                  <a:pt x="48" y="30"/>
                </a:lnTo>
                <a:lnTo>
                  <a:pt x="38" y="38"/>
                </a:lnTo>
                <a:lnTo>
                  <a:pt x="31" y="47"/>
                </a:lnTo>
                <a:lnTo>
                  <a:pt x="25" y="59"/>
                </a:lnTo>
                <a:lnTo>
                  <a:pt x="24" y="71"/>
                </a:lnTo>
                <a:lnTo>
                  <a:pt x="25" y="83"/>
                </a:lnTo>
                <a:lnTo>
                  <a:pt x="31" y="94"/>
                </a:lnTo>
                <a:lnTo>
                  <a:pt x="38" y="104"/>
                </a:lnTo>
                <a:lnTo>
                  <a:pt x="48" y="111"/>
                </a:lnTo>
                <a:lnTo>
                  <a:pt x="59" y="116"/>
                </a:lnTo>
                <a:lnTo>
                  <a:pt x="71" y="118"/>
                </a:lnTo>
                <a:lnTo>
                  <a:pt x="85" y="115"/>
                </a:lnTo>
                <a:lnTo>
                  <a:pt x="98" y="109"/>
                </a:lnTo>
                <a:lnTo>
                  <a:pt x="109" y="98"/>
                </a:lnTo>
                <a:lnTo>
                  <a:pt x="115" y="86"/>
                </a:lnTo>
                <a:lnTo>
                  <a:pt x="117" y="71"/>
                </a:lnTo>
                <a:lnTo>
                  <a:pt x="115" y="56"/>
                </a:lnTo>
                <a:lnTo>
                  <a:pt x="109" y="43"/>
                </a:lnTo>
                <a:lnTo>
                  <a:pt x="98" y="33"/>
                </a:lnTo>
                <a:lnTo>
                  <a:pt x="85" y="27"/>
                </a:lnTo>
                <a:lnTo>
                  <a:pt x="71" y="25"/>
                </a:lnTo>
                <a:close/>
                <a:moveTo>
                  <a:pt x="71" y="0"/>
                </a:moveTo>
                <a:lnTo>
                  <a:pt x="89" y="2"/>
                </a:lnTo>
                <a:lnTo>
                  <a:pt x="107" y="10"/>
                </a:lnTo>
                <a:lnTo>
                  <a:pt x="120" y="20"/>
                </a:lnTo>
                <a:lnTo>
                  <a:pt x="132" y="35"/>
                </a:lnTo>
                <a:lnTo>
                  <a:pt x="139" y="52"/>
                </a:lnTo>
                <a:lnTo>
                  <a:pt x="142" y="71"/>
                </a:lnTo>
                <a:lnTo>
                  <a:pt x="139" y="90"/>
                </a:lnTo>
                <a:lnTo>
                  <a:pt x="132" y="107"/>
                </a:lnTo>
                <a:lnTo>
                  <a:pt x="120" y="121"/>
                </a:lnTo>
                <a:lnTo>
                  <a:pt x="107" y="132"/>
                </a:lnTo>
                <a:lnTo>
                  <a:pt x="89" y="139"/>
                </a:lnTo>
                <a:lnTo>
                  <a:pt x="71" y="142"/>
                </a:lnTo>
                <a:lnTo>
                  <a:pt x="52" y="139"/>
                </a:lnTo>
                <a:lnTo>
                  <a:pt x="36" y="132"/>
                </a:lnTo>
                <a:lnTo>
                  <a:pt x="21" y="121"/>
                </a:lnTo>
                <a:lnTo>
                  <a:pt x="9" y="106"/>
                </a:lnTo>
                <a:lnTo>
                  <a:pt x="3" y="90"/>
                </a:lnTo>
                <a:lnTo>
                  <a:pt x="0" y="71"/>
                </a:lnTo>
                <a:lnTo>
                  <a:pt x="3" y="52"/>
                </a:lnTo>
                <a:lnTo>
                  <a:pt x="9" y="35"/>
                </a:lnTo>
                <a:lnTo>
                  <a:pt x="21" y="20"/>
                </a:lnTo>
                <a:lnTo>
                  <a:pt x="36" y="10"/>
                </a:lnTo>
                <a:lnTo>
                  <a:pt x="52" y="2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7765245" y="1703077"/>
            <a:ext cx="1315889" cy="1339943"/>
          </a:xfrm>
          <a:custGeom>
            <a:avLst/>
            <a:gdLst/>
            <a:ahLst/>
            <a:cxnLst>
              <a:cxn ang="0">
                <a:pos x="1117" y="1"/>
              </a:cxn>
              <a:cxn ang="0">
                <a:pos x="1153" y="4"/>
              </a:cxn>
              <a:cxn ang="0">
                <a:pos x="1399" y="28"/>
              </a:cxn>
              <a:cxn ang="0">
                <a:pos x="1593" y="67"/>
              </a:cxn>
              <a:cxn ang="0">
                <a:pos x="1658" y="116"/>
              </a:cxn>
              <a:cxn ang="0">
                <a:pos x="1549" y="191"/>
              </a:cxn>
              <a:cxn ang="0">
                <a:pos x="1459" y="297"/>
              </a:cxn>
              <a:cxn ang="0">
                <a:pos x="1428" y="351"/>
              </a:cxn>
              <a:cxn ang="0">
                <a:pos x="1402" y="406"/>
              </a:cxn>
              <a:cxn ang="0">
                <a:pos x="1368" y="501"/>
              </a:cxn>
              <a:cxn ang="0">
                <a:pos x="1335" y="629"/>
              </a:cxn>
              <a:cxn ang="0">
                <a:pos x="1316" y="788"/>
              </a:cxn>
              <a:cxn ang="0">
                <a:pos x="1321" y="963"/>
              </a:cxn>
              <a:cxn ang="0">
                <a:pos x="1357" y="1151"/>
              </a:cxn>
              <a:cxn ang="0">
                <a:pos x="1404" y="1284"/>
              </a:cxn>
              <a:cxn ang="0">
                <a:pos x="1490" y="1444"/>
              </a:cxn>
              <a:cxn ang="0">
                <a:pos x="1574" y="1560"/>
              </a:cxn>
              <a:cxn ang="0">
                <a:pos x="1600" y="1588"/>
              </a:cxn>
              <a:cxn ang="0">
                <a:pos x="1652" y="1639"/>
              </a:cxn>
              <a:cxn ang="0">
                <a:pos x="1732" y="1706"/>
              </a:cxn>
              <a:cxn ang="0">
                <a:pos x="1756" y="1769"/>
              </a:cxn>
              <a:cxn ang="0">
                <a:pos x="1624" y="1803"/>
              </a:cxn>
              <a:cxn ang="0">
                <a:pos x="1498" y="1822"/>
              </a:cxn>
              <a:cxn ang="0">
                <a:pos x="1399" y="1831"/>
              </a:cxn>
              <a:cxn ang="0">
                <a:pos x="1346" y="1833"/>
              </a:cxn>
              <a:cxn ang="0">
                <a:pos x="1246" y="1839"/>
              </a:cxn>
              <a:cxn ang="0">
                <a:pos x="1131" y="1854"/>
              </a:cxn>
              <a:cxn ang="0">
                <a:pos x="1029" y="1872"/>
              </a:cxn>
              <a:cxn ang="0">
                <a:pos x="848" y="1879"/>
              </a:cxn>
              <a:cxn ang="0">
                <a:pos x="700" y="1857"/>
              </a:cxn>
              <a:cxn ang="0">
                <a:pos x="583" y="1820"/>
              </a:cxn>
              <a:cxn ang="0">
                <a:pos x="501" y="1780"/>
              </a:cxn>
              <a:cxn ang="0">
                <a:pos x="454" y="1751"/>
              </a:cxn>
              <a:cxn ang="0">
                <a:pos x="387" y="1695"/>
              </a:cxn>
              <a:cxn ang="0">
                <a:pos x="252" y="1548"/>
              </a:cxn>
              <a:cxn ang="0">
                <a:pos x="167" y="1408"/>
              </a:cxn>
              <a:cxn ang="0">
                <a:pos x="119" y="1285"/>
              </a:cxn>
              <a:cxn ang="0">
                <a:pos x="99" y="1188"/>
              </a:cxn>
              <a:cxn ang="0">
                <a:pos x="93" y="1130"/>
              </a:cxn>
              <a:cxn ang="0">
                <a:pos x="92" y="1081"/>
              </a:cxn>
              <a:cxn ang="0">
                <a:pos x="80" y="990"/>
              </a:cxn>
              <a:cxn ang="0">
                <a:pos x="61" y="932"/>
              </a:cxn>
              <a:cxn ang="0">
                <a:pos x="52" y="908"/>
              </a:cxn>
              <a:cxn ang="0">
                <a:pos x="4" y="755"/>
              </a:cxn>
              <a:cxn ang="0">
                <a:pos x="5" y="617"/>
              </a:cxn>
              <a:cxn ang="0">
                <a:pos x="39" y="497"/>
              </a:cxn>
              <a:cxn ang="0">
                <a:pos x="92" y="399"/>
              </a:cxn>
              <a:cxn ang="0">
                <a:pos x="149" y="326"/>
              </a:cxn>
              <a:cxn ang="0">
                <a:pos x="195" y="279"/>
              </a:cxn>
              <a:cxn ang="0">
                <a:pos x="214" y="263"/>
              </a:cxn>
              <a:cxn ang="0">
                <a:pos x="395" y="145"/>
              </a:cxn>
              <a:cxn ang="0">
                <a:pos x="586" y="70"/>
              </a:cxn>
              <a:cxn ang="0">
                <a:pos x="771" y="25"/>
              </a:cxn>
              <a:cxn ang="0">
                <a:pos x="935" y="6"/>
              </a:cxn>
              <a:cxn ang="0">
                <a:pos x="1062" y="0"/>
              </a:cxn>
            </a:cxnLst>
            <a:rect l="0" t="0" r="r" b="b"/>
            <a:pathLst>
              <a:path w="1799" h="1881">
                <a:moveTo>
                  <a:pt x="1062" y="0"/>
                </a:moveTo>
                <a:lnTo>
                  <a:pt x="1093" y="0"/>
                </a:lnTo>
                <a:lnTo>
                  <a:pt x="1117" y="1"/>
                </a:lnTo>
                <a:lnTo>
                  <a:pt x="1136" y="3"/>
                </a:lnTo>
                <a:lnTo>
                  <a:pt x="1147" y="4"/>
                </a:lnTo>
                <a:lnTo>
                  <a:pt x="1153" y="4"/>
                </a:lnTo>
                <a:lnTo>
                  <a:pt x="1240" y="10"/>
                </a:lnTo>
                <a:lnTo>
                  <a:pt x="1322" y="19"/>
                </a:lnTo>
                <a:lnTo>
                  <a:pt x="1399" y="28"/>
                </a:lnTo>
                <a:lnTo>
                  <a:pt x="1469" y="40"/>
                </a:lnTo>
                <a:lnTo>
                  <a:pt x="1534" y="53"/>
                </a:lnTo>
                <a:lnTo>
                  <a:pt x="1593" y="67"/>
                </a:lnTo>
                <a:lnTo>
                  <a:pt x="1648" y="81"/>
                </a:lnTo>
                <a:lnTo>
                  <a:pt x="1697" y="96"/>
                </a:lnTo>
                <a:lnTo>
                  <a:pt x="1658" y="116"/>
                </a:lnTo>
                <a:lnTo>
                  <a:pt x="1621" y="138"/>
                </a:lnTo>
                <a:lnTo>
                  <a:pt x="1585" y="163"/>
                </a:lnTo>
                <a:lnTo>
                  <a:pt x="1549" y="191"/>
                </a:lnTo>
                <a:lnTo>
                  <a:pt x="1516" y="222"/>
                </a:lnTo>
                <a:lnTo>
                  <a:pt x="1486" y="257"/>
                </a:lnTo>
                <a:lnTo>
                  <a:pt x="1459" y="297"/>
                </a:lnTo>
                <a:lnTo>
                  <a:pt x="1433" y="340"/>
                </a:lnTo>
                <a:lnTo>
                  <a:pt x="1432" y="343"/>
                </a:lnTo>
                <a:lnTo>
                  <a:pt x="1428" y="351"/>
                </a:lnTo>
                <a:lnTo>
                  <a:pt x="1420" y="365"/>
                </a:lnTo>
                <a:lnTo>
                  <a:pt x="1412" y="383"/>
                </a:lnTo>
                <a:lnTo>
                  <a:pt x="1402" y="406"/>
                </a:lnTo>
                <a:lnTo>
                  <a:pt x="1392" y="433"/>
                </a:lnTo>
                <a:lnTo>
                  <a:pt x="1380" y="464"/>
                </a:lnTo>
                <a:lnTo>
                  <a:pt x="1368" y="501"/>
                </a:lnTo>
                <a:lnTo>
                  <a:pt x="1356" y="539"/>
                </a:lnTo>
                <a:lnTo>
                  <a:pt x="1346" y="583"/>
                </a:lnTo>
                <a:lnTo>
                  <a:pt x="1335" y="629"/>
                </a:lnTo>
                <a:lnTo>
                  <a:pt x="1326" y="679"/>
                </a:lnTo>
                <a:lnTo>
                  <a:pt x="1320" y="731"/>
                </a:lnTo>
                <a:lnTo>
                  <a:pt x="1316" y="788"/>
                </a:lnTo>
                <a:lnTo>
                  <a:pt x="1315" y="845"/>
                </a:lnTo>
                <a:lnTo>
                  <a:pt x="1316" y="903"/>
                </a:lnTo>
                <a:lnTo>
                  <a:pt x="1321" y="963"/>
                </a:lnTo>
                <a:lnTo>
                  <a:pt x="1329" y="1023"/>
                </a:lnTo>
                <a:lnTo>
                  <a:pt x="1341" y="1086"/>
                </a:lnTo>
                <a:lnTo>
                  <a:pt x="1357" y="1151"/>
                </a:lnTo>
                <a:lnTo>
                  <a:pt x="1369" y="1192"/>
                </a:lnTo>
                <a:lnTo>
                  <a:pt x="1385" y="1236"/>
                </a:lnTo>
                <a:lnTo>
                  <a:pt x="1404" y="1284"/>
                </a:lnTo>
                <a:lnTo>
                  <a:pt x="1429" y="1335"/>
                </a:lnTo>
                <a:lnTo>
                  <a:pt x="1457" y="1389"/>
                </a:lnTo>
                <a:lnTo>
                  <a:pt x="1490" y="1444"/>
                </a:lnTo>
                <a:lnTo>
                  <a:pt x="1528" y="1500"/>
                </a:lnTo>
                <a:lnTo>
                  <a:pt x="1572" y="1558"/>
                </a:lnTo>
                <a:lnTo>
                  <a:pt x="1574" y="1560"/>
                </a:lnTo>
                <a:lnTo>
                  <a:pt x="1579" y="1566"/>
                </a:lnTo>
                <a:lnTo>
                  <a:pt x="1588" y="1575"/>
                </a:lnTo>
                <a:lnTo>
                  <a:pt x="1600" y="1588"/>
                </a:lnTo>
                <a:lnTo>
                  <a:pt x="1613" y="1603"/>
                </a:lnTo>
                <a:lnTo>
                  <a:pt x="1632" y="1620"/>
                </a:lnTo>
                <a:lnTo>
                  <a:pt x="1652" y="1639"/>
                </a:lnTo>
                <a:lnTo>
                  <a:pt x="1675" y="1660"/>
                </a:lnTo>
                <a:lnTo>
                  <a:pt x="1702" y="1683"/>
                </a:lnTo>
                <a:lnTo>
                  <a:pt x="1732" y="1706"/>
                </a:lnTo>
                <a:lnTo>
                  <a:pt x="1764" y="1729"/>
                </a:lnTo>
                <a:lnTo>
                  <a:pt x="1799" y="1754"/>
                </a:lnTo>
                <a:lnTo>
                  <a:pt x="1756" y="1769"/>
                </a:lnTo>
                <a:lnTo>
                  <a:pt x="1713" y="1783"/>
                </a:lnTo>
                <a:lnTo>
                  <a:pt x="1668" y="1793"/>
                </a:lnTo>
                <a:lnTo>
                  <a:pt x="1624" y="1803"/>
                </a:lnTo>
                <a:lnTo>
                  <a:pt x="1580" y="1812"/>
                </a:lnTo>
                <a:lnTo>
                  <a:pt x="1538" y="1817"/>
                </a:lnTo>
                <a:lnTo>
                  <a:pt x="1498" y="1822"/>
                </a:lnTo>
                <a:lnTo>
                  <a:pt x="1461" y="1827"/>
                </a:lnTo>
                <a:lnTo>
                  <a:pt x="1428" y="1829"/>
                </a:lnTo>
                <a:lnTo>
                  <a:pt x="1399" y="1831"/>
                </a:lnTo>
                <a:lnTo>
                  <a:pt x="1376" y="1832"/>
                </a:lnTo>
                <a:lnTo>
                  <a:pt x="1357" y="1833"/>
                </a:lnTo>
                <a:lnTo>
                  <a:pt x="1346" y="1833"/>
                </a:lnTo>
                <a:lnTo>
                  <a:pt x="1340" y="1833"/>
                </a:lnTo>
                <a:lnTo>
                  <a:pt x="1291" y="1836"/>
                </a:lnTo>
                <a:lnTo>
                  <a:pt x="1246" y="1839"/>
                </a:lnTo>
                <a:lnTo>
                  <a:pt x="1206" y="1844"/>
                </a:lnTo>
                <a:lnTo>
                  <a:pt x="1168" y="1849"/>
                </a:lnTo>
                <a:lnTo>
                  <a:pt x="1131" y="1854"/>
                </a:lnTo>
                <a:lnTo>
                  <a:pt x="1096" y="1861"/>
                </a:lnTo>
                <a:lnTo>
                  <a:pt x="1096" y="1861"/>
                </a:lnTo>
                <a:lnTo>
                  <a:pt x="1029" y="1872"/>
                </a:lnTo>
                <a:lnTo>
                  <a:pt x="965" y="1879"/>
                </a:lnTo>
                <a:lnTo>
                  <a:pt x="904" y="1881"/>
                </a:lnTo>
                <a:lnTo>
                  <a:pt x="848" y="1879"/>
                </a:lnTo>
                <a:lnTo>
                  <a:pt x="795" y="1875"/>
                </a:lnTo>
                <a:lnTo>
                  <a:pt x="746" y="1867"/>
                </a:lnTo>
                <a:lnTo>
                  <a:pt x="700" y="1857"/>
                </a:lnTo>
                <a:lnTo>
                  <a:pt x="658" y="1846"/>
                </a:lnTo>
                <a:lnTo>
                  <a:pt x="618" y="1833"/>
                </a:lnTo>
                <a:lnTo>
                  <a:pt x="583" y="1820"/>
                </a:lnTo>
                <a:lnTo>
                  <a:pt x="552" y="1806"/>
                </a:lnTo>
                <a:lnTo>
                  <a:pt x="524" y="1792"/>
                </a:lnTo>
                <a:lnTo>
                  <a:pt x="501" y="1780"/>
                </a:lnTo>
                <a:lnTo>
                  <a:pt x="481" y="1768"/>
                </a:lnTo>
                <a:lnTo>
                  <a:pt x="466" y="1758"/>
                </a:lnTo>
                <a:lnTo>
                  <a:pt x="454" y="1751"/>
                </a:lnTo>
                <a:lnTo>
                  <a:pt x="446" y="1745"/>
                </a:lnTo>
                <a:lnTo>
                  <a:pt x="444" y="1743"/>
                </a:lnTo>
                <a:lnTo>
                  <a:pt x="387" y="1695"/>
                </a:lnTo>
                <a:lnTo>
                  <a:pt x="337" y="1646"/>
                </a:lnTo>
                <a:lnTo>
                  <a:pt x="292" y="1597"/>
                </a:lnTo>
                <a:lnTo>
                  <a:pt x="252" y="1548"/>
                </a:lnTo>
                <a:lnTo>
                  <a:pt x="219" y="1500"/>
                </a:lnTo>
                <a:lnTo>
                  <a:pt x="192" y="1453"/>
                </a:lnTo>
                <a:lnTo>
                  <a:pt x="167" y="1408"/>
                </a:lnTo>
                <a:lnTo>
                  <a:pt x="148" y="1365"/>
                </a:lnTo>
                <a:lnTo>
                  <a:pt x="132" y="1323"/>
                </a:lnTo>
                <a:lnTo>
                  <a:pt x="119" y="1285"/>
                </a:lnTo>
                <a:lnTo>
                  <a:pt x="110" y="1248"/>
                </a:lnTo>
                <a:lnTo>
                  <a:pt x="103" y="1216"/>
                </a:lnTo>
                <a:lnTo>
                  <a:pt x="99" y="1188"/>
                </a:lnTo>
                <a:lnTo>
                  <a:pt x="96" y="1164"/>
                </a:lnTo>
                <a:lnTo>
                  <a:pt x="93" y="1144"/>
                </a:lnTo>
                <a:lnTo>
                  <a:pt x="93" y="1130"/>
                </a:lnTo>
                <a:lnTo>
                  <a:pt x="93" y="1120"/>
                </a:lnTo>
                <a:lnTo>
                  <a:pt x="93" y="1116"/>
                </a:lnTo>
                <a:lnTo>
                  <a:pt x="92" y="1081"/>
                </a:lnTo>
                <a:lnTo>
                  <a:pt x="89" y="1047"/>
                </a:lnTo>
                <a:lnTo>
                  <a:pt x="85" y="1017"/>
                </a:lnTo>
                <a:lnTo>
                  <a:pt x="80" y="990"/>
                </a:lnTo>
                <a:lnTo>
                  <a:pt x="73" y="967"/>
                </a:lnTo>
                <a:lnTo>
                  <a:pt x="68" y="948"/>
                </a:lnTo>
                <a:lnTo>
                  <a:pt x="61" y="932"/>
                </a:lnTo>
                <a:lnTo>
                  <a:pt x="57" y="920"/>
                </a:lnTo>
                <a:lnTo>
                  <a:pt x="53" y="911"/>
                </a:lnTo>
                <a:lnTo>
                  <a:pt x="52" y="908"/>
                </a:lnTo>
                <a:lnTo>
                  <a:pt x="29" y="856"/>
                </a:lnTo>
                <a:lnTo>
                  <a:pt x="13" y="805"/>
                </a:lnTo>
                <a:lnTo>
                  <a:pt x="4" y="755"/>
                </a:lnTo>
                <a:lnTo>
                  <a:pt x="0" y="707"/>
                </a:lnTo>
                <a:lnTo>
                  <a:pt x="0" y="661"/>
                </a:lnTo>
                <a:lnTo>
                  <a:pt x="5" y="617"/>
                </a:lnTo>
                <a:lnTo>
                  <a:pt x="13" y="574"/>
                </a:lnTo>
                <a:lnTo>
                  <a:pt x="25" y="535"/>
                </a:lnTo>
                <a:lnTo>
                  <a:pt x="39" y="497"/>
                </a:lnTo>
                <a:lnTo>
                  <a:pt x="55" y="462"/>
                </a:lnTo>
                <a:lnTo>
                  <a:pt x="73" y="429"/>
                </a:lnTo>
                <a:lnTo>
                  <a:pt x="92" y="399"/>
                </a:lnTo>
                <a:lnTo>
                  <a:pt x="112" y="373"/>
                </a:lnTo>
                <a:lnTo>
                  <a:pt x="131" y="348"/>
                </a:lnTo>
                <a:lnTo>
                  <a:pt x="149" y="326"/>
                </a:lnTo>
                <a:lnTo>
                  <a:pt x="166" y="308"/>
                </a:lnTo>
                <a:lnTo>
                  <a:pt x="181" y="292"/>
                </a:lnTo>
                <a:lnTo>
                  <a:pt x="195" y="279"/>
                </a:lnTo>
                <a:lnTo>
                  <a:pt x="204" y="270"/>
                </a:lnTo>
                <a:lnTo>
                  <a:pt x="211" y="265"/>
                </a:lnTo>
                <a:lnTo>
                  <a:pt x="214" y="263"/>
                </a:lnTo>
                <a:lnTo>
                  <a:pt x="273" y="218"/>
                </a:lnTo>
                <a:lnTo>
                  <a:pt x="332" y="180"/>
                </a:lnTo>
                <a:lnTo>
                  <a:pt x="395" y="145"/>
                </a:lnTo>
                <a:lnTo>
                  <a:pt x="458" y="116"/>
                </a:lnTo>
                <a:lnTo>
                  <a:pt x="522" y="91"/>
                </a:lnTo>
                <a:lnTo>
                  <a:pt x="586" y="70"/>
                </a:lnTo>
                <a:lnTo>
                  <a:pt x="649" y="52"/>
                </a:lnTo>
                <a:lnTo>
                  <a:pt x="711" y="37"/>
                </a:lnTo>
                <a:lnTo>
                  <a:pt x="771" y="25"/>
                </a:lnTo>
                <a:lnTo>
                  <a:pt x="828" y="16"/>
                </a:lnTo>
                <a:lnTo>
                  <a:pt x="884" y="10"/>
                </a:lnTo>
                <a:lnTo>
                  <a:pt x="935" y="6"/>
                </a:lnTo>
                <a:lnTo>
                  <a:pt x="982" y="3"/>
                </a:lnTo>
                <a:lnTo>
                  <a:pt x="1025" y="0"/>
                </a:lnTo>
                <a:lnTo>
                  <a:pt x="1062" y="0"/>
                </a:lnTo>
                <a:close/>
              </a:path>
            </a:pathLst>
          </a:custGeom>
          <a:solidFill>
            <a:srgbClr val="FEBE8B"/>
          </a:solidFill>
          <a:ln w="0">
            <a:solidFill>
              <a:srgbClr val="FEBE8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그룹 77"/>
          <p:cNvGrpSpPr/>
          <p:nvPr/>
        </p:nvGrpSpPr>
        <p:grpSpPr>
          <a:xfrm>
            <a:off x="7931299" y="1831369"/>
            <a:ext cx="2185001" cy="1043445"/>
            <a:chOff x="5691703" y="1811275"/>
            <a:chExt cx="2185001" cy="1043445"/>
          </a:xfrm>
        </p:grpSpPr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6145579" y="2294509"/>
              <a:ext cx="26318" cy="47895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0"/>
                </a:cxn>
                <a:cxn ang="0">
                  <a:pos x="24" y="672"/>
                </a:cxn>
                <a:cxn ang="0">
                  <a:pos x="0" y="672"/>
                </a:cxn>
                <a:cxn ang="0">
                  <a:pos x="10" y="0"/>
                </a:cxn>
              </a:cxnLst>
              <a:rect l="0" t="0" r="r" b="b"/>
              <a:pathLst>
                <a:path w="35" h="672">
                  <a:moveTo>
                    <a:pt x="10" y="0"/>
                  </a:moveTo>
                  <a:lnTo>
                    <a:pt x="35" y="0"/>
                  </a:lnTo>
                  <a:lnTo>
                    <a:pt x="24" y="672"/>
                  </a:lnTo>
                  <a:lnTo>
                    <a:pt x="0" y="67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9" name="그룹 76"/>
            <p:cNvGrpSpPr/>
            <p:nvPr/>
          </p:nvGrpSpPr>
          <p:grpSpPr>
            <a:xfrm>
              <a:off x="5691703" y="1811275"/>
              <a:ext cx="2185001" cy="1043445"/>
              <a:chOff x="5691703" y="1811275"/>
              <a:chExt cx="2185001" cy="1043445"/>
            </a:xfrm>
          </p:grpSpPr>
          <p:grpSp>
            <p:nvGrpSpPr>
              <p:cNvPr id="70" name="그룹 74"/>
              <p:cNvGrpSpPr/>
              <p:nvPr/>
            </p:nvGrpSpPr>
            <p:grpSpPr>
              <a:xfrm>
                <a:off x="5691703" y="1846553"/>
                <a:ext cx="1285811" cy="1006383"/>
                <a:chOff x="5691703" y="1834794"/>
                <a:chExt cx="1285811" cy="1006383"/>
              </a:xfrm>
            </p:grpSpPr>
            <p:sp>
              <p:nvSpPr>
                <p:cNvPr id="84" name="Freeform 51"/>
                <p:cNvSpPr>
                  <a:spLocks/>
                </p:cNvSpPr>
                <p:nvPr/>
              </p:nvSpPr>
              <p:spPr bwMode="auto">
                <a:xfrm>
                  <a:off x="6856159" y="1943843"/>
                  <a:ext cx="121355" cy="238054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167" y="323"/>
                    </a:cxn>
                    <a:cxn ang="0">
                      <a:pos x="144" y="332"/>
                    </a:cxn>
                    <a:cxn ang="0">
                      <a:pos x="0" y="9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67" h="332">
                      <a:moveTo>
                        <a:pt x="23" y="0"/>
                      </a:moveTo>
                      <a:lnTo>
                        <a:pt x="167" y="323"/>
                      </a:lnTo>
                      <a:lnTo>
                        <a:pt x="144" y="332"/>
                      </a:lnTo>
                      <a:lnTo>
                        <a:pt x="0" y="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/>
              </p:nvSpPr>
              <p:spPr bwMode="auto">
                <a:xfrm>
                  <a:off x="6679245" y="2227512"/>
                  <a:ext cx="264640" cy="102634"/>
                </a:xfrm>
                <a:custGeom>
                  <a:avLst/>
                  <a:gdLst/>
                  <a:ahLst/>
                  <a:cxnLst>
                    <a:cxn ang="0">
                      <a:pos x="354" y="0"/>
                    </a:cxn>
                    <a:cxn ang="0">
                      <a:pos x="363" y="23"/>
                    </a:cxn>
                    <a:cxn ang="0">
                      <a:pos x="8" y="145"/>
                    </a:cxn>
                    <a:cxn ang="0">
                      <a:pos x="0" y="123"/>
                    </a:cxn>
                    <a:cxn ang="0">
                      <a:pos x="354" y="0"/>
                    </a:cxn>
                  </a:cxnLst>
                  <a:rect l="0" t="0" r="r" b="b"/>
                  <a:pathLst>
                    <a:path w="363" h="145">
                      <a:moveTo>
                        <a:pt x="354" y="0"/>
                      </a:moveTo>
                      <a:lnTo>
                        <a:pt x="363" y="23"/>
                      </a:lnTo>
                      <a:lnTo>
                        <a:pt x="8" y="145"/>
                      </a:lnTo>
                      <a:lnTo>
                        <a:pt x="0" y="123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86" name="그룹 68"/>
                <p:cNvGrpSpPr/>
                <p:nvPr/>
              </p:nvGrpSpPr>
              <p:grpSpPr>
                <a:xfrm>
                  <a:off x="5691703" y="1834794"/>
                  <a:ext cx="1157982" cy="1006383"/>
                  <a:chOff x="5691703" y="1820532"/>
                  <a:chExt cx="1157982" cy="1006383"/>
                </a:xfrm>
              </p:grpSpPr>
              <p:sp>
                <p:nvSpPr>
                  <p:cNvPr id="87" name="Freeform 49"/>
                  <p:cNvSpPr>
                    <a:spLocks/>
                  </p:cNvSpPr>
                  <p:nvPr/>
                </p:nvSpPr>
                <p:spPr bwMode="auto">
                  <a:xfrm>
                    <a:off x="6652928" y="1945269"/>
                    <a:ext cx="181300" cy="352092"/>
                  </a:xfrm>
                  <a:custGeom>
                    <a:avLst/>
                    <a:gdLst/>
                    <a:ahLst/>
                    <a:cxnLst>
                      <a:cxn ang="0">
                        <a:pos x="224" y="0"/>
                      </a:cxn>
                      <a:cxn ang="0">
                        <a:pos x="246" y="10"/>
                      </a:cxn>
                      <a:cxn ang="0">
                        <a:pos x="22" y="492"/>
                      </a:cxn>
                      <a:cxn ang="0">
                        <a:pos x="0" y="483"/>
                      </a:cxn>
                      <a:cxn ang="0">
                        <a:pos x="224" y="0"/>
                      </a:cxn>
                    </a:cxnLst>
                    <a:rect l="0" t="0" r="r" b="b"/>
                    <a:pathLst>
                      <a:path w="246" h="492">
                        <a:moveTo>
                          <a:pt x="224" y="0"/>
                        </a:moveTo>
                        <a:lnTo>
                          <a:pt x="246" y="10"/>
                        </a:lnTo>
                        <a:lnTo>
                          <a:pt x="22" y="492"/>
                        </a:lnTo>
                        <a:lnTo>
                          <a:pt x="0" y="483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8" name="그룹 5"/>
                  <p:cNvGrpSpPr/>
                  <p:nvPr/>
                </p:nvGrpSpPr>
                <p:grpSpPr>
                  <a:xfrm>
                    <a:off x="5691703" y="1820532"/>
                    <a:ext cx="1157982" cy="1006383"/>
                    <a:chOff x="5695253" y="1828380"/>
                    <a:chExt cx="1157982" cy="1006383"/>
                  </a:xfrm>
                </p:grpSpPr>
                <p:sp>
                  <p:nvSpPr>
                    <p:cNvPr id="8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5695253" y="1876846"/>
                      <a:ext cx="342131" cy="520297"/>
                    </a:xfrm>
                    <a:custGeom>
                      <a:avLst/>
                      <a:gdLst/>
                      <a:ahLst/>
                      <a:cxnLst>
                        <a:cxn ang="0">
                          <a:pos x="448" y="0"/>
                        </a:cxn>
                        <a:cxn ang="0">
                          <a:pos x="468" y="12"/>
                        </a:cxn>
                        <a:cxn ang="0">
                          <a:pos x="20" y="730"/>
                        </a:cxn>
                        <a:cxn ang="0">
                          <a:pos x="0" y="717"/>
                        </a:cxn>
                        <a:cxn ang="0">
                          <a:pos x="448" y="0"/>
                        </a:cxn>
                      </a:cxnLst>
                      <a:rect l="0" t="0" r="r" b="b"/>
                      <a:pathLst>
                        <a:path w="468" h="730">
                          <a:moveTo>
                            <a:pt x="448" y="0"/>
                          </a:moveTo>
                          <a:lnTo>
                            <a:pt x="468" y="12"/>
                          </a:lnTo>
                          <a:lnTo>
                            <a:pt x="20" y="730"/>
                          </a:lnTo>
                          <a:lnTo>
                            <a:pt x="0" y="717"/>
                          </a:lnTo>
                          <a:lnTo>
                            <a:pt x="448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5704025" y="2454162"/>
                      <a:ext cx="409388" cy="357794"/>
                    </a:xfrm>
                    <a:custGeom>
                      <a:avLst/>
                      <a:gdLst/>
                      <a:ahLst/>
                      <a:cxnLst>
                        <a:cxn ang="0">
                          <a:pos x="16" y="0"/>
                        </a:cxn>
                        <a:cxn ang="0">
                          <a:pos x="560" y="483"/>
                        </a:cxn>
                        <a:cxn ang="0">
                          <a:pos x="544" y="502"/>
                        </a:cxn>
                        <a:cxn ang="0">
                          <a:pos x="0" y="18"/>
                        </a:cxn>
                        <a:cxn ang="0">
                          <a:pos x="16" y="0"/>
                        </a:cxn>
                      </a:cxnLst>
                      <a:rect l="0" t="0" r="r" b="b"/>
                      <a:pathLst>
                        <a:path w="560" h="502">
                          <a:moveTo>
                            <a:pt x="16" y="0"/>
                          </a:moveTo>
                          <a:lnTo>
                            <a:pt x="560" y="483"/>
                          </a:lnTo>
                          <a:lnTo>
                            <a:pt x="544" y="502"/>
                          </a:lnTo>
                          <a:lnTo>
                            <a:pt x="0" y="18"/>
                          </a:lnTo>
                          <a:lnTo>
                            <a:pt x="1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6068088" y="1875420"/>
                      <a:ext cx="97961" cy="334986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0"/>
                        </a:cxn>
                        <a:cxn ang="0">
                          <a:pos x="132" y="464"/>
                        </a:cxn>
                        <a:cxn ang="0">
                          <a:pos x="109" y="469"/>
                        </a:cxn>
                        <a:cxn ang="0">
                          <a:pos x="0" y="5"/>
                        </a:cxn>
                        <a:cxn ang="0">
                          <a:pos x="23" y="0"/>
                        </a:cxn>
                      </a:cxnLst>
                      <a:rect l="0" t="0" r="r" b="b"/>
                      <a:pathLst>
                        <a:path w="132" h="469">
                          <a:moveTo>
                            <a:pt x="23" y="0"/>
                          </a:moveTo>
                          <a:lnTo>
                            <a:pt x="132" y="464"/>
                          </a:lnTo>
                          <a:lnTo>
                            <a:pt x="109" y="469"/>
                          </a:lnTo>
                          <a:lnTo>
                            <a:pt x="0" y="5"/>
                          </a:lnTo>
                          <a:lnTo>
                            <a:pt x="23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6204063" y="2263149"/>
                      <a:ext cx="394767" cy="78401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539" y="87"/>
                        </a:cxn>
                        <a:cxn ang="0">
                          <a:pos x="535" y="110"/>
                        </a:cxn>
                        <a:cxn ang="0">
                          <a:pos x="0" y="24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539" h="110">
                          <a:moveTo>
                            <a:pt x="3" y="0"/>
                          </a:moveTo>
                          <a:lnTo>
                            <a:pt x="539" y="87"/>
                          </a:lnTo>
                          <a:lnTo>
                            <a:pt x="535" y="110"/>
                          </a:lnTo>
                          <a:lnTo>
                            <a:pt x="0" y="24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6660238" y="2362932"/>
                      <a:ext cx="192997" cy="390579"/>
                    </a:xfrm>
                    <a:custGeom>
                      <a:avLst/>
                      <a:gdLst/>
                      <a:ahLst/>
                      <a:cxnLst>
                        <a:cxn ang="0">
                          <a:pos x="22" y="0"/>
                        </a:cxn>
                        <a:cxn ang="0">
                          <a:pos x="265" y="539"/>
                        </a:cxn>
                        <a:cxn ang="0">
                          <a:pos x="243" y="548"/>
                        </a:cxn>
                        <a:cxn ang="0">
                          <a:pos x="0" y="10"/>
                        </a:cxn>
                        <a:cxn ang="0">
                          <a:pos x="22" y="0"/>
                        </a:cxn>
                      </a:cxnLst>
                      <a:rect l="0" t="0" r="r" b="b"/>
                      <a:pathLst>
                        <a:path w="265" h="548">
                          <a:moveTo>
                            <a:pt x="22" y="0"/>
                          </a:moveTo>
                          <a:lnTo>
                            <a:pt x="265" y="539"/>
                          </a:lnTo>
                          <a:lnTo>
                            <a:pt x="243" y="548"/>
                          </a:lnTo>
                          <a:lnTo>
                            <a:pt x="0" y="10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6192366" y="2789148"/>
                      <a:ext cx="624316" cy="45615"/>
                    </a:xfrm>
                    <a:custGeom>
                      <a:avLst/>
                      <a:gdLst/>
                      <a:ahLst/>
                      <a:cxnLst>
                        <a:cxn ang="0">
                          <a:pos x="854" y="0"/>
                        </a:cxn>
                        <a:cxn ang="0">
                          <a:pos x="855" y="23"/>
                        </a:cxn>
                        <a:cxn ang="0">
                          <a:pos x="2" y="64"/>
                        </a:cxn>
                        <a:cxn ang="0">
                          <a:pos x="0" y="39"/>
                        </a:cxn>
                        <a:cxn ang="0">
                          <a:pos x="854" y="0"/>
                        </a:cxn>
                      </a:cxnLst>
                      <a:rect l="0" t="0" r="r" b="b"/>
                      <a:pathLst>
                        <a:path w="855" h="64">
                          <a:moveTo>
                            <a:pt x="854" y="0"/>
                          </a:moveTo>
                          <a:lnTo>
                            <a:pt x="855" y="23"/>
                          </a:lnTo>
                          <a:lnTo>
                            <a:pt x="2" y="64"/>
                          </a:lnTo>
                          <a:lnTo>
                            <a:pt x="0" y="39"/>
                          </a:lnTo>
                          <a:lnTo>
                            <a:pt x="854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6196753" y="1908207"/>
                      <a:ext cx="596536" cy="329284"/>
                    </a:xfrm>
                    <a:custGeom>
                      <a:avLst/>
                      <a:gdLst/>
                      <a:ahLst/>
                      <a:cxnLst>
                        <a:cxn ang="0">
                          <a:pos x="805" y="0"/>
                        </a:cxn>
                        <a:cxn ang="0">
                          <a:pos x="816" y="22"/>
                        </a:cxn>
                        <a:cxn ang="0">
                          <a:pos x="12" y="462"/>
                        </a:cxn>
                        <a:cxn ang="0">
                          <a:pos x="0" y="441"/>
                        </a:cxn>
                        <a:cxn ang="0">
                          <a:pos x="805" y="0"/>
                        </a:cxn>
                      </a:cxnLst>
                      <a:rect l="0" t="0" r="r" b="b"/>
                      <a:pathLst>
                        <a:path w="816" h="462">
                          <a:moveTo>
                            <a:pt x="805" y="0"/>
                          </a:moveTo>
                          <a:lnTo>
                            <a:pt x="816" y="22"/>
                          </a:lnTo>
                          <a:lnTo>
                            <a:pt x="12" y="462"/>
                          </a:lnTo>
                          <a:lnTo>
                            <a:pt x="0" y="441"/>
                          </a:lnTo>
                          <a:lnTo>
                            <a:pt x="80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6095868" y="1828380"/>
                      <a:ext cx="697421" cy="72699"/>
                    </a:xfrm>
                    <a:custGeom>
                      <a:avLst/>
                      <a:gdLst/>
                      <a:ahLst/>
                      <a:cxnLst>
                        <a:cxn ang="0">
                          <a:pos x="1" y="0"/>
                        </a:cxn>
                        <a:cxn ang="0">
                          <a:pos x="954" y="78"/>
                        </a:cxn>
                        <a:cxn ang="0">
                          <a:pos x="952" y="102"/>
                        </a:cxn>
                        <a:cxn ang="0">
                          <a:pos x="0" y="25"/>
                        </a:cxn>
                        <a:cxn ang="0">
                          <a:pos x="1" y="0"/>
                        </a:cxn>
                      </a:cxnLst>
                      <a:rect l="0" t="0" r="r" b="b"/>
                      <a:pathLst>
                        <a:path w="954" h="102">
                          <a:moveTo>
                            <a:pt x="1" y="0"/>
                          </a:moveTo>
                          <a:lnTo>
                            <a:pt x="954" y="78"/>
                          </a:lnTo>
                          <a:lnTo>
                            <a:pt x="952" y="102"/>
                          </a:lnTo>
                          <a:lnTo>
                            <a:pt x="0" y="2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5723033" y="2254596"/>
                      <a:ext cx="400615" cy="165355"/>
                    </a:xfrm>
                    <a:custGeom>
                      <a:avLst/>
                      <a:gdLst/>
                      <a:ahLst/>
                      <a:cxnLst>
                        <a:cxn ang="0">
                          <a:pos x="540" y="0"/>
                        </a:cxn>
                        <a:cxn ang="0">
                          <a:pos x="549" y="22"/>
                        </a:cxn>
                        <a:cxn ang="0">
                          <a:pos x="9" y="232"/>
                        </a:cxn>
                        <a:cxn ang="0">
                          <a:pos x="0" y="210"/>
                        </a:cxn>
                        <a:cxn ang="0">
                          <a:pos x="540" y="0"/>
                        </a:cxn>
                      </a:cxnLst>
                      <a:rect l="0" t="0" r="r" b="b"/>
                      <a:pathLst>
                        <a:path w="549" h="232">
                          <a:moveTo>
                            <a:pt x="540" y="0"/>
                          </a:moveTo>
                          <a:lnTo>
                            <a:pt x="549" y="22"/>
                          </a:lnTo>
                          <a:lnTo>
                            <a:pt x="9" y="232"/>
                          </a:lnTo>
                          <a:lnTo>
                            <a:pt x="0" y="210"/>
                          </a:lnTo>
                          <a:lnTo>
                            <a:pt x="54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6185056" y="2278829"/>
                      <a:ext cx="641862" cy="498915"/>
                    </a:xfrm>
                    <a:custGeom>
                      <a:avLst/>
                      <a:gdLst/>
                      <a:ahLst/>
                      <a:cxnLst>
                        <a:cxn ang="0">
                          <a:pos x="15" y="0"/>
                        </a:cxn>
                        <a:cxn ang="0">
                          <a:pos x="879" y="680"/>
                        </a:cxn>
                        <a:cxn ang="0">
                          <a:pos x="864" y="700"/>
                        </a:cxn>
                        <a:cxn ang="0">
                          <a:pos x="0" y="19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879" h="700">
                          <a:moveTo>
                            <a:pt x="15" y="0"/>
                          </a:moveTo>
                          <a:lnTo>
                            <a:pt x="879" y="680"/>
                          </a:lnTo>
                          <a:lnTo>
                            <a:pt x="864" y="700"/>
                          </a:lnTo>
                          <a:lnTo>
                            <a:pt x="0" y="19"/>
                          </a:lnTo>
                          <a:lnTo>
                            <a:pt x="1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1" name="그룹 75"/>
              <p:cNvGrpSpPr/>
              <p:nvPr/>
            </p:nvGrpSpPr>
            <p:grpSpPr>
              <a:xfrm>
                <a:off x="6835689" y="1811275"/>
                <a:ext cx="1041015" cy="1043445"/>
                <a:chOff x="6835689" y="1811275"/>
                <a:chExt cx="1041015" cy="1043445"/>
              </a:xfrm>
            </p:grpSpPr>
            <p:sp>
              <p:nvSpPr>
                <p:cNvPr id="72" name="Freeform 52"/>
                <p:cNvSpPr>
                  <a:spLocks/>
                </p:cNvSpPr>
                <p:nvPr/>
              </p:nvSpPr>
              <p:spPr bwMode="auto">
                <a:xfrm>
                  <a:off x="6875166" y="1811275"/>
                  <a:ext cx="546825" cy="89805"/>
                </a:xfrm>
                <a:custGeom>
                  <a:avLst/>
                  <a:gdLst/>
                  <a:ahLst/>
                  <a:cxnLst>
                    <a:cxn ang="0">
                      <a:pos x="744" y="0"/>
                    </a:cxn>
                    <a:cxn ang="0">
                      <a:pos x="748" y="23"/>
                    </a:cxn>
                    <a:cxn ang="0">
                      <a:pos x="3" y="125"/>
                    </a:cxn>
                    <a:cxn ang="0">
                      <a:pos x="0" y="101"/>
                    </a:cxn>
                    <a:cxn ang="0">
                      <a:pos x="744" y="0"/>
                    </a:cxn>
                  </a:cxnLst>
                  <a:rect l="0" t="0" r="r" b="b"/>
                  <a:pathLst>
                    <a:path w="748" h="125">
                      <a:moveTo>
                        <a:pt x="744" y="0"/>
                      </a:moveTo>
                      <a:lnTo>
                        <a:pt x="748" y="23"/>
                      </a:lnTo>
                      <a:lnTo>
                        <a:pt x="3" y="125"/>
                      </a:lnTo>
                      <a:lnTo>
                        <a:pt x="0" y="101"/>
                      </a:lnTo>
                      <a:lnTo>
                        <a:pt x="7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53"/>
                <p:cNvSpPr>
                  <a:spLocks/>
                </p:cNvSpPr>
                <p:nvPr/>
              </p:nvSpPr>
              <p:spPr bwMode="auto">
                <a:xfrm>
                  <a:off x="7360583" y="1875420"/>
                  <a:ext cx="106734" cy="493213"/>
                </a:xfrm>
                <a:custGeom>
                  <a:avLst/>
                  <a:gdLst/>
                  <a:ahLst/>
                  <a:cxnLst>
                    <a:cxn ang="0">
                      <a:pos x="123" y="0"/>
                    </a:cxn>
                    <a:cxn ang="0">
                      <a:pos x="147" y="4"/>
                    </a:cxn>
                    <a:cxn ang="0">
                      <a:pos x="24" y="692"/>
                    </a:cxn>
                    <a:cxn ang="0">
                      <a:pos x="0" y="688"/>
                    </a:cxn>
                    <a:cxn ang="0">
                      <a:pos x="123" y="0"/>
                    </a:cxn>
                  </a:cxnLst>
                  <a:rect l="0" t="0" r="r" b="b"/>
                  <a:pathLst>
                    <a:path w="147" h="692">
                      <a:moveTo>
                        <a:pt x="123" y="0"/>
                      </a:moveTo>
                      <a:lnTo>
                        <a:pt x="147" y="4"/>
                      </a:lnTo>
                      <a:lnTo>
                        <a:pt x="24" y="692"/>
                      </a:lnTo>
                      <a:lnTo>
                        <a:pt x="0" y="688"/>
                      </a:lnTo>
                      <a:lnTo>
                        <a:pt x="1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55"/>
                <p:cNvSpPr>
                  <a:spLocks/>
                </p:cNvSpPr>
                <p:nvPr/>
              </p:nvSpPr>
              <p:spPr bwMode="auto">
                <a:xfrm>
                  <a:off x="6878091" y="2257447"/>
                  <a:ext cx="119892" cy="503192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165" y="5"/>
                    </a:cxn>
                    <a:cxn ang="0">
                      <a:pos x="24" y="706"/>
                    </a:cxn>
                    <a:cxn ang="0">
                      <a:pos x="0" y="702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65" h="706">
                      <a:moveTo>
                        <a:pt x="142" y="0"/>
                      </a:moveTo>
                      <a:lnTo>
                        <a:pt x="165" y="5"/>
                      </a:lnTo>
                      <a:lnTo>
                        <a:pt x="24" y="706"/>
                      </a:lnTo>
                      <a:lnTo>
                        <a:pt x="0" y="702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56"/>
                <p:cNvSpPr>
                  <a:spLocks/>
                </p:cNvSpPr>
                <p:nvPr/>
              </p:nvSpPr>
              <p:spPr bwMode="auto">
                <a:xfrm>
                  <a:off x="7022838" y="2233214"/>
                  <a:ext cx="305579" cy="165355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420" y="210"/>
                    </a:cxn>
                    <a:cxn ang="0">
                      <a:pos x="408" y="231"/>
                    </a:cxn>
                    <a:cxn ang="0">
                      <a:pos x="0" y="2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20" h="231">
                      <a:moveTo>
                        <a:pt x="11" y="0"/>
                      </a:moveTo>
                      <a:lnTo>
                        <a:pt x="420" y="210"/>
                      </a:lnTo>
                      <a:lnTo>
                        <a:pt x="408" y="231"/>
                      </a:lnTo>
                      <a:lnTo>
                        <a:pt x="0" y="21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57"/>
                <p:cNvSpPr>
                  <a:spLocks/>
                </p:cNvSpPr>
                <p:nvPr/>
              </p:nvSpPr>
              <p:spPr bwMode="auto">
                <a:xfrm>
                  <a:off x="6902946" y="2435631"/>
                  <a:ext cx="444478" cy="353517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609" y="18"/>
                    </a:cxn>
                    <a:cxn ang="0">
                      <a:pos x="15" y="496"/>
                    </a:cxn>
                    <a:cxn ang="0">
                      <a:pos x="0" y="476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609" h="496">
                      <a:moveTo>
                        <a:pt x="594" y="0"/>
                      </a:moveTo>
                      <a:lnTo>
                        <a:pt x="609" y="18"/>
                      </a:lnTo>
                      <a:lnTo>
                        <a:pt x="15" y="496"/>
                      </a:lnTo>
                      <a:lnTo>
                        <a:pt x="0" y="476"/>
                      </a:lnTo>
                      <a:lnTo>
                        <a:pt x="59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58"/>
                <p:cNvSpPr>
                  <a:spLocks/>
                </p:cNvSpPr>
                <p:nvPr/>
              </p:nvSpPr>
              <p:spPr bwMode="auto">
                <a:xfrm>
                  <a:off x="7381053" y="2439907"/>
                  <a:ext cx="210542" cy="363496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288" y="498"/>
                    </a:cxn>
                    <a:cxn ang="0">
                      <a:pos x="267" y="510"/>
                    </a:cxn>
                    <a:cxn ang="0">
                      <a:pos x="0" y="1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88" h="510">
                      <a:moveTo>
                        <a:pt x="21" y="0"/>
                      </a:moveTo>
                      <a:lnTo>
                        <a:pt x="288" y="498"/>
                      </a:lnTo>
                      <a:lnTo>
                        <a:pt x="267" y="510"/>
                      </a:lnTo>
                      <a:lnTo>
                        <a:pt x="0" y="1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59"/>
                <p:cNvSpPr>
                  <a:spLocks/>
                </p:cNvSpPr>
                <p:nvPr/>
              </p:nvSpPr>
              <p:spPr bwMode="auto">
                <a:xfrm>
                  <a:off x="6907333" y="2796275"/>
                  <a:ext cx="655020" cy="5844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897" y="59"/>
                    </a:cxn>
                    <a:cxn ang="0">
                      <a:pos x="896" y="82"/>
                    </a:cxn>
                    <a:cxn ang="0">
                      <a:pos x="0" y="24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897" h="82">
                      <a:moveTo>
                        <a:pt x="1" y="0"/>
                      </a:moveTo>
                      <a:lnTo>
                        <a:pt x="897" y="59"/>
                      </a:lnTo>
                      <a:lnTo>
                        <a:pt x="896" y="82"/>
                      </a:lnTo>
                      <a:lnTo>
                        <a:pt x="0" y="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60"/>
                <p:cNvSpPr>
                  <a:spLocks/>
                </p:cNvSpPr>
                <p:nvPr/>
              </p:nvSpPr>
              <p:spPr bwMode="auto">
                <a:xfrm>
                  <a:off x="7632533" y="2313040"/>
                  <a:ext cx="244171" cy="500341"/>
                </a:xfrm>
                <a:custGeom>
                  <a:avLst/>
                  <a:gdLst/>
                  <a:ahLst/>
                  <a:cxnLst>
                    <a:cxn ang="0">
                      <a:pos x="312" y="0"/>
                    </a:cxn>
                    <a:cxn ang="0">
                      <a:pos x="333" y="9"/>
                    </a:cxn>
                    <a:cxn ang="0">
                      <a:pos x="22" y="703"/>
                    </a:cxn>
                    <a:cxn ang="0">
                      <a:pos x="0" y="693"/>
                    </a:cxn>
                    <a:cxn ang="0">
                      <a:pos x="312" y="0"/>
                    </a:cxn>
                  </a:cxnLst>
                  <a:rect l="0" t="0" r="r" b="b"/>
                  <a:pathLst>
                    <a:path w="333" h="703">
                      <a:moveTo>
                        <a:pt x="312" y="0"/>
                      </a:moveTo>
                      <a:lnTo>
                        <a:pt x="333" y="9"/>
                      </a:lnTo>
                      <a:lnTo>
                        <a:pt x="22" y="703"/>
                      </a:lnTo>
                      <a:lnTo>
                        <a:pt x="0" y="693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61"/>
                <p:cNvSpPr>
                  <a:spLocks/>
                </p:cNvSpPr>
                <p:nvPr/>
              </p:nvSpPr>
              <p:spPr bwMode="auto">
                <a:xfrm>
                  <a:off x="7500945" y="1849762"/>
                  <a:ext cx="369911" cy="389154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06" y="530"/>
                    </a:cxn>
                    <a:cxn ang="0">
                      <a:pos x="489" y="546"/>
                    </a:cxn>
                    <a:cxn ang="0">
                      <a:pos x="0" y="16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506" h="546">
                      <a:moveTo>
                        <a:pt x="19" y="0"/>
                      </a:moveTo>
                      <a:lnTo>
                        <a:pt x="506" y="530"/>
                      </a:lnTo>
                      <a:lnTo>
                        <a:pt x="489" y="546"/>
                      </a:lnTo>
                      <a:lnTo>
                        <a:pt x="0" y="16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62"/>
                <p:cNvSpPr>
                  <a:spLocks/>
                </p:cNvSpPr>
                <p:nvPr/>
              </p:nvSpPr>
              <p:spPr bwMode="auto">
                <a:xfrm>
                  <a:off x="7405908" y="2267425"/>
                  <a:ext cx="432781" cy="141122"/>
                </a:xfrm>
                <a:custGeom>
                  <a:avLst/>
                  <a:gdLst/>
                  <a:ahLst/>
                  <a:cxnLst>
                    <a:cxn ang="0">
                      <a:pos x="584" y="0"/>
                    </a:cxn>
                    <a:cxn ang="0">
                      <a:pos x="591" y="23"/>
                    </a:cxn>
                    <a:cxn ang="0">
                      <a:pos x="7" y="196"/>
                    </a:cxn>
                    <a:cxn ang="0">
                      <a:pos x="0" y="174"/>
                    </a:cxn>
                    <a:cxn ang="0">
                      <a:pos x="584" y="0"/>
                    </a:cxn>
                  </a:cxnLst>
                  <a:rect l="0" t="0" r="r" b="b"/>
                  <a:pathLst>
                    <a:path w="591" h="196">
                      <a:moveTo>
                        <a:pt x="584" y="0"/>
                      </a:moveTo>
                      <a:lnTo>
                        <a:pt x="591" y="23"/>
                      </a:lnTo>
                      <a:lnTo>
                        <a:pt x="7" y="196"/>
                      </a:lnTo>
                      <a:lnTo>
                        <a:pt x="0" y="174"/>
                      </a:lnTo>
                      <a:lnTo>
                        <a:pt x="5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65"/>
                <p:cNvSpPr>
                  <a:spLocks/>
                </p:cNvSpPr>
                <p:nvPr/>
              </p:nvSpPr>
              <p:spPr bwMode="auto">
                <a:xfrm>
                  <a:off x="6835689" y="1950971"/>
                  <a:ext cx="35090" cy="796839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50" y="1117"/>
                    </a:cxn>
                    <a:cxn ang="0">
                      <a:pos x="26" y="1118"/>
                    </a:cxn>
                    <a:cxn ang="0">
                      <a:pos x="0" y="1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50" h="1118">
                      <a:moveTo>
                        <a:pt x="25" y="0"/>
                      </a:moveTo>
                      <a:lnTo>
                        <a:pt x="50" y="1117"/>
                      </a:lnTo>
                      <a:lnTo>
                        <a:pt x="26" y="1118"/>
                      </a:lnTo>
                      <a:lnTo>
                        <a:pt x="0" y="1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66"/>
                <p:cNvSpPr>
                  <a:spLocks/>
                </p:cNvSpPr>
                <p:nvPr/>
              </p:nvSpPr>
              <p:spPr bwMode="auto">
                <a:xfrm>
                  <a:off x="7014065" y="1855464"/>
                  <a:ext cx="421084" cy="344964"/>
                </a:xfrm>
                <a:custGeom>
                  <a:avLst/>
                  <a:gdLst/>
                  <a:ahLst/>
                  <a:cxnLst>
                    <a:cxn ang="0">
                      <a:pos x="560" y="0"/>
                    </a:cxn>
                    <a:cxn ang="0">
                      <a:pos x="576" y="18"/>
                    </a:cxn>
                    <a:cxn ang="0">
                      <a:pos x="16" y="484"/>
                    </a:cxn>
                    <a:cxn ang="0">
                      <a:pos x="0" y="466"/>
                    </a:cxn>
                    <a:cxn ang="0">
                      <a:pos x="560" y="0"/>
                    </a:cxn>
                  </a:cxnLst>
                  <a:rect l="0" t="0" r="r" b="b"/>
                  <a:pathLst>
                    <a:path w="576" h="484">
                      <a:moveTo>
                        <a:pt x="560" y="0"/>
                      </a:moveTo>
                      <a:lnTo>
                        <a:pt x="576" y="18"/>
                      </a:lnTo>
                      <a:lnTo>
                        <a:pt x="16" y="484"/>
                      </a:lnTo>
                      <a:lnTo>
                        <a:pt x="0" y="466"/>
                      </a:lnTo>
                      <a:lnTo>
                        <a:pt x="5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9" name="Oval 98"/>
          <p:cNvSpPr/>
          <p:nvPr/>
        </p:nvSpPr>
        <p:spPr>
          <a:xfrm>
            <a:off x="8318478" y="2769699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861996" y="2388515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329050" y="2204207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51756" y="1807165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043844" y="274326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811962" y="229735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161430" y="217777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022700" y="187388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774496" y="277298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547900" y="238322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051956" y="223921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619908" y="180716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744252" y="3399724"/>
            <a:ext cx="2325347" cy="28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r>
              <a:rPr lang="en-US" altLang="ko-KR" sz="2400" b="1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Network</a:t>
            </a:r>
            <a:endParaRPr lang="ko-KR" altLang="en-US" b="1" dirty="0" smtClean="0">
              <a:solidFill>
                <a:srgbClr val="D600B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42600" y="1735157"/>
            <a:ext cx="1403648" cy="28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Communities, 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04100" y="2959293"/>
            <a:ext cx="827584" cy="28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Nodes, V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576172" y="3399725"/>
            <a:ext cx="2325347" cy="28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r>
              <a:rPr lang="en-US" altLang="ko-KR" sz="2400" b="1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ko-KR" altLang="en-US" sz="2400" b="1" dirty="0" smtClean="0">
              <a:solidFill>
                <a:srgbClr val="D600B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3072116" y="3039685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360148" y="3039685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648180" y="3039685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936212" y="3039685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376372" y="303968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224244" y="303968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512276" y="303968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800308" y="303968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088340" y="303968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664404" y="303968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952436" y="303968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240468" y="303968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3568712" y="166314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76824" y="166314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80300" y="2383229"/>
            <a:ext cx="1440160" cy="28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Memberships, 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06" y="1785919"/>
            <a:ext cx="2984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94" y="1785919"/>
            <a:ext cx="2984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1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/>
      <p:bldP spid="112" grpId="0"/>
      <p:bldP spid="127" grpId="0"/>
      <p:bldP spid="128" grpId="0"/>
      <p:bldP spid="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AGM: Generative Process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65883"/>
                <a:ext cx="10515600" cy="221108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b="1" dirty="0">
                    <a:solidFill>
                      <a:srgbClr val="D600B7"/>
                    </a:solidFill>
                  </a:rPr>
                  <a:t>AGM generates the links: For each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For each pair of nodes in community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en-US" altLang="ko-KR" dirty="0" smtClean="0"/>
                  <a:t>we </a:t>
                </a:r>
                <a:r>
                  <a:rPr lang="en-US" altLang="ko-KR" dirty="0"/>
                  <a:t>connect them with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The overall edge probability is: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65883"/>
                <a:ext cx="10515600" cy="2211080"/>
              </a:xfrm>
              <a:blipFill>
                <a:blip r:embed="rId4"/>
                <a:stretch>
                  <a:fillRect l="-1043" t="-4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93041" y="2013251"/>
            <a:ext cx="3066518" cy="1037587"/>
            <a:chOff x="3195041" y="2023189"/>
            <a:chExt cx="3066518" cy="1037587"/>
          </a:xfrm>
        </p:grpSpPr>
        <p:cxnSp>
          <p:nvCxnSpPr>
            <p:cNvPr id="12" name="Straight Connector 11"/>
            <p:cNvCxnSpPr>
              <a:stCxn id="115" idx="7"/>
            </p:cNvCxnSpPr>
            <p:nvPr/>
          </p:nvCxnSpPr>
          <p:spPr>
            <a:xfrm flipV="1">
              <a:off x="3195041" y="2023189"/>
              <a:ext cx="885187" cy="103758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6" idx="7"/>
            </p:cNvCxnSpPr>
            <p:nvPr/>
          </p:nvCxnSpPr>
          <p:spPr>
            <a:xfrm flipV="1">
              <a:off x="3483073" y="2023189"/>
              <a:ext cx="597155" cy="103758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7" idx="0"/>
            </p:cNvCxnSpPr>
            <p:nvPr/>
          </p:nvCxnSpPr>
          <p:spPr>
            <a:xfrm flipV="1">
              <a:off x="3720188" y="2023189"/>
              <a:ext cx="360040" cy="1016496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8" idx="0"/>
            </p:cNvCxnSpPr>
            <p:nvPr/>
          </p:nvCxnSpPr>
          <p:spPr>
            <a:xfrm flipV="1">
              <a:off x="4008220" y="2023189"/>
              <a:ext cx="72008" cy="1016496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0" idx="0"/>
            </p:cNvCxnSpPr>
            <p:nvPr/>
          </p:nvCxnSpPr>
          <p:spPr>
            <a:xfrm flipH="1" flipV="1">
              <a:off x="4080228" y="2023189"/>
              <a:ext cx="216024" cy="1016496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1" idx="1"/>
            </p:cNvCxnSpPr>
            <p:nvPr/>
          </p:nvCxnSpPr>
          <p:spPr>
            <a:xfrm flipH="1" flipV="1">
              <a:off x="4080228" y="2023189"/>
              <a:ext cx="453139" cy="103758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2" idx="1"/>
            </p:cNvCxnSpPr>
            <p:nvPr/>
          </p:nvCxnSpPr>
          <p:spPr>
            <a:xfrm flipH="1" flipV="1">
              <a:off x="4080228" y="2023189"/>
              <a:ext cx="741171" cy="103758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3" idx="1"/>
            </p:cNvCxnSpPr>
            <p:nvPr/>
          </p:nvCxnSpPr>
          <p:spPr>
            <a:xfrm flipH="1" flipV="1">
              <a:off x="4080228" y="2023189"/>
              <a:ext cx="1029203" cy="103758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0" idx="7"/>
            </p:cNvCxnSpPr>
            <p:nvPr/>
          </p:nvCxnSpPr>
          <p:spPr>
            <a:xfrm flipV="1">
              <a:off x="4347169" y="2023189"/>
              <a:ext cx="741171" cy="10375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1" idx="0"/>
            </p:cNvCxnSpPr>
            <p:nvPr/>
          </p:nvCxnSpPr>
          <p:spPr>
            <a:xfrm flipV="1">
              <a:off x="4584284" y="2023189"/>
              <a:ext cx="504056" cy="101649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2" idx="0"/>
            </p:cNvCxnSpPr>
            <p:nvPr/>
          </p:nvCxnSpPr>
          <p:spPr>
            <a:xfrm flipV="1">
              <a:off x="4872316" y="2023189"/>
              <a:ext cx="216024" cy="101649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3" idx="0"/>
            </p:cNvCxnSpPr>
            <p:nvPr/>
          </p:nvCxnSpPr>
          <p:spPr>
            <a:xfrm flipH="1" flipV="1">
              <a:off x="5088340" y="2023189"/>
              <a:ext cx="72008" cy="101649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9" idx="1"/>
            </p:cNvCxnSpPr>
            <p:nvPr/>
          </p:nvCxnSpPr>
          <p:spPr>
            <a:xfrm flipH="1" flipV="1">
              <a:off x="5088340" y="2023189"/>
              <a:ext cx="309123" cy="10375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4" idx="1"/>
            </p:cNvCxnSpPr>
            <p:nvPr/>
          </p:nvCxnSpPr>
          <p:spPr>
            <a:xfrm flipH="1" flipV="1">
              <a:off x="5088340" y="2023189"/>
              <a:ext cx="597155" cy="10375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5" idx="1"/>
            </p:cNvCxnSpPr>
            <p:nvPr/>
          </p:nvCxnSpPr>
          <p:spPr>
            <a:xfrm flipH="1" flipV="1">
              <a:off x="5088340" y="2023189"/>
              <a:ext cx="885187" cy="10375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6" idx="1"/>
            </p:cNvCxnSpPr>
            <p:nvPr/>
          </p:nvCxnSpPr>
          <p:spPr>
            <a:xfrm flipH="1" flipV="1">
              <a:off x="5088340" y="2023189"/>
              <a:ext cx="1173219" cy="10375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85"/>
          <p:cNvGrpSpPr/>
          <p:nvPr/>
        </p:nvGrpSpPr>
        <p:grpSpPr>
          <a:xfrm>
            <a:off x="6113855" y="1708105"/>
            <a:ext cx="1371600" cy="914400"/>
            <a:chOff x="3949576" y="1673756"/>
            <a:chExt cx="1371600" cy="914400"/>
          </a:xfrm>
        </p:grpSpPr>
        <p:sp>
          <p:nvSpPr>
            <p:cNvPr id="29" name="Right Arrow 6"/>
            <p:cNvSpPr/>
            <p:nvPr/>
          </p:nvSpPr>
          <p:spPr>
            <a:xfrm>
              <a:off x="3949576" y="1751809"/>
              <a:ext cx="1371600" cy="769191"/>
            </a:xfrm>
            <a:prstGeom prst="rightArrow">
              <a:avLst/>
            </a:prstGeom>
            <a:noFill/>
            <a:ln w="381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1080" y="1673756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Model</a:t>
              </a:r>
              <a:endParaRPr lang="ko-KR" alt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139"/>
          <p:cNvGrpSpPr/>
          <p:nvPr/>
        </p:nvGrpSpPr>
        <p:grpSpPr>
          <a:xfrm>
            <a:off x="9045001" y="1663149"/>
            <a:ext cx="1222840" cy="1311182"/>
            <a:chOff x="6228184" y="1484784"/>
            <a:chExt cx="1255713" cy="1360488"/>
          </a:xfrm>
        </p:grpSpPr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6249328" y="1504118"/>
              <a:ext cx="1217613" cy="1322388"/>
            </a:xfrm>
            <a:custGeom>
              <a:avLst/>
              <a:gdLst/>
              <a:ahLst/>
              <a:cxnLst>
                <a:cxn ang="0">
                  <a:pos x="1153" y="6"/>
                </a:cxn>
                <a:cxn ang="0">
                  <a:pos x="1344" y="62"/>
                </a:cxn>
                <a:cxn ang="0">
                  <a:pos x="1562" y="168"/>
                </a:cxn>
                <a:cxn ang="0">
                  <a:pos x="1737" y="285"/>
                </a:cxn>
                <a:cxn ang="0">
                  <a:pos x="1873" y="399"/>
                </a:cxn>
                <a:cxn ang="0">
                  <a:pos x="1968" y="493"/>
                </a:cxn>
                <a:cxn ang="0">
                  <a:pos x="2019" y="555"/>
                </a:cxn>
                <a:cxn ang="0">
                  <a:pos x="2083" y="648"/>
                </a:cxn>
                <a:cxn ang="0">
                  <a:pos x="2200" y="874"/>
                </a:cxn>
                <a:cxn ang="0">
                  <a:pos x="2263" y="1067"/>
                </a:cxn>
                <a:cxn ang="0">
                  <a:pos x="2298" y="1297"/>
                </a:cxn>
                <a:cxn ang="0">
                  <a:pos x="2293" y="1538"/>
                </a:cxn>
                <a:cxn ang="0">
                  <a:pos x="2254" y="1746"/>
                </a:cxn>
                <a:cxn ang="0">
                  <a:pos x="2196" y="1918"/>
                </a:cxn>
                <a:cxn ang="0">
                  <a:pos x="2134" y="2050"/>
                </a:cxn>
                <a:cxn ang="0">
                  <a:pos x="2086" y="2133"/>
                </a:cxn>
                <a:cxn ang="0">
                  <a:pos x="2065" y="2163"/>
                </a:cxn>
                <a:cxn ang="0">
                  <a:pos x="1932" y="2307"/>
                </a:cxn>
                <a:cxn ang="0">
                  <a:pos x="1773" y="2404"/>
                </a:cxn>
                <a:cxn ang="0">
                  <a:pos x="1602" y="2462"/>
                </a:cxn>
                <a:cxn ang="0">
                  <a:pos x="1433" y="2491"/>
                </a:cxn>
                <a:cxn ang="0">
                  <a:pos x="1278" y="2498"/>
                </a:cxn>
                <a:cxn ang="0">
                  <a:pos x="1141" y="2494"/>
                </a:cxn>
                <a:cxn ang="0">
                  <a:pos x="1054" y="2483"/>
                </a:cxn>
                <a:cxn ang="0">
                  <a:pos x="967" y="2473"/>
                </a:cxn>
                <a:cxn ang="0">
                  <a:pos x="746" y="2464"/>
                </a:cxn>
                <a:cxn ang="0">
                  <a:pos x="583" y="2467"/>
                </a:cxn>
                <a:cxn ang="0">
                  <a:pos x="453" y="2474"/>
                </a:cxn>
                <a:cxn ang="0">
                  <a:pos x="384" y="2479"/>
                </a:cxn>
                <a:cxn ang="0">
                  <a:pos x="241" y="2479"/>
                </a:cxn>
                <a:cxn ang="0">
                  <a:pos x="18" y="2449"/>
                </a:cxn>
                <a:cxn ang="0">
                  <a:pos x="90" y="2383"/>
                </a:cxn>
                <a:cxn ang="0">
                  <a:pos x="168" y="2290"/>
                </a:cxn>
                <a:cxn ang="0">
                  <a:pos x="235" y="2167"/>
                </a:cxn>
                <a:cxn ang="0">
                  <a:pos x="279" y="2013"/>
                </a:cxn>
                <a:cxn ang="0">
                  <a:pos x="283" y="1827"/>
                </a:cxn>
                <a:cxn ang="0">
                  <a:pos x="234" y="1608"/>
                </a:cxn>
                <a:cxn ang="0">
                  <a:pos x="199" y="1511"/>
                </a:cxn>
                <a:cxn ang="0">
                  <a:pos x="181" y="1440"/>
                </a:cxn>
                <a:cxn ang="0">
                  <a:pos x="169" y="1339"/>
                </a:cxn>
                <a:cxn ang="0">
                  <a:pos x="184" y="1231"/>
                </a:cxn>
                <a:cxn ang="0">
                  <a:pos x="195" y="1196"/>
                </a:cxn>
                <a:cxn ang="0">
                  <a:pos x="217" y="1103"/>
                </a:cxn>
                <a:cxn ang="0">
                  <a:pos x="238" y="968"/>
                </a:cxn>
                <a:cxn ang="0">
                  <a:pos x="249" y="805"/>
                </a:cxn>
                <a:cxn ang="0">
                  <a:pos x="237" y="627"/>
                </a:cxn>
                <a:cxn ang="0">
                  <a:pos x="189" y="447"/>
                </a:cxn>
                <a:cxn ang="0">
                  <a:pos x="95" y="281"/>
                </a:cxn>
                <a:cxn ang="0">
                  <a:pos x="42" y="173"/>
                </a:cxn>
                <a:cxn ang="0">
                  <a:pos x="105" y="161"/>
                </a:cxn>
                <a:cxn ang="0">
                  <a:pos x="187" y="146"/>
                </a:cxn>
                <a:cxn ang="0">
                  <a:pos x="322" y="120"/>
                </a:cxn>
                <a:cxn ang="0">
                  <a:pos x="492" y="87"/>
                </a:cxn>
                <a:cxn ang="0">
                  <a:pos x="621" y="59"/>
                </a:cxn>
                <a:cxn ang="0">
                  <a:pos x="679" y="45"/>
                </a:cxn>
                <a:cxn ang="0">
                  <a:pos x="790" y="23"/>
                </a:cxn>
                <a:cxn ang="0">
                  <a:pos x="931" y="5"/>
                </a:cxn>
              </a:cxnLst>
              <a:rect l="0" t="0" r="r" b="b"/>
              <a:pathLst>
                <a:path w="2301" h="2498">
                  <a:moveTo>
                    <a:pt x="1036" y="0"/>
                  </a:moveTo>
                  <a:lnTo>
                    <a:pt x="1094" y="2"/>
                  </a:lnTo>
                  <a:lnTo>
                    <a:pt x="1153" y="6"/>
                  </a:lnTo>
                  <a:lnTo>
                    <a:pt x="1210" y="17"/>
                  </a:lnTo>
                  <a:lnTo>
                    <a:pt x="1263" y="32"/>
                  </a:lnTo>
                  <a:lnTo>
                    <a:pt x="1344" y="62"/>
                  </a:lnTo>
                  <a:lnTo>
                    <a:pt x="1421" y="95"/>
                  </a:lnTo>
                  <a:lnTo>
                    <a:pt x="1493" y="131"/>
                  </a:lnTo>
                  <a:lnTo>
                    <a:pt x="1562" y="168"/>
                  </a:lnTo>
                  <a:lnTo>
                    <a:pt x="1625" y="206"/>
                  </a:lnTo>
                  <a:lnTo>
                    <a:pt x="1683" y="246"/>
                  </a:lnTo>
                  <a:lnTo>
                    <a:pt x="1737" y="285"/>
                  </a:lnTo>
                  <a:lnTo>
                    <a:pt x="1788" y="324"/>
                  </a:lnTo>
                  <a:lnTo>
                    <a:pt x="1833" y="363"/>
                  </a:lnTo>
                  <a:lnTo>
                    <a:pt x="1873" y="399"/>
                  </a:lnTo>
                  <a:lnTo>
                    <a:pt x="1909" y="433"/>
                  </a:lnTo>
                  <a:lnTo>
                    <a:pt x="1941" y="465"/>
                  </a:lnTo>
                  <a:lnTo>
                    <a:pt x="1968" y="493"/>
                  </a:lnTo>
                  <a:lnTo>
                    <a:pt x="1989" y="519"/>
                  </a:lnTo>
                  <a:lnTo>
                    <a:pt x="2007" y="538"/>
                  </a:lnTo>
                  <a:lnTo>
                    <a:pt x="2019" y="555"/>
                  </a:lnTo>
                  <a:lnTo>
                    <a:pt x="2026" y="564"/>
                  </a:lnTo>
                  <a:lnTo>
                    <a:pt x="2029" y="568"/>
                  </a:lnTo>
                  <a:lnTo>
                    <a:pt x="2083" y="648"/>
                  </a:lnTo>
                  <a:lnTo>
                    <a:pt x="2128" y="726"/>
                  </a:lnTo>
                  <a:lnTo>
                    <a:pt x="2167" y="801"/>
                  </a:lnTo>
                  <a:lnTo>
                    <a:pt x="2200" y="874"/>
                  </a:lnTo>
                  <a:lnTo>
                    <a:pt x="2226" y="943"/>
                  </a:lnTo>
                  <a:lnTo>
                    <a:pt x="2247" y="1007"/>
                  </a:lnTo>
                  <a:lnTo>
                    <a:pt x="2263" y="1067"/>
                  </a:lnTo>
                  <a:lnTo>
                    <a:pt x="2275" y="1121"/>
                  </a:lnTo>
                  <a:lnTo>
                    <a:pt x="2289" y="1210"/>
                  </a:lnTo>
                  <a:lnTo>
                    <a:pt x="2298" y="1297"/>
                  </a:lnTo>
                  <a:lnTo>
                    <a:pt x="2301" y="1380"/>
                  </a:lnTo>
                  <a:lnTo>
                    <a:pt x="2299" y="1460"/>
                  </a:lnTo>
                  <a:lnTo>
                    <a:pt x="2293" y="1538"/>
                  </a:lnTo>
                  <a:lnTo>
                    <a:pt x="2283" y="1611"/>
                  </a:lnTo>
                  <a:lnTo>
                    <a:pt x="2269" y="1680"/>
                  </a:lnTo>
                  <a:lnTo>
                    <a:pt x="2254" y="1746"/>
                  </a:lnTo>
                  <a:lnTo>
                    <a:pt x="2236" y="1809"/>
                  </a:lnTo>
                  <a:lnTo>
                    <a:pt x="2217" y="1866"/>
                  </a:lnTo>
                  <a:lnTo>
                    <a:pt x="2196" y="1918"/>
                  </a:lnTo>
                  <a:lnTo>
                    <a:pt x="2175" y="1968"/>
                  </a:lnTo>
                  <a:lnTo>
                    <a:pt x="2154" y="2011"/>
                  </a:lnTo>
                  <a:lnTo>
                    <a:pt x="2134" y="2050"/>
                  </a:lnTo>
                  <a:lnTo>
                    <a:pt x="2116" y="2083"/>
                  </a:lnTo>
                  <a:lnTo>
                    <a:pt x="2100" y="2110"/>
                  </a:lnTo>
                  <a:lnTo>
                    <a:pt x="2086" y="2133"/>
                  </a:lnTo>
                  <a:lnTo>
                    <a:pt x="2076" y="2149"/>
                  </a:lnTo>
                  <a:lnTo>
                    <a:pt x="2068" y="2160"/>
                  </a:lnTo>
                  <a:lnTo>
                    <a:pt x="2065" y="2163"/>
                  </a:lnTo>
                  <a:lnTo>
                    <a:pt x="2025" y="2217"/>
                  </a:lnTo>
                  <a:lnTo>
                    <a:pt x="1980" y="2265"/>
                  </a:lnTo>
                  <a:lnTo>
                    <a:pt x="1932" y="2307"/>
                  </a:lnTo>
                  <a:lnTo>
                    <a:pt x="1881" y="2344"/>
                  </a:lnTo>
                  <a:lnTo>
                    <a:pt x="1828" y="2375"/>
                  </a:lnTo>
                  <a:lnTo>
                    <a:pt x="1773" y="2404"/>
                  </a:lnTo>
                  <a:lnTo>
                    <a:pt x="1718" y="2426"/>
                  </a:lnTo>
                  <a:lnTo>
                    <a:pt x="1661" y="2446"/>
                  </a:lnTo>
                  <a:lnTo>
                    <a:pt x="1602" y="2462"/>
                  </a:lnTo>
                  <a:lnTo>
                    <a:pt x="1545" y="2474"/>
                  </a:lnTo>
                  <a:lnTo>
                    <a:pt x="1488" y="2485"/>
                  </a:lnTo>
                  <a:lnTo>
                    <a:pt x="1433" y="2491"/>
                  </a:lnTo>
                  <a:lnTo>
                    <a:pt x="1379" y="2495"/>
                  </a:lnTo>
                  <a:lnTo>
                    <a:pt x="1326" y="2498"/>
                  </a:lnTo>
                  <a:lnTo>
                    <a:pt x="1278" y="2498"/>
                  </a:lnTo>
                  <a:lnTo>
                    <a:pt x="1228" y="2498"/>
                  </a:lnTo>
                  <a:lnTo>
                    <a:pt x="1181" y="2497"/>
                  </a:lnTo>
                  <a:lnTo>
                    <a:pt x="1141" y="2494"/>
                  </a:lnTo>
                  <a:lnTo>
                    <a:pt x="1105" y="2489"/>
                  </a:lnTo>
                  <a:lnTo>
                    <a:pt x="1076" y="2486"/>
                  </a:lnTo>
                  <a:lnTo>
                    <a:pt x="1054" y="2483"/>
                  </a:lnTo>
                  <a:lnTo>
                    <a:pt x="1040" y="2482"/>
                  </a:lnTo>
                  <a:lnTo>
                    <a:pt x="1036" y="2480"/>
                  </a:lnTo>
                  <a:lnTo>
                    <a:pt x="967" y="2473"/>
                  </a:lnTo>
                  <a:lnTo>
                    <a:pt x="895" y="2468"/>
                  </a:lnTo>
                  <a:lnTo>
                    <a:pt x="821" y="2465"/>
                  </a:lnTo>
                  <a:lnTo>
                    <a:pt x="746" y="2464"/>
                  </a:lnTo>
                  <a:lnTo>
                    <a:pt x="690" y="2464"/>
                  </a:lnTo>
                  <a:lnTo>
                    <a:pt x="636" y="2465"/>
                  </a:lnTo>
                  <a:lnTo>
                    <a:pt x="583" y="2467"/>
                  </a:lnTo>
                  <a:lnTo>
                    <a:pt x="535" y="2470"/>
                  </a:lnTo>
                  <a:lnTo>
                    <a:pt x="492" y="2471"/>
                  </a:lnTo>
                  <a:lnTo>
                    <a:pt x="453" y="2474"/>
                  </a:lnTo>
                  <a:lnTo>
                    <a:pt x="423" y="2476"/>
                  </a:lnTo>
                  <a:lnTo>
                    <a:pt x="399" y="2479"/>
                  </a:lnTo>
                  <a:lnTo>
                    <a:pt x="384" y="2479"/>
                  </a:lnTo>
                  <a:lnTo>
                    <a:pt x="378" y="2480"/>
                  </a:lnTo>
                  <a:lnTo>
                    <a:pt x="328" y="2480"/>
                  </a:lnTo>
                  <a:lnTo>
                    <a:pt x="241" y="2479"/>
                  </a:lnTo>
                  <a:lnTo>
                    <a:pt x="162" y="2473"/>
                  </a:lnTo>
                  <a:lnTo>
                    <a:pt x="87" y="2462"/>
                  </a:lnTo>
                  <a:lnTo>
                    <a:pt x="18" y="2449"/>
                  </a:lnTo>
                  <a:lnTo>
                    <a:pt x="41" y="2429"/>
                  </a:lnTo>
                  <a:lnTo>
                    <a:pt x="65" y="2408"/>
                  </a:lnTo>
                  <a:lnTo>
                    <a:pt x="90" y="2383"/>
                  </a:lnTo>
                  <a:lnTo>
                    <a:pt x="117" y="2356"/>
                  </a:lnTo>
                  <a:lnTo>
                    <a:pt x="143" y="2325"/>
                  </a:lnTo>
                  <a:lnTo>
                    <a:pt x="168" y="2290"/>
                  </a:lnTo>
                  <a:lnTo>
                    <a:pt x="192" y="2253"/>
                  </a:lnTo>
                  <a:lnTo>
                    <a:pt x="216" y="2212"/>
                  </a:lnTo>
                  <a:lnTo>
                    <a:pt x="235" y="2167"/>
                  </a:lnTo>
                  <a:lnTo>
                    <a:pt x="253" y="2119"/>
                  </a:lnTo>
                  <a:lnTo>
                    <a:pt x="268" y="2068"/>
                  </a:lnTo>
                  <a:lnTo>
                    <a:pt x="279" y="2013"/>
                  </a:lnTo>
                  <a:lnTo>
                    <a:pt x="285" y="1954"/>
                  </a:lnTo>
                  <a:lnTo>
                    <a:pt x="286" y="1893"/>
                  </a:lnTo>
                  <a:lnTo>
                    <a:pt x="283" y="1827"/>
                  </a:lnTo>
                  <a:lnTo>
                    <a:pt x="274" y="1758"/>
                  </a:lnTo>
                  <a:lnTo>
                    <a:pt x="258" y="1685"/>
                  </a:lnTo>
                  <a:lnTo>
                    <a:pt x="234" y="1608"/>
                  </a:lnTo>
                  <a:lnTo>
                    <a:pt x="204" y="1527"/>
                  </a:lnTo>
                  <a:lnTo>
                    <a:pt x="202" y="1523"/>
                  </a:lnTo>
                  <a:lnTo>
                    <a:pt x="199" y="1511"/>
                  </a:lnTo>
                  <a:lnTo>
                    <a:pt x="193" y="1493"/>
                  </a:lnTo>
                  <a:lnTo>
                    <a:pt x="187" y="1469"/>
                  </a:lnTo>
                  <a:lnTo>
                    <a:pt x="181" y="1440"/>
                  </a:lnTo>
                  <a:lnTo>
                    <a:pt x="175" y="1409"/>
                  </a:lnTo>
                  <a:lnTo>
                    <a:pt x="172" y="1375"/>
                  </a:lnTo>
                  <a:lnTo>
                    <a:pt x="169" y="1339"/>
                  </a:lnTo>
                  <a:lnTo>
                    <a:pt x="171" y="1303"/>
                  </a:lnTo>
                  <a:lnTo>
                    <a:pt x="175" y="1267"/>
                  </a:lnTo>
                  <a:lnTo>
                    <a:pt x="184" y="1231"/>
                  </a:lnTo>
                  <a:lnTo>
                    <a:pt x="186" y="1226"/>
                  </a:lnTo>
                  <a:lnTo>
                    <a:pt x="189" y="1214"/>
                  </a:lnTo>
                  <a:lnTo>
                    <a:pt x="195" y="1196"/>
                  </a:lnTo>
                  <a:lnTo>
                    <a:pt x="201" y="1171"/>
                  </a:lnTo>
                  <a:lnTo>
                    <a:pt x="210" y="1139"/>
                  </a:lnTo>
                  <a:lnTo>
                    <a:pt x="217" y="1103"/>
                  </a:lnTo>
                  <a:lnTo>
                    <a:pt x="225" y="1063"/>
                  </a:lnTo>
                  <a:lnTo>
                    <a:pt x="232" y="1018"/>
                  </a:lnTo>
                  <a:lnTo>
                    <a:pt x="238" y="968"/>
                  </a:lnTo>
                  <a:lnTo>
                    <a:pt x="244" y="917"/>
                  </a:lnTo>
                  <a:lnTo>
                    <a:pt x="247" y="862"/>
                  </a:lnTo>
                  <a:lnTo>
                    <a:pt x="249" y="805"/>
                  </a:lnTo>
                  <a:lnTo>
                    <a:pt x="249" y="747"/>
                  </a:lnTo>
                  <a:lnTo>
                    <a:pt x="244" y="688"/>
                  </a:lnTo>
                  <a:lnTo>
                    <a:pt x="237" y="627"/>
                  </a:lnTo>
                  <a:lnTo>
                    <a:pt x="225" y="567"/>
                  </a:lnTo>
                  <a:lnTo>
                    <a:pt x="210" y="507"/>
                  </a:lnTo>
                  <a:lnTo>
                    <a:pt x="189" y="447"/>
                  </a:lnTo>
                  <a:lnTo>
                    <a:pt x="163" y="390"/>
                  </a:lnTo>
                  <a:lnTo>
                    <a:pt x="132" y="335"/>
                  </a:lnTo>
                  <a:lnTo>
                    <a:pt x="95" y="281"/>
                  </a:lnTo>
                  <a:lnTo>
                    <a:pt x="51" y="230"/>
                  </a:lnTo>
                  <a:lnTo>
                    <a:pt x="0" y="183"/>
                  </a:lnTo>
                  <a:lnTo>
                    <a:pt x="42" y="173"/>
                  </a:lnTo>
                  <a:lnTo>
                    <a:pt x="87" y="164"/>
                  </a:lnTo>
                  <a:lnTo>
                    <a:pt x="92" y="162"/>
                  </a:lnTo>
                  <a:lnTo>
                    <a:pt x="105" y="161"/>
                  </a:lnTo>
                  <a:lnTo>
                    <a:pt x="126" y="156"/>
                  </a:lnTo>
                  <a:lnTo>
                    <a:pt x="153" y="152"/>
                  </a:lnTo>
                  <a:lnTo>
                    <a:pt x="187" y="146"/>
                  </a:lnTo>
                  <a:lnTo>
                    <a:pt x="228" y="138"/>
                  </a:lnTo>
                  <a:lnTo>
                    <a:pt x="273" y="129"/>
                  </a:lnTo>
                  <a:lnTo>
                    <a:pt x="322" y="120"/>
                  </a:lnTo>
                  <a:lnTo>
                    <a:pt x="375" y="110"/>
                  </a:lnTo>
                  <a:lnTo>
                    <a:pt x="432" y="99"/>
                  </a:lnTo>
                  <a:lnTo>
                    <a:pt x="492" y="87"/>
                  </a:lnTo>
                  <a:lnTo>
                    <a:pt x="553" y="74"/>
                  </a:lnTo>
                  <a:lnTo>
                    <a:pt x="615" y="60"/>
                  </a:lnTo>
                  <a:lnTo>
                    <a:pt x="621" y="59"/>
                  </a:lnTo>
                  <a:lnTo>
                    <a:pt x="633" y="56"/>
                  </a:lnTo>
                  <a:lnTo>
                    <a:pt x="654" y="51"/>
                  </a:lnTo>
                  <a:lnTo>
                    <a:pt x="679" y="45"/>
                  </a:lnTo>
                  <a:lnTo>
                    <a:pt x="710" y="38"/>
                  </a:lnTo>
                  <a:lnTo>
                    <a:pt x="748" y="30"/>
                  </a:lnTo>
                  <a:lnTo>
                    <a:pt x="790" y="23"/>
                  </a:lnTo>
                  <a:lnTo>
                    <a:pt x="833" y="15"/>
                  </a:lnTo>
                  <a:lnTo>
                    <a:pt x="881" y="9"/>
                  </a:lnTo>
                  <a:lnTo>
                    <a:pt x="931" y="5"/>
                  </a:lnTo>
                  <a:lnTo>
                    <a:pt x="983" y="2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C6E675"/>
            </a:solidFill>
            <a:ln w="0">
              <a:solidFill>
                <a:srgbClr val="C6E67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6228184" y="1484784"/>
              <a:ext cx="1255713" cy="1360488"/>
            </a:xfrm>
            <a:custGeom>
              <a:avLst/>
              <a:gdLst/>
              <a:ahLst/>
              <a:cxnLst>
                <a:cxn ang="0">
                  <a:pos x="1251" y="19"/>
                </a:cxn>
                <a:cxn ang="0">
                  <a:pos x="1543" y="135"/>
                </a:cxn>
                <a:cxn ang="0">
                  <a:pos x="1794" y="294"/>
                </a:cxn>
                <a:cxn ang="0">
                  <a:pos x="1970" y="447"/>
                </a:cxn>
                <a:cxn ang="0">
                  <a:pos x="2069" y="554"/>
                </a:cxn>
                <a:cxn ang="0">
                  <a:pos x="2147" y="665"/>
                </a:cxn>
                <a:cxn ang="0">
                  <a:pos x="2294" y="968"/>
                </a:cxn>
                <a:cxn ang="0">
                  <a:pos x="2359" y="1242"/>
                </a:cxn>
                <a:cxn ang="0">
                  <a:pos x="2369" y="1500"/>
                </a:cxn>
                <a:cxn ang="0">
                  <a:pos x="2323" y="1794"/>
                </a:cxn>
                <a:cxn ang="0">
                  <a:pos x="2242" y="2021"/>
                </a:cxn>
                <a:cxn ang="0">
                  <a:pos x="2164" y="2168"/>
                </a:cxn>
                <a:cxn ang="0">
                  <a:pos x="2129" y="2221"/>
                </a:cxn>
                <a:cxn ang="0">
                  <a:pos x="1937" y="2409"/>
                </a:cxn>
                <a:cxn ang="0">
                  <a:pos x="1707" y="2517"/>
                </a:cxn>
                <a:cxn ang="0">
                  <a:pos x="1471" y="2564"/>
                </a:cxn>
                <a:cxn ang="0">
                  <a:pos x="1260" y="2571"/>
                </a:cxn>
                <a:cxn ang="0">
                  <a:pos x="1104" y="2559"/>
                </a:cxn>
                <a:cxn ang="0">
                  <a:pos x="996" y="2546"/>
                </a:cxn>
                <a:cxn ang="0">
                  <a:pos x="725" y="2537"/>
                </a:cxn>
                <a:cxn ang="0">
                  <a:pos x="527" y="2544"/>
                </a:cxn>
                <a:cxn ang="0">
                  <a:pos x="419" y="2552"/>
                </a:cxn>
                <a:cxn ang="0">
                  <a:pos x="211" y="2546"/>
                </a:cxn>
                <a:cxn ang="0">
                  <a:pos x="33" y="2499"/>
                </a:cxn>
                <a:cxn ang="0">
                  <a:pos x="275" y="2516"/>
                </a:cxn>
                <a:cxn ang="0">
                  <a:pos x="433" y="2516"/>
                </a:cxn>
                <a:cxn ang="0">
                  <a:pos x="569" y="2507"/>
                </a:cxn>
                <a:cxn ang="0">
                  <a:pos x="780" y="2501"/>
                </a:cxn>
                <a:cxn ang="0">
                  <a:pos x="1070" y="2517"/>
                </a:cxn>
                <a:cxn ang="0">
                  <a:pos x="1139" y="2526"/>
                </a:cxn>
                <a:cxn ang="0">
                  <a:pos x="1312" y="2535"/>
                </a:cxn>
                <a:cxn ang="0">
                  <a:pos x="1522" y="2522"/>
                </a:cxn>
                <a:cxn ang="0">
                  <a:pos x="1752" y="2463"/>
                </a:cxn>
                <a:cxn ang="0">
                  <a:pos x="1966" y="2344"/>
                </a:cxn>
                <a:cxn ang="0">
                  <a:pos x="2102" y="2197"/>
                </a:cxn>
                <a:cxn ang="0">
                  <a:pos x="2150" y="2120"/>
                </a:cxn>
                <a:cxn ang="0">
                  <a:pos x="2230" y="1955"/>
                </a:cxn>
                <a:cxn ang="0">
                  <a:pos x="2303" y="1717"/>
                </a:cxn>
                <a:cxn ang="0">
                  <a:pos x="2335" y="1417"/>
                </a:cxn>
                <a:cxn ang="0">
                  <a:pos x="2297" y="1104"/>
                </a:cxn>
                <a:cxn ang="0">
                  <a:pos x="2201" y="838"/>
                </a:cxn>
                <a:cxn ang="0">
                  <a:pos x="2060" y="601"/>
                </a:cxn>
                <a:cxn ang="0">
                  <a:pos x="2002" y="530"/>
                </a:cxn>
                <a:cxn ang="0">
                  <a:pos x="1867" y="400"/>
                </a:cxn>
                <a:cxn ang="0">
                  <a:pos x="1659" y="243"/>
                </a:cxn>
                <a:cxn ang="0">
                  <a:pos x="1378" y="99"/>
                </a:cxn>
                <a:cxn ang="0">
                  <a:pos x="1128" y="39"/>
                </a:cxn>
                <a:cxn ang="0">
                  <a:pos x="915" y="46"/>
                </a:cxn>
                <a:cxn ang="0">
                  <a:pos x="744" y="75"/>
                </a:cxn>
                <a:cxn ang="0">
                  <a:pos x="655" y="96"/>
                </a:cxn>
                <a:cxn ang="0">
                  <a:pos x="466" y="136"/>
                </a:cxn>
                <a:cxn ang="0">
                  <a:pos x="262" y="175"/>
                </a:cxn>
                <a:cxn ang="0">
                  <a:pos x="139" y="198"/>
                </a:cxn>
                <a:cxn ang="0">
                  <a:pos x="34" y="220"/>
                </a:cxn>
                <a:cxn ang="0">
                  <a:pos x="120" y="163"/>
                </a:cxn>
                <a:cxn ang="0">
                  <a:pos x="215" y="147"/>
                </a:cxn>
                <a:cxn ang="0">
                  <a:pos x="403" y="112"/>
                </a:cxn>
                <a:cxn ang="0">
                  <a:pos x="641" y="63"/>
                </a:cxn>
                <a:cxn ang="0">
                  <a:pos x="709" y="45"/>
                </a:cxn>
                <a:cxn ang="0">
                  <a:pos x="864" y="16"/>
                </a:cxn>
                <a:cxn ang="0">
                  <a:pos x="1067" y="0"/>
                </a:cxn>
              </a:cxnLst>
              <a:rect l="0" t="0" r="r" b="b"/>
              <a:pathLst>
                <a:path w="2371" h="2571">
                  <a:moveTo>
                    <a:pt x="1067" y="0"/>
                  </a:moveTo>
                  <a:lnTo>
                    <a:pt x="1130" y="3"/>
                  </a:lnTo>
                  <a:lnTo>
                    <a:pt x="1191" y="9"/>
                  </a:lnTo>
                  <a:lnTo>
                    <a:pt x="1251" y="19"/>
                  </a:lnTo>
                  <a:lnTo>
                    <a:pt x="1308" y="34"/>
                  </a:lnTo>
                  <a:lnTo>
                    <a:pt x="1392" y="66"/>
                  </a:lnTo>
                  <a:lnTo>
                    <a:pt x="1470" y="99"/>
                  </a:lnTo>
                  <a:lnTo>
                    <a:pt x="1543" y="135"/>
                  </a:lnTo>
                  <a:lnTo>
                    <a:pt x="1614" y="174"/>
                  </a:lnTo>
                  <a:lnTo>
                    <a:pt x="1678" y="213"/>
                  </a:lnTo>
                  <a:lnTo>
                    <a:pt x="1738" y="253"/>
                  </a:lnTo>
                  <a:lnTo>
                    <a:pt x="1794" y="294"/>
                  </a:lnTo>
                  <a:lnTo>
                    <a:pt x="1844" y="334"/>
                  </a:lnTo>
                  <a:lnTo>
                    <a:pt x="1891" y="373"/>
                  </a:lnTo>
                  <a:lnTo>
                    <a:pt x="1933" y="411"/>
                  </a:lnTo>
                  <a:lnTo>
                    <a:pt x="1970" y="447"/>
                  </a:lnTo>
                  <a:lnTo>
                    <a:pt x="2002" y="478"/>
                  </a:lnTo>
                  <a:lnTo>
                    <a:pt x="2029" y="508"/>
                  </a:lnTo>
                  <a:lnTo>
                    <a:pt x="2051" y="533"/>
                  </a:lnTo>
                  <a:lnTo>
                    <a:pt x="2069" y="554"/>
                  </a:lnTo>
                  <a:lnTo>
                    <a:pt x="2081" y="569"/>
                  </a:lnTo>
                  <a:lnTo>
                    <a:pt x="2090" y="580"/>
                  </a:lnTo>
                  <a:lnTo>
                    <a:pt x="2093" y="584"/>
                  </a:lnTo>
                  <a:lnTo>
                    <a:pt x="2147" y="665"/>
                  </a:lnTo>
                  <a:lnTo>
                    <a:pt x="2195" y="745"/>
                  </a:lnTo>
                  <a:lnTo>
                    <a:pt x="2234" y="823"/>
                  </a:lnTo>
                  <a:lnTo>
                    <a:pt x="2267" y="898"/>
                  </a:lnTo>
                  <a:lnTo>
                    <a:pt x="2294" y="968"/>
                  </a:lnTo>
                  <a:lnTo>
                    <a:pt x="2315" y="1035"/>
                  </a:lnTo>
                  <a:lnTo>
                    <a:pt x="2332" y="1095"/>
                  </a:lnTo>
                  <a:lnTo>
                    <a:pt x="2344" y="1151"/>
                  </a:lnTo>
                  <a:lnTo>
                    <a:pt x="2359" y="1242"/>
                  </a:lnTo>
                  <a:lnTo>
                    <a:pt x="2368" y="1331"/>
                  </a:lnTo>
                  <a:lnTo>
                    <a:pt x="2371" y="1414"/>
                  </a:lnTo>
                  <a:lnTo>
                    <a:pt x="2371" y="1420"/>
                  </a:lnTo>
                  <a:lnTo>
                    <a:pt x="2369" y="1500"/>
                  </a:lnTo>
                  <a:lnTo>
                    <a:pt x="2363" y="1578"/>
                  </a:lnTo>
                  <a:lnTo>
                    <a:pt x="2353" y="1654"/>
                  </a:lnTo>
                  <a:lnTo>
                    <a:pt x="2339" y="1726"/>
                  </a:lnTo>
                  <a:lnTo>
                    <a:pt x="2323" y="1794"/>
                  </a:lnTo>
                  <a:lnTo>
                    <a:pt x="2303" y="1858"/>
                  </a:lnTo>
                  <a:lnTo>
                    <a:pt x="2284" y="1916"/>
                  </a:lnTo>
                  <a:lnTo>
                    <a:pt x="2263" y="1970"/>
                  </a:lnTo>
                  <a:lnTo>
                    <a:pt x="2242" y="2021"/>
                  </a:lnTo>
                  <a:lnTo>
                    <a:pt x="2221" y="2066"/>
                  </a:lnTo>
                  <a:lnTo>
                    <a:pt x="2200" y="2105"/>
                  </a:lnTo>
                  <a:lnTo>
                    <a:pt x="2180" y="2140"/>
                  </a:lnTo>
                  <a:lnTo>
                    <a:pt x="2164" y="2168"/>
                  </a:lnTo>
                  <a:lnTo>
                    <a:pt x="2150" y="2191"/>
                  </a:lnTo>
                  <a:lnTo>
                    <a:pt x="2138" y="2207"/>
                  </a:lnTo>
                  <a:lnTo>
                    <a:pt x="2132" y="2218"/>
                  </a:lnTo>
                  <a:lnTo>
                    <a:pt x="2129" y="2221"/>
                  </a:lnTo>
                  <a:lnTo>
                    <a:pt x="2086" y="2278"/>
                  </a:lnTo>
                  <a:lnTo>
                    <a:pt x="2039" y="2327"/>
                  </a:lnTo>
                  <a:lnTo>
                    <a:pt x="1990" y="2370"/>
                  </a:lnTo>
                  <a:lnTo>
                    <a:pt x="1937" y="2409"/>
                  </a:lnTo>
                  <a:lnTo>
                    <a:pt x="1882" y="2444"/>
                  </a:lnTo>
                  <a:lnTo>
                    <a:pt x="1825" y="2472"/>
                  </a:lnTo>
                  <a:lnTo>
                    <a:pt x="1767" y="2496"/>
                  </a:lnTo>
                  <a:lnTo>
                    <a:pt x="1707" y="2517"/>
                  </a:lnTo>
                  <a:lnTo>
                    <a:pt x="1647" y="2534"/>
                  </a:lnTo>
                  <a:lnTo>
                    <a:pt x="1588" y="2547"/>
                  </a:lnTo>
                  <a:lnTo>
                    <a:pt x="1530" y="2556"/>
                  </a:lnTo>
                  <a:lnTo>
                    <a:pt x="1471" y="2564"/>
                  </a:lnTo>
                  <a:lnTo>
                    <a:pt x="1416" y="2568"/>
                  </a:lnTo>
                  <a:lnTo>
                    <a:pt x="1362" y="2571"/>
                  </a:lnTo>
                  <a:lnTo>
                    <a:pt x="1311" y="2571"/>
                  </a:lnTo>
                  <a:lnTo>
                    <a:pt x="1260" y="2571"/>
                  </a:lnTo>
                  <a:lnTo>
                    <a:pt x="1212" y="2568"/>
                  </a:lnTo>
                  <a:lnTo>
                    <a:pt x="1170" y="2565"/>
                  </a:lnTo>
                  <a:lnTo>
                    <a:pt x="1134" y="2562"/>
                  </a:lnTo>
                  <a:lnTo>
                    <a:pt x="1104" y="2559"/>
                  </a:lnTo>
                  <a:lnTo>
                    <a:pt x="1083" y="2556"/>
                  </a:lnTo>
                  <a:lnTo>
                    <a:pt x="1068" y="2553"/>
                  </a:lnTo>
                  <a:lnTo>
                    <a:pt x="1064" y="2553"/>
                  </a:lnTo>
                  <a:lnTo>
                    <a:pt x="996" y="2546"/>
                  </a:lnTo>
                  <a:lnTo>
                    <a:pt x="926" y="2540"/>
                  </a:lnTo>
                  <a:lnTo>
                    <a:pt x="854" y="2538"/>
                  </a:lnTo>
                  <a:lnTo>
                    <a:pt x="782" y="2537"/>
                  </a:lnTo>
                  <a:lnTo>
                    <a:pt x="725" y="2537"/>
                  </a:lnTo>
                  <a:lnTo>
                    <a:pt x="671" y="2538"/>
                  </a:lnTo>
                  <a:lnTo>
                    <a:pt x="619" y="2540"/>
                  </a:lnTo>
                  <a:lnTo>
                    <a:pt x="571" y="2543"/>
                  </a:lnTo>
                  <a:lnTo>
                    <a:pt x="527" y="2544"/>
                  </a:lnTo>
                  <a:lnTo>
                    <a:pt x="490" y="2547"/>
                  </a:lnTo>
                  <a:lnTo>
                    <a:pt x="458" y="2549"/>
                  </a:lnTo>
                  <a:lnTo>
                    <a:pt x="436" y="2552"/>
                  </a:lnTo>
                  <a:lnTo>
                    <a:pt x="419" y="2552"/>
                  </a:lnTo>
                  <a:lnTo>
                    <a:pt x="413" y="2553"/>
                  </a:lnTo>
                  <a:lnTo>
                    <a:pt x="364" y="2553"/>
                  </a:lnTo>
                  <a:lnTo>
                    <a:pt x="284" y="2552"/>
                  </a:lnTo>
                  <a:lnTo>
                    <a:pt x="211" y="2546"/>
                  </a:lnTo>
                  <a:lnTo>
                    <a:pt x="141" y="2538"/>
                  </a:lnTo>
                  <a:lnTo>
                    <a:pt x="76" y="2526"/>
                  </a:lnTo>
                  <a:lnTo>
                    <a:pt x="15" y="2511"/>
                  </a:lnTo>
                  <a:lnTo>
                    <a:pt x="33" y="2499"/>
                  </a:lnTo>
                  <a:lnTo>
                    <a:pt x="52" y="2486"/>
                  </a:lnTo>
                  <a:lnTo>
                    <a:pt x="121" y="2499"/>
                  </a:lnTo>
                  <a:lnTo>
                    <a:pt x="196" y="2510"/>
                  </a:lnTo>
                  <a:lnTo>
                    <a:pt x="275" y="2516"/>
                  </a:lnTo>
                  <a:lnTo>
                    <a:pt x="362" y="2517"/>
                  </a:lnTo>
                  <a:lnTo>
                    <a:pt x="412" y="2517"/>
                  </a:lnTo>
                  <a:lnTo>
                    <a:pt x="418" y="2516"/>
                  </a:lnTo>
                  <a:lnTo>
                    <a:pt x="433" y="2516"/>
                  </a:lnTo>
                  <a:lnTo>
                    <a:pt x="457" y="2513"/>
                  </a:lnTo>
                  <a:lnTo>
                    <a:pt x="487" y="2511"/>
                  </a:lnTo>
                  <a:lnTo>
                    <a:pt x="526" y="2508"/>
                  </a:lnTo>
                  <a:lnTo>
                    <a:pt x="569" y="2507"/>
                  </a:lnTo>
                  <a:lnTo>
                    <a:pt x="617" y="2504"/>
                  </a:lnTo>
                  <a:lnTo>
                    <a:pt x="670" y="2502"/>
                  </a:lnTo>
                  <a:lnTo>
                    <a:pt x="724" y="2501"/>
                  </a:lnTo>
                  <a:lnTo>
                    <a:pt x="780" y="2501"/>
                  </a:lnTo>
                  <a:lnTo>
                    <a:pt x="855" y="2502"/>
                  </a:lnTo>
                  <a:lnTo>
                    <a:pt x="929" y="2505"/>
                  </a:lnTo>
                  <a:lnTo>
                    <a:pt x="1001" y="2510"/>
                  </a:lnTo>
                  <a:lnTo>
                    <a:pt x="1070" y="2517"/>
                  </a:lnTo>
                  <a:lnTo>
                    <a:pt x="1074" y="2519"/>
                  </a:lnTo>
                  <a:lnTo>
                    <a:pt x="1088" y="2520"/>
                  </a:lnTo>
                  <a:lnTo>
                    <a:pt x="1110" y="2523"/>
                  </a:lnTo>
                  <a:lnTo>
                    <a:pt x="1139" y="2526"/>
                  </a:lnTo>
                  <a:lnTo>
                    <a:pt x="1175" y="2531"/>
                  </a:lnTo>
                  <a:lnTo>
                    <a:pt x="1215" y="2534"/>
                  </a:lnTo>
                  <a:lnTo>
                    <a:pt x="1262" y="2535"/>
                  </a:lnTo>
                  <a:lnTo>
                    <a:pt x="1312" y="2535"/>
                  </a:lnTo>
                  <a:lnTo>
                    <a:pt x="1360" y="2535"/>
                  </a:lnTo>
                  <a:lnTo>
                    <a:pt x="1413" y="2532"/>
                  </a:lnTo>
                  <a:lnTo>
                    <a:pt x="1467" y="2528"/>
                  </a:lnTo>
                  <a:lnTo>
                    <a:pt x="1522" y="2522"/>
                  </a:lnTo>
                  <a:lnTo>
                    <a:pt x="1579" y="2511"/>
                  </a:lnTo>
                  <a:lnTo>
                    <a:pt x="1636" y="2499"/>
                  </a:lnTo>
                  <a:lnTo>
                    <a:pt x="1695" y="2483"/>
                  </a:lnTo>
                  <a:lnTo>
                    <a:pt x="1752" y="2463"/>
                  </a:lnTo>
                  <a:lnTo>
                    <a:pt x="1807" y="2441"/>
                  </a:lnTo>
                  <a:lnTo>
                    <a:pt x="1862" y="2412"/>
                  </a:lnTo>
                  <a:lnTo>
                    <a:pt x="1915" y="2381"/>
                  </a:lnTo>
                  <a:lnTo>
                    <a:pt x="1966" y="2344"/>
                  </a:lnTo>
                  <a:lnTo>
                    <a:pt x="2014" y="2302"/>
                  </a:lnTo>
                  <a:lnTo>
                    <a:pt x="2059" y="2254"/>
                  </a:lnTo>
                  <a:lnTo>
                    <a:pt x="2099" y="2200"/>
                  </a:lnTo>
                  <a:lnTo>
                    <a:pt x="2102" y="2197"/>
                  </a:lnTo>
                  <a:lnTo>
                    <a:pt x="2110" y="2186"/>
                  </a:lnTo>
                  <a:lnTo>
                    <a:pt x="2120" y="2170"/>
                  </a:lnTo>
                  <a:lnTo>
                    <a:pt x="2134" y="2147"/>
                  </a:lnTo>
                  <a:lnTo>
                    <a:pt x="2150" y="2120"/>
                  </a:lnTo>
                  <a:lnTo>
                    <a:pt x="2168" y="2087"/>
                  </a:lnTo>
                  <a:lnTo>
                    <a:pt x="2188" y="2048"/>
                  </a:lnTo>
                  <a:lnTo>
                    <a:pt x="2209" y="2005"/>
                  </a:lnTo>
                  <a:lnTo>
                    <a:pt x="2230" y="1955"/>
                  </a:lnTo>
                  <a:lnTo>
                    <a:pt x="2251" y="1903"/>
                  </a:lnTo>
                  <a:lnTo>
                    <a:pt x="2270" y="1846"/>
                  </a:lnTo>
                  <a:lnTo>
                    <a:pt x="2288" y="1783"/>
                  </a:lnTo>
                  <a:lnTo>
                    <a:pt x="2303" y="1717"/>
                  </a:lnTo>
                  <a:lnTo>
                    <a:pt x="2317" y="1648"/>
                  </a:lnTo>
                  <a:lnTo>
                    <a:pt x="2327" y="1575"/>
                  </a:lnTo>
                  <a:lnTo>
                    <a:pt x="2333" y="1497"/>
                  </a:lnTo>
                  <a:lnTo>
                    <a:pt x="2335" y="1417"/>
                  </a:lnTo>
                  <a:lnTo>
                    <a:pt x="2332" y="1334"/>
                  </a:lnTo>
                  <a:lnTo>
                    <a:pt x="2323" y="1247"/>
                  </a:lnTo>
                  <a:lnTo>
                    <a:pt x="2309" y="1158"/>
                  </a:lnTo>
                  <a:lnTo>
                    <a:pt x="2297" y="1104"/>
                  </a:lnTo>
                  <a:lnTo>
                    <a:pt x="2281" y="1044"/>
                  </a:lnTo>
                  <a:lnTo>
                    <a:pt x="2260" y="980"/>
                  </a:lnTo>
                  <a:lnTo>
                    <a:pt x="2234" y="911"/>
                  </a:lnTo>
                  <a:lnTo>
                    <a:pt x="2201" y="838"/>
                  </a:lnTo>
                  <a:lnTo>
                    <a:pt x="2162" y="763"/>
                  </a:lnTo>
                  <a:lnTo>
                    <a:pt x="2117" y="685"/>
                  </a:lnTo>
                  <a:lnTo>
                    <a:pt x="2063" y="605"/>
                  </a:lnTo>
                  <a:lnTo>
                    <a:pt x="2060" y="601"/>
                  </a:lnTo>
                  <a:lnTo>
                    <a:pt x="2053" y="592"/>
                  </a:lnTo>
                  <a:lnTo>
                    <a:pt x="2041" y="575"/>
                  </a:lnTo>
                  <a:lnTo>
                    <a:pt x="2023" y="556"/>
                  </a:lnTo>
                  <a:lnTo>
                    <a:pt x="2002" y="530"/>
                  </a:lnTo>
                  <a:lnTo>
                    <a:pt x="1975" y="502"/>
                  </a:lnTo>
                  <a:lnTo>
                    <a:pt x="1943" y="470"/>
                  </a:lnTo>
                  <a:lnTo>
                    <a:pt x="1907" y="436"/>
                  </a:lnTo>
                  <a:lnTo>
                    <a:pt x="1867" y="400"/>
                  </a:lnTo>
                  <a:lnTo>
                    <a:pt x="1822" y="361"/>
                  </a:lnTo>
                  <a:lnTo>
                    <a:pt x="1771" y="322"/>
                  </a:lnTo>
                  <a:lnTo>
                    <a:pt x="1717" y="283"/>
                  </a:lnTo>
                  <a:lnTo>
                    <a:pt x="1659" y="243"/>
                  </a:lnTo>
                  <a:lnTo>
                    <a:pt x="1596" y="205"/>
                  </a:lnTo>
                  <a:lnTo>
                    <a:pt x="1527" y="168"/>
                  </a:lnTo>
                  <a:lnTo>
                    <a:pt x="1455" y="132"/>
                  </a:lnTo>
                  <a:lnTo>
                    <a:pt x="1378" y="99"/>
                  </a:lnTo>
                  <a:lnTo>
                    <a:pt x="1297" y="69"/>
                  </a:lnTo>
                  <a:lnTo>
                    <a:pt x="1244" y="54"/>
                  </a:lnTo>
                  <a:lnTo>
                    <a:pt x="1187" y="43"/>
                  </a:lnTo>
                  <a:lnTo>
                    <a:pt x="1128" y="39"/>
                  </a:lnTo>
                  <a:lnTo>
                    <a:pt x="1070" y="37"/>
                  </a:lnTo>
                  <a:lnTo>
                    <a:pt x="1017" y="39"/>
                  </a:lnTo>
                  <a:lnTo>
                    <a:pt x="965" y="42"/>
                  </a:lnTo>
                  <a:lnTo>
                    <a:pt x="915" y="46"/>
                  </a:lnTo>
                  <a:lnTo>
                    <a:pt x="867" y="52"/>
                  </a:lnTo>
                  <a:lnTo>
                    <a:pt x="824" y="60"/>
                  </a:lnTo>
                  <a:lnTo>
                    <a:pt x="782" y="67"/>
                  </a:lnTo>
                  <a:lnTo>
                    <a:pt x="744" y="75"/>
                  </a:lnTo>
                  <a:lnTo>
                    <a:pt x="713" y="82"/>
                  </a:lnTo>
                  <a:lnTo>
                    <a:pt x="688" y="88"/>
                  </a:lnTo>
                  <a:lnTo>
                    <a:pt x="667" y="93"/>
                  </a:lnTo>
                  <a:lnTo>
                    <a:pt x="655" y="96"/>
                  </a:lnTo>
                  <a:lnTo>
                    <a:pt x="649" y="97"/>
                  </a:lnTo>
                  <a:lnTo>
                    <a:pt x="587" y="111"/>
                  </a:lnTo>
                  <a:lnTo>
                    <a:pt x="526" y="124"/>
                  </a:lnTo>
                  <a:lnTo>
                    <a:pt x="466" y="136"/>
                  </a:lnTo>
                  <a:lnTo>
                    <a:pt x="409" y="147"/>
                  </a:lnTo>
                  <a:lnTo>
                    <a:pt x="356" y="157"/>
                  </a:lnTo>
                  <a:lnTo>
                    <a:pt x="307" y="166"/>
                  </a:lnTo>
                  <a:lnTo>
                    <a:pt x="262" y="175"/>
                  </a:lnTo>
                  <a:lnTo>
                    <a:pt x="221" y="183"/>
                  </a:lnTo>
                  <a:lnTo>
                    <a:pt x="187" y="189"/>
                  </a:lnTo>
                  <a:lnTo>
                    <a:pt x="160" y="193"/>
                  </a:lnTo>
                  <a:lnTo>
                    <a:pt x="139" y="198"/>
                  </a:lnTo>
                  <a:lnTo>
                    <a:pt x="126" y="199"/>
                  </a:lnTo>
                  <a:lnTo>
                    <a:pt x="121" y="201"/>
                  </a:lnTo>
                  <a:lnTo>
                    <a:pt x="76" y="210"/>
                  </a:lnTo>
                  <a:lnTo>
                    <a:pt x="34" y="220"/>
                  </a:lnTo>
                  <a:lnTo>
                    <a:pt x="0" y="193"/>
                  </a:lnTo>
                  <a:lnTo>
                    <a:pt x="55" y="177"/>
                  </a:lnTo>
                  <a:lnTo>
                    <a:pt x="114" y="165"/>
                  </a:lnTo>
                  <a:lnTo>
                    <a:pt x="120" y="163"/>
                  </a:lnTo>
                  <a:lnTo>
                    <a:pt x="133" y="162"/>
                  </a:lnTo>
                  <a:lnTo>
                    <a:pt x="153" y="159"/>
                  </a:lnTo>
                  <a:lnTo>
                    <a:pt x="181" y="153"/>
                  </a:lnTo>
                  <a:lnTo>
                    <a:pt x="215" y="147"/>
                  </a:lnTo>
                  <a:lnTo>
                    <a:pt x="254" y="139"/>
                  </a:lnTo>
                  <a:lnTo>
                    <a:pt x="299" y="132"/>
                  </a:lnTo>
                  <a:lnTo>
                    <a:pt x="349" y="123"/>
                  </a:lnTo>
                  <a:lnTo>
                    <a:pt x="403" y="112"/>
                  </a:lnTo>
                  <a:lnTo>
                    <a:pt x="458" y="100"/>
                  </a:lnTo>
                  <a:lnTo>
                    <a:pt x="517" y="88"/>
                  </a:lnTo>
                  <a:lnTo>
                    <a:pt x="578" y="76"/>
                  </a:lnTo>
                  <a:lnTo>
                    <a:pt x="641" y="63"/>
                  </a:lnTo>
                  <a:lnTo>
                    <a:pt x="647" y="61"/>
                  </a:lnTo>
                  <a:lnTo>
                    <a:pt x="662" y="57"/>
                  </a:lnTo>
                  <a:lnTo>
                    <a:pt x="682" y="52"/>
                  </a:lnTo>
                  <a:lnTo>
                    <a:pt x="709" y="45"/>
                  </a:lnTo>
                  <a:lnTo>
                    <a:pt x="741" y="37"/>
                  </a:lnTo>
                  <a:lnTo>
                    <a:pt x="779" y="30"/>
                  </a:lnTo>
                  <a:lnTo>
                    <a:pt x="821" y="22"/>
                  </a:lnTo>
                  <a:lnTo>
                    <a:pt x="864" y="16"/>
                  </a:lnTo>
                  <a:lnTo>
                    <a:pt x="912" y="10"/>
                  </a:lnTo>
                  <a:lnTo>
                    <a:pt x="963" y="4"/>
                  </a:lnTo>
                  <a:lnTo>
                    <a:pt x="1014" y="1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9CBF66"/>
            </a:solidFill>
            <a:ln w="0">
              <a:solidFill>
                <a:srgbClr val="9CBF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12"/>
          <p:cNvSpPr>
            <a:spLocks/>
          </p:cNvSpPr>
          <p:nvPr/>
        </p:nvSpPr>
        <p:spPr bwMode="auto">
          <a:xfrm>
            <a:off x="8744851" y="1780052"/>
            <a:ext cx="660868" cy="1164610"/>
          </a:xfrm>
          <a:custGeom>
            <a:avLst/>
            <a:gdLst/>
            <a:ahLst/>
            <a:cxnLst>
              <a:cxn ang="0">
                <a:pos x="441" y="18"/>
              </a:cxn>
              <a:cxn ang="0">
                <a:pos x="516" y="53"/>
              </a:cxn>
              <a:cxn ang="0">
                <a:pos x="569" y="82"/>
              </a:cxn>
              <a:cxn ang="0">
                <a:pos x="599" y="104"/>
              </a:cxn>
              <a:cxn ang="0">
                <a:pos x="608" y="111"/>
              </a:cxn>
              <a:cxn ang="0">
                <a:pos x="635" y="135"/>
              </a:cxn>
              <a:cxn ang="0">
                <a:pos x="670" y="171"/>
              </a:cxn>
              <a:cxn ang="0">
                <a:pos x="708" y="215"/>
              </a:cxn>
              <a:cxn ang="0">
                <a:pos x="744" y="263"/>
              </a:cxn>
              <a:cxn ang="0">
                <a:pos x="857" y="442"/>
              </a:cxn>
              <a:cxn ang="0">
                <a:pos x="888" y="533"/>
              </a:cxn>
              <a:cxn ang="0">
                <a:pos x="903" y="631"/>
              </a:cxn>
              <a:cxn ang="0">
                <a:pos x="904" y="732"/>
              </a:cxn>
              <a:cxn ang="0">
                <a:pos x="894" y="835"/>
              </a:cxn>
              <a:cxn ang="0">
                <a:pos x="874" y="939"/>
              </a:cxn>
              <a:cxn ang="0">
                <a:pos x="847" y="1040"/>
              </a:cxn>
              <a:cxn ang="0">
                <a:pos x="815" y="1136"/>
              </a:cxn>
              <a:cxn ang="0">
                <a:pos x="781" y="1226"/>
              </a:cxn>
              <a:cxn ang="0">
                <a:pos x="747" y="1306"/>
              </a:cxn>
              <a:cxn ang="0">
                <a:pos x="715" y="1375"/>
              </a:cxn>
              <a:cxn ang="0">
                <a:pos x="687" y="1431"/>
              </a:cxn>
              <a:cxn ang="0">
                <a:pos x="666" y="1470"/>
              </a:cxn>
              <a:cxn ang="0">
                <a:pos x="654" y="1491"/>
              </a:cxn>
              <a:cxn ang="0">
                <a:pos x="635" y="1524"/>
              </a:cxn>
              <a:cxn ang="0">
                <a:pos x="586" y="1576"/>
              </a:cxn>
              <a:cxn ang="0">
                <a:pos x="524" y="1617"/>
              </a:cxn>
              <a:cxn ang="0">
                <a:pos x="451" y="1610"/>
              </a:cxn>
              <a:cxn ang="0">
                <a:pos x="387" y="1562"/>
              </a:cxn>
              <a:cxn ang="0">
                <a:pos x="335" y="1518"/>
              </a:cxn>
              <a:cxn ang="0">
                <a:pos x="296" y="1481"/>
              </a:cxn>
              <a:cxn ang="0">
                <a:pos x="269" y="1453"/>
              </a:cxn>
              <a:cxn ang="0">
                <a:pos x="254" y="1437"/>
              </a:cxn>
              <a:cxn ang="0">
                <a:pos x="209" y="1378"/>
              </a:cxn>
              <a:cxn ang="0">
                <a:pos x="140" y="1269"/>
              </a:cxn>
              <a:cxn ang="0">
                <a:pos x="89" y="1167"/>
              </a:cxn>
              <a:cxn ang="0">
                <a:pos x="55" y="1076"/>
              </a:cxn>
              <a:cxn ang="0">
                <a:pos x="26" y="971"/>
              </a:cxn>
              <a:cxn ang="0">
                <a:pos x="6" y="845"/>
              </a:cxn>
              <a:cxn ang="0">
                <a:pos x="0" y="727"/>
              </a:cxn>
              <a:cxn ang="0">
                <a:pos x="7" y="618"/>
              </a:cxn>
              <a:cxn ang="0">
                <a:pos x="22" y="520"/>
              </a:cxn>
              <a:cxn ang="0">
                <a:pos x="42" y="434"/>
              </a:cxn>
              <a:cxn ang="0">
                <a:pos x="65" y="363"/>
              </a:cxn>
              <a:cxn ang="0">
                <a:pos x="87" y="306"/>
              </a:cxn>
              <a:cxn ang="0">
                <a:pos x="105" y="267"/>
              </a:cxn>
              <a:cxn ang="0">
                <a:pos x="115" y="247"/>
              </a:cxn>
              <a:cxn ang="0">
                <a:pos x="142" y="200"/>
              </a:cxn>
              <a:cxn ang="0">
                <a:pos x="204" y="124"/>
              </a:cxn>
              <a:cxn ang="0">
                <a:pos x="274" y="64"/>
              </a:cxn>
              <a:cxn ang="0">
                <a:pos x="352" y="18"/>
              </a:cxn>
            </a:cxnLst>
            <a:rect l="0" t="0" r="r" b="b"/>
            <a:pathLst>
              <a:path w="905" h="1634">
                <a:moveTo>
                  <a:pt x="393" y="0"/>
                </a:moveTo>
                <a:lnTo>
                  <a:pt x="441" y="18"/>
                </a:lnTo>
                <a:lnTo>
                  <a:pt x="481" y="36"/>
                </a:lnTo>
                <a:lnTo>
                  <a:pt x="516" y="53"/>
                </a:lnTo>
                <a:lnTo>
                  <a:pt x="545" y="68"/>
                </a:lnTo>
                <a:lnTo>
                  <a:pt x="569" y="82"/>
                </a:lnTo>
                <a:lnTo>
                  <a:pt x="586" y="94"/>
                </a:lnTo>
                <a:lnTo>
                  <a:pt x="599" y="104"/>
                </a:lnTo>
                <a:lnTo>
                  <a:pt x="606" y="109"/>
                </a:lnTo>
                <a:lnTo>
                  <a:pt x="608" y="111"/>
                </a:lnTo>
                <a:lnTo>
                  <a:pt x="620" y="122"/>
                </a:lnTo>
                <a:lnTo>
                  <a:pt x="635" y="135"/>
                </a:lnTo>
                <a:lnTo>
                  <a:pt x="652" y="152"/>
                </a:lnTo>
                <a:lnTo>
                  <a:pt x="670" y="171"/>
                </a:lnTo>
                <a:lnTo>
                  <a:pt x="689" y="192"/>
                </a:lnTo>
                <a:lnTo>
                  <a:pt x="708" y="215"/>
                </a:lnTo>
                <a:lnTo>
                  <a:pt x="727" y="238"/>
                </a:lnTo>
                <a:lnTo>
                  <a:pt x="744" y="263"/>
                </a:lnTo>
                <a:lnTo>
                  <a:pt x="834" y="399"/>
                </a:lnTo>
                <a:lnTo>
                  <a:pt x="857" y="442"/>
                </a:lnTo>
                <a:lnTo>
                  <a:pt x="875" y="487"/>
                </a:lnTo>
                <a:lnTo>
                  <a:pt x="888" y="533"/>
                </a:lnTo>
                <a:lnTo>
                  <a:pt x="897" y="581"/>
                </a:lnTo>
                <a:lnTo>
                  <a:pt x="903" y="631"/>
                </a:lnTo>
                <a:lnTo>
                  <a:pt x="905" y="681"/>
                </a:lnTo>
                <a:lnTo>
                  <a:pt x="904" y="732"/>
                </a:lnTo>
                <a:lnTo>
                  <a:pt x="900" y="784"/>
                </a:lnTo>
                <a:lnTo>
                  <a:pt x="894" y="835"/>
                </a:lnTo>
                <a:lnTo>
                  <a:pt x="884" y="888"/>
                </a:lnTo>
                <a:lnTo>
                  <a:pt x="874" y="939"/>
                </a:lnTo>
                <a:lnTo>
                  <a:pt x="861" y="990"/>
                </a:lnTo>
                <a:lnTo>
                  <a:pt x="847" y="1040"/>
                </a:lnTo>
                <a:lnTo>
                  <a:pt x="831" y="1089"/>
                </a:lnTo>
                <a:lnTo>
                  <a:pt x="815" y="1136"/>
                </a:lnTo>
                <a:lnTo>
                  <a:pt x="798" y="1182"/>
                </a:lnTo>
                <a:lnTo>
                  <a:pt x="781" y="1226"/>
                </a:lnTo>
                <a:lnTo>
                  <a:pt x="764" y="1267"/>
                </a:lnTo>
                <a:lnTo>
                  <a:pt x="747" y="1306"/>
                </a:lnTo>
                <a:lnTo>
                  <a:pt x="731" y="1342"/>
                </a:lnTo>
                <a:lnTo>
                  <a:pt x="715" y="1375"/>
                </a:lnTo>
                <a:lnTo>
                  <a:pt x="700" y="1404"/>
                </a:lnTo>
                <a:lnTo>
                  <a:pt x="687" y="1431"/>
                </a:lnTo>
                <a:lnTo>
                  <a:pt x="675" y="1452"/>
                </a:lnTo>
                <a:lnTo>
                  <a:pt x="666" y="1470"/>
                </a:lnTo>
                <a:lnTo>
                  <a:pt x="659" y="1483"/>
                </a:lnTo>
                <a:lnTo>
                  <a:pt x="654" y="1491"/>
                </a:lnTo>
                <a:lnTo>
                  <a:pt x="652" y="1495"/>
                </a:lnTo>
                <a:lnTo>
                  <a:pt x="635" y="1524"/>
                </a:lnTo>
                <a:lnTo>
                  <a:pt x="612" y="1551"/>
                </a:lnTo>
                <a:lnTo>
                  <a:pt x="586" y="1576"/>
                </a:lnTo>
                <a:lnTo>
                  <a:pt x="556" y="1597"/>
                </a:lnTo>
                <a:lnTo>
                  <a:pt x="524" y="1617"/>
                </a:lnTo>
                <a:lnTo>
                  <a:pt x="488" y="1634"/>
                </a:lnTo>
                <a:lnTo>
                  <a:pt x="451" y="1610"/>
                </a:lnTo>
                <a:lnTo>
                  <a:pt x="418" y="1586"/>
                </a:lnTo>
                <a:lnTo>
                  <a:pt x="387" y="1562"/>
                </a:lnTo>
                <a:lnTo>
                  <a:pt x="360" y="1539"/>
                </a:lnTo>
                <a:lnTo>
                  <a:pt x="335" y="1518"/>
                </a:lnTo>
                <a:lnTo>
                  <a:pt x="314" y="1499"/>
                </a:lnTo>
                <a:lnTo>
                  <a:pt x="296" y="1481"/>
                </a:lnTo>
                <a:lnTo>
                  <a:pt x="281" y="1466"/>
                </a:lnTo>
                <a:lnTo>
                  <a:pt x="269" y="1453"/>
                </a:lnTo>
                <a:lnTo>
                  <a:pt x="260" y="1443"/>
                </a:lnTo>
                <a:lnTo>
                  <a:pt x="254" y="1437"/>
                </a:lnTo>
                <a:lnTo>
                  <a:pt x="253" y="1435"/>
                </a:lnTo>
                <a:lnTo>
                  <a:pt x="209" y="1378"/>
                </a:lnTo>
                <a:lnTo>
                  <a:pt x="172" y="1323"/>
                </a:lnTo>
                <a:lnTo>
                  <a:pt x="140" y="1269"/>
                </a:lnTo>
                <a:lnTo>
                  <a:pt x="112" y="1217"/>
                </a:lnTo>
                <a:lnTo>
                  <a:pt x="89" y="1167"/>
                </a:lnTo>
                <a:lnTo>
                  <a:pt x="70" y="1119"/>
                </a:lnTo>
                <a:lnTo>
                  <a:pt x="55" y="1076"/>
                </a:lnTo>
                <a:lnTo>
                  <a:pt x="43" y="1037"/>
                </a:lnTo>
                <a:lnTo>
                  <a:pt x="26" y="971"/>
                </a:lnTo>
                <a:lnTo>
                  <a:pt x="14" y="907"/>
                </a:lnTo>
                <a:lnTo>
                  <a:pt x="6" y="845"/>
                </a:lnTo>
                <a:lnTo>
                  <a:pt x="1" y="784"/>
                </a:lnTo>
                <a:lnTo>
                  <a:pt x="0" y="727"/>
                </a:lnTo>
                <a:lnTo>
                  <a:pt x="2" y="671"/>
                </a:lnTo>
                <a:lnTo>
                  <a:pt x="7" y="618"/>
                </a:lnTo>
                <a:lnTo>
                  <a:pt x="14" y="568"/>
                </a:lnTo>
                <a:lnTo>
                  <a:pt x="22" y="520"/>
                </a:lnTo>
                <a:lnTo>
                  <a:pt x="31" y="475"/>
                </a:lnTo>
                <a:lnTo>
                  <a:pt x="42" y="434"/>
                </a:lnTo>
                <a:lnTo>
                  <a:pt x="54" y="397"/>
                </a:lnTo>
                <a:lnTo>
                  <a:pt x="65" y="363"/>
                </a:lnTo>
                <a:lnTo>
                  <a:pt x="76" y="333"/>
                </a:lnTo>
                <a:lnTo>
                  <a:pt x="87" y="306"/>
                </a:lnTo>
                <a:lnTo>
                  <a:pt x="96" y="285"/>
                </a:lnTo>
                <a:lnTo>
                  <a:pt x="105" y="267"/>
                </a:lnTo>
                <a:lnTo>
                  <a:pt x="111" y="254"/>
                </a:lnTo>
                <a:lnTo>
                  <a:pt x="115" y="247"/>
                </a:lnTo>
                <a:lnTo>
                  <a:pt x="116" y="243"/>
                </a:lnTo>
                <a:lnTo>
                  <a:pt x="142" y="200"/>
                </a:lnTo>
                <a:lnTo>
                  <a:pt x="172" y="159"/>
                </a:lnTo>
                <a:lnTo>
                  <a:pt x="204" y="124"/>
                </a:lnTo>
                <a:lnTo>
                  <a:pt x="238" y="92"/>
                </a:lnTo>
                <a:lnTo>
                  <a:pt x="274" y="64"/>
                </a:lnTo>
                <a:lnTo>
                  <a:pt x="313" y="40"/>
                </a:lnTo>
                <a:lnTo>
                  <a:pt x="352" y="18"/>
                </a:lnTo>
                <a:lnTo>
                  <a:pt x="393" y="0"/>
                </a:lnTo>
                <a:close/>
              </a:path>
            </a:pathLst>
          </a:custGeom>
          <a:solidFill>
            <a:srgbClr val="E7BE51"/>
          </a:solidFill>
          <a:ln w="0">
            <a:solidFill>
              <a:srgbClr val="E7BE5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8727306" y="1771499"/>
            <a:ext cx="372836" cy="1181716"/>
          </a:xfrm>
          <a:custGeom>
            <a:avLst/>
            <a:gdLst/>
            <a:ahLst/>
            <a:cxnLst>
              <a:cxn ang="0">
                <a:pos x="416" y="12"/>
              </a:cxn>
              <a:cxn ang="0">
                <a:pos x="336" y="52"/>
              </a:cxn>
              <a:cxn ang="0">
                <a:pos x="261" y="104"/>
              </a:cxn>
              <a:cxn ang="0">
                <a:pos x="195" y="171"/>
              </a:cxn>
              <a:cxn ang="0">
                <a:pos x="139" y="255"/>
              </a:cxn>
              <a:cxn ang="0">
                <a:pos x="134" y="266"/>
              </a:cxn>
              <a:cxn ang="0">
                <a:pos x="119" y="297"/>
              </a:cxn>
              <a:cxn ang="0">
                <a:pos x="99" y="345"/>
              </a:cxn>
              <a:cxn ang="0">
                <a:pos x="77" y="409"/>
              </a:cxn>
              <a:cxn ang="0">
                <a:pos x="54" y="487"/>
              </a:cxn>
              <a:cxn ang="0">
                <a:pos x="37" y="580"/>
              </a:cxn>
              <a:cxn ang="0">
                <a:pos x="25" y="683"/>
              </a:cxn>
              <a:cxn ang="0">
                <a:pos x="24" y="796"/>
              </a:cxn>
              <a:cxn ang="0">
                <a:pos x="37" y="919"/>
              </a:cxn>
              <a:cxn ang="0">
                <a:pos x="66" y="1049"/>
              </a:cxn>
              <a:cxn ang="0">
                <a:pos x="93" y="1131"/>
              </a:cxn>
              <a:cxn ang="0">
                <a:pos x="135" y="1229"/>
              </a:cxn>
              <a:cxn ang="0">
                <a:pos x="195" y="1335"/>
              </a:cxn>
              <a:cxn ang="0">
                <a:pos x="276" y="1447"/>
              </a:cxn>
              <a:cxn ang="0">
                <a:pos x="283" y="1455"/>
              </a:cxn>
              <a:cxn ang="0">
                <a:pos x="304" y="1478"/>
              </a:cxn>
              <a:cxn ang="0">
                <a:pos x="337" y="1511"/>
              </a:cxn>
              <a:cxn ang="0">
                <a:pos x="383" y="1551"/>
              </a:cxn>
              <a:cxn ang="0">
                <a:pos x="441" y="1598"/>
              </a:cxn>
              <a:cxn ang="0">
                <a:pos x="511" y="1646"/>
              </a:cxn>
              <a:cxn ang="0">
                <a:pos x="449" y="1633"/>
              </a:cxn>
              <a:cxn ang="0">
                <a:pos x="387" y="1587"/>
              </a:cxn>
              <a:cxn ang="0">
                <a:pos x="337" y="1543"/>
              </a:cxn>
              <a:cxn ang="0">
                <a:pos x="298" y="1507"/>
              </a:cxn>
              <a:cxn ang="0">
                <a:pos x="273" y="1479"/>
              </a:cxn>
              <a:cxn ang="0">
                <a:pos x="259" y="1464"/>
              </a:cxn>
              <a:cxn ang="0">
                <a:pos x="213" y="1404"/>
              </a:cxn>
              <a:cxn ang="0">
                <a:pos x="142" y="1293"/>
              </a:cxn>
              <a:cxn ang="0">
                <a:pos x="89" y="1188"/>
              </a:cxn>
              <a:cxn ang="0">
                <a:pos x="54" y="1096"/>
              </a:cxn>
              <a:cxn ang="0">
                <a:pos x="26" y="990"/>
              </a:cxn>
              <a:cxn ang="0">
                <a:pos x="6" y="867"/>
              </a:cxn>
              <a:cxn ang="0">
                <a:pos x="0" y="749"/>
              </a:cxn>
              <a:cxn ang="0">
                <a:pos x="5" y="635"/>
              </a:cxn>
              <a:cxn ang="0">
                <a:pos x="20" y="533"/>
              </a:cxn>
              <a:cxn ang="0">
                <a:pos x="41" y="443"/>
              </a:cxn>
              <a:cxn ang="0">
                <a:pos x="65" y="368"/>
              </a:cxn>
              <a:cxn ang="0">
                <a:pos x="87" y="310"/>
              </a:cxn>
              <a:cxn ang="0">
                <a:pos x="105" y="269"/>
              </a:cxn>
              <a:cxn ang="0">
                <a:pos x="117" y="247"/>
              </a:cxn>
              <a:cxn ang="0">
                <a:pos x="144" y="201"/>
              </a:cxn>
              <a:cxn ang="0">
                <a:pos x="201" y="126"/>
              </a:cxn>
              <a:cxn ang="0">
                <a:pos x="270" y="67"/>
              </a:cxn>
              <a:cxn ang="0">
                <a:pos x="343" y="20"/>
              </a:cxn>
            </a:cxnLst>
            <a:rect l="0" t="0" r="r" b="b"/>
            <a:pathLst>
              <a:path w="511" h="1658">
                <a:moveTo>
                  <a:pt x="382" y="0"/>
                </a:moveTo>
                <a:lnTo>
                  <a:pt x="416" y="12"/>
                </a:lnTo>
                <a:lnTo>
                  <a:pt x="375" y="30"/>
                </a:lnTo>
                <a:lnTo>
                  <a:pt x="336" y="52"/>
                </a:lnTo>
                <a:lnTo>
                  <a:pt x="297" y="76"/>
                </a:lnTo>
                <a:lnTo>
                  <a:pt x="261" y="104"/>
                </a:lnTo>
                <a:lnTo>
                  <a:pt x="227" y="136"/>
                </a:lnTo>
                <a:lnTo>
                  <a:pt x="195" y="171"/>
                </a:lnTo>
                <a:lnTo>
                  <a:pt x="165" y="212"/>
                </a:lnTo>
                <a:lnTo>
                  <a:pt x="139" y="255"/>
                </a:lnTo>
                <a:lnTo>
                  <a:pt x="138" y="259"/>
                </a:lnTo>
                <a:lnTo>
                  <a:pt x="134" y="266"/>
                </a:lnTo>
                <a:lnTo>
                  <a:pt x="128" y="279"/>
                </a:lnTo>
                <a:lnTo>
                  <a:pt x="119" y="297"/>
                </a:lnTo>
                <a:lnTo>
                  <a:pt x="110" y="318"/>
                </a:lnTo>
                <a:lnTo>
                  <a:pt x="99" y="345"/>
                </a:lnTo>
                <a:lnTo>
                  <a:pt x="88" y="375"/>
                </a:lnTo>
                <a:lnTo>
                  <a:pt x="77" y="409"/>
                </a:lnTo>
                <a:lnTo>
                  <a:pt x="65" y="446"/>
                </a:lnTo>
                <a:lnTo>
                  <a:pt x="54" y="487"/>
                </a:lnTo>
                <a:lnTo>
                  <a:pt x="45" y="532"/>
                </a:lnTo>
                <a:lnTo>
                  <a:pt x="37" y="580"/>
                </a:lnTo>
                <a:lnTo>
                  <a:pt x="30" y="630"/>
                </a:lnTo>
                <a:lnTo>
                  <a:pt x="25" y="683"/>
                </a:lnTo>
                <a:lnTo>
                  <a:pt x="23" y="739"/>
                </a:lnTo>
                <a:lnTo>
                  <a:pt x="24" y="796"/>
                </a:lnTo>
                <a:lnTo>
                  <a:pt x="29" y="857"/>
                </a:lnTo>
                <a:lnTo>
                  <a:pt x="37" y="919"/>
                </a:lnTo>
                <a:lnTo>
                  <a:pt x="49" y="983"/>
                </a:lnTo>
                <a:lnTo>
                  <a:pt x="66" y="1049"/>
                </a:lnTo>
                <a:lnTo>
                  <a:pt x="78" y="1088"/>
                </a:lnTo>
                <a:lnTo>
                  <a:pt x="93" y="1131"/>
                </a:lnTo>
                <a:lnTo>
                  <a:pt x="112" y="1179"/>
                </a:lnTo>
                <a:lnTo>
                  <a:pt x="135" y="1229"/>
                </a:lnTo>
                <a:lnTo>
                  <a:pt x="163" y="1281"/>
                </a:lnTo>
                <a:lnTo>
                  <a:pt x="195" y="1335"/>
                </a:lnTo>
                <a:lnTo>
                  <a:pt x="232" y="1390"/>
                </a:lnTo>
                <a:lnTo>
                  <a:pt x="276" y="1447"/>
                </a:lnTo>
                <a:lnTo>
                  <a:pt x="277" y="1449"/>
                </a:lnTo>
                <a:lnTo>
                  <a:pt x="283" y="1455"/>
                </a:lnTo>
                <a:lnTo>
                  <a:pt x="292" y="1465"/>
                </a:lnTo>
                <a:lnTo>
                  <a:pt x="304" y="1478"/>
                </a:lnTo>
                <a:lnTo>
                  <a:pt x="319" y="1493"/>
                </a:lnTo>
                <a:lnTo>
                  <a:pt x="337" y="1511"/>
                </a:lnTo>
                <a:lnTo>
                  <a:pt x="358" y="1530"/>
                </a:lnTo>
                <a:lnTo>
                  <a:pt x="383" y="1551"/>
                </a:lnTo>
                <a:lnTo>
                  <a:pt x="410" y="1574"/>
                </a:lnTo>
                <a:lnTo>
                  <a:pt x="441" y="1598"/>
                </a:lnTo>
                <a:lnTo>
                  <a:pt x="474" y="1622"/>
                </a:lnTo>
                <a:lnTo>
                  <a:pt x="511" y="1646"/>
                </a:lnTo>
                <a:lnTo>
                  <a:pt x="484" y="1658"/>
                </a:lnTo>
                <a:lnTo>
                  <a:pt x="449" y="1633"/>
                </a:lnTo>
                <a:lnTo>
                  <a:pt x="417" y="1610"/>
                </a:lnTo>
                <a:lnTo>
                  <a:pt x="387" y="1587"/>
                </a:lnTo>
                <a:lnTo>
                  <a:pt x="360" y="1564"/>
                </a:lnTo>
                <a:lnTo>
                  <a:pt x="337" y="1543"/>
                </a:lnTo>
                <a:lnTo>
                  <a:pt x="317" y="1524"/>
                </a:lnTo>
                <a:lnTo>
                  <a:pt x="298" y="1507"/>
                </a:lnTo>
                <a:lnTo>
                  <a:pt x="285" y="1492"/>
                </a:lnTo>
                <a:lnTo>
                  <a:pt x="273" y="1479"/>
                </a:lnTo>
                <a:lnTo>
                  <a:pt x="264" y="1470"/>
                </a:lnTo>
                <a:lnTo>
                  <a:pt x="259" y="1464"/>
                </a:lnTo>
                <a:lnTo>
                  <a:pt x="257" y="1462"/>
                </a:lnTo>
                <a:lnTo>
                  <a:pt x="213" y="1404"/>
                </a:lnTo>
                <a:lnTo>
                  <a:pt x="175" y="1348"/>
                </a:lnTo>
                <a:lnTo>
                  <a:pt x="142" y="1293"/>
                </a:lnTo>
                <a:lnTo>
                  <a:pt x="114" y="1239"/>
                </a:lnTo>
                <a:lnTo>
                  <a:pt x="89" y="1188"/>
                </a:lnTo>
                <a:lnTo>
                  <a:pt x="70" y="1140"/>
                </a:lnTo>
                <a:lnTo>
                  <a:pt x="54" y="1096"/>
                </a:lnTo>
                <a:lnTo>
                  <a:pt x="42" y="1055"/>
                </a:lnTo>
                <a:lnTo>
                  <a:pt x="26" y="990"/>
                </a:lnTo>
                <a:lnTo>
                  <a:pt x="14" y="927"/>
                </a:lnTo>
                <a:lnTo>
                  <a:pt x="6" y="867"/>
                </a:lnTo>
                <a:lnTo>
                  <a:pt x="1" y="807"/>
                </a:lnTo>
                <a:lnTo>
                  <a:pt x="0" y="749"/>
                </a:lnTo>
                <a:lnTo>
                  <a:pt x="1" y="692"/>
                </a:lnTo>
                <a:lnTo>
                  <a:pt x="5" y="635"/>
                </a:lnTo>
                <a:lnTo>
                  <a:pt x="11" y="583"/>
                </a:lnTo>
                <a:lnTo>
                  <a:pt x="20" y="533"/>
                </a:lnTo>
                <a:lnTo>
                  <a:pt x="31" y="487"/>
                </a:lnTo>
                <a:lnTo>
                  <a:pt x="41" y="443"/>
                </a:lnTo>
                <a:lnTo>
                  <a:pt x="53" y="405"/>
                </a:lnTo>
                <a:lnTo>
                  <a:pt x="65" y="368"/>
                </a:lnTo>
                <a:lnTo>
                  <a:pt x="77" y="337"/>
                </a:lnTo>
                <a:lnTo>
                  <a:pt x="87" y="310"/>
                </a:lnTo>
                <a:lnTo>
                  <a:pt x="97" y="287"/>
                </a:lnTo>
                <a:lnTo>
                  <a:pt x="105" y="269"/>
                </a:lnTo>
                <a:lnTo>
                  <a:pt x="113" y="255"/>
                </a:lnTo>
                <a:lnTo>
                  <a:pt x="117" y="247"/>
                </a:lnTo>
                <a:lnTo>
                  <a:pt x="118" y="244"/>
                </a:lnTo>
                <a:lnTo>
                  <a:pt x="144" y="201"/>
                </a:lnTo>
                <a:lnTo>
                  <a:pt x="171" y="161"/>
                </a:lnTo>
                <a:lnTo>
                  <a:pt x="201" y="126"/>
                </a:lnTo>
                <a:lnTo>
                  <a:pt x="234" y="95"/>
                </a:lnTo>
                <a:lnTo>
                  <a:pt x="270" y="67"/>
                </a:lnTo>
                <a:lnTo>
                  <a:pt x="306" y="42"/>
                </a:lnTo>
                <a:lnTo>
                  <a:pt x="343" y="20"/>
                </a:lnTo>
                <a:lnTo>
                  <a:pt x="382" y="0"/>
                </a:lnTo>
                <a:close/>
              </a:path>
            </a:pathLst>
          </a:custGeom>
          <a:solidFill>
            <a:srgbClr val="D5AF47"/>
          </a:solidFill>
          <a:ln w="0">
            <a:solidFill>
              <a:srgbClr val="D5AF4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7747700" y="1685971"/>
            <a:ext cx="1352442" cy="1374154"/>
          </a:xfrm>
          <a:custGeom>
            <a:avLst/>
            <a:gdLst/>
            <a:ahLst/>
            <a:cxnLst>
              <a:cxn ang="0">
                <a:pos x="1163" y="1"/>
              </a:cxn>
              <a:cxn ang="0">
                <a:pos x="1344" y="17"/>
              </a:cxn>
              <a:cxn ang="0">
                <a:pos x="1610" y="62"/>
              </a:cxn>
              <a:cxn ang="0">
                <a:pos x="1722" y="119"/>
              </a:cxn>
              <a:cxn ang="0">
                <a:pos x="1494" y="63"/>
              </a:cxn>
              <a:cxn ang="0">
                <a:pos x="1178" y="27"/>
              </a:cxn>
              <a:cxn ang="0">
                <a:pos x="1118" y="23"/>
              </a:cxn>
              <a:cxn ang="0">
                <a:pos x="960" y="29"/>
              </a:cxn>
              <a:cxn ang="0">
                <a:pos x="736" y="60"/>
              </a:cxn>
              <a:cxn ang="0">
                <a:pos x="483" y="139"/>
              </a:cxn>
              <a:cxn ang="0">
                <a:pos x="239" y="286"/>
              </a:cxn>
              <a:cxn ang="0">
                <a:pos x="206" y="315"/>
              </a:cxn>
              <a:cxn ang="0">
                <a:pos x="137" y="396"/>
              </a:cxn>
              <a:cxn ang="0">
                <a:pos x="64" y="520"/>
              </a:cxn>
              <a:cxn ang="0">
                <a:pos x="25" y="684"/>
              </a:cxn>
              <a:cxn ang="0">
                <a:pos x="54" y="879"/>
              </a:cxn>
              <a:cxn ang="0">
                <a:pos x="86" y="955"/>
              </a:cxn>
              <a:cxn ang="0">
                <a:pos x="110" y="1040"/>
              </a:cxn>
              <a:cxn ang="0">
                <a:pos x="118" y="1143"/>
              </a:cxn>
              <a:cxn ang="0">
                <a:pos x="124" y="1211"/>
              </a:cxn>
              <a:cxn ang="0">
                <a:pos x="157" y="1346"/>
              </a:cxn>
              <a:cxn ang="0">
                <a:pos x="244" y="1523"/>
              </a:cxn>
              <a:cxn ang="0">
                <a:pos x="412" y="1718"/>
              </a:cxn>
              <a:cxn ang="0">
                <a:pos x="491" y="1781"/>
              </a:cxn>
              <a:cxn ang="0">
                <a:pos x="577" y="1829"/>
              </a:cxn>
              <a:cxn ang="0">
                <a:pos x="725" y="1880"/>
              </a:cxn>
              <a:cxn ang="0">
                <a:pos x="929" y="1904"/>
              </a:cxn>
              <a:cxn ang="0">
                <a:pos x="1121" y="1884"/>
              </a:cxn>
              <a:cxn ang="0">
                <a:pos x="1271" y="1862"/>
              </a:cxn>
              <a:cxn ang="0">
                <a:pos x="1382" y="1856"/>
              </a:cxn>
              <a:cxn ang="0">
                <a:pos x="1486" y="1850"/>
              </a:cxn>
              <a:cxn ang="0">
                <a:pos x="1649" y="1826"/>
              </a:cxn>
              <a:cxn ang="0">
                <a:pos x="1824" y="1777"/>
              </a:cxn>
              <a:cxn ang="0">
                <a:pos x="1715" y="1837"/>
              </a:cxn>
              <a:cxn ang="0">
                <a:pos x="1539" y="1869"/>
              </a:cxn>
              <a:cxn ang="0">
                <a:pos x="1408" y="1878"/>
              </a:cxn>
              <a:cxn ang="0">
                <a:pos x="1317" y="1883"/>
              </a:cxn>
              <a:cxn ang="0">
                <a:pos x="1161" y="1901"/>
              </a:cxn>
              <a:cxn ang="0">
                <a:pos x="975" y="1926"/>
              </a:cxn>
              <a:cxn ang="0">
                <a:pos x="766" y="1914"/>
              </a:cxn>
              <a:cxn ang="0">
                <a:pos x="598" y="1864"/>
              </a:cxn>
              <a:cxn ang="0">
                <a:pos x="492" y="1811"/>
              </a:cxn>
              <a:cxn ang="0">
                <a:pos x="454" y="1786"/>
              </a:cxn>
              <a:cxn ang="0">
                <a:pos x="257" y="1585"/>
              </a:cxn>
              <a:cxn ang="0">
                <a:pos x="149" y="1395"/>
              </a:cxn>
              <a:cxn ang="0">
                <a:pos x="105" y="1242"/>
              </a:cxn>
              <a:cxn ang="0">
                <a:pos x="94" y="1152"/>
              </a:cxn>
              <a:cxn ang="0">
                <a:pos x="90" y="1067"/>
              </a:cxn>
              <a:cxn ang="0">
                <a:pos x="66" y="967"/>
              </a:cxn>
              <a:cxn ang="0">
                <a:pos x="33" y="890"/>
              </a:cxn>
              <a:cxn ang="0">
                <a:pos x="0" y="693"/>
              </a:cxn>
              <a:cxn ang="0">
                <a:pos x="35" y="528"/>
              </a:cxn>
              <a:cxn ang="0">
                <a:pos x="105" y="398"/>
              </a:cxn>
              <a:cxn ang="0">
                <a:pos x="178" y="309"/>
              </a:cxn>
              <a:cxn ang="0">
                <a:pos x="222" y="269"/>
              </a:cxn>
              <a:cxn ang="0">
                <a:pos x="409" y="147"/>
              </a:cxn>
              <a:cxn ang="0">
                <a:pos x="667" y="51"/>
              </a:cxn>
              <a:cxn ang="0">
                <a:pos x="906" y="10"/>
              </a:cxn>
              <a:cxn ang="0">
                <a:pos x="1088" y="0"/>
              </a:cxn>
            </a:cxnLst>
            <a:rect l="0" t="0" r="r" b="b"/>
            <a:pathLst>
              <a:path w="1850" h="1927">
                <a:moveTo>
                  <a:pt x="1088" y="0"/>
                </a:moveTo>
                <a:lnTo>
                  <a:pt x="1119" y="0"/>
                </a:lnTo>
                <a:lnTo>
                  <a:pt x="1143" y="1"/>
                </a:lnTo>
                <a:lnTo>
                  <a:pt x="1163" y="1"/>
                </a:lnTo>
                <a:lnTo>
                  <a:pt x="1174" y="2"/>
                </a:lnTo>
                <a:lnTo>
                  <a:pt x="1179" y="2"/>
                </a:lnTo>
                <a:lnTo>
                  <a:pt x="1264" y="8"/>
                </a:lnTo>
                <a:lnTo>
                  <a:pt x="1344" y="17"/>
                </a:lnTo>
                <a:lnTo>
                  <a:pt x="1418" y="26"/>
                </a:lnTo>
                <a:lnTo>
                  <a:pt x="1487" y="37"/>
                </a:lnTo>
                <a:lnTo>
                  <a:pt x="1551" y="49"/>
                </a:lnTo>
                <a:lnTo>
                  <a:pt x="1610" y="62"/>
                </a:lnTo>
                <a:lnTo>
                  <a:pt x="1663" y="76"/>
                </a:lnTo>
                <a:lnTo>
                  <a:pt x="1712" y="91"/>
                </a:lnTo>
                <a:lnTo>
                  <a:pt x="1757" y="106"/>
                </a:lnTo>
                <a:lnTo>
                  <a:pt x="1722" y="119"/>
                </a:lnTo>
                <a:lnTo>
                  <a:pt x="1673" y="104"/>
                </a:lnTo>
                <a:lnTo>
                  <a:pt x="1618" y="90"/>
                </a:lnTo>
                <a:lnTo>
                  <a:pt x="1559" y="76"/>
                </a:lnTo>
                <a:lnTo>
                  <a:pt x="1494" y="63"/>
                </a:lnTo>
                <a:lnTo>
                  <a:pt x="1424" y="51"/>
                </a:lnTo>
                <a:lnTo>
                  <a:pt x="1347" y="42"/>
                </a:lnTo>
                <a:lnTo>
                  <a:pt x="1265" y="33"/>
                </a:lnTo>
                <a:lnTo>
                  <a:pt x="1178" y="27"/>
                </a:lnTo>
                <a:lnTo>
                  <a:pt x="1172" y="27"/>
                </a:lnTo>
                <a:lnTo>
                  <a:pt x="1161" y="26"/>
                </a:lnTo>
                <a:lnTo>
                  <a:pt x="1142" y="24"/>
                </a:lnTo>
                <a:lnTo>
                  <a:pt x="1118" y="23"/>
                </a:lnTo>
                <a:lnTo>
                  <a:pt x="1087" y="23"/>
                </a:lnTo>
                <a:lnTo>
                  <a:pt x="1050" y="23"/>
                </a:lnTo>
                <a:lnTo>
                  <a:pt x="1007" y="26"/>
                </a:lnTo>
                <a:lnTo>
                  <a:pt x="960" y="29"/>
                </a:lnTo>
                <a:lnTo>
                  <a:pt x="909" y="33"/>
                </a:lnTo>
                <a:lnTo>
                  <a:pt x="853" y="39"/>
                </a:lnTo>
                <a:lnTo>
                  <a:pt x="796" y="48"/>
                </a:lnTo>
                <a:lnTo>
                  <a:pt x="736" y="60"/>
                </a:lnTo>
                <a:lnTo>
                  <a:pt x="674" y="75"/>
                </a:lnTo>
                <a:lnTo>
                  <a:pt x="611" y="93"/>
                </a:lnTo>
                <a:lnTo>
                  <a:pt x="547" y="114"/>
                </a:lnTo>
                <a:lnTo>
                  <a:pt x="483" y="139"/>
                </a:lnTo>
                <a:lnTo>
                  <a:pt x="420" y="168"/>
                </a:lnTo>
                <a:lnTo>
                  <a:pt x="357" y="203"/>
                </a:lnTo>
                <a:lnTo>
                  <a:pt x="298" y="241"/>
                </a:lnTo>
                <a:lnTo>
                  <a:pt x="239" y="286"/>
                </a:lnTo>
                <a:lnTo>
                  <a:pt x="236" y="288"/>
                </a:lnTo>
                <a:lnTo>
                  <a:pt x="229" y="293"/>
                </a:lnTo>
                <a:lnTo>
                  <a:pt x="220" y="302"/>
                </a:lnTo>
                <a:lnTo>
                  <a:pt x="206" y="315"/>
                </a:lnTo>
                <a:lnTo>
                  <a:pt x="191" y="331"/>
                </a:lnTo>
                <a:lnTo>
                  <a:pt x="174" y="349"/>
                </a:lnTo>
                <a:lnTo>
                  <a:pt x="156" y="371"/>
                </a:lnTo>
                <a:lnTo>
                  <a:pt x="137" y="396"/>
                </a:lnTo>
                <a:lnTo>
                  <a:pt x="117" y="422"/>
                </a:lnTo>
                <a:lnTo>
                  <a:pt x="98" y="452"/>
                </a:lnTo>
                <a:lnTo>
                  <a:pt x="80" y="485"/>
                </a:lnTo>
                <a:lnTo>
                  <a:pt x="64" y="520"/>
                </a:lnTo>
                <a:lnTo>
                  <a:pt x="50" y="558"/>
                </a:lnTo>
                <a:lnTo>
                  <a:pt x="38" y="597"/>
                </a:lnTo>
                <a:lnTo>
                  <a:pt x="30" y="640"/>
                </a:lnTo>
                <a:lnTo>
                  <a:pt x="25" y="684"/>
                </a:lnTo>
                <a:lnTo>
                  <a:pt x="25" y="730"/>
                </a:lnTo>
                <a:lnTo>
                  <a:pt x="29" y="778"/>
                </a:lnTo>
                <a:lnTo>
                  <a:pt x="38" y="828"/>
                </a:lnTo>
                <a:lnTo>
                  <a:pt x="54" y="879"/>
                </a:lnTo>
                <a:lnTo>
                  <a:pt x="77" y="931"/>
                </a:lnTo>
                <a:lnTo>
                  <a:pt x="78" y="934"/>
                </a:lnTo>
                <a:lnTo>
                  <a:pt x="82" y="943"/>
                </a:lnTo>
                <a:lnTo>
                  <a:pt x="86" y="955"/>
                </a:lnTo>
                <a:lnTo>
                  <a:pt x="93" y="971"/>
                </a:lnTo>
                <a:lnTo>
                  <a:pt x="98" y="990"/>
                </a:lnTo>
                <a:lnTo>
                  <a:pt x="105" y="1013"/>
                </a:lnTo>
                <a:lnTo>
                  <a:pt x="110" y="1040"/>
                </a:lnTo>
                <a:lnTo>
                  <a:pt x="114" y="1070"/>
                </a:lnTo>
                <a:lnTo>
                  <a:pt x="117" y="1104"/>
                </a:lnTo>
                <a:lnTo>
                  <a:pt x="118" y="1139"/>
                </a:lnTo>
                <a:lnTo>
                  <a:pt x="118" y="1143"/>
                </a:lnTo>
                <a:lnTo>
                  <a:pt x="118" y="1153"/>
                </a:lnTo>
                <a:lnTo>
                  <a:pt x="118" y="1167"/>
                </a:lnTo>
                <a:lnTo>
                  <a:pt x="121" y="1187"/>
                </a:lnTo>
                <a:lnTo>
                  <a:pt x="124" y="1211"/>
                </a:lnTo>
                <a:lnTo>
                  <a:pt x="128" y="1239"/>
                </a:lnTo>
                <a:lnTo>
                  <a:pt x="135" y="1271"/>
                </a:lnTo>
                <a:lnTo>
                  <a:pt x="144" y="1308"/>
                </a:lnTo>
                <a:lnTo>
                  <a:pt x="157" y="1346"/>
                </a:lnTo>
                <a:lnTo>
                  <a:pt x="173" y="1388"/>
                </a:lnTo>
                <a:lnTo>
                  <a:pt x="192" y="1431"/>
                </a:lnTo>
                <a:lnTo>
                  <a:pt x="217" y="1476"/>
                </a:lnTo>
                <a:lnTo>
                  <a:pt x="244" y="1523"/>
                </a:lnTo>
                <a:lnTo>
                  <a:pt x="277" y="1571"/>
                </a:lnTo>
                <a:lnTo>
                  <a:pt x="317" y="1620"/>
                </a:lnTo>
                <a:lnTo>
                  <a:pt x="362" y="1669"/>
                </a:lnTo>
                <a:lnTo>
                  <a:pt x="412" y="1718"/>
                </a:lnTo>
                <a:lnTo>
                  <a:pt x="469" y="1766"/>
                </a:lnTo>
                <a:lnTo>
                  <a:pt x="471" y="1768"/>
                </a:lnTo>
                <a:lnTo>
                  <a:pt x="479" y="1774"/>
                </a:lnTo>
                <a:lnTo>
                  <a:pt x="491" y="1781"/>
                </a:lnTo>
                <a:lnTo>
                  <a:pt x="506" y="1791"/>
                </a:lnTo>
                <a:lnTo>
                  <a:pt x="526" y="1803"/>
                </a:lnTo>
                <a:lnTo>
                  <a:pt x="549" y="1815"/>
                </a:lnTo>
                <a:lnTo>
                  <a:pt x="577" y="1829"/>
                </a:lnTo>
                <a:lnTo>
                  <a:pt x="608" y="1843"/>
                </a:lnTo>
                <a:lnTo>
                  <a:pt x="643" y="1856"/>
                </a:lnTo>
                <a:lnTo>
                  <a:pt x="683" y="1869"/>
                </a:lnTo>
                <a:lnTo>
                  <a:pt x="725" y="1880"/>
                </a:lnTo>
                <a:lnTo>
                  <a:pt x="771" y="1890"/>
                </a:lnTo>
                <a:lnTo>
                  <a:pt x="820" y="1898"/>
                </a:lnTo>
                <a:lnTo>
                  <a:pt x="873" y="1902"/>
                </a:lnTo>
                <a:lnTo>
                  <a:pt x="929" y="1904"/>
                </a:lnTo>
                <a:lnTo>
                  <a:pt x="990" y="1902"/>
                </a:lnTo>
                <a:lnTo>
                  <a:pt x="1054" y="1895"/>
                </a:lnTo>
                <a:lnTo>
                  <a:pt x="1121" y="1884"/>
                </a:lnTo>
                <a:lnTo>
                  <a:pt x="1121" y="1884"/>
                </a:lnTo>
                <a:lnTo>
                  <a:pt x="1156" y="1877"/>
                </a:lnTo>
                <a:lnTo>
                  <a:pt x="1193" y="1872"/>
                </a:lnTo>
                <a:lnTo>
                  <a:pt x="1231" y="1867"/>
                </a:lnTo>
                <a:lnTo>
                  <a:pt x="1271" y="1862"/>
                </a:lnTo>
                <a:lnTo>
                  <a:pt x="1316" y="1859"/>
                </a:lnTo>
                <a:lnTo>
                  <a:pt x="1365" y="1856"/>
                </a:lnTo>
                <a:lnTo>
                  <a:pt x="1371" y="1856"/>
                </a:lnTo>
                <a:lnTo>
                  <a:pt x="1382" y="1856"/>
                </a:lnTo>
                <a:lnTo>
                  <a:pt x="1401" y="1855"/>
                </a:lnTo>
                <a:lnTo>
                  <a:pt x="1424" y="1854"/>
                </a:lnTo>
                <a:lnTo>
                  <a:pt x="1453" y="1852"/>
                </a:lnTo>
                <a:lnTo>
                  <a:pt x="1486" y="1850"/>
                </a:lnTo>
                <a:lnTo>
                  <a:pt x="1523" y="1845"/>
                </a:lnTo>
                <a:lnTo>
                  <a:pt x="1563" y="1840"/>
                </a:lnTo>
                <a:lnTo>
                  <a:pt x="1605" y="1835"/>
                </a:lnTo>
                <a:lnTo>
                  <a:pt x="1649" y="1826"/>
                </a:lnTo>
                <a:lnTo>
                  <a:pt x="1693" y="1816"/>
                </a:lnTo>
                <a:lnTo>
                  <a:pt x="1738" y="1806"/>
                </a:lnTo>
                <a:lnTo>
                  <a:pt x="1781" y="1792"/>
                </a:lnTo>
                <a:lnTo>
                  <a:pt x="1824" y="1777"/>
                </a:lnTo>
                <a:lnTo>
                  <a:pt x="1850" y="1793"/>
                </a:lnTo>
                <a:lnTo>
                  <a:pt x="1806" y="1810"/>
                </a:lnTo>
                <a:lnTo>
                  <a:pt x="1761" y="1825"/>
                </a:lnTo>
                <a:lnTo>
                  <a:pt x="1715" y="1837"/>
                </a:lnTo>
                <a:lnTo>
                  <a:pt x="1669" y="1847"/>
                </a:lnTo>
                <a:lnTo>
                  <a:pt x="1625" y="1856"/>
                </a:lnTo>
                <a:lnTo>
                  <a:pt x="1581" y="1863"/>
                </a:lnTo>
                <a:lnTo>
                  <a:pt x="1539" y="1869"/>
                </a:lnTo>
                <a:lnTo>
                  <a:pt x="1501" y="1873"/>
                </a:lnTo>
                <a:lnTo>
                  <a:pt x="1466" y="1875"/>
                </a:lnTo>
                <a:lnTo>
                  <a:pt x="1434" y="1877"/>
                </a:lnTo>
                <a:lnTo>
                  <a:pt x="1408" y="1878"/>
                </a:lnTo>
                <a:lnTo>
                  <a:pt x="1388" y="1879"/>
                </a:lnTo>
                <a:lnTo>
                  <a:pt x="1373" y="1879"/>
                </a:lnTo>
                <a:lnTo>
                  <a:pt x="1366" y="1879"/>
                </a:lnTo>
                <a:lnTo>
                  <a:pt x="1317" y="1883"/>
                </a:lnTo>
                <a:lnTo>
                  <a:pt x="1274" y="1887"/>
                </a:lnTo>
                <a:lnTo>
                  <a:pt x="1234" y="1890"/>
                </a:lnTo>
                <a:lnTo>
                  <a:pt x="1197" y="1895"/>
                </a:lnTo>
                <a:lnTo>
                  <a:pt x="1161" y="1901"/>
                </a:lnTo>
                <a:lnTo>
                  <a:pt x="1126" y="1907"/>
                </a:lnTo>
                <a:lnTo>
                  <a:pt x="1074" y="1917"/>
                </a:lnTo>
                <a:lnTo>
                  <a:pt x="1024" y="1923"/>
                </a:lnTo>
                <a:lnTo>
                  <a:pt x="975" y="1926"/>
                </a:lnTo>
                <a:lnTo>
                  <a:pt x="929" y="1927"/>
                </a:lnTo>
                <a:lnTo>
                  <a:pt x="871" y="1926"/>
                </a:lnTo>
                <a:lnTo>
                  <a:pt x="817" y="1921"/>
                </a:lnTo>
                <a:lnTo>
                  <a:pt x="766" y="1914"/>
                </a:lnTo>
                <a:lnTo>
                  <a:pt x="719" y="1903"/>
                </a:lnTo>
                <a:lnTo>
                  <a:pt x="675" y="1891"/>
                </a:lnTo>
                <a:lnTo>
                  <a:pt x="635" y="1878"/>
                </a:lnTo>
                <a:lnTo>
                  <a:pt x="598" y="1864"/>
                </a:lnTo>
                <a:lnTo>
                  <a:pt x="565" y="1851"/>
                </a:lnTo>
                <a:lnTo>
                  <a:pt x="537" y="1836"/>
                </a:lnTo>
                <a:lnTo>
                  <a:pt x="512" y="1823"/>
                </a:lnTo>
                <a:lnTo>
                  <a:pt x="492" y="1811"/>
                </a:lnTo>
                <a:lnTo>
                  <a:pt x="476" y="1800"/>
                </a:lnTo>
                <a:lnTo>
                  <a:pt x="464" y="1793"/>
                </a:lnTo>
                <a:lnTo>
                  <a:pt x="457" y="1788"/>
                </a:lnTo>
                <a:lnTo>
                  <a:pt x="454" y="1786"/>
                </a:lnTo>
                <a:lnTo>
                  <a:pt x="396" y="1735"/>
                </a:lnTo>
                <a:lnTo>
                  <a:pt x="343" y="1685"/>
                </a:lnTo>
                <a:lnTo>
                  <a:pt x="298" y="1635"/>
                </a:lnTo>
                <a:lnTo>
                  <a:pt x="257" y="1585"/>
                </a:lnTo>
                <a:lnTo>
                  <a:pt x="223" y="1535"/>
                </a:lnTo>
                <a:lnTo>
                  <a:pt x="194" y="1487"/>
                </a:lnTo>
                <a:lnTo>
                  <a:pt x="170" y="1440"/>
                </a:lnTo>
                <a:lnTo>
                  <a:pt x="149" y="1395"/>
                </a:lnTo>
                <a:lnTo>
                  <a:pt x="133" y="1352"/>
                </a:lnTo>
                <a:lnTo>
                  <a:pt x="121" y="1312"/>
                </a:lnTo>
                <a:lnTo>
                  <a:pt x="111" y="1276"/>
                </a:lnTo>
                <a:lnTo>
                  <a:pt x="105" y="1242"/>
                </a:lnTo>
                <a:lnTo>
                  <a:pt x="99" y="1213"/>
                </a:lnTo>
                <a:lnTo>
                  <a:pt x="96" y="1187"/>
                </a:lnTo>
                <a:lnTo>
                  <a:pt x="95" y="1167"/>
                </a:lnTo>
                <a:lnTo>
                  <a:pt x="94" y="1152"/>
                </a:lnTo>
                <a:lnTo>
                  <a:pt x="94" y="1142"/>
                </a:lnTo>
                <a:lnTo>
                  <a:pt x="94" y="1139"/>
                </a:lnTo>
                <a:lnTo>
                  <a:pt x="93" y="1101"/>
                </a:lnTo>
                <a:lnTo>
                  <a:pt x="90" y="1067"/>
                </a:lnTo>
                <a:lnTo>
                  <a:pt x="85" y="1036"/>
                </a:lnTo>
                <a:lnTo>
                  <a:pt x="79" y="1009"/>
                </a:lnTo>
                <a:lnTo>
                  <a:pt x="73" y="986"/>
                </a:lnTo>
                <a:lnTo>
                  <a:pt x="66" y="967"/>
                </a:lnTo>
                <a:lnTo>
                  <a:pt x="61" y="954"/>
                </a:lnTo>
                <a:lnTo>
                  <a:pt x="57" y="945"/>
                </a:lnTo>
                <a:lnTo>
                  <a:pt x="55" y="943"/>
                </a:lnTo>
                <a:lnTo>
                  <a:pt x="33" y="890"/>
                </a:lnTo>
                <a:lnTo>
                  <a:pt x="17" y="838"/>
                </a:lnTo>
                <a:lnTo>
                  <a:pt x="6" y="788"/>
                </a:lnTo>
                <a:lnTo>
                  <a:pt x="1" y="740"/>
                </a:lnTo>
                <a:lnTo>
                  <a:pt x="0" y="693"/>
                </a:lnTo>
                <a:lnTo>
                  <a:pt x="4" y="650"/>
                </a:lnTo>
                <a:lnTo>
                  <a:pt x="12" y="607"/>
                </a:lnTo>
                <a:lnTo>
                  <a:pt x="21" y="566"/>
                </a:lnTo>
                <a:lnTo>
                  <a:pt x="35" y="528"/>
                </a:lnTo>
                <a:lnTo>
                  <a:pt x="50" y="492"/>
                </a:lnTo>
                <a:lnTo>
                  <a:pt x="67" y="458"/>
                </a:lnTo>
                <a:lnTo>
                  <a:pt x="86" y="427"/>
                </a:lnTo>
                <a:lnTo>
                  <a:pt x="105" y="398"/>
                </a:lnTo>
                <a:lnTo>
                  <a:pt x="124" y="371"/>
                </a:lnTo>
                <a:lnTo>
                  <a:pt x="143" y="348"/>
                </a:lnTo>
                <a:lnTo>
                  <a:pt x="161" y="327"/>
                </a:lnTo>
                <a:lnTo>
                  <a:pt x="178" y="309"/>
                </a:lnTo>
                <a:lnTo>
                  <a:pt x="193" y="294"/>
                </a:lnTo>
                <a:lnTo>
                  <a:pt x="205" y="283"/>
                </a:lnTo>
                <a:lnTo>
                  <a:pt x="215" y="274"/>
                </a:lnTo>
                <a:lnTo>
                  <a:pt x="222" y="269"/>
                </a:lnTo>
                <a:lnTo>
                  <a:pt x="224" y="267"/>
                </a:lnTo>
                <a:lnTo>
                  <a:pt x="284" y="222"/>
                </a:lnTo>
                <a:lnTo>
                  <a:pt x="346" y="182"/>
                </a:lnTo>
                <a:lnTo>
                  <a:pt x="409" y="147"/>
                </a:lnTo>
                <a:lnTo>
                  <a:pt x="473" y="117"/>
                </a:lnTo>
                <a:lnTo>
                  <a:pt x="538" y="92"/>
                </a:lnTo>
                <a:lnTo>
                  <a:pt x="603" y="69"/>
                </a:lnTo>
                <a:lnTo>
                  <a:pt x="667" y="51"/>
                </a:lnTo>
                <a:lnTo>
                  <a:pt x="730" y="37"/>
                </a:lnTo>
                <a:lnTo>
                  <a:pt x="791" y="24"/>
                </a:lnTo>
                <a:lnTo>
                  <a:pt x="850" y="16"/>
                </a:lnTo>
                <a:lnTo>
                  <a:pt x="906" y="10"/>
                </a:lnTo>
                <a:lnTo>
                  <a:pt x="958" y="4"/>
                </a:lnTo>
                <a:lnTo>
                  <a:pt x="1006" y="1"/>
                </a:lnTo>
                <a:lnTo>
                  <a:pt x="1050" y="0"/>
                </a:lnTo>
                <a:lnTo>
                  <a:pt x="1088" y="0"/>
                </a:lnTo>
                <a:close/>
              </a:path>
            </a:pathLst>
          </a:custGeom>
          <a:solidFill>
            <a:srgbClr val="C19A54"/>
          </a:solidFill>
          <a:ln w="0">
            <a:solidFill>
              <a:srgbClr val="C19A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9031422" y="1770073"/>
            <a:ext cx="393305" cy="1185992"/>
          </a:xfrm>
          <a:custGeom>
            <a:avLst/>
            <a:gdLst/>
            <a:ahLst/>
            <a:cxnLst>
              <a:cxn ang="0">
                <a:pos x="78" y="18"/>
              </a:cxn>
              <a:cxn ang="0">
                <a:pos x="146" y="50"/>
              </a:cxn>
              <a:cxn ang="0">
                <a:pos x="193" y="78"/>
              </a:cxn>
              <a:cxn ang="0">
                <a:pos x="221" y="98"/>
              </a:cxn>
              <a:cxn ang="0">
                <a:pos x="231" y="107"/>
              </a:cxn>
              <a:cxn ang="0">
                <a:pos x="261" y="134"/>
              </a:cxn>
              <a:cxn ang="0">
                <a:pos x="297" y="172"/>
              </a:cxn>
              <a:cxn ang="0">
                <a:pos x="337" y="217"/>
              </a:cxn>
              <a:cxn ang="0">
                <a:pos x="371" y="263"/>
              </a:cxn>
              <a:cxn ang="0">
                <a:pos x="485" y="444"/>
              </a:cxn>
              <a:cxn ang="0">
                <a:pos x="518" y="538"/>
              </a:cxn>
              <a:cxn ang="0">
                <a:pos x="534" y="637"/>
              </a:cxn>
              <a:cxn ang="0">
                <a:pos x="536" y="739"/>
              </a:cxn>
              <a:cxn ang="0">
                <a:pos x="527" y="844"/>
              </a:cxn>
              <a:cxn ang="0">
                <a:pos x="509" y="949"/>
              </a:cxn>
              <a:cxn ang="0">
                <a:pos x="482" y="1050"/>
              </a:cxn>
              <a:cxn ang="0">
                <a:pos x="451" y="1147"/>
              </a:cxn>
              <a:cxn ang="0">
                <a:pos x="417" y="1237"/>
              </a:cxn>
              <a:cxn ang="0">
                <a:pos x="383" y="1319"/>
              </a:cxn>
              <a:cxn ang="0">
                <a:pos x="350" y="1389"/>
              </a:cxn>
              <a:cxn ang="0">
                <a:pos x="321" y="1447"/>
              </a:cxn>
              <a:cxn ang="0">
                <a:pos x="297" y="1489"/>
              </a:cxn>
              <a:cxn ang="0">
                <a:pos x="283" y="1515"/>
              </a:cxn>
              <a:cxn ang="0">
                <a:pos x="263" y="1550"/>
              </a:cxn>
              <a:cxn ang="0">
                <a:pos x="215" y="1602"/>
              </a:cxn>
              <a:cxn ang="0">
                <a:pos x="154" y="1646"/>
              </a:cxn>
              <a:cxn ang="0">
                <a:pos x="95" y="1648"/>
              </a:cxn>
              <a:cxn ang="0">
                <a:pos x="163" y="1611"/>
              </a:cxn>
              <a:cxn ang="0">
                <a:pos x="219" y="1565"/>
              </a:cxn>
              <a:cxn ang="0">
                <a:pos x="259" y="1509"/>
              </a:cxn>
              <a:cxn ang="0">
                <a:pos x="266" y="1497"/>
              </a:cxn>
              <a:cxn ang="0">
                <a:pos x="282" y="1466"/>
              </a:cxn>
              <a:cxn ang="0">
                <a:pos x="307" y="1418"/>
              </a:cxn>
              <a:cxn ang="0">
                <a:pos x="338" y="1356"/>
              </a:cxn>
              <a:cxn ang="0">
                <a:pos x="371" y="1281"/>
              </a:cxn>
              <a:cxn ang="0">
                <a:pos x="405" y="1196"/>
              </a:cxn>
              <a:cxn ang="0">
                <a:pos x="438" y="1103"/>
              </a:cxn>
              <a:cxn ang="0">
                <a:pos x="468" y="1004"/>
              </a:cxn>
              <a:cxn ang="0">
                <a:pos x="491" y="902"/>
              </a:cxn>
              <a:cxn ang="0">
                <a:pos x="507" y="798"/>
              </a:cxn>
              <a:cxn ang="0">
                <a:pos x="512" y="695"/>
              </a:cxn>
              <a:cxn ang="0">
                <a:pos x="504" y="595"/>
              </a:cxn>
              <a:cxn ang="0">
                <a:pos x="482" y="501"/>
              </a:cxn>
              <a:cxn ang="0">
                <a:pos x="441" y="413"/>
              </a:cxn>
              <a:cxn ang="0">
                <a:pos x="334" y="252"/>
              </a:cxn>
              <a:cxn ang="0">
                <a:pos x="296" y="206"/>
              </a:cxn>
              <a:cxn ang="0">
                <a:pos x="259" y="166"/>
              </a:cxn>
              <a:cxn ang="0">
                <a:pos x="227" y="136"/>
              </a:cxn>
              <a:cxn ang="0">
                <a:pos x="213" y="123"/>
              </a:cxn>
              <a:cxn ang="0">
                <a:pos x="193" y="108"/>
              </a:cxn>
              <a:cxn ang="0">
                <a:pos x="152" y="82"/>
              </a:cxn>
              <a:cxn ang="0">
                <a:pos x="88" y="50"/>
              </a:cxn>
              <a:cxn ang="0">
                <a:pos x="0" y="14"/>
              </a:cxn>
            </a:cxnLst>
            <a:rect l="0" t="0" r="r" b="b"/>
            <a:pathLst>
              <a:path w="537" h="1664">
                <a:moveTo>
                  <a:pt x="35" y="0"/>
                </a:moveTo>
                <a:lnTo>
                  <a:pt x="78" y="18"/>
                </a:lnTo>
                <a:lnTo>
                  <a:pt x="115" y="34"/>
                </a:lnTo>
                <a:lnTo>
                  <a:pt x="146" y="50"/>
                </a:lnTo>
                <a:lnTo>
                  <a:pt x="171" y="65"/>
                </a:lnTo>
                <a:lnTo>
                  <a:pt x="193" y="78"/>
                </a:lnTo>
                <a:lnTo>
                  <a:pt x="209" y="90"/>
                </a:lnTo>
                <a:lnTo>
                  <a:pt x="221" y="98"/>
                </a:lnTo>
                <a:lnTo>
                  <a:pt x="228" y="105"/>
                </a:lnTo>
                <a:lnTo>
                  <a:pt x="231" y="107"/>
                </a:lnTo>
                <a:lnTo>
                  <a:pt x="245" y="119"/>
                </a:lnTo>
                <a:lnTo>
                  <a:pt x="261" y="134"/>
                </a:lnTo>
                <a:lnTo>
                  <a:pt x="279" y="152"/>
                </a:lnTo>
                <a:lnTo>
                  <a:pt x="297" y="172"/>
                </a:lnTo>
                <a:lnTo>
                  <a:pt x="318" y="193"/>
                </a:lnTo>
                <a:lnTo>
                  <a:pt x="337" y="217"/>
                </a:lnTo>
                <a:lnTo>
                  <a:pt x="355" y="240"/>
                </a:lnTo>
                <a:lnTo>
                  <a:pt x="371" y="263"/>
                </a:lnTo>
                <a:lnTo>
                  <a:pt x="462" y="400"/>
                </a:lnTo>
                <a:lnTo>
                  <a:pt x="485" y="444"/>
                </a:lnTo>
                <a:lnTo>
                  <a:pt x="503" y="490"/>
                </a:lnTo>
                <a:lnTo>
                  <a:pt x="518" y="538"/>
                </a:lnTo>
                <a:lnTo>
                  <a:pt x="528" y="587"/>
                </a:lnTo>
                <a:lnTo>
                  <a:pt x="534" y="637"/>
                </a:lnTo>
                <a:lnTo>
                  <a:pt x="537" y="687"/>
                </a:lnTo>
                <a:lnTo>
                  <a:pt x="536" y="739"/>
                </a:lnTo>
                <a:lnTo>
                  <a:pt x="533" y="792"/>
                </a:lnTo>
                <a:lnTo>
                  <a:pt x="527" y="844"/>
                </a:lnTo>
                <a:lnTo>
                  <a:pt x="519" y="896"/>
                </a:lnTo>
                <a:lnTo>
                  <a:pt x="509" y="949"/>
                </a:lnTo>
                <a:lnTo>
                  <a:pt x="496" y="1000"/>
                </a:lnTo>
                <a:lnTo>
                  <a:pt x="482" y="1050"/>
                </a:lnTo>
                <a:lnTo>
                  <a:pt x="467" y="1099"/>
                </a:lnTo>
                <a:lnTo>
                  <a:pt x="451" y="1147"/>
                </a:lnTo>
                <a:lnTo>
                  <a:pt x="434" y="1193"/>
                </a:lnTo>
                <a:lnTo>
                  <a:pt x="417" y="1237"/>
                </a:lnTo>
                <a:lnTo>
                  <a:pt x="400" y="1279"/>
                </a:lnTo>
                <a:lnTo>
                  <a:pt x="383" y="1319"/>
                </a:lnTo>
                <a:lnTo>
                  <a:pt x="366" y="1355"/>
                </a:lnTo>
                <a:lnTo>
                  <a:pt x="350" y="1389"/>
                </a:lnTo>
                <a:lnTo>
                  <a:pt x="335" y="1420"/>
                </a:lnTo>
                <a:lnTo>
                  <a:pt x="321" y="1447"/>
                </a:lnTo>
                <a:lnTo>
                  <a:pt x="308" y="1470"/>
                </a:lnTo>
                <a:lnTo>
                  <a:pt x="297" y="1489"/>
                </a:lnTo>
                <a:lnTo>
                  <a:pt x="290" y="1504"/>
                </a:lnTo>
                <a:lnTo>
                  <a:pt x="283" y="1515"/>
                </a:lnTo>
                <a:lnTo>
                  <a:pt x="280" y="1520"/>
                </a:lnTo>
                <a:lnTo>
                  <a:pt x="263" y="1550"/>
                </a:lnTo>
                <a:lnTo>
                  <a:pt x="241" y="1578"/>
                </a:lnTo>
                <a:lnTo>
                  <a:pt x="215" y="1602"/>
                </a:lnTo>
                <a:lnTo>
                  <a:pt x="186" y="1626"/>
                </a:lnTo>
                <a:lnTo>
                  <a:pt x="154" y="1646"/>
                </a:lnTo>
                <a:lnTo>
                  <a:pt x="119" y="1664"/>
                </a:lnTo>
                <a:lnTo>
                  <a:pt x="95" y="1648"/>
                </a:lnTo>
                <a:lnTo>
                  <a:pt x="131" y="1631"/>
                </a:lnTo>
                <a:lnTo>
                  <a:pt x="163" y="1611"/>
                </a:lnTo>
                <a:lnTo>
                  <a:pt x="193" y="1590"/>
                </a:lnTo>
                <a:lnTo>
                  <a:pt x="219" y="1565"/>
                </a:lnTo>
                <a:lnTo>
                  <a:pt x="242" y="1538"/>
                </a:lnTo>
                <a:lnTo>
                  <a:pt x="259" y="1509"/>
                </a:lnTo>
                <a:lnTo>
                  <a:pt x="261" y="1505"/>
                </a:lnTo>
                <a:lnTo>
                  <a:pt x="266" y="1497"/>
                </a:lnTo>
                <a:lnTo>
                  <a:pt x="273" y="1484"/>
                </a:lnTo>
                <a:lnTo>
                  <a:pt x="282" y="1466"/>
                </a:lnTo>
                <a:lnTo>
                  <a:pt x="294" y="1445"/>
                </a:lnTo>
                <a:lnTo>
                  <a:pt x="307" y="1418"/>
                </a:lnTo>
                <a:lnTo>
                  <a:pt x="322" y="1389"/>
                </a:lnTo>
                <a:lnTo>
                  <a:pt x="338" y="1356"/>
                </a:lnTo>
                <a:lnTo>
                  <a:pt x="354" y="1320"/>
                </a:lnTo>
                <a:lnTo>
                  <a:pt x="371" y="1281"/>
                </a:lnTo>
                <a:lnTo>
                  <a:pt x="388" y="1240"/>
                </a:lnTo>
                <a:lnTo>
                  <a:pt x="405" y="1196"/>
                </a:lnTo>
                <a:lnTo>
                  <a:pt x="422" y="1150"/>
                </a:lnTo>
                <a:lnTo>
                  <a:pt x="438" y="1103"/>
                </a:lnTo>
                <a:lnTo>
                  <a:pt x="454" y="1054"/>
                </a:lnTo>
                <a:lnTo>
                  <a:pt x="468" y="1004"/>
                </a:lnTo>
                <a:lnTo>
                  <a:pt x="481" y="953"/>
                </a:lnTo>
                <a:lnTo>
                  <a:pt x="491" y="902"/>
                </a:lnTo>
                <a:lnTo>
                  <a:pt x="501" y="849"/>
                </a:lnTo>
                <a:lnTo>
                  <a:pt x="507" y="798"/>
                </a:lnTo>
                <a:lnTo>
                  <a:pt x="511" y="746"/>
                </a:lnTo>
                <a:lnTo>
                  <a:pt x="512" y="695"/>
                </a:lnTo>
                <a:lnTo>
                  <a:pt x="510" y="645"/>
                </a:lnTo>
                <a:lnTo>
                  <a:pt x="504" y="595"/>
                </a:lnTo>
                <a:lnTo>
                  <a:pt x="495" y="547"/>
                </a:lnTo>
                <a:lnTo>
                  <a:pt x="482" y="501"/>
                </a:lnTo>
                <a:lnTo>
                  <a:pt x="464" y="456"/>
                </a:lnTo>
                <a:lnTo>
                  <a:pt x="441" y="413"/>
                </a:lnTo>
                <a:lnTo>
                  <a:pt x="351" y="277"/>
                </a:lnTo>
                <a:lnTo>
                  <a:pt x="334" y="252"/>
                </a:lnTo>
                <a:lnTo>
                  <a:pt x="315" y="229"/>
                </a:lnTo>
                <a:lnTo>
                  <a:pt x="296" y="206"/>
                </a:lnTo>
                <a:lnTo>
                  <a:pt x="277" y="185"/>
                </a:lnTo>
                <a:lnTo>
                  <a:pt x="259" y="166"/>
                </a:lnTo>
                <a:lnTo>
                  <a:pt x="242" y="149"/>
                </a:lnTo>
                <a:lnTo>
                  <a:pt x="227" y="136"/>
                </a:lnTo>
                <a:lnTo>
                  <a:pt x="215" y="125"/>
                </a:lnTo>
                <a:lnTo>
                  <a:pt x="213" y="123"/>
                </a:lnTo>
                <a:lnTo>
                  <a:pt x="206" y="118"/>
                </a:lnTo>
                <a:lnTo>
                  <a:pt x="193" y="108"/>
                </a:lnTo>
                <a:lnTo>
                  <a:pt x="176" y="96"/>
                </a:lnTo>
                <a:lnTo>
                  <a:pt x="152" y="82"/>
                </a:lnTo>
                <a:lnTo>
                  <a:pt x="123" y="67"/>
                </a:lnTo>
                <a:lnTo>
                  <a:pt x="88" y="50"/>
                </a:lnTo>
                <a:lnTo>
                  <a:pt x="48" y="32"/>
                </a:lnTo>
                <a:lnTo>
                  <a:pt x="0" y="14"/>
                </a:lnTo>
                <a:lnTo>
                  <a:pt x="35" y="0"/>
                </a:lnTo>
                <a:close/>
              </a:path>
            </a:pathLst>
          </a:custGeom>
          <a:solidFill>
            <a:srgbClr val="AB9B1A"/>
          </a:solidFill>
          <a:ln w="0">
            <a:solidFill>
              <a:srgbClr val="AB9B1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6"/>
          <p:cNvSpPr>
            <a:spLocks noEditPoints="1"/>
          </p:cNvSpPr>
          <p:nvPr/>
        </p:nvSpPr>
        <p:spPr bwMode="auto">
          <a:xfrm>
            <a:off x="9006567" y="1761520"/>
            <a:ext cx="112582" cy="1203098"/>
          </a:xfrm>
          <a:custGeom>
            <a:avLst/>
            <a:gdLst/>
            <a:ahLst/>
            <a:cxnLst>
              <a:cxn ang="0">
                <a:pos x="129" y="1659"/>
              </a:cxn>
              <a:cxn ang="0">
                <a:pos x="153" y="1675"/>
              </a:cxn>
              <a:cxn ang="0">
                <a:pos x="128" y="1687"/>
              </a:cxn>
              <a:cxn ang="0">
                <a:pos x="102" y="1671"/>
              </a:cxn>
              <a:cxn ang="0">
                <a:pos x="129" y="1659"/>
              </a:cxn>
              <a:cxn ang="0">
                <a:pos x="35" y="0"/>
              </a:cxn>
              <a:cxn ang="0">
                <a:pos x="69" y="11"/>
              </a:cxn>
              <a:cxn ang="0">
                <a:pos x="34" y="25"/>
              </a:cxn>
              <a:cxn ang="0">
                <a:pos x="0" y="13"/>
              </a:cxn>
              <a:cxn ang="0">
                <a:pos x="35" y="0"/>
              </a:cxn>
            </a:cxnLst>
            <a:rect l="0" t="0" r="r" b="b"/>
            <a:pathLst>
              <a:path w="153" h="1687">
                <a:moveTo>
                  <a:pt x="129" y="1659"/>
                </a:moveTo>
                <a:lnTo>
                  <a:pt x="153" y="1675"/>
                </a:lnTo>
                <a:lnTo>
                  <a:pt x="128" y="1687"/>
                </a:lnTo>
                <a:lnTo>
                  <a:pt x="102" y="1671"/>
                </a:lnTo>
                <a:lnTo>
                  <a:pt x="129" y="1659"/>
                </a:lnTo>
                <a:close/>
                <a:moveTo>
                  <a:pt x="35" y="0"/>
                </a:moveTo>
                <a:lnTo>
                  <a:pt x="69" y="11"/>
                </a:lnTo>
                <a:lnTo>
                  <a:pt x="34" y="25"/>
                </a:lnTo>
                <a:lnTo>
                  <a:pt x="0" y="13"/>
                </a:lnTo>
                <a:lnTo>
                  <a:pt x="35" y="0"/>
                </a:lnTo>
                <a:close/>
              </a:path>
            </a:pathLst>
          </a:custGeom>
          <a:solidFill>
            <a:srgbClr val="988C10"/>
          </a:solidFill>
          <a:ln w="0">
            <a:solidFill>
              <a:srgbClr val="988C1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8250662" y="1837071"/>
            <a:ext cx="86264" cy="8410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7" y="3"/>
              </a:cxn>
              <a:cxn ang="0">
                <a:pos x="93" y="11"/>
              </a:cxn>
              <a:cxn ang="0">
                <a:pos x="106" y="24"/>
              </a:cxn>
              <a:cxn ang="0">
                <a:pos x="114" y="40"/>
              </a:cxn>
              <a:cxn ang="0">
                <a:pos x="117" y="59"/>
              </a:cxn>
              <a:cxn ang="0">
                <a:pos x="114" y="77"/>
              </a:cxn>
              <a:cxn ang="0">
                <a:pos x="106" y="93"/>
              </a:cxn>
              <a:cxn ang="0">
                <a:pos x="93" y="106"/>
              </a:cxn>
              <a:cxn ang="0">
                <a:pos x="77" y="114"/>
              </a:cxn>
              <a:cxn ang="0">
                <a:pos x="59" y="117"/>
              </a:cxn>
              <a:cxn ang="0">
                <a:pos x="39" y="114"/>
              </a:cxn>
              <a:cxn ang="0">
                <a:pos x="23" y="106"/>
              </a:cxn>
              <a:cxn ang="0">
                <a:pos x="11" y="93"/>
              </a:cxn>
              <a:cxn ang="0">
                <a:pos x="2" y="77"/>
              </a:cxn>
              <a:cxn ang="0">
                <a:pos x="0" y="59"/>
              </a:cxn>
              <a:cxn ang="0">
                <a:pos x="2" y="40"/>
              </a:cxn>
              <a:cxn ang="0">
                <a:pos x="11" y="24"/>
              </a:cxn>
              <a:cxn ang="0">
                <a:pos x="23" y="11"/>
              </a:cxn>
              <a:cxn ang="0">
                <a:pos x="39" y="3"/>
              </a:cxn>
              <a:cxn ang="0">
                <a:pos x="59" y="0"/>
              </a:cxn>
            </a:cxnLst>
            <a:rect l="0" t="0" r="r" b="b"/>
            <a:pathLst>
              <a:path w="117" h="117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59"/>
                </a:lnTo>
                <a:lnTo>
                  <a:pt x="114" y="77"/>
                </a:lnTo>
                <a:lnTo>
                  <a:pt x="106" y="93"/>
                </a:lnTo>
                <a:lnTo>
                  <a:pt x="93" y="106"/>
                </a:lnTo>
                <a:lnTo>
                  <a:pt x="77" y="114"/>
                </a:lnTo>
                <a:lnTo>
                  <a:pt x="59" y="117"/>
                </a:lnTo>
                <a:lnTo>
                  <a:pt x="39" y="114"/>
                </a:lnTo>
                <a:lnTo>
                  <a:pt x="23" y="106"/>
                </a:lnTo>
                <a:lnTo>
                  <a:pt x="11" y="93"/>
                </a:lnTo>
                <a:lnTo>
                  <a:pt x="2" y="77"/>
                </a:lnTo>
                <a:lnTo>
                  <a:pt x="0" y="59"/>
                </a:lnTo>
                <a:lnTo>
                  <a:pt x="2" y="40"/>
                </a:lnTo>
                <a:lnTo>
                  <a:pt x="11" y="24"/>
                </a:lnTo>
                <a:lnTo>
                  <a:pt x="23" y="11"/>
                </a:lnTo>
                <a:lnTo>
                  <a:pt x="39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8"/>
          <p:cNvSpPr>
            <a:spLocks noEditPoints="1"/>
          </p:cNvSpPr>
          <p:nvPr/>
        </p:nvSpPr>
        <p:spPr bwMode="auto">
          <a:xfrm>
            <a:off x="8241889" y="1828518"/>
            <a:ext cx="103809" cy="101209"/>
          </a:xfrm>
          <a:custGeom>
            <a:avLst/>
            <a:gdLst/>
            <a:ahLst/>
            <a:cxnLst>
              <a:cxn ang="0">
                <a:pos x="72" y="24"/>
              </a:cxn>
              <a:cxn ang="0">
                <a:pos x="57" y="26"/>
              </a:cxn>
              <a:cxn ang="0">
                <a:pos x="44" y="33"/>
              </a:cxn>
              <a:cxn ang="0">
                <a:pos x="33" y="43"/>
              </a:cxn>
              <a:cxn ang="0">
                <a:pos x="27" y="56"/>
              </a:cxn>
              <a:cxn ang="0">
                <a:pos x="25" y="71"/>
              </a:cxn>
              <a:cxn ang="0">
                <a:pos x="27" y="86"/>
              </a:cxn>
              <a:cxn ang="0">
                <a:pos x="33" y="99"/>
              </a:cxn>
              <a:cxn ang="0">
                <a:pos x="44" y="108"/>
              </a:cxn>
              <a:cxn ang="0">
                <a:pos x="57" y="115"/>
              </a:cxn>
              <a:cxn ang="0">
                <a:pos x="72" y="118"/>
              </a:cxn>
              <a:cxn ang="0">
                <a:pos x="86" y="115"/>
              </a:cxn>
              <a:cxn ang="0">
                <a:pos x="98" y="108"/>
              </a:cxn>
              <a:cxn ang="0">
                <a:pos x="109" y="99"/>
              </a:cxn>
              <a:cxn ang="0">
                <a:pos x="115" y="86"/>
              </a:cxn>
              <a:cxn ang="0">
                <a:pos x="118" y="71"/>
              </a:cxn>
              <a:cxn ang="0">
                <a:pos x="115" y="56"/>
              </a:cxn>
              <a:cxn ang="0">
                <a:pos x="109" y="43"/>
              </a:cxn>
              <a:cxn ang="0">
                <a:pos x="98" y="33"/>
              </a:cxn>
              <a:cxn ang="0">
                <a:pos x="86" y="26"/>
              </a:cxn>
              <a:cxn ang="0">
                <a:pos x="72" y="24"/>
              </a:cxn>
              <a:cxn ang="0">
                <a:pos x="72" y="0"/>
              </a:cxn>
              <a:cxn ang="0">
                <a:pos x="90" y="3"/>
              </a:cxn>
              <a:cxn ang="0">
                <a:pos x="107" y="10"/>
              </a:cxn>
              <a:cxn ang="0">
                <a:pos x="121" y="21"/>
              </a:cxn>
              <a:cxn ang="0">
                <a:pos x="132" y="35"/>
              </a:cxn>
              <a:cxn ang="0">
                <a:pos x="139" y="52"/>
              </a:cxn>
              <a:cxn ang="0">
                <a:pos x="142" y="71"/>
              </a:cxn>
              <a:cxn ang="0">
                <a:pos x="139" y="89"/>
              </a:cxn>
              <a:cxn ang="0">
                <a:pos x="132" y="106"/>
              </a:cxn>
              <a:cxn ang="0">
                <a:pos x="121" y="121"/>
              </a:cxn>
              <a:cxn ang="0">
                <a:pos x="107" y="132"/>
              </a:cxn>
              <a:cxn ang="0">
                <a:pos x="90" y="139"/>
              </a:cxn>
              <a:cxn ang="0">
                <a:pos x="72" y="141"/>
              </a:cxn>
              <a:cxn ang="0">
                <a:pos x="52" y="139"/>
              </a:cxn>
              <a:cxn ang="0">
                <a:pos x="35" y="132"/>
              </a:cxn>
              <a:cxn ang="0">
                <a:pos x="22" y="121"/>
              </a:cxn>
              <a:cxn ang="0">
                <a:pos x="10" y="106"/>
              </a:cxn>
              <a:cxn ang="0">
                <a:pos x="3" y="89"/>
              </a:cxn>
              <a:cxn ang="0">
                <a:pos x="0" y="71"/>
              </a:cxn>
              <a:cxn ang="0">
                <a:pos x="3" y="52"/>
              </a:cxn>
              <a:cxn ang="0">
                <a:pos x="10" y="35"/>
              </a:cxn>
              <a:cxn ang="0">
                <a:pos x="22" y="21"/>
              </a:cxn>
              <a:cxn ang="0">
                <a:pos x="35" y="10"/>
              </a:cxn>
              <a:cxn ang="0">
                <a:pos x="52" y="3"/>
              </a:cxn>
              <a:cxn ang="0">
                <a:pos x="72" y="0"/>
              </a:cxn>
            </a:cxnLst>
            <a:rect l="0" t="0" r="r" b="b"/>
            <a:pathLst>
              <a:path w="142" h="141">
                <a:moveTo>
                  <a:pt x="72" y="24"/>
                </a:moveTo>
                <a:lnTo>
                  <a:pt x="57" y="26"/>
                </a:lnTo>
                <a:lnTo>
                  <a:pt x="44" y="33"/>
                </a:lnTo>
                <a:lnTo>
                  <a:pt x="33" y="43"/>
                </a:lnTo>
                <a:lnTo>
                  <a:pt x="27" y="56"/>
                </a:lnTo>
                <a:lnTo>
                  <a:pt x="25" y="71"/>
                </a:lnTo>
                <a:lnTo>
                  <a:pt x="27" y="86"/>
                </a:lnTo>
                <a:lnTo>
                  <a:pt x="33" y="99"/>
                </a:lnTo>
                <a:lnTo>
                  <a:pt x="44" y="108"/>
                </a:lnTo>
                <a:lnTo>
                  <a:pt x="57" y="115"/>
                </a:lnTo>
                <a:lnTo>
                  <a:pt x="72" y="118"/>
                </a:lnTo>
                <a:lnTo>
                  <a:pt x="86" y="115"/>
                </a:lnTo>
                <a:lnTo>
                  <a:pt x="98" y="108"/>
                </a:lnTo>
                <a:lnTo>
                  <a:pt x="109" y="99"/>
                </a:lnTo>
                <a:lnTo>
                  <a:pt x="115" y="86"/>
                </a:lnTo>
                <a:lnTo>
                  <a:pt x="118" y="71"/>
                </a:lnTo>
                <a:lnTo>
                  <a:pt x="115" y="56"/>
                </a:lnTo>
                <a:lnTo>
                  <a:pt x="109" y="43"/>
                </a:lnTo>
                <a:lnTo>
                  <a:pt x="98" y="33"/>
                </a:lnTo>
                <a:lnTo>
                  <a:pt x="86" y="26"/>
                </a:lnTo>
                <a:lnTo>
                  <a:pt x="72" y="24"/>
                </a:lnTo>
                <a:close/>
                <a:moveTo>
                  <a:pt x="72" y="0"/>
                </a:moveTo>
                <a:lnTo>
                  <a:pt x="90" y="3"/>
                </a:lnTo>
                <a:lnTo>
                  <a:pt x="107" y="10"/>
                </a:lnTo>
                <a:lnTo>
                  <a:pt x="121" y="21"/>
                </a:lnTo>
                <a:lnTo>
                  <a:pt x="132" y="35"/>
                </a:lnTo>
                <a:lnTo>
                  <a:pt x="139" y="52"/>
                </a:lnTo>
                <a:lnTo>
                  <a:pt x="142" y="71"/>
                </a:lnTo>
                <a:lnTo>
                  <a:pt x="139" y="89"/>
                </a:lnTo>
                <a:lnTo>
                  <a:pt x="132" y="106"/>
                </a:lnTo>
                <a:lnTo>
                  <a:pt x="121" y="121"/>
                </a:lnTo>
                <a:lnTo>
                  <a:pt x="107" y="132"/>
                </a:lnTo>
                <a:lnTo>
                  <a:pt x="90" y="139"/>
                </a:lnTo>
                <a:lnTo>
                  <a:pt x="72" y="141"/>
                </a:lnTo>
                <a:lnTo>
                  <a:pt x="52" y="139"/>
                </a:lnTo>
                <a:lnTo>
                  <a:pt x="35" y="132"/>
                </a:lnTo>
                <a:lnTo>
                  <a:pt x="22" y="121"/>
                </a:lnTo>
                <a:lnTo>
                  <a:pt x="10" y="106"/>
                </a:lnTo>
                <a:lnTo>
                  <a:pt x="3" y="89"/>
                </a:lnTo>
                <a:lnTo>
                  <a:pt x="0" y="71"/>
                </a:lnTo>
                <a:lnTo>
                  <a:pt x="3" y="52"/>
                </a:lnTo>
                <a:lnTo>
                  <a:pt x="10" y="35"/>
                </a:lnTo>
                <a:lnTo>
                  <a:pt x="22" y="21"/>
                </a:lnTo>
                <a:lnTo>
                  <a:pt x="35" y="10"/>
                </a:lnTo>
                <a:lnTo>
                  <a:pt x="52" y="3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7870516" y="2411535"/>
            <a:ext cx="103809" cy="101209"/>
            <a:chOff x="5630920" y="2377186"/>
            <a:chExt cx="103809" cy="101209"/>
          </a:xfrm>
        </p:grpSpPr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5641155" y="2385739"/>
              <a:ext cx="84802" cy="8410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7" y="3"/>
                </a:cxn>
                <a:cxn ang="0">
                  <a:pos x="93" y="12"/>
                </a:cxn>
                <a:cxn ang="0">
                  <a:pos x="106" y="25"/>
                </a:cxn>
                <a:cxn ang="0">
                  <a:pos x="114" y="41"/>
                </a:cxn>
                <a:cxn ang="0">
                  <a:pos x="118" y="59"/>
                </a:cxn>
                <a:cxn ang="0">
                  <a:pos x="114" y="78"/>
                </a:cxn>
                <a:cxn ang="0">
                  <a:pos x="106" y="94"/>
                </a:cxn>
                <a:cxn ang="0">
                  <a:pos x="93" y="107"/>
                </a:cxn>
                <a:cxn ang="0">
                  <a:pos x="77" y="115"/>
                </a:cxn>
                <a:cxn ang="0">
                  <a:pos x="59" y="118"/>
                </a:cxn>
                <a:cxn ang="0">
                  <a:pos x="40" y="115"/>
                </a:cxn>
                <a:cxn ang="0">
                  <a:pos x="24" y="107"/>
                </a:cxn>
                <a:cxn ang="0">
                  <a:pos x="11" y="94"/>
                </a:cxn>
                <a:cxn ang="0">
                  <a:pos x="2" y="78"/>
                </a:cxn>
                <a:cxn ang="0">
                  <a:pos x="0" y="59"/>
                </a:cxn>
                <a:cxn ang="0">
                  <a:pos x="2" y="41"/>
                </a:cxn>
                <a:cxn ang="0">
                  <a:pos x="11" y="25"/>
                </a:cxn>
                <a:cxn ang="0">
                  <a:pos x="24" y="12"/>
                </a:cxn>
                <a:cxn ang="0">
                  <a:pos x="40" y="3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5"/>
                  </a:lnTo>
                  <a:lnTo>
                    <a:pt x="114" y="41"/>
                  </a:lnTo>
                  <a:lnTo>
                    <a:pt x="118" y="59"/>
                  </a:lnTo>
                  <a:lnTo>
                    <a:pt x="114" y="78"/>
                  </a:lnTo>
                  <a:lnTo>
                    <a:pt x="106" y="94"/>
                  </a:lnTo>
                  <a:lnTo>
                    <a:pt x="93" y="107"/>
                  </a:lnTo>
                  <a:lnTo>
                    <a:pt x="77" y="115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2" y="78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/>
            <p:cNvSpPr>
              <a:spLocks noEditPoints="1"/>
            </p:cNvSpPr>
            <p:nvPr/>
          </p:nvSpPr>
          <p:spPr bwMode="auto">
            <a:xfrm>
              <a:off x="5630920" y="2377186"/>
              <a:ext cx="103809" cy="101209"/>
            </a:xfrm>
            <a:custGeom>
              <a:avLst/>
              <a:gdLst/>
              <a:ahLst/>
              <a:cxnLst>
                <a:cxn ang="0">
                  <a:pos x="71" y="24"/>
                </a:cxn>
                <a:cxn ang="0">
                  <a:pos x="56" y="26"/>
                </a:cxn>
                <a:cxn ang="0">
                  <a:pos x="43" y="33"/>
                </a:cxn>
                <a:cxn ang="0">
                  <a:pos x="33" y="42"/>
                </a:cxn>
                <a:cxn ang="0">
                  <a:pos x="26" y="56"/>
                </a:cxn>
                <a:cxn ang="0">
                  <a:pos x="24" y="70"/>
                </a:cxn>
                <a:cxn ang="0">
                  <a:pos x="26" y="85"/>
                </a:cxn>
                <a:cxn ang="0">
                  <a:pos x="33" y="98"/>
                </a:cxn>
                <a:cxn ang="0">
                  <a:pos x="43" y="108"/>
                </a:cxn>
                <a:cxn ang="0">
                  <a:pos x="56" y="115"/>
                </a:cxn>
                <a:cxn ang="0">
                  <a:pos x="71" y="117"/>
                </a:cxn>
                <a:cxn ang="0">
                  <a:pos x="85" y="115"/>
                </a:cxn>
                <a:cxn ang="0">
                  <a:pos x="98" y="108"/>
                </a:cxn>
                <a:cxn ang="0">
                  <a:pos x="108" y="98"/>
                </a:cxn>
                <a:cxn ang="0">
                  <a:pos x="115" y="85"/>
                </a:cxn>
                <a:cxn ang="0">
                  <a:pos x="117" y="70"/>
                </a:cxn>
                <a:cxn ang="0">
                  <a:pos x="115" y="56"/>
                </a:cxn>
                <a:cxn ang="0">
                  <a:pos x="108" y="42"/>
                </a:cxn>
                <a:cxn ang="0">
                  <a:pos x="98" y="33"/>
                </a:cxn>
                <a:cxn ang="0">
                  <a:pos x="85" y="26"/>
                </a:cxn>
                <a:cxn ang="0">
                  <a:pos x="71" y="24"/>
                </a:cxn>
                <a:cxn ang="0">
                  <a:pos x="71" y="0"/>
                </a:cxn>
                <a:cxn ang="0">
                  <a:pos x="89" y="2"/>
                </a:cxn>
                <a:cxn ang="0">
                  <a:pos x="106" y="9"/>
                </a:cxn>
                <a:cxn ang="0">
                  <a:pos x="120" y="20"/>
                </a:cxn>
                <a:cxn ang="0">
                  <a:pos x="132" y="35"/>
                </a:cxn>
                <a:cxn ang="0">
                  <a:pos x="138" y="52"/>
                </a:cxn>
                <a:cxn ang="0">
                  <a:pos x="141" y="70"/>
                </a:cxn>
                <a:cxn ang="0">
                  <a:pos x="138" y="89"/>
                </a:cxn>
                <a:cxn ang="0">
                  <a:pos x="132" y="106"/>
                </a:cxn>
                <a:cxn ang="0">
                  <a:pos x="120" y="120"/>
                </a:cxn>
                <a:cxn ang="0">
                  <a:pos x="106" y="132"/>
                </a:cxn>
                <a:cxn ang="0">
                  <a:pos x="89" y="138"/>
                </a:cxn>
                <a:cxn ang="0">
                  <a:pos x="71" y="141"/>
                </a:cxn>
                <a:cxn ang="0">
                  <a:pos x="52" y="138"/>
                </a:cxn>
                <a:cxn ang="0">
                  <a:pos x="35" y="132"/>
                </a:cxn>
                <a:cxn ang="0">
                  <a:pos x="21" y="120"/>
                </a:cxn>
                <a:cxn ang="0">
                  <a:pos x="9" y="106"/>
                </a:cxn>
                <a:cxn ang="0">
                  <a:pos x="3" y="89"/>
                </a:cxn>
                <a:cxn ang="0">
                  <a:pos x="0" y="70"/>
                </a:cxn>
                <a:cxn ang="0">
                  <a:pos x="3" y="52"/>
                </a:cxn>
                <a:cxn ang="0">
                  <a:pos x="9" y="35"/>
                </a:cxn>
                <a:cxn ang="0">
                  <a:pos x="21" y="20"/>
                </a:cxn>
                <a:cxn ang="0">
                  <a:pos x="35" y="9"/>
                </a:cxn>
                <a:cxn ang="0">
                  <a:pos x="52" y="2"/>
                </a:cxn>
                <a:cxn ang="0">
                  <a:pos x="71" y="0"/>
                </a:cxn>
              </a:cxnLst>
              <a:rect l="0" t="0" r="r" b="b"/>
              <a:pathLst>
                <a:path w="141" h="141">
                  <a:moveTo>
                    <a:pt x="71" y="24"/>
                  </a:moveTo>
                  <a:lnTo>
                    <a:pt x="56" y="26"/>
                  </a:lnTo>
                  <a:lnTo>
                    <a:pt x="43" y="33"/>
                  </a:lnTo>
                  <a:lnTo>
                    <a:pt x="33" y="42"/>
                  </a:lnTo>
                  <a:lnTo>
                    <a:pt x="26" y="56"/>
                  </a:lnTo>
                  <a:lnTo>
                    <a:pt x="24" y="70"/>
                  </a:lnTo>
                  <a:lnTo>
                    <a:pt x="26" y="85"/>
                  </a:lnTo>
                  <a:lnTo>
                    <a:pt x="33" y="98"/>
                  </a:lnTo>
                  <a:lnTo>
                    <a:pt x="43" y="108"/>
                  </a:lnTo>
                  <a:lnTo>
                    <a:pt x="56" y="115"/>
                  </a:lnTo>
                  <a:lnTo>
                    <a:pt x="71" y="117"/>
                  </a:lnTo>
                  <a:lnTo>
                    <a:pt x="85" y="115"/>
                  </a:lnTo>
                  <a:lnTo>
                    <a:pt x="98" y="108"/>
                  </a:lnTo>
                  <a:lnTo>
                    <a:pt x="108" y="98"/>
                  </a:lnTo>
                  <a:lnTo>
                    <a:pt x="115" y="85"/>
                  </a:lnTo>
                  <a:lnTo>
                    <a:pt x="117" y="70"/>
                  </a:lnTo>
                  <a:lnTo>
                    <a:pt x="115" y="56"/>
                  </a:lnTo>
                  <a:lnTo>
                    <a:pt x="108" y="42"/>
                  </a:lnTo>
                  <a:lnTo>
                    <a:pt x="98" y="33"/>
                  </a:lnTo>
                  <a:lnTo>
                    <a:pt x="85" y="26"/>
                  </a:lnTo>
                  <a:lnTo>
                    <a:pt x="71" y="24"/>
                  </a:lnTo>
                  <a:close/>
                  <a:moveTo>
                    <a:pt x="71" y="0"/>
                  </a:moveTo>
                  <a:lnTo>
                    <a:pt x="89" y="2"/>
                  </a:lnTo>
                  <a:lnTo>
                    <a:pt x="106" y="9"/>
                  </a:lnTo>
                  <a:lnTo>
                    <a:pt x="120" y="20"/>
                  </a:lnTo>
                  <a:lnTo>
                    <a:pt x="132" y="35"/>
                  </a:lnTo>
                  <a:lnTo>
                    <a:pt x="138" y="52"/>
                  </a:lnTo>
                  <a:lnTo>
                    <a:pt x="141" y="70"/>
                  </a:lnTo>
                  <a:lnTo>
                    <a:pt x="138" y="89"/>
                  </a:lnTo>
                  <a:lnTo>
                    <a:pt x="132" y="106"/>
                  </a:lnTo>
                  <a:lnTo>
                    <a:pt x="120" y="120"/>
                  </a:lnTo>
                  <a:lnTo>
                    <a:pt x="106" y="132"/>
                  </a:lnTo>
                  <a:lnTo>
                    <a:pt x="89" y="138"/>
                  </a:lnTo>
                  <a:lnTo>
                    <a:pt x="71" y="141"/>
                  </a:lnTo>
                  <a:lnTo>
                    <a:pt x="52" y="138"/>
                  </a:lnTo>
                  <a:lnTo>
                    <a:pt x="35" y="132"/>
                  </a:lnTo>
                  <a:lnTo>
                    <a:pt x="21" y="120"/>
                  </a:lnTo>
                  <a:lnTo>
                    <a:pt x="9" y="106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21"/>
          <p:cNvSpPr>
            <a:spLocks/>
          </p:cNvSpPr>
          <p:nvPr/>
        </p:nvSpPr>
        <p:spPr bwMode="auto">
          <a:xfrm>
            <a:off x="8360320" y="2244756"/>
            <a:ext cx="84802" cy="8410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7" y="2"/>
              </a:cxn>
              <a:cxn ang="0">
                <a:pos x="93" y="11"/>
              </a:cxn>
              <a:cxn ang="0">
                <a:pos x="106" y="23"/>
              </a:cxn>
              <a:cxn ang="0">
                <a:pos x="114" y="39"/>
              </a:cxn>
              <a:cxn ang="0">
                <a:pos x="118" y="59"/>
              </a:cxn>
              <a:cxn ang="0">
                <a:pos x="114" y="77"/>
              </a:cxn>
              <a:cxn ang="0">
                <a:pos x="106" y="93"/>
              </a:cxn>
              <a:cxn ang="0">
                <a:pos x="93" y="105"/>
              </a:cxn>
              <a:cxn ang="0">
                <a:pos x="77" y="114"/>
              </a:cxn>
              <a:cxn ang="0">
                <a:pos x="59" y="117"/>
              </a:cxn>
              <a:cxn ang="0">
                <a:pos x="40" y="114"/>
              </a:cxn>
              <a:cxn ang="0">
                <a:pos x="24" y="105"/>
              </a:cxn>
              <a:cxn ang="0">
                <a:pos x="11" y="93"/>
              </a:cxn>
              <a:cxn ang="0">
                <a:pos x="2" y="77"/>
              </a:cxn>
              <a:cxn ang="0">
                <a:pos x="0" y="59"/>
              </a:cxn>
              <a:cxn ang="0">
                <a:pos x="2" y="39"/>
              </a:cxn>
              <a:cxn ang="0">
                <a:pos x="11" y="23"/>
              </a:cxn>
              <a:cxn ang="0">
                <a:pos x="24" y="11"/>
              </a:cxn>
              <a:cxn ang="0">
                <a:pos x="40" y="2"/>
              </a:cxn>
              <a:cxn ang="0">
                <a:pos x="59" y="0"/>
              </a:cxn>
            </a:cxnLst>
            <a:rect l="0" t="0" r="r" b="b"/>
            <a:pathLst>
              <a:path w="118" h="117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3"/>
                </a:lnTo>
                <a:lnTo>
                  <a:pt x="114" y="39"/>
                </a:lnTo>
                <a:lnTo>
                  <a:pt x="118" y="59"/>
                </a:lnTo>
                <a:lnTo>
                  <a:pt x="114" y="77"/>
                </a:lnTo>
                <a:lnTo>
                  <a:pt x="106" y="93"/>
                </a:lnTo>
                <a:lnTo>
                  <a:pt x="93" y="105"/>
                </a:lnTo>
                <a:lnTo>
                  <a:pt x="77" y="114"/>
                </a:lnTo>
                <a:lnTo>
                  <a:pt x="59" y="117"/>
                </a:lnTo>
                <a:lnTo>
                  <a:pt x="40" y="114"/>
                </a:lnTo>
                <a:lnTo>
                  <a:pt x="24" y="105"/>
                </a:lnTo>
                <a:lnTo>
                  <a:pt x="11" y="93"/>
                </a:lnTo>
                <a:lnTo>
                  <a:pt x="2" y="77"/>
                </a:lnTo>
                <a:lnTo>
                  <a:pt x="0" y="59"/>
                </a:lnTo>
                <a:lnTo>
                  <a:pt x="2" y="39"/>
                </a:lnTo>
                <a:lnTo>
                  <a:pt x="11" y="23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2"/>
          <p:cNvSpPr>
            <a:spLocks noEditPoints="1"/>
          </p:cNvSpPr>
          <p:nvPr/>
        </p:nvSpPr>
        <p:spPr bwMode="auto">
          <a:xfrm>
            <a:off x="8350085" y="2236203"/>
            <a:ext cx="103809" cy="99783"/>
          </a:xfrm>
          <a:custGeom>
            <a:avLst/>
            <a:gdLst/>
            <a:ahLst/>
            <a:cxnLst>
              <a:cxn ang="0">
                <a:pos x="71" y="25"/>
              </a:cxn>
              <a:cxn ang="0">
                <a:pos x="56" y="27"/>
              </a:cxn>
              <a:cxn ang="0">
                <a:pos x="43" y="33"/>
              </a:cxn>
              <a:cxn ang="0">
                <a:pos x="33" y="44"/>
              </a:cxn>
              <a:cxn ang="0">
                <a:pos x="26" y="57"/>
              </a:cxn>
              <a:cxn ang="0">
                <a:pos x="24" y="72"/>
              </a:cxn>
              <a:cxn ang="0">
                <a:pos x="26" y="85"/>
              </a:cxn>
              <a:cxn ang="0">
                <a:pos x="33" y="99"/>
              </a:cxn>
              <a:cxn ang="0">
                <a:pos x="43" y="109"/>
              </a:cxn>
              <a:cxn ang="0">
                <a:pos x="56" y="115"/>
              </a:cxn>
              <a:cxn ang="0">
                <a:pos x="71" y="117"/>
              </a:cxn>
              <a:cxn ang="0">
                <a:pos x="85" y="115"/>
              </a:cxn>
              <a:cxn ang="0">
                <a:pos x="98" y="109"/>
              </a:cxn>
              <a:cxn ang="0">
                <a:pos x="108" y="99"/>
              </a:cxn>
              <a:cxn ang="0">
                <a:pos x="115" y="85"/>
              </a:cxn>
              <a:cxn ang="0">
                <a:pos x="117" y="72"/>
              </a:cxn>
              <a:cxn ang="0">
                <a:pos x="115" y="57"/>
              </a:cxn>
              <a:cxn ang="0">
                <a:pos x="108" y="44"/>
              </a:cxn>
              <a:cxn ang="0">
                <a:pos x="98" y="33"/>
              </a:cxn>
              <a:cxn ang="0">
                <a:pos x="85" y="27"/>
              </a:cxn>
              <a:cxn ang="0">
                <a:pos x="71" y="25"/>
              </a:cxn>
              <a:cxn ang="0">
                <a:pos x="71" y="0"/>
              </a:cxn>
              <a:cxn ang="0">
                <a:pos x="89" y="3"/>
              </a:cxn>
              <a:cxn ang="0">
                <a:pos x="106" y="10"/>
              </a:cxn>
              <a:cxn ang="0">
                <a:pos x="120" y="21"/>
              </a:cxn>
              <a:cxn ang="0">
                <a:pos x="132" y="35"/>
              </a:cxn>
              <a:cxn ang="0">
                <a:pos x="138" y="52"/>
              </a:cxn>
              <a:cxn ang="0">
                <a:pos x="141" y="72"/>
              </a:cxn>
              <a:cxn ang="0">
                <a:pos x="138" y="90"/>
              </a:cxn>
              <a:cxn ang="0">
                <a:pos x="132" y="107"/>
              </a:cxn>
              <a:cxn ang="0">
                <a:pos x="120" y="122"/>
              </a:cxn>
              <a:cxn ang="0">
                <a:pos x="106" y="132"/>
              </a:cxn>
              <a:cxn ang="0">
                <a:pos x="89" y="140"/>
              </a:cxn>
              <a:cxn ang="0">
                <a:pos x="71" y="142"/>
              </a:cxn>
              <a:cxn ang="0">
                <a:pos x="52" y="140"/>
              </a:cxn>
              <a:cxn ang="0">
                <a:pos x="35" y="132"/>
              </a:cxn>
              <a:cxn ang="0">
                <a:pos x="21" y="122"/>
              </a:cxn>
              <a:cxn ang="0">
                <a:pos x="9" y="107"/>
              </a:cxn>
              <a:cxn ang="0">
                <a:pos x="3" y="90"/>
              </a:cxn>
              <a:cxn ang="0">
                <a:pos x="0" y="72"/>
              </a:cxn>
              <a:cxn ang="0">
                <a:pos x="3" y="52"/>
              </a:cxn>
              <a:cxn ang="0">
                <a:pos x="9" y="35"/>
              </a:cxn>
              <a:cxn ang="0">
                <a:pos x="21" y="21"/>
              </a:cxn>
              <a:cxn ang="0">
                <a:pos x="35" y="10"/>
              </a:cxn>
              <a:cxn ang="0">
                <a:pos x="52" y="3"/>
              </a:cxn>
              <a:cxn ang="0">
                <a:pos x="71" y="0"/>
              </a:cxn>
            </a:cxnLst>
            <a:rect l="0" t="0" r="r" b="b"/>
            <a:pathLst>
              <a:path w="141" h="142">
                <a:moveTo>
                  <a:pt x="71" y="25"/>
                </a:moveTo>
                <a:lnTo>
                  <a:pt x="56" y="27"/>
                </a:lnTo>
                <a:lnTo>
                  <a:pt x="43" y="33"/>
                </a:lnTo>
                <a:lnTo>
                  <a:pt x="33" y="44"/>
                </a:lnTo>
                <a:lnTo>
                  <a:pt x="26" y="57"/>
                </a:lnTo>
                <a:lnTo>
                  <a:pt x="24" y="72"/>
                </a:lnTo>
                <a:lnTo>
                  <a:pt x="26" y="85"/>
                </a:lnTo>
                <a:lnTo>
                  <a:pt x="33" y="99"/>
                </a:lnTo>
                <a:lnTo>
                  <a:pt x="43" y="109"/>
                </a:lnTo>
                <a:lnTo>
                  <a:pt x="56" y="115"/>
                </a:lnTo>
                <a:lnTo>
                  <a:pt x="71" y="117"/>
                </a:lnTo>
                <a:lnTo>
                  <a:pt x="85" y="115"/>
                </a:lnTo>
                <a:lnTo>
                  <a:pt x="98" y="109"/>
                </a:lnTo>
                <a:lnTo>
                  <a:pt x="108" y="99"/>
                </a:lnTo>
                <a:lnTo>
                  <a:pt x="115" y="85"/>
                </a:lnTo>
                <a:lnTo>
                  <a:pt x="117" y="72"/>
                </a:lnTo>
                <a:lnTo>
                  <a:pt x="115" y="57"/>
                </a:lnTo>
                <a:lnTo>
                  <a:pt x="108" y="44"/>
                </a:lnTo>
                <a:lnTo>
                  <a:pt x="98" y="33"/>
                </a:lnTo>
                <a:lnTo>
                  <a:pt x="85" y="27"/>
                </a:lnTo>
                <a:lnTo>
                  <a:pt x="71" y="25"/>
                </a:lnTo>
                <a:close/>
                <a:moveTo>
                  <a:pt x="71" y="0"/>
                </a:moveTo>
                <a:lnTo>
                  <a:pt x="89" y="3"/>
                </a:lnTo>
                <a:lnTo>
                  <a:pt x="106" y="10"/>
                </a:lnTo>
                <a:lnTo>
                  <a:pt x="120" y="21"/>
                </a:lnTo>
                <a:lnTo>
                  <a:pt x="132" y="35"/>
                </a:lnTo>
                <a:lnTo>
                  <a:pt x="138" y="52"/>
                </a:lnTo>
                <a:lnTo>
                  <a:pt x="141" y="72"/>
                </a:lnTo>
                <a:lnTo>
                  <a:pt x="138" y="90"/>
                </a:lnTo>
                <a:lnTo>
                  <a:pt x="132" y="107"/>
                </a:lnTo>
                <a:lnTo>
                  <a:pt x="120" y="122"/>
                </a:lnTo>
                <a:lnTo>
                  <a:pt x="106" y="132"/>
                </a:lnTo>
                <a:lnTo>
                  <a:pt x="89" y="140"/>
                </a:lnTo>
                <a:lnTo>
                  <a:pt x="71" y="142"/>
                </a:lnTo>
                <a:lnTo>
                  <a:pt x="52" y="140"/>
                </a:lnTo>
                <a:lnTo>
                  <a:pt x="35" y="132"/>
                </a:lnTo>
                <a:lnTo>
                  <a:pt x="21" y="122"/>
                </a:lnTo>
                <a:lnTo>
                  <a:pt x="9" y="107"/>
                </a:lnTo>
                <a:lnTo>
                  <a:pt x="3" y="90"/>
                </a:lnTo>
                <a:lnTo>
                  <a:pt x="0" y="72"/>
                </a:lnTo>
                <a:lnTo>
                  <a:pt x="3" y="52"/>
                </a:lnTo>
                <a:lnTo>
                  <a:pt x="9" y="35"/>
                </a:lnTo>
                <a:lnTo>
                  <a:pt x="21" y="21"/>
                </a:lnTo>
                <a:lnTo>
                  <a:pt x="35" y="10"/>
                </a:lnTo>
                <a:lnTo>
                  <a:pt x="52" y="3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3"/>
          <p:cNvSpPr>
            <a:spLocks/>
          </p:cNvSpPr>
          <p:nvPr/>
        </p:nvSpPr>
        <p:spPr bwMode="auto">
          <a:xfrm>
            <a:off x="8345699" y="2807816"/>
            <a:ext cx="86264" cy="8410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7" y="3"/>
              </a:cxn>
              <a:cxn ang="0">
                <a:pos x="94" y="12"/>
              </a:cxn>
              <a:cxn ang="0">
                <a:pos x="106" y="25"/>
              </a:cxn>
              <a:cxn ang="0">
                <a:pos x="114" y="41"/>
              </a:cxn>
              <a:cxn ang="0">
                <a:pos x="117" y="59"/>
              </a:cxn>
              <a:cxn ang="0">
                <a:pos x="114" y="78"/>
              </a:cxn>
              <a:cxn ang="0">
                <a:pos x="106" y="94"/>
              </a:cxn>
              <a:cxn ang="0">
                <a:pos x="94" y="107"/>
              </a:cxn>
              <a:cxn ang="0">
                <a:pos x="77" y="115"/>
              </a:cxn>
              <a:cxn ang="0">
                <a:pos x="59" y="118"/>
              </a:cxn>
              <a:cxn ang="0">
                <a:pos x="41" y="115"/>
              </a:cxn>
              <a:cxn ang="0">
                <a:pos x="25" y="107"/>
              </a:cxn>
              <a:cxn ang="0">
                <a:pos x="12" y="94"/>
              </a:cxn>
              <a:cxn ang="0">
                <a:pos x="3" y="78"/>
              </a:cxn>
              <a:cxn ang="0">
                <a:pos x="0" y="59"/>
              </a:cxn>
              <a:cxn ang="0">
                <a:pos x="3" y="41"/>
              </a:cxn>
              <a:cxn ang="0">
                <a:pos x="12" y="25"/>
              </a:cxn>
              <a:cxn ang="0">
                <a:pos x="25" y="12"/>
              </a:cxn>
              <a:cxn ang="0">
                <a:pos x="41" y="3"/>
              </a:cxn>
              <a:cxn ang="0">
                <a:pos x="59" y="0"/>
              </a:cxn>
            </a:cxnLst>
            <a:rect l="0" t="0" r="r" b="b"/>
            <a:pathLst>
              <a:path w="117" h="118">
                <a:moveTo>
                  <a:pt x="59" y="0"/>
                </a:moveTo>
                <a:lnTo>
                  <a:pt x="77" y="3"/>
                </a:lnTo>
                <a:lnTo>
                  <a:pt x="94" y="12"/>
                </a:lnTo>
                <a:lnTo>
                  <a:pt x="106" y="25"/>
                </a:lnTo>
                <a:lnTo>
                  <a:pt x="114" y="41"/>
                </a:lnTo>
                <a:lnTo>
                  <a:pt x="117" y="59"/>
                </a:lnTo>
                <a:lnTo>
                  <a:pt x="114" y="78"/>
                </a:lnTo>
                <a:lnTo>
                  <a:pt x="106" y="94"/>
                </a:lnTo>
                <a:lnTo>
                  <a:pt x="94" y="107"/>
                </a:lnTo>
                <a:lnTo>
                  <a:pt x="77" y="115"/>
                </a:lnTo>
                <a:lnTo>
                  <a:pt x="59" y="118"/>
                </a:lnTo>
                <a:lnTo>
                  <a:pt x="41" y="115"/>
                </a:lnTo>
                <a:lnTo>
                  <a:pt x="25" y="107"/>
                </a:lnTo>
                <a:lnTo>
                  <a:pt x="12" y="94"/>
                </a:lnTo>
                <a:lnTo>
                  <a:pt x="3" y="78"/>
                </a:lnTo>
                <a:lnTo>
                  <a:pt x="0" y="59"/>
                </a:lnTo>
                <a:lnTo>
                  <a:pt x="3" y="41"/>
                </a:lnTo>
                <a:lnTo>
                  <a:pt x="12" y="25"/>
                </a:lnTo>
                <a:lnTo>
                  <a:pt x="25" y="12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4"/>
          <p:cNvSpPr>
            <a:spLocks noEditPoints="1"/>
          </p:cNvSpPr>
          <p:nvPr/>
        </p:nvSpPr>
        <p:spPr bwMode="auto">
          <a:xfrm>
            <a:off x="8336926" y="2799263"/>
            <a:ext cx="103809" cy="101209"/>
          </a:xfrm>
          <a:custGeom>
            <a:avLst/>
            <a:gdLst/>
            <a:ahLst/>
            <a:cxnLst>
              <a:cxn ang="0">
                <a:pos x="71" y="24"/>
              </a:cxn>
              <a:cxn ang="0">
                <a:pos x="56" y="26"/>
              </a:cxn>
              <a:cxn ang="0">
                <a:pos x="43" y="33"/>
              </a:cxn>
              <a:cxn ang="0">
                <a:pos x="33" y="42"/>
              </a:cxn>
              <a:cxn ang="0">
                <a:pos x="27" y="56"/>
              </a:cxn>
              <a:cxn ang="0">
                <a:pos x="24" y="70"/>
              </a:cxn>
              <a:cxn ang="0">
                <a:pos x="27" y="85"/>
              </a:cxn>
              <a:cxn ang="0">
                <a:pos x="33" y="98"/>
              </a:cxn>
              <a:cxn ang="0">
                <a:pos x="43" y="108"/>
              </a:cxn>
              <a:cxn ang="0">
                <a:pos x="56" y="115"/>
              </a:cxn>
              <a:cxn ang="0">
                <a:pos x="71" y="117"/>
              </a:cxn>
              <a:cxn ang="0">
                <a:pos x="86" y="115"/>
              </a:cxn>
              <a:cxn ang="0">
                <a:pos x="99" y="108"/>
              </a:cxn>
              <a:cxn ang="0">
                <a:pos x="108" y="98"/>
              </a:cxn>
              <a:cxn ang="0">
                <a:pos x="116" y="85"/>
              </a:cxn>
              <a:cxn ang="0">
                <a:pos x="118" y="70"/>
              </a:cxn>
              <a:cxn ang="0">
                <a:pos x="116" y="56"/>
              </a:cxn>
              <a:cxn ang="0">
                <a:pos x="108" y="42"/>
              </a:cxn>
              <a:cxn ang="0">
                <a:pos x="99" y="33"/>
              </a:cxn>
              <a:cxn ang="0">
                <a:pos x="86" y="26"/>
              </a:cxn>
              <a:cxn ang="0">
                <a:pos x="71" y="24"/>
              </a:cxn>
              <a:cxn ang="0">
                <a:pos x="71" y="0"/>
              </a:cxn>
              <a:cxn ang="0">
                <a:pos x="90" y="2"/>
              </a:cxn>
              <a:cxn ang="0">
                <a:pos x="106" y="9"/>
              </a:cxn>
              <a:cxn ang="0">
                <a:pos x="121" y="20"/>
              </a:cxn>
              <a:cxn ang="0">
                <a:pos x="132" y="35"/>
              </a:cxn>
              <a:cxn ang="0">
                <a:pos x="139" y="52"/>
              </a:cxn>
              <a:cxn ang="0">
                <a:pos x="141" y="70"/>
              </a:cxn>
              <a:cxn ang="0">
                <a:pos x="139" y="89"/>
              </a:cxn>
              <a:cxn ang="0">
                <a:pos x="132" y="106"/>
              </a:cxn>
              <a:cxn ang="0">
                <a:pos x="121" y="120"/>
              </a:cxn>
              <a:cxn ang="0">
                <a:pos x="106" y="132"/>
              </a:cxn>
              <a:cxn ang="0">
                <a:pos x="90" y="138"/>
              </a:cxn>
              <a:cxn ang="0">
                <a:pos x="71" y="141"/>
              </a:cxn>
              <a:cxn ang="0">
                <a:pos x="52" y="138"/>
              </a:cxn>
              <a:cxn ang="0">
                <a:pos x="36" y="132"/>
              </a:cxn>
              <a:cxn ang="0">
                <a:pos x="21" y="120"/>
              </a:cxn>
              <a:cxn ang="0">
                <a:pos x="10" y="106"/>
              </a:cxn>
              <a:cxn ang="0">
                <a:pos x="3" y="89"/>
              </a:cxn>
              <a:cxn ang="0">
                <a:pos x="0" y="70"/>
              </a:cxn>
              <a:cxn ang="0">
                <a:pos x="3" y="52"/>
              </a:cxn>
              <a:cxn ang="0">
                <a:pos x="10" y="35"/>
              </a:cxn>
              <a:cxn ang="0">
                <a:pos x="21" y="20"/>
              </a:cxn>
              <a:cxn ang="0">
                <a:pos x="36" y="9"/>
              </a:cxn>
              <a:cxn ang="0">
                <a:pos x="52" y="2"/>
              </a:cxn>
              <a:cxn ang="0">
                <a:pos x="71" y="0"/>
              </a:cxn>
            </a:cxnLst>
            <a:rect l="0" t="0" r="r" b="b"/>
            <a:pathLst>
              <a:path w="141" h="141">
                <a:moveTo>
                  <a:pt x="71" y="24"/>
                </a:moveTo>
                <a:lnTo>
                  <a:pt x="56" y="26"/>
                </a:lnTo>
                <a:lnTo>
                  <a:pt x="43" y="33"/>
                </a:lnTo>
                <a:lnTo>
                  <a:pt x="33" y="42"/>
                </a:lnTo>
                <a:lnTo>
                  <a:pt x="27" y="56"/>
                </a:lnTo>
                <a:lnTo>
                  <a:pt x="24" y="70"/>
                </a:lnTo>
                <a:lnTo>
                  <a:pt x="27" y="85"/>
                </a:lnTo>
                <a:lnTo>
                  <a:pt x="33" y="98"/>
                </a:lnTo>
                <a:lnTo>
                  <a:pt x="43" y="108"/>
                </a:lnTo>
                <a:lnTo>
                  <a:pt x="56" y="115"/>
                </a:lnTo>
                <a:lnTo>
                  <a:pt x="71" y="117"/>
                </a:lnTo>
                <a:lnTo>
                  <a:pt x="86" y="115"/>
                </a:lnTo>
                <a:lnTo>
                  <a:pt x="99" y="108"/>
                </a:lnTo>
                <a:lnTo>
                  <a:pt x="108" y="98"/>
                </a:lnTo>
                <a:lnTo>
                  <a:pt x="116" y="85"/>
                </a:lnTo>
                <a:lnTo>
                  <a:pt x="118" y="70"/>
                </a:lnTo>
                <a:lnTo>
                  <a:pt x="116" y="56"/>
                </a:lnTo>
                <a:lnTo>
                  <a:pt x="108" y="42"/>
                </a:lnTo>
                <a:lnTo>
                  <a:pt x="99" y="33"/>
                </a:lnTo>
                <a:lnTo>
                  <a:pt x="86" y="26"/>
                </a:lnTo>
                <a:lnTo>
                  <a:pt x="71" y="24"/>
                </a:lnTo>
                <a:close/>
                <a:moveTo>
                  <a:pt x="71" y="0"/>
                </a:moveTo>
                <a:lnTo>
                  <a:pt x="90" y="2"/>
                </a:lnTo>
                <a:lnTo>
                  <a:pt x="106" y="9"/>
                </a:lnTo>
                <a:lnTo>
                  <a:pt x="121" y="20"/>
                </a:lnTo>
                <a:lnTo>
                  <a:pt x="132" y="35"/>
                </a:lnTo>
                <a:lnTo>
                  <a:pt x="139" y="52"/>
                </a:lnTo>
                <a:lnTo>
                  <a:pt x="141" y="70"/>
                </a:lnTo>
                <a:lnTo>
                  <a:pt x="139" y="89"/>
                </a:lnTo>
                <a:lnTo>
                  <a:pt x="132" y="106"/>
                </a:lnTo>
                <a:lnTo>
                  <a:pt x="121" y="120"/>
                </a:lnTo>
                <a:lnTo>
                  <a:pt x="106" y="132"/>
                </a:lnTo>
                <a:lnTo>
                  <a:pt x="90" y="138"/>
                </a:lnTo>
                <a:lnTo>
                  <a:pt x="71" y="141"/>
                </a:lnTo>
                <a:lnTo>
                  <a:pt x="52" y="138"/>
                </a:lnTo>
                <a:lnTo>
                  <a:pt x="36" y="132"/>
                </a:lnTo>
                <a:lnTo>
                  <a:pt x="21" y="120"/>
                </a:lnTo>
                <a:lnTo>
                  <a:pt x="10" y="106"/>
                </a:lnTo>
                <a:lnTo>
                  <a:pt x="3" y="89"/>
                </a:lnTo>
                <a:lnTo>
                  <a:pt x="0" y="70"/>
                </a:lnTo>
                <a:lnTo>
                  <a:pt x="3" y="52"/>
                </a:lnTo>
                <a:lnTo>
                  <a:pt x="10" y="35"/>
                </a:lnTo>
                <a:lnTo>
                  <a:pt x="21" y="20"/>
                </a:lnTo>
                <a:lnTo>
                  <a:pt x="36" y="9"/>
                </a:lnTo>
                <a:lnTo>
                  <a:pt x="52" y="2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024112" y="1894090"/>
            <a:ext cx="102347" cy="99783"/>
            <a:chOff x="6784516" y="1859741"/>
            <a:chExt cx="102347" cy="99783"/>
          </a:xfrm>
        </p:grpSpPr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6791826" y="1866868"/>
              <a:ext cx="86264" cy="8410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77" y="3"/>
                </a:cxn>
                <a:cxn ang="0">
                  <a:pos x="94" y="10"/>
                </a:cxn>
                <a:cxn ang="0">
                  <a:pos x="105" y="23"/>
                </a:cxn>
                <a:cxn ang="0">
                  <a:pos x="114" y="39"/>
                </a:cxn>
                <a:cxn ang="0">
                  <a:pos x="117" y="58"/>
                </a:cxn>
                <a:cxn ang="0">
                  <a:pos x="114" y="77"/>
                </a:cxn>
                <a:cxn ang="0">
                  <a:pos x="105" y="93"/>
                </a:cxn>
                <a:cxn ang="0">
                  <a:pos x="94" y="105"/>
                </a:cxn>
                <a:cxn ang="0">
                  <a:pos x="77" y="114"/>
                </a:cxn>
                <a:cxn ang="0">
                  <a:pos x="58" y="117"/>
                </a:cxn>
                <a:cxn ang="0">
                  <a:pos x="40" y="114"/>
                </a:cxn>
                <a:cxn ang="0">
                  <a:pos x="24" y="105"/>
                </a:cxn>
                <a:cxn ang="0">
                  <a:pos x="12" y="93"/>
                </a:cxn>
                <a:cxn ang="0">
                  <a:pos x="2" y="77"/>
                </a:cxn>
                <a:cxn ang="0">
                  <a:pos x="0" y="58"/>
                </a:cxn>
                <a:cxn ang="0">
                  <a:pos x="2" y="39"/>
                </a:cxn>
                <a:cxn ang="0">
                  <a:pos x="12" y="23"/>
                </a:cxn>
                <a:cxn ang="0">
                  <a:pos x="24" y="10"/>
                </a:cxn>
                <a:cxn ang="0">
                  <a:pos x="40" y="3"/>
                </a:cxn>
                <a:cxn ang="0">
                  <a:pos x="58" y="0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7" y="3"/>
                  </a:lnTo>
                  <a:lnTo>
                    <a:pt x="94" y="10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7"/>
                  </a:lnTo>
                  <a:lnTo>
                    <a:pt x="105" y="93"/>
                  </a:lnTo>
                  <a:lnTo>
                    <a:pt x="94" y="105"/>
                  </a:lnTo>
                  <a:lnTo>
                    <a:pt x="77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2" y="77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12" y="23"/>
                  </a:lnTo>
                  <a:lnTo>
                    <a:pt x="24" y="10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6"/>
            <p:cNvSpPr>
              <a:spLocks noEditPoints="1"/>
            </p:cNvSpPr>
            <p:nvPr/>
          </p:nvSpPr>
          <p:spPr bwMode="auto">
            <a:xfrm>
              <a:off x="6784516" y="1859741"/>
              <a:ext cx="102347" cy="99783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59" y="26"/>
                </a:cxn>
                <a:cxn ang="0">
                  <a:pos x="47" y="30"/>
                </a:cxn>
                <a:cxn ang="0">
                  <a:pos x="37" y="37"/>
                </a:cxn>
                <a:cxn ang="0">
                  <a:pos x="30" y="47"/>
                </a:cxn>
                <a:cxn ang="0">
                  <a:pos x="26" y="58"/>
                </a:cxn>
                <a:cxn ang="0">
                  <a:pos x="24" y="70"/>
                </a:cxn>
                <a:cxn ang="0">
                  <a:pos x="26" y="82"/>
                </a:cxn>
                <a:cxn ang="0">
                  <a:pos x="30" y="94"/>
                </a:cxn>
                <a:cxn ang="0">
                  <a:pos x="37" y="104"/>
                </a:cxn>
                <a:cxn ang="0">
                  <a:pos x="47" y="111"/>
                </a:cxn>
                <a:cxn ang="0">
                  <a:pos x="59" y="115"/>
                </a:cxn>
                <a:cxn ang="0">
                  <a:pos x="70" y="117"/>
                </a:cxn>
                <a:cxn ang="0">
                  <a:pos x="85" y="114"/>
                </a:cxn>
                <a:cxn ang="0">
                  <a:pos x="98" y="108"/>
                </a:cxn>
                <a:cxn ang="0">
                  <a:pos x="108" y="98"/>
                </a:cxn>
                <a:cxn ang="0">
                  <a:pos x="115" y="85"/>
                </a:cxn>
                <a:cxn ang="0">
                  <a:pos x="117" y="70"/>
                </a:cxn>
                <a:cxn ang="0">
                  <a:pos x="115" y="56"/>
                </a:cxn>
                <a:cxn ang="0">
                  <a:pos x="108" y="43"/>
                </a:cxn>
                <a:cxn ang="0">
                  <a:pos x="98" y="33"/>
                </a:cxn>
                <a:cxn ang="0">
                  <a:pos x="85" y="26"/>
                </a:cxn>
                <a:cxn ang="0">
                  <a:pos x="70" y="24"/>
                </a:cxn>
                <a:cxn ang="0">
                  <a:pos x="70" y="0"/>
                </a:cxn>
                <a:cxn ang="0">
                  <a:pos x="90" y="2"/>
                </a:cxn>
                <a:cxn ang="0">
                  <a:pos x="106" y="10"/>
                </a:cxn>
                <a:cxn ang="0">
                  <a:pos x="121" y="20"/>
                </a:cxn>
                <a:cxn ang="0">
                  <a:pos x="131" y="34"/>
                </a:cxn>
                <a:cxn ang="0">
                  <a:pos x="139" y="51"/>
                </a:cxn>
                <a:cxn ang="0">
                  <a:pos x="141" y="70"/>
                </a:cxn>
                <a:cxn ang="0">
                  <a:pos x="139" y="89"/>
                </a:cxn>
                <a:cxn ang="0">
                  <a:pos x="131" y="106"/>
                </a:cxn>
                <a:cxn ang="0">
                  <a:pos x="121" y="121"/>
                </a:cxn>
                <a:cxn ang="0">
                  <a:pos x="106" y="131"/>
                </a:cxn>
                <a:cxn ang="0">
                  <a:pos x="90" y="139"/>
                </a:cxn>
                <a:cxn ang="0">
                  <a:pos x="70" y="141"/>
                </a:cxn>
                <a:cxn ang="0">
                  <a:pos x="52" y="139"/>
                </a:cxn>
                <a:cxn ang="0">
                  <a:pos x="35" y="131"/>
                </a:cxn>
                <a:cxn ang="0">
                  <a:pos x="20" y="121"/>
                </a:cxn>
                <a:cxn ang="0">
                  <a:pos x="10" y="106"/>
                </a:cxn>
                <a:cxn ang="0">
                  <a:pos x="2" y="89"/>
                </a:cxn>
                <a:cxn ang="0">
                  <a:pos x="0" y="70"/>
                </a:cxn>
                <a:cxn ang="0">
                  <a:pos x="2" y="52"/>
                </a:cxn>
                <a:cxn ang="0">
                  <a:pos x="10" y="35"/>
                </a:cxn>
                <a:cxn ang="0">
                  <a:pos x="20" y="20"/>
                </a:cxn>
                <a:cxn ang="0">
                  <a:pos x="35" y="9"/>
                </a:cxn>
                <a:cxn ang="0">
                  <a:pos x="52" y="2"/>
                </a:cxn>
                <a:cxn ang="0">
                  <a:pos x="70" y="0"/>
                </a:cxn>
              </a:cxnLst>
              <a:rect l="0" t="0" r="r" b="b"/>
              <a:pathLst>
                <a:path w="141" h="141">
                  <a:moveTo>
                    <a:pt x="70" y="24"/>
                  </a:moveTo>
                  <a:lnTo>
                    <a:pt x="59" y="26"/>
                  </a:lnTo>
                  <a:lnTo>
                    <a:pt x="47" y="30"/>
                  </a:lnTo>
                  <a:lnTo>
                    <a:pt x="37" y="37"/>
                  </a:lnTo>
                  <a:lnTo>
                    <a:pt x="30" y="47"/>
                  </a:lnTo>
                  <a:lnTo>
                    <a:pt x="26" y="58"/>
                  </a:lnTo>
                  <a:lnTo>
                    <a:pt x="24" y="70"/>
                  </a:lnTo>
                  <a:lnTo>
                    <a:pt x="26" y="82"/>
                  </a:lnTo>
                  <a:lnTo>
                    <a:pt x="30" y="94"/>
                  </a:lnTo>
                  <a:lnTo>
                    <a:pt x="37" y="104"/>
                  </a:lnTo>
                  <a:lnTo>
                    <a:pt x="47" y="111"/>
                  </a:lnTo>
                  <a:lnTo>
                    <a:pt x="59" y="115"/>
                  </a:lnTo>
                  <a:lnTo>
                    <a:pt x="70" y="117"/>
                  </a:lnTo>
                  <a:lnTo>
                    <a:pt x="85" y="114"/>
                  </a:lnTo>
                  <a:lnTo>
                    <a:pt x="98" y="108"/>
                  </a:lnTo>
                  <a:lnTo>
                    <a:pt x="108" y="98"/>
                  </a:lnTo>
                  <a:lnTo>
                    <a:pt x="115" y="85"/>
                  </a:lnTo>
                  <a:lnTo>
                    <a:pt x="117" y="70"/>
                  </a:lnTo>
                  <a:lnTo>
                    <a:pt x="115" y="56"/>
                  </a:lnTo>
                  <a:lnTo>
                    <a:pt x="108" y="43"/>
                  </a:lnTo>
                  <a:lnTo>
                    <a:pt x="98" y="33"/>
                  </a:lnTo>
                  <a:lnTo>
                    <a:pt x="85" y="26"/>
                  </a:lnTo>
                  <a:lnTo>
                    <a:pt x="70" y="24"/>
                  </a:lnTo>
                  <a:close/>
                  <a:moveTo>
                    <a:pt x="70" y="0"/>
                  </a:moveTo>
                  <a:lnTo>
                    <a:pt x="90" y="2"/>
                  </a:lnTo>
                  <a:lnTo>
                    <a:pt x="106" y="10"/>
                  </a:lnTo>
                  <a:lnTo>
                    <a:pt x="121" y="20"/>
                  </a:lnTo>
                  <a:lnTo>
                    <a:pt x="131" y="34"/>
                  </a:lnTo>
                  <a:lnTo>
                    <a:pt x="139" y="51"/>
                  </a:lnTo>
                  <a:lnTo>
                    <a:pt x="141" y="70"/>
                  </a:lnTo>
                  <a:lnTo>
                    <a:pt x="139" y="89"/>
                  </a:lnTo>
                  <a:lnTo>
                    <a:pt x="131" y="106"/>
                  </a:lnTo>
                  <a:lnTo>
                    <a:pt x="121" y="121"/>
                  </a:lnTo>
                  <a:lnTo>
                    <a:pt x="106" y="131"/>
                  </a:lnTo>
                  <a:lnTo>
                    <a:pt x="90" y="139"/>
                  </a:lnTo>
                  <a:lnTo>
                    <a:pt x="70" y="141"/>
                  </a:lnTo>
                  <a:lnTo>
                    <a:pt x="52" y="139"/>
                  </a:lnTo>
                  <a:lnTo>
                    <a:pt x="35" y="131"/>
                  </a:lnTo>
                  <a:lnTo>
                    <a:pt x="20" y="121"/>
                  </a:lnTo>
                  <a:lnTo>
                    <a:pt x="10" y="106"/>
                  </a:lnTo>
                  <a:lnTo>
                    <a:pt x="2" y="89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Freeform 27"/>
          <p:cNvSpPr>
            <a:spLocks/>
          </p:cNvSpPr>
          <p:nvPr/>
        </p:nvSpPr>
        <p:spPr bwMode="auto">
          <a:xfrm>
            <a:off x="8836964" y="2324582"/>
            <a:ext cx="86264" cy="8410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7" y="3"/>
              </a:cxn>
              <a:cxn ang="0">
                <a:pos x="94" y="12"/>
              </a:cxn>
              <a:cxn ang="0">
                <a:pos x="106" y="24"/>
              </a:cxn>
              <a:cxn ang="0">
                <a:pos x="114" y="40"/>
              </a:cxn>
              <a:cxn ang="0">
                <a:pos x="117" y="59"/>
              </a:cxn>
              <a:cxn ang="0">
                <a:pos x="114" y="78"/>
              </a:cxn>
              <a:cxn ang="0">
                <a:pos x="106" y="94"/>
              </a:cxn>
              <a:cxn ang="0">
                <a:pos x="94" y="107"/>
              </a:cxn>
              <a:cxn ang="0">
                <a:pos x="77" y="115"/>
              </a:cxn>
              <a:cxn ang="0">
                <a:pos x="59" y="117"/>
              </a:cxn>
              <a:cxn ang="0">
                <a:pos x="41" y="115"/>
              </a:cxn>
              <a:cxn ang="0">
                <a:pos x="25" y="107"/>
              </a:cxn>
              <a:cxn ang="0">
                <a:pos x="12" y="94"/>
              </a:cxn>
              <a:cxn ang="0">
                <a:pos x="3" y="78"/>
              </a:cxn>
              <a:cxn ang="0">
                <a:pos x="0" y="59"/>
              </a:cxn>
              <a:cxn ang="0">
                <a:pos x="3" y="40"/>
              </a:cxn>
              <a:cxn ang="0">
                <a:pos x="12" y="24"/>
              </a:cxn>
              <a:cxn ang="0">
                <a:pos x="25" y="12"/>
              </a:cxn>
              <a:cxn ang="0">
                <a:pos x="41" y="3"/>
              </a:cxn>
              <a:cxn ang="0">
                <a:pos x="59" y="0"/>
              </a:cxn>
            </a:cxnLst>
            <a:rect l="0" t="0" r="r" b="b"/>
            <a:pathLst>
              <a:path w="117" h="117">
                <a:moveTo>
                  <a:pt x="59" y="0"/>
                </a:moveTo>
                <a:lnTo>
                  <a:pt x="77" y="3"/>
                </a:lnTo>
                <a:lnTo>
                  <a:pt x="94" y="12"/>
                </a:lnTo>
                <a:lnTo>
                  <a:pt x="106" y="24"/>
                </a:lnTo>
                <a:lnTo>
                  <a:pt x="114" y="40"/>
                </a:lnTo>
                <a:lnTo>
                  <a:pt x="117" y="59"/>
                </a:lnTo>
                <a:lnTo>
                  <a:pt x="114" y="78"/>
                </a:lnTo>
                <a:lnTo>
                  <a:pt x="106" y="94"/>
                </a:lnTo>
                <a:lnTo>
                  <a:pt x="94" y="107"/>
                </a:lnTo>
                <a:lnTo>
                  <a:pt x="77" y="115"/>
                </a:lnTo>
                <a:lnTo>
                  <a:pt x="59" y="117"/>
                </a:lnTo>
                <a:lnTo>
                  <a:pt x="41" y="115"/>
                </a:lnTo>
                <a:lnTo>
                  <a:pt x="25" y="107"/>
                </a:lnTo>
                <a:lnTo>
                  <a:pt x="12" y="94"/>
                </a:lnTo>
                <a:lnTo>
                  <a:pt x="3" y="78"/>
                </a:lnTo>
                <a:lnTo>
                  <a:pt x="0" y="59"/>
                </a:lnTo>
                <a:lnTo>
                  <a:pt x="3" y="40"/>
                </a:lnTo>
                <a:lnTo>
                  <a:pt x="12" y="24"/>
                </a:lnTo>
                <a:lnTo>
                  <a:pt x="25" y="12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8"/>
          <p:cNvSpPr>
            <a:spLocks noEditPoints="1"/>
          </p:cNvSpPr>
          <p:nvPr/>
        </p:nvSpPr>
        <p:spPr bwMode="auto">
          <a:xfrm>
            <a:off x="8828191" y="2317454"/>
            <a:ext cx="103809" cy="101209"/>
          </a:xfrm>
          <a:custGeom>
            <a:avLst/>
            <a:gdLst/>
            <a:ahLst/>
            <a:cxnLst>
              <a:cxn ang="0">
                <a:pos x="71" y="25"/>
              </a:cxn>
              <a:cxn ang="0">
                <a:pos x="59" y="26"/>
              </a:cxn>
              <a:cxn ang="0">
                <a:pos x="47" y="30"/>
              </a:cxn>
              <a:cxn ang="0">
                <a:pos x="38" y="38"/>
              </a:cxn>
              <a:cxn ang="0">
                <a:pos x="30" y="47"/>
              </a:cxn>
              <a:cxn ang="0">
                <a:pos x="26" y="59"/>
              </a:cxn>
              <a:cxn ang="0">
                <a:pos x="24" y="71"/>
              </a:cxn>
              <a:cxn ang="0">
                <a:pos x="26" y="83"/>
              </a:cxn>
              <a:cxn ang="0">
                <a:pos x="30" y="94"/>
              </a:cxn>
              <a:cxn ang="0">
                <a:pos x="38" y="104"/>
              </a:cxn>
              <a:cxn ang="0">
                <a:pos x="47" y="111"/>
              </a:cxn>
              <a:cxn ang="0">
                <a:pos x="59" y="116"/>
              </a:cxn>
              <a:cxn ang="0">
                <a:pos x="71" y="118"/>
              </a:cxn>
              <a:cxn ang="0">
                <a:pos x="86" y="115"/>
              </a:cxn>
              <a:cxn ang="0">
                <a:pos x="99" y="109"/>
              </a:cxn>
              <a:cxn ang="0">
                <a:pos x="108" y="98"/>
              </a:cxn>
              <a:cxn ang="0">
                <a:pos x="116" y="86"/>
              </a:cxn>
              <a:cxn ang="0">
                <a:pos x="118" y="71"/>
              </a:cxn>
              <a:cxn ang="0">
                <a:pos x="116" y="57"/>
              </a:cxn>
              <a:cxn ang="0">
                <a:pos x="108" y="44"/>
              </a:cxn>
              <a:cxn ang="0">
                <a:pos x="99" y="33"/>
              </a:cxn>
              <a:cxn ang="0">
                <a:pos x="86" y="27"/>
              </a:cxn>
              <a:cxn ang="0">
                <a:pos x="71" y="25"/>
              </a:cxn>
              <a:cxn ang="0">
                <a:pos x="71" y="0"/>
              </a:cxn>
              <a:cxn ang="0">
                <a:pos x="90" y="2"/>
              </a:cxn>
              <a:cxn ang="0">
                <a:pos x="106" y="10"/>
              </a:cxn>
              <a:cxn ang="0">
                <a:pos x="121" y="22"/>
              </a:cxn>
              <a:cxn ang="0">
                <a:pos x="132" y="35"/>
              </a:cxn>
              <a:cxn ang="0">
                <a:pos x="139" y="52"/>
              </a:cxn>
              <a:cxn ang="0">
                <a:pos x="141" y="71"/>
              </a:cxn>
              <a:cxn ang="0">
                <a:pos x="139" y="90"/>
              </a:cxn>
              <a:cxn ang="0">
                <a:pos x="132" y="107"/>
              </a:cxn>
              <a:cxn ang="0">
                <a:pos x="121" y="121"/>
              </a:cxn>
              <a:cxn ang="0">
                <a:pos x="106" y="132"/>
              </a:cxn>
              <a:cxn ang="0">
                <a:pos x="90" y="139"/>
              </a:cxn>
              <a:cxn ang="0">
                <a:pos x="71" y="142"/>
              </a:cxn>
              <a:cxn ang="0">
                <a:pos x="53" y="139"/>
              </a:cxn>
              <a:cxn ang="0">
                <a:pos x="36" y="132"/>
              </a:cxn>
              <a:cxn ang="0">
                <a:pos x="21" y="121"/>
              </a:cxn>
              <a:cxn ang="0">
                <a:pos x="10" y="106"/>
              </a:cxn>
              <a:cxn ang="0">
                <a:pos x="3" y="90"/>
              </a:cxn>
              <a:cxn ang="0">
                <a:pos x="0" y="71"/>
              </a:cxn>
              <a:cxn ang="0">
                <a:pos x="3" y="52"/>
              </a:cxn>
              <a:cxn ang="0">
                <a:pos x="10" y="35"/>
              </a:cxn>
              <a:cxn ang="0">
                <a:pos x="21" y="20"/>
              </a:cxn>
              <a:cxn ang="0">
                <a:pos x="36" y="10"/>
              </a:cxn>
              <a:cxn ang="0">
                <a:pos x="53" y="2"/>
              </a:cxn>
              <a:cxn ang="0">
                <a:pos x="71" y="0"/>
              </a:cxn>
            </a:cxnLst>
            <a:rect l="0" t="0" r="r" b="b"/>
            <a:pathLst>
              <a:path w="141" h="142">
                <a:moveTo>
                  <a:pt x="71" y="25"/>
                </a:moveTo>
                <a:lnTo>
                  <a:pt x="59" y="26"/>
                </a:lnTo>
                <a:lnTo>
                  <a:pt x="47" y="30"/>
                </a:lnTo>
                <a:lnTo>
                  <a:pt x="38" y="38"/>
                </a:lnTo>
                <a:lnTo>
                  <a:pt x="30" y="47"/>
                </a:lnTo>
                <a:lnTo>
                  <a:pt x="26" y="59"/>
                </a:lnTo>
                <a:lnTo>
                  <a:pt x="24" y="71"/>
                </a:lnTo>
                <a:lnTo>
                  <a:pt x="26" y="83"/>
                </a:lnTo>
                <a:lnTo>
                  <a:pt x="30" y="94"/>
                </a:lnTo>
                <a:lnTo>
                  <a:pt x="38" y="104"/>
                </a:lnTo>
                <a:lnTo>
                  <a:pt x="47" y="111"/>
                </a:lnTo>
                <a:lnTo>
                  <a:pt x="59" y="116"/>
                </a:lnTo>
                <a:lnTo>
                  <a:pt x="71" y="118"/>
                </a:lnTo>
                <a:lnTo>
                  <a:pt x="86" y="115"/>
                </a:lnTo>
                <a:lnTo>
                  <a:pt x="99" y="109"/>
                </a:lnTo>
                <a:lnTo>
                  <a:pt x="108" y="98"/>
                </a:lnTo>
                <a:lnTo>
                  <a:pt x="116" y="86"/>
                </a:lnTo>
                <a:lnTo>
                  <a:pt x="118" y="71"/>
                </a:lnTo>
                <a:lnTo>
                  <a:pt x="116" y="57"/>
                </a:lnTo>
                <a:lnTo>
                  <a:pt x="108" y="44"/>
                </a:lnTo>
                <a:lnTo>
                  <a:pt x="99" y="33"/>
                </a:lnTo>
                <a:lnTo>
                  <a:pt x="86" y="27"/>
                </a:lnTo>
                <a:lnTo>
                  <a:pt x="71" y="25"/>
                </a:lnTo>
                <a:close/>
                <a:moveTo>
                  <a:pt x="71" y="0"/>
                </a:moveTo>
                <a:lnTo>
                  <a:pt x="90" y="2"/>
                </a:lnTo>
                <a:lnTo>
                  <a:pt x="106" y="10"/>
                </a:lnTo>
                <a:lnTo>
                  <a:pt x="121" y="22"/>
                </a:lnTo>
                <a:lnTo>
                  <a:pt x="132" y="35"/>
                </a:lnTo>
                <a:lnTo>
                  <a:pt x="139" y="52"/>
                </a:lnTo>
                <a:lnTo>
                  <a:pt x="141" y="71"/>
                </a:lnTo>
                <a:lnTo>
                  <a:pt x="139" y="90"/>
                </a:lnTo>
                <a:lnTo>
                  <a:pt x="132" y="107"/>
                </a:lnTo>
                <a:lnTo>
                  <a:pt x="121" y="121"/>
                </a:lnTo>
                <a:lnTo>
                  <a:pt x="106" y="132"/>
                </a:lnTo>
                <a:lnTo>
                  <a:pt x="90" y="139"/>
                </a:lnTo>
                <a:lnTo>
                  <a:pt x="71" y="142"/>
                </a:lnTo>
                <a:lnTo>
                  <a:pt x="53" y="139"/>
                </a:lnTo>
                <a:lnTo>
                  <a:pt x="36" y="132"/>
                </a:lnTo>
                <a:lnTo>
                  <a:pt x="21" y="121"/>
                </a:lnTo>
                <a:lnTo>
                  <a:pt x="10" y="106"/>
                </a:lnTo>
                <a:lnTo>
                  <a:pt x="3" y="90"/>
                </a:lnTo>
                <a:lnTo>
                  <a:pt x="0" y="71"/>
                </a:lnTo>
                <a:lnTo>
                  <a:pt x="3" y="52"/>
                </a:lnTo>
                <a:lnTo>
                  <a:pt x="10" y="35"/>
                </a:lnTo>
                <a:lnTo>
                  <a:pt x="21" y="20"/>
                </a:lnTo>
                <a:lnTo>
                  <a:pt x="36" y="10"/>
                </a:lnTo>
                <a:lnTo>
                  <a:pt x="53" y="2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9"/>
          <p:cNvSpPr>
            <a:spLocks/>
          </p:cNvSpPr>
          <p:nvPr/>
        </p:nvSpPr>
        <p:spPr bwMode="auto">
          <a:xfrm>
            <a:off x="9182019" y="2210544"/>
            <a:ext cx="86264" cy="84103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76" y="2"/>
              </a:cxn>
              <a:cxn ang="0">
                <a:pos x="92" y="11"/>
              </a:cxn>
              <a:cxn ang="0">
                <a:pos x="105" y="23"/>
              </a:cxn>
              <a:cxn ang="0">
                <a:pos x="114" y="39"/>
              </a:cxn>
              <a:cxn ang="0">
                <a:pos x="117" y="59"/>
              </a:cxn>
              <a:cxn ang="0">
                <a:pos x="114" y="77"/>
              </a:cxn>
              <a:cxn ang="0">
                <a:pos x="105" y="93"/>
              </a:cxn>
              <a:cxn ang="0">
                <a:pos x="92" y="105"/>
              </a:cxn>
              <a:cxn ang="0">
                <a:pos x="76" y="114"/>
              </a:cxn>
              <a:cxn ang="0">
                <a:pos x="58" y="117"/>
              </a:cxn>
              <a:cxn ang="0">
                <a:pos x="39" y="114"/>
              </a:cxn>
              <a:cxn ang="0">
                <a:pos x="23" y="105"/>
              </a:cxn>
              <a:cxn ang="0">
                <a:pos x="10" y="93"/>
              </a:cxn>
              <a:cxn ang="0">
                <a:pos x="2" y="77"/>
              </a:cxn>
              <a:cxn ang="0">
                <a:pos x="0" y="59"/>
              </a:cxn>
              <a:cxn ang="0">
                <a:pos x="2" y="39"/>
              </a:cxn>
              <a:cxn ang="0">
                <a:pos x="10" y="23"/>
              </a:cxn>
              <a:cxn ang="0">
                <a:pos x="23" y="11"/>
              </a:cxn>
              <a:cxn ang="0">
                <a:pos x="39" y="2"/>
              </a:cxn>
              <a:cxn ang="0">
                <a:pos x="58" y="0"/>
              </a:cxn>
            </a:cxnLst>
            <a:rect l="0" t="0" r="r" b="b"/>
            <a:pathLst>
              <a:path w="117" h="117">
                <a:moveTo>
                  <a:pt x="58" y="0"/>
                </a:moveTo>
                <a:lnTo>
                  <a:pt x="76" y="2"/>
                </a:lnTo>
                <a:lnTo>
                  <a:pt x="92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9"/>
                </a:lnTo>
                <a:lnTo>
                  <a:pt x="114" y="77"/>
                </a:lnTo>
                <a:lnTo>
                  <a:pt x="105" y="93"/>
                </a:lnTo>
                <a:lnTo>
                  <a:pt x="92" y="105"/>
                </a:lnTo>
                <a:lnTo>
                  <a:pt x="76" y="114"/>
                </a:lnTo>
                <a:lnTo>
                  <a:pt x="58" y="117"/>
                </a:lnTo>
                <a:lnTo>
                  <a:pt x="39" y="114"/>
                </a:lnTo>
                <a:lnTo>
                  <a:pt x="23" y="105"/>
                </a:lnTo>
                <a:lnTo>
                  <a:pt x="10" y="93"/>
                </a:lnTo>
                <a:lnTo>
                  <a:pt x="2" y="77"/>
                </a:lnTo>
                <a:lnTo>
                  <a:pt x="0" y="59"/>
                </a:lnTo>
                <a:lnTo>
                  <a:pt x="2" y="39"/>
                </a:lnTo>
                <a:lnTo>
                  <a:pt x="10" y="23"/>
                </a:lnTo>
                <a:lnTo>
                  <a:pt x="23" y="11"/>
                </a:lnTo>
                <a:lnTo>
                  <a:pt x="39" y="2"/>
                </a:lnTo>
                <a:lnTo>
                  <a:pt x="58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0"/>
          <p:cNvSpPr>
            <a:spLocks noEditPoints="1"/>
          </p:cNvSpPr>
          <p:nvPr/>
        </p:nvSpPr>
        <p:spPr bwMode="auto">
          <a:xfrm>
            <a:off x="9173246" y="2201991"/>
            <a:ext cx="103809" cy="99783"/>
          </a:xfrm>
          <a:custGeom>
            <a:avLst/>
            <a:gdLst/>
            <a:ahLst/>
            <a:cxnLst>
              <a:cxn ang="0">
                <a:pos x="71" y="25"/>
              </a:cxn>
              <a:cxn ang="0">
                <a:pos x="59" y="26"/>
              </a:cxn>
              <a:cxn ang="0">
                <a:pos x="48" y="31"/>
              </a:cxn>
              <a:cxn ang="0">
                <a:pos x="38" y="38"/>
              </a:cxn>
              <a:cxn ang="0">
                <a:pos x="31" y="48"/>
              </a:cxn>
              <a:cxn ang="0">
                <a:pos x="25" y="59"/>
              </a:cxn>
              <a:cxn ang="0">
                <a:pos x="24" y="72"/>
              </a:cxn>
              <a:cxn ang="0">
                <a:pos x="25" y="83"/>
              </a:cxn>
              <a:cxn ang="0">
                <a:pos x="31" y="95"/>
              </a:cxn>
              <a:cxn ang="0">
                <a:pos x="38" y="105"/>
              </a:cxn>
              <a:cxn ang="0">
                <a:pos x="48" y="112"/>
              </a:cxn>
              <a:cxn ang="0">
                <a:pos x="59" y="116"/>
              </a:cxn>
              <a:cxn ang="0">
                <a:pos x="71" y="117"/>
              </a:cxn>
              <a:cxn ang="0">
                <a:pos x="85" y="115"/>
              </a:cxn>
              <a:cxn ang="0">
                <a:pos x="98" y="109"/>
              </a:cxn>
              <a:cxn ang="0">
                <a:pos x="109" y="99"/>
              </a:cxn>
              <a:cxn ang="0">
                <a:pos x="115" y="85"/>
              </a:cxn>
              <a:cxn ang="0">
                <a:pos x="117" y="72"/>
              </a:cxn>
              <a:cxn ang="0">
                <a:pos x="115" y="57"/>
              </a:cxn>
              <a:cxn ang="0">
                <a:pos x="109" y="44"/>
              </a:cxn>
              <a:cxn ang="0">
                <a:pos x="98" y="33"/>
              </a:cxn>
              <a:cxn ang="0">
                <a:pos x="85" y="27"/>
              </a:cxn>
              <a:cxn ang="0">
                <a:pos x="71" y="25"/>
              </a:cxn>
              <a:cxn ang="0">
                <a:pos x="71" y="0"/>
              </a:cxn>
              <a:cxn ang="0">
                <a:pos x="89" y="3"/>
              </a:cxn>
              <a:cxn ang="0">
                <a:pos x="107" y="10"/>
              </a:cxn>
              <a:cxn ang="0">
                <a:pos x="120" y="21"/>
              </a:cxn>
              <a:cxn ang="0">
                <a:pos x="132" y="35"/>
              </a:cxn>
              <a:cxn ang="0">
                <a:pos x="139" y="52"/>
              </a:cxn>
              <a:cxn ang="0">
                <a:pos x="142" y="72"/>
              </a:cxn>
              <a:cxn ang="0">
                <a:pos x="139" y="90"/>
              </a:cxn>
              <a:cxn ang="0">
                <a:pos x="132" y="107"/>
              </a:cxn>
              <a:cxn ang="0">
                <a:pos x="120" y="122"/>
              </a:cxn>
              <a:cxn ang="0">
                <a:pos x="107" y="132"/>
              </a:cxn>
              <a:cxn ang="0">
                <a:pos x="89" y="140"/>
              </a:cxn>
              <a:cxn ang="0">
                <a:pos x="71" y="142"/>
              </a:cxn>
              <a:cxn ang="0">
                <a:pos x="52" y="140"/>
              </a:cxn>
              <a:cxn ang="0">
                <a:pos x="35" y="132"/>
              </a:cxn>
              <a:cxn ang="0">
                <a:pos x="21" y="122"/>
              </a:cxn>
              <a:cxn ang="0">
                <a:pos x="9" y="107"/>
              </a:cxn>
              <a:cxn ang="0">
                <a:pos x="3" y="90"/>
              </a:cxn>
              <a:cxn ang="0">
                <a:pos x="0" y="72"/>
              </a:cxn>
              <a:cxn ang="0">
                <a:pos x="3" y="52"/>
              </a:cxn>
              <a:cxn ang="0">
                <a:pos x="9" y="36"/>
              </a:cxn>
              <a:cxn ang="0">
                <a:pos x="21" y="21"/>
              </a:cxn>
              <a:cxn ang="0">
                <a:pos x="35" y="10"/>
              </a:cxn>
              <a:cxn ang="0">
                <a:pos x="52" y="3"/>
              </a:cxn>
              <a:cxn ang="0">
                <a:pos x="71" y="0"/>
              </a:cxn>
            </a:cxnLst>
            <a:rect l="0" t="0" r="r" b="b"/>
            <a:pathLst>
              <a:path w="142" h="142">
                <a:moveTo>
                  <a:pt x="71" y="25"/>
                </a:moveTo>
                <a:lnTo>
                  <a:pt x="59" y="26"/>
                </a:lnTo>
                <a:lnTo>
                  <a:pt x="48" y="31"/>
                </a:lnTo>
                <a:lnTo>
                  <a:pt x="38" y="38"/>
                </a:lnTo>
                <a:lnTo>
                  <a:pt x="31" y="48"/>
                </a:lnTo>
                <a:lnTo>
                  <a:pt x="25" y="59"/>
                </a:lnTo>
                <a:lnTo>
                  <a:pt x="24" y="72"/>
                </a:lnTo>
                <a:lnTo>
                  <a:pt x="25" y="83"/>
                </a:lnTo>
                <a:lnTo>
                  <a:pt x="31" y="95"/>
                </a:lnTo>
                <a:lnTo>
                  <a:pt x="38" y="105"/>
                </a:lnTo>
                <a:lnTo>
                  <a:pt x="48" y="112"/>
                </a:lnTo>
                <a:lnTo>
                  <a:pt x="59" y="116"/>
                </a:lnTo>
                <a:lnTo>
                  <a:pt x="71" y="117"/>
                </a:lnTo>
                <a:lnTo>
                  <a:pt x="85" y="115"/>
                </a:lnTo>
                <a:lnTo>
                  <a:pt x="98" y="109"/>
                </a:lnTo>
                <a:lnTo>
                  <a:pt x="109" y="99"/>
                </a:lnTo>
                <a:lnTo>
                  <a:pt x="115" y="85"/>
                </a:lnTo>
                <a:lnTo>
                  <a:pt x="117" y="72"/>
                </a:lnTo>
                <a:lnTo>
                  <a:pt x="115" y="57"/>
                </a:lnTo>
                <a:lnTo>
                  <a:pt x="109" y="44"/>
                </a:lnTo>
                <a:lnTo>
                  <a:pt x="98" y="33"/>
                </a:lnTo>
                <a:lnTo>
                  <a:pt x="85" y="27"/>
                </a:lnTo>
                <a:lnTo>
                  <a:pt x="71" y="25"/>
                </a:lnTo>
                <a:close/>
                <a:moveTo>
                  <a:pt x="71" y="0"/>
                </a:moveTo>
                <a:lnTo>
                  <a:pt x="89" y="3"/>
                </a:lnTo>
                <a:lnTo>
                  <a:pt x="107" y="10"/>
                </a:lnTo>
                <a:lnTo>
                  <a:pt x="120" y="21"/>
                </a:lnTo>
                <a:lnTo>
                  <a:pt x="132" y="35"/>
                </a:lnTo>
                <a:lnTo>
                  <a:pt x="139" y="52"/>
                </a:lnTo>
                <a:lnTo>
                  <a:pt x="142" y="72"/>
                </a:lnTo>
                <a:lnTo>
                  <a:pt x="139" y="90"/>
                </a:lnTo>
                <a:lnTo>
                  <a:pt x="132" y="107"/>
                </a:lnTo>
                <a:lnTo>
                  <a:pt x="120" y="122"/>
                </a:lnTo>
                <a:lnTo>
                  <a:pt x="107" y="132"/>
                </a:lnTo>
                <a:lnTo>
                  <a:pt x="89" y="140"/>
                </a:lnTo>
                <a:lnTo>
                  <a:pt x="71" y="142"/>
                </a:lnTo>
                <a:lnTo>
                  <a:pt x="52" y="140"/>
                </a:lnTo>
                <a:lnTo>
                  <a:pt x="35" y="132"/>
                </a:lnTo>
                <a:lnTo>
                  <a:pt x="21" y="122"/>
                </a:lnTo>
                <a:lnTo>
                  <a:pt x="9" y="107"/>
                </a:lnTo>
                <a:lnTo>
                  <a:pt x="3" y="90"/>
                </a:lnTo>
                <a:lnTo>
                  <a:pt x="0" y="72"/>
                </a:lnTo>
                <a:lnTo>
                  <a:pt x="3" y="52"/>
                </a:lnTo>
                <a:lnTo>
                  <a:pt x="9" y="36"/>
                </a:lnTo>
                <a:lnTo>
                  <a:pt x="21" y="21"/>
                </a:lnTo>
                <a:lnTo>
                  <a:pt x="35" y="10"/>
                </a:lnTo>
                <a:lnTo>
                  <a:pt x="52" y="3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31"/>
          <p:cNvSpPr>
            <a:spLocks/>
          </p:cNvSpPr>
          <p:nvPr/>
        </p:nvSpPr>
        <p:spPr bwMode="auto">
          <a:xfrm>
            <a:off x="9059203" y="2780733"/>
            <a:ext cx="86264" cy="8410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7" y="3"/>
              </a:cxn>
              <a:cxn ang="0">
                <a:pos x="94" y="12"/>
              </a:cxn>
              <a:cxn ang="0">
                <a:pos x="106" y="24"/>
              </a:cxn>
              <a:cxn ang="0">
                <a:pos x="114" y="40"/>
              </a:cxn>
              <a:cxn ang="0">
                <a:pos x="117" y="59"/>
              </a:cxn>
              <a:cxn ang="0">
                <a:pos x="114" y="78"/>
              </a:cxn>
              <a:cxn ang="0">
                <a:pos x="106" y="94"/>
              </a:cxn>
              <a:cxn ang="0">
                <a:pos x="94" y="107"/>
              </a:cxn>
              <a:cxn ang="0">
                <a:pos x="77" y="115"/>
              </a:cxn>
              <a:cxn ang="0">
                <a:pos x="59" y="117"/>
              </a:cxn>
              <a:cxn ang="0">
                <a:pos x="41" y="115"/>
              </a:cxn>
              <a:cxn ang="0">
                <a:pos x="25" y="107"/>
              </a:cxn>
              <a:cxn ang="0">
                <a:pos x="12" y="94"/>
              </a:cxn>
              <a:cxn ang="0">
                <a:pos x="3" y="78"/>
              </a:cxn>
              <a:cxn ang="0">
                <a:pos x="0" y="59"/>
              </a:cxn>
              <a:cxn ang="0">
                <a:pos x="3" y="40"/>
              </a:cxn>
              <a:cxn ang="0">
                <a:pos x="12" y="24"/>
              </a:cxn>
              <a:cxn ang="0">
                <a:pos x="25" y="12"/>
              </a:cxn>
              <a:cxn ang="0">
                <a:pos x="41" y="3"/>
              </a:cxn>
              <a:cxn ang="0">
                <a:pos x="59" y="0"/>
              </a:cxn>
            </a:cxnLst>
            <a:rect l="0" t="0" r="r" b="b"/>
            <a:pathLst>
              <a:path w="117" h="117">
                <a:moveTo>
                  <a:pt x="59" y="0"/>
                </a:moveTo>
                <a:lnTo>
                  <a:pt x="77" y="3"/>
                </a:lnTo>
                <a:lnTo>
                  <a:pt x="94" y="12"/>
                </a:lnTo>
                <a:lnTo>
                  <a:pt x="106" y="24"/>
                </a:lnTo>
                <a:lnTo>
                  <a:pt x="114" y="40"/>
                </a:lnTo>
                <a:lnTo>
                  <a:pt x="117" y="59"/>
                </a:lnTo>
                <a:lnTo>
                  <a:pt x="114" y="78"/>
                </a:lnTo>
                <a:lnTo>
                  <a:pt x="106" y="94"/>
                </a:lnTo>
                <a:lnTo>
                  <a:pt x="94" y="107"/>
                </a:lnTo>
                <a:lnTo>
                  <a:pt x="77" y="115"/>
                </a:lnTo>
                <a:lnTo>
                  <a:pt x="59" y="117"/>
                </a:lnTo>
                <a:lnTo>
                  <a:pt x="41" y="115"/>
                </a:lnTo>
                <a:lnTo>
                  <a:pt x="25" y="107"/>
                </a:lnTo>
                <a:lnTo>
                  <a:pt x="12" y="94"/>
                </a:lnTo>
                <a:lnTo>
                  <a:pt x="3" y="78"/>
                </a:lnTo>
                <a:lnTo>
                  <a:pt x="0" y="59"/>
                </a:lnTo>
                <a:lnTo>
                  <a:pt x="3" y="40"/>
                </a:lnTo>
                <a:lnTo>
                  <a:pt x="12" y="24"/>
                </a:lnTo>
                <a:lnTo>
                  <a:pt x="25" y="12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2"/>
          <p:cNvSpPr>
            <a:spLocks noEditPoints="1"/>
          </p:cNvSpPr>
          <p:nvPr/>
        </p:nvSpPr>
        <p:spPr bwMode="auto">
          <a:xfrm>
            <a:off x="9050430" y="2773605"/>
            <a:ext cx="103809" cy="101209"/>
          </a:xfrm>
          <a:custGeom>
            <a:avLst/>
            <a:gdLst/>
            <a:ahLst/>
            <a:cxnLst>
              <a:cxn ang="0">
                <a:pos x="71" y="25"/>
              </a:cxn>
              <a:cxn ang="0">
                <a:pos x="59" y="26"/>
              </a:cxn>
              <a:cxn ang="0">
                <a:pos x="47" y="30"/>
              </a:cxn>
              <a:cxn ang="0">
                <a:pos x="38" y="38"/>
              </a:cxn>
              <a:cxn ang="0">
                <a:pos x="30" y="48"/>
              </a:cxn>
              <a:cxn ang="0">
                <a:pos x="26" y="59"/>
              </a:cxn>
              <a:cxn ang="0">
                <a:pos x="24" y="71"/>
              </a:cxn>
              <a:cxn ang="0">
                <a:pos x="26" y="83"/>
              </a:cxn>
              <a:cxn ang="0">
                <a:pos x="30" y="94"/>
              </a:cxn>
              <a:cxn ang="0">
                <a:pos x="38" y="104"/>
              </a:cxn>
              <a:cxn ang="0">
                <a:pos x="47" y="111"/>
              </a:cxn>
              <a:cxn ang="0">
                <a:pos x="59" y="116"/>
              </a:cxn>
              <a:cxn ang="0">
                <a:pos x="71" y="118"/>
              </a:cxn>
              <a:cxn ang="0">
                <a:pos x="86" y="115"/>
              </a:cxn>
              <a:cxn ang="0">
                <a:pos x="99" y="109"/>
              </a:cxn>
              <a:cxn ang="0">
                <a:pos x="108" y="98"/>
              </a:cxn>
              <a:cxn ang="0">
                <a:pos x="116" y="86"/>
              </a:cxn>
              <a:cxn ang="0">
                <a:pos x="118" y="71"/>
              </a:cxn>
              <a:cxn ang="0">
                <a:pos x="116" y="57"/>
              </a:cxn>
              <a:cxn ang="0">
                <a:pos x="108" y="44"/>
              </a:cxn>
              <a:cxn ang="0">
                <a:pos x="99" y="33"/>
              </a:cxn>
              <a:cxn ang="0">
                <a:pos x="86" y="27"/>
              </a:cxn>
              <a:cxn ang="0">
                <a:pos x="71" y="25"/>
              </a:cxn>
              <a:cxn ang="0">
                <a:pos x="71" y="0"/>
              </a:cxn>
              <a:cxn ang="0">
                <a:pos x="90" y="2"/>
              </a:cxn>
              <a:cxn ang="0">
                <a:pos x="106" y="10"/>
              </a:cxn>
              <a:cxn ang="0">
                <a:pos x="121" y="22"/>
              </a:cxn>
              <a:cxn ang="0">
                <a:pos x="132" y="35"/>
              </a:cxn>
              <a:cxn ang="0">
                <a:pos x="139" y="52"/>
              </a:cxn>
              <a:cxn ang="0">
                <a:pos x="141" y="71"/>
              </a:cxn>
              <a:cxn ang="0">
                <a:pos x="139" y="90"/>
              </a:cxn>
              <a:cxn ang="0">
                <a:pos x="132" y="107"/>
              </a:cxn>
              <a:cxn ang="0">
                <a:pos x="121" y="121"/>
              </a:cxn>
              <a:cxn ang="0">
                <a:pos x="106" y="132"/>
              </a:cxn>
              <a:cxn ang="0">
                <a:pos x="90" y="139"/>
              </a:cxn>
              <a:cxn ang="0">
                <a:pos x="71" y="142"/>
              </a:cxn>
              <a:cxn ang="0">
                <a:pos x="53" y="139"/>
              </a:cxn>
              <a:cxn ang="0">
                <a:pos x="36" y="132"/>
              </a:cxn>
              <a:cxn ang="0">
                <a:pos x="21" y="121"/>
              </a:cxn>
              <a:cxn ang="0">
                <a:pos x="10" y="106"/>
              </a:cxn>
              <a:cxn ang="0">
                <a:pos x="3" y="90"/>
              </a:cxn>
              <a:cxn ang="0">
                <a:pos x="0" y="71"/>
              </a:cxn>
              <a:cxn ang="0">
                <a:pos x="3" y="52"/>
              </a:cxn>
              <a:cxn ang="0">
                <a:pos x="10" y="35"/>
              </a:cxn>
              <a:cxn ang="0">
                <a:pos x="21" y="20"/>
              </a:cxn>
              <a:cxn ang="0">
                <a:pos x="36" y="10"/>
              </a:cxn>
              <a:cxn ang="0">
                <a:pos x="53" y="2"/>
              </a:cxn>
              <a:cxn ang="0">
                <a:pos x="71" y="0"/>
              </a:cxn>
            </a:cxnLst>
            <a:rect l="0" t="0" r="r" b="b"/>
            <a:pathLst>
              <a:path w="141" h="142">
                <a:moveTo>
                  <a:pt x="71" y="25"/>
                </a:moveTo>
                <a:lnTo>
                  <a:pt x="59" y="26"/>
                </a:lnTo>
                <a:lnTo>
                  <a:pt x="47" y="30"/>
                </a:lnTo>
                <a:lnTo>
                  <a:pt x="38" y="38"/>
                </a:lnTo>
                <a:lnTo>
                  <a:pt x="30" y="48"/>
                </a:lnTo>
                <a:lnTo>
                  <a:pt x="26" y="59"/>
                </a:lnTo>
                <a:lnTo>
                  <a:pt x="24" y="71"/>
                </a:lnTo>
                <a:lnTo>
                  <a:pt x="26" y="83"/>
                </a:lnTo>
                <a:lnTo>
                  <a:pt x="30" y="94"/>
                </a:lnTo>
                <a:lnTo>
                  <a:pt x="38" y="104"/>
                </a:lnTo>
                <a:lnTo>
                  <a:pt x="47" y="111"/>
                </a:lnTo>
                <a:lnTo>
                  <a:pt x="59" y="116"/>
                </a:lnTo>
                <a:lnTo>
                  <a:pt x="71" y="118"/>
                </a:lnTo>
                <a:lnTo>
                  <a:pt x="86" y="115"/>
                </a:lnTo>
                <a:lnTo>
                  <a:pt x="99" y="109"/>
                </a:lnTo>
                <a:lnTo>
                  <a:pt x="108" y="98"/>
                </a:lnTo>
                <a:lnTo>
                  <a:pt x="116" y="86"/>
                </a:lnTo>
                <a:lnTo>
                  <a:pt x="118" y="71"/>
                </a:lnTo>
                <a:lnTo>
                  <a:pt x="116" y="57"/>
                </a:lnTo>
                <a:lnTo>
                  <a:pt x="108" y="44"/>
                </a:lnTo>
                <a:lnTo>
                  <a:pt x="99" y="33"/>
                </a:lnTo>
                <a:lnTo>
                  <a:pt x="86" y="27"/>
                </a:lnTo>
                <a:lnTo>
                  <a:pt x="71" y="25"/>
                </a:lnTo>
                <a:close/>
                <a:moveTo>
                  <a:pt x="71" y="0"/>
                </a:moveTo>
                <a:lnTo>
                  <a:pt x="90" y="2"/>
                </a:lnTo>
                <a:lnTo>
                  <a:pt x="106" y="10"/>
                </a:lnTo>
                <a:lnTo>
                  <a:pt x="121" y="22"/>
                </a:lnTo>
                <a:lnTo>
                  <a:pt x="132" y="35"/>
                </a:lnTo>
                <a:lnTo>
                  <a:pt x="139" y="52"/>
                </a:lnTo>
                <a:lnTo>
                  <a:pt x="141" y="71"/>
                </a:lnTo>
                <a:lnTo>
                  <a:pt x="139" y="90"/>
                </a:lnTo>
                <a:lnTo>
                  <a:pt x="132" y="107"/>
                </a:lnTo>
                <a:lnTo>
                  <a:pt x="121" y="121"/>
                </a:lnTo>
                <a:lnTo>
                  <a:pt x="106" y="132"/>
                </a:lnTo>
                <a:lnTo>
                  <a:pt x="90" y="139"/>
                </a:lnTo>
                <a:lnTo>
                  <a:pt x="71" y="142"/>
                </a:lnTo>
                <a:lnTo>
                  <a:pt x="53" y="139"/>
                </a:lnTo>
                <a:lnTo>
                  <a:pt x="36" y="132"/>
                </a:lnTo>
                <a:lnTo>
                  <a:pt x="21" y="121"/>
                </a:lnTo>
                <a:lnTo>
                  <a:pt x="10" y="106"/>
                </a:lnTo>
                <a:lnTo>
                  <a:pt x="3" y="90"/>
                </a:lnTo>
                <a:lnTo>
                  <a:pt x="0" y="71"/>
                </a:lnTo>
                <a:lnTo>
                  <a:pt x="3" y="52"/>
                </a:lnTo>
                <a:lnTo>
                  <a:pt x="10" y="35"/>
                </a:lnTo>
                <a:lnTo>
                  <a:pt x="21" y="20"/>
                </a:lnTo>
                <a:lnTo>
                  <a:pt x="36" y="10"/>
                </a:lnTo>
                <a:lnTo>
                  <a:pt x="53" y="2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33"/>
          <p:cNvSpPr>
            <a:spLocks/>
          </p:cNvSpPr>
          <p:nvPr/>
        </p:nvSpPr>
        <p:spPr bwMode="auto">
          <a:xfrm>
            <a:off x="9661587" y="1829943"/>
            <a:ext cx="86264" cy="82677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76" y="4"/>
              </a:cxn>
              <a:cxn ang="0">
                <a:pos x="92" y="11"/>
              </a:cxn>
              <a:cxn ang="0">
                <a:pos x="105" y="24"/>
              </a:cxn>
              <a:cxn ang="0">
                <a:pos x="114" y="40"/>
              </a:cxn>
              <a:cxn ang="0">
                <a:pos x="117" y="59"/>
              </a:cxn>
              <a:cxn ang="0">
                <a:pos x="114" y="77"/>
              </a:cxn>
              <a:cxn ang="0">
                <a:pos x="105" y="93"/>
              </a:cxn>
              <a:cxn ang="0">
                <a:pos x="92" y="106"/>
              </a:cxn>
              <a:cxn ang="0">
                <a:pos x="76" y="115"/>
              </a:cxn>
              <a:cxn ang="0">
                <a:pos x="58" y="118"/>
              </a:cxn>
              <a:cxn ang="0">
                <a:pos x="39" y="115"/>
              </a:cxn>
              <a:cxn ang="0">
                <a:pos x="23" y="106"/>
              </a:cxn>
              <a:cxn ang="0">
                <a:pos x="10" y="93"/>
              </a:cxn>
              <a:cxn ang="0">
                <a:pos x="2" y="77"/>
              </a:cxn>
              <a:cxn ang="0">
                <a:pos x="0" y="59"/>
              </a:cxn>
              <a:cxn ang="0">
                <a:pos x="2" y="40"/>
              </a:cxn>
              <a:cxn ang="0">
                <a:pos x="10" y="24"/>
              </a:cxn>
              <a:cxn ang="0">
                <a:pos x="23" y="11"/>
              </a:cxn>
              <a:cxn ang="0">
                <a:pos x="39" y="4"/>
              </a:cxn>
              <a:cxn ang="0">
                <a:pos x="58" y="0"/>
              </a:cxn>
            </a:cxnLst>
            <a:rect l="0" t="0" r="r" b="b"/>
            <a:pathLst>
              <a:path w="117" h="118">
                <a:moveTo>
                  <a:pt x="58" y="0"/>
                </a:moveTo>
                <a:lnTo>
                  <a:pt x="76" y="4"/>
                </a:lnTo>
                <a:lnTo>
                  <a:pt x="92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9"/>
                </a:lnTo>
                <a:lnTo>
                  <a:pt x="114" y="77"/>
                </a:lnTo>
                <a:lnTo>
                  <a:pt x="105" y="93"/>
                </a:lnTo>
                <a:lnTo>
                  <a:pt x="92" y="106"/>
                </a:lnTo>
                <a:lnTo>
                  <a:pt x="76" y="115"/>
                </a:lnTo>
                <a:lnTo>
                  <a:pt x="58" y="118"/>
                </a:lnTo>
                <a:lnTo>
                  <a:pt x="39" y="115"/>
                </a:lnTo>
                <a:lnTo>
                  <a:pt x="23" y="106"/>
                </a:lnTo>
                <a:lnTo>
                  <a:pt x="10" y="93"/>
                </a:lnTo>
                <a:lnTo>
                  <a:pt x="2" y="77"/>
                </a:lnTo>
                <a:lnTo>
                  <a:pt x="0" y="59"/>
                </a:lnTo>
                <a:lnTo>
                  <a:pt x="2" y="40"/>
                </a:lnTo>
                <a:lnTo>
                  <a:pt x="10" y="24"/>
                </a:lnTo>
                <a:lnTo>
                  <a:pt x="23" y="11"/>
                </a:lnTo>
                <a:lnTo>
                  <a:pt x="39" y="4"/>
                </a:lnTo>
                <a:lnTo>
                  <a:pt x="58" y="0"/>
                </a:lnTo>
                <a:close/>
              </a:path>
            </a:pathLst>
          </a:custGeom>
          <a:solidFill>
            <a:srgbClr val="00B050"/>
          </a:solidFill>
          <a:ln w="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34"/>
          <p:cNvSpPr>
            <a:spLocks noEditPoints="1"/>
          </p:cNvSpPr>
          <p:nvPr/>
        </p:nvSpPr>
        <p:spPr bwMode="auto">
          <a:xfrm>
            <a:off x="9652815" y="1821390"/>
            <a:ext cx="103809" cy="99783"/>
          </a:xfrm>
          <a:custGeom>
            <a:avLst/>
            <a:gdLst/>
            <a:ahLst/>
            <a:cxnLst>
              <a:cxn ang="0">
                <a:pos x="71" y="23"/>
              </a:cxn>
              <a:cxn ang="0">
                <a:pos x="59" y="25"/>
              </a:cxn>
              <a:cxn ang="0">
                <a:pos x="48" y="30"/>
              </a:cxn>
              <a:cxn ang="0">
                <a:pos x="38" y="37"/>
              </a:cxn>
              <a:cxn ang="0">
                <a:pos x="31" y="47"/>
              </a:cxn>
              <a:cxn ang="0">
                <a:pos x="25" y="57"/>
              </a:cxn>
              <a:cxn ang="0">
                <a:pos x="24" y="70"/>
              </a:cxn>
              <a:cxn ang="0">
                <a:pos x="25" y="82"/>
              </a:cxn>
              <a:cxn ang="0">
                <a:pos x="31" y="94"/>
              </a:cxn>
              <a:cxn ang="0">
                <a:pos x="38" y="103"/>
              </a:cxn>
              <a:cxn ang="0">
                <a:pos x="48" y="111"/>
              </a:cxn>
              <a:cxn ang="0">
                <a:pos x="59" y="115"/>
              </a:cxn>
              <a:cxn ang="0">
                <a:pos x="71" y="117"/>
              </a:cxn>
              <a:cxn ang="0">
                <a:pos x="85" y="114"/>
              </a:cxn>
              <a:cxn ang="0">
                <a:pos x="98" y="107"/>
              </a:cxn>
              <a:cxn ang="0">
                <a:pos x="109" y="98"/>
              </a:cxn>
              <a:cxn ang="0">
                <a:pos x="115" y="85"/>
              </a:cxn>
              <a:cxn ang="0">
                <a:pos x="117" y="70"/>
              </a:cxn>
              <a:cxn ang="0">
                <a:pos x="115" y="55"/>
              </a:cxn>
              <a:cxn ang="0">
                <a:pos x="109" y="42"/>
              </a:cxn>
              <a:cxn ang="0">
                <a:pos x="98" y="33"/>
              </a:cxn>
              <a:cxn ang="0">
                <a:pos x="85" y="25"/>
              </a:cxn>
              <a:cxn ang="0">
                <a:pos x="71" y="23"/>
              </a:cxn>
              <a:cxn ang="0">
                <a:pos x="71" y="0"/>
              </a:cxn>
              <a:cxn ang="0">
                <a:pos x="89" y="2"/>
              </a:cxn>
              <a:cxn ang="0">
                <a:pos x="107" y="9"/>
              </a:cxn>
              <a:cxn ang="0">
                <a:pos x="120" y="20"/>
              </a:cxn>
              <a:cxn ang="0">
                <a:pos x="132" y="34"/>
              </a:cxn>
              <a:cxn ang="0">
                <a:pos x="139" y="51"/>
              </a:cxn>
              <a:cxn ang="0">
                <a:pos x="142" y="70"/>
              </a:cxn>
              <a:cxn ang="0">
                <a:pos x="139" y="88"/>
              </a:cxn>
              <a:cxn ang="0">
                <a:pos x="132" y="105"/>
              </a:cxn>
              <a:cxn ang="0">
                <a:pos x="120" y="120"/>
              </a:cxn>
              <a:cxn ang="0">
                <a:pos x="107" y="131"/>
              </a:cxn>
              <a:cxn ang="0">
                <a:pos x="89" y="138"/>
              </a:cxn>
              <a:cxn ang="0">
                <a:pos x="71" y="141"/>
              </a:cxn>
              <a:cxn ang="0">
                <a:pos x="52" y="138"/>
              </a:cxn>
              <a:cxn ang="0">
                <a:pos x="36" y="131"/>
              </a:cxn>
              <a:cxn ang="0">
                <a:pos x="21" y="120"/>
              </a:cxn>
              <a:cxn ang="0">
                <a:pos x="9" y="105"/>
              </a:cxn>
              <a:cxn ang="0">
                <a:pos x="3" y="88"/>
              </a:cxn>
              <a:cxn ang="0">
                <a:pos x="0" y="70"/>
              </a:cxn>
              <a:cxn ang="0">
                <a:pos x="3" y="52"/>
              </a:cxn>
              <a:cxn ang="0">
                <a:pos x="9" y="35"/>
              </a:cxn>
              <a:cxn ang="0">
                <a:pos x="21" y="20"/>
              </a:cxn>
              <a:cxn ang="0">
                <a:pos x="36" y="8"/>
              </a:cxn>
              <a:cxn ang="0">
                <a:pos x="52" y="2"/>
              </a:cxn>
              <a:cxn ang="0">
                <a:pos x="71" y="0"/>
              </a:cxn>
            </a:cxnLst>
            <a:rect l="0" t="0" r="r" b="b"/>
            <a:pathLst>
              <a:path w="142" h="141">
                <a:moveTo>
                  <a:pt x="71" y="23"/>
                </a:moveTo>
                <a:lnTo>
                  <a:pt x="59" y="25"/>
                </a:lnTo>
                <a:lnTo>
                  <a:pt x="48" y="30"/>
                </a:lnTo>
                <a:lnTo>
                  <a:pt x="38" y="37"/>
                </a:lnTo>
                <a:lnTo>
                  <a:pt x="31" y="47"/>
                </a:lnTo>
                <a:lnTo>
                  <a:pt x="25" y="57"/>
                </a:lnTo>
                <a:lnTo>
                  <a:pt x="24" y="70"/>
                </a:lnTo>
                <a:lnTo>
                  <a:pt x="25" y="82"/>
                </a:lnTo>
                <a:lnTo>
                  <a:pt x="31" y="94"/>
                </a:lnTo>
                <a:lnTo>
                  <a:pt x="38" y="103"/>
                </a:lnTo>
                <a:lnTo>
                  <a:pt x="48" y="111"/>
                </a:lnTo>
                <a:lnTo>
                  <a:pt x="59" y="115"/>
                </a:lnTo>
                <a:lnTo>
                  <a:pt x="71" y="117"/>
                </a:lnTo>
                <a:lnTo>
                  <a:pt x="85" y="114"/>
                </a:lnTo>
                <a:lnTo>
                  <a:pt x="98" y="107"/>
                </a:lnTo>
                <a:lnTo>
                  <a:pt x="109" y="98"/>
                </a:lnTo>
                <a:lnTo>
                  <a:pt x="115" y="85"/>
                </a:lnTo>
                <a:lnTo>
                  <a:pt x="117" y="70"/>
                </a:lnTo>
                <a:lnTo>
                  <a:pt x="115" y="55"/>
                </a:lnTo>
                <a:lnTo>
                  <a:pt x="109" y="42"/>
                </a:lnTo>
                <a:lnTo>
                  <a:pt x="98" y="33"/>
                </a:lnTo>
                <a:lnTo>
                  <a:pt x="85" y="25"/>
                </a:lnTo>
                <a:lnTo>
                  <a:pt x="71" y="23"/>
                </a:lnTo>
                <a:close/>
                <a:moveTo>
                  <a:pt x="71" y="0"/>
                </a:moveTo>
                <a:lnTo>
                  <a:pt x="89" y="2"/>
                </a:lnTo>
                <a:lnTo>
                  <a:pt x="107" y="9"/>
                </a:lnTo>
                <a:lnTo>
                  <a:pt x="120" y="20"/>
                </a:lnTo>
                <a:lnTo>
                  <a:pt x="132" y="34"/>
                </a:lnTo>
                <a:lnTo>
                  <a:pt x="139" y="51"/>
                </a:lnTo>
                <a:lnTo>
                  <a:pt x="142" y="70"/>
                </a:lnTo>
                <a:lnTo>
                  <a:pt x="139" y="88"/>
                </a:lnTo>
                <a:lnTo>
                  <a:pt x="132" y="105"/>
                </a:lnTo>
                <a:lnTo>
                  <a:pt x="120" y="120"/>
                </a:lnTo>
                <a:lnTo>
                  <a:pt x="107" y="131"/>
                </a:lnTo>
                <a:lnTo>
                  <a:pt x="89" y="138"/>
                </a:lnTo>
                <a:lnTo>
                  <a:pt x="71" y="141"/>
                </a:lnTo>
                <a:lnTo>
                  <a:pt x="52" y="138"/>
                </a:lnTo>
                <a:lnTo>
                  <a:pt x="36" y="131"/>
                </a:lnTo>
                <a:lnTo>
                  <a:pt x="21" y="120"/>
                </a:lnTo>
                <a:lnTo>
                  <a:pt x="9" y="105"/>
                </a:lnTo>
                <a:lnTo>
                  <a:pt x="3" y="88"/>
                </a:lnTo>
                <a:lnTo>
                  <a:pt x="0" y="70"/>
                </a:lnTo>
                <a:lnTo>
                  <a:pt x="3" y="52"/>
                </a:lnTo>
                <a:lnTo>
                  <a:pt x="9" y="35"/>
                </a:lnTo>
                <a:lnTo>
                  <a:pt x="21" y="20"/>
                </a:lnTo>
                <a:lnTo>
                  <a:pt x="36" y="8"/>
                </a:lnTo>
                <a:lnTo>
                  <a:pt x="52" y="2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35"/>
          <p:cNvSpPr>
            <a:spLocks/>
          </p:cNvSpPr>
          <p:nvPr/>
        </p:nvSpPr>
        <p:spPr bwMode="auto">
          <a:xfrm>
            <a:off x="9560702" y="2397281"/>
            <a:ext cx="86264" cy="8410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7" y="3"/>
              </a:cxn>
              <a:cxn ang="0">
                <a:pos x="93" y="12"/>
              </a:cxn>
              <a:cxn ang="0">
                <a:pos x="106" y="25"/>
              </a:cxn>
              <a:cxn ang="0">
                <a:pos x="114" y="41"/>
              </a:cxn>
              <a:cxn ang="0">
                <a:pos x="117" y="59"/>
              </a:cxn>
              <a:cxn ang="0">
                <a:pos x="114" y="78"/>
              </a:cxn>
              <a:cxn ang="0">
                <a:pos x="106" y="94"/>
              </a:cxn>
              <a:cxn ang="0">
                <a:pos x="93" y="107"/>
              </a:cxn>
              <a:cxn ang="0">
                <a:pos x="77" y="115"/>
              </a:cxn>
              <a:cxn ang="0">
                <a:pos x="59" y="118"/>
              </a:cxn>
              <a:cxn ang="0">
                <a:pos x="39" y="115"/>
              </a:cxn>
              <a:cxn ang="0">
                <a:pos x="23" y="107"/>
              </a:cxn>
              <a:cxn ang="0">
                <a:pos x="11" y="94"/>
              </a:cxn>
              <a:cxn ang="0">
                <a:pos x="2" y="78"/>
              </a:cxn>
              <a:cxn ang="0">
                <a:pos x="0" y="59"/>
              </a:cxn>
              <a:cxn ang="0">
                <a:pos x="2" y="41"/>
              </a:cxn>
              <a:cxn ang="0">
                <a:pos x="11" y="25"/>
              </a:cxn>
              <a:cxn ang="0">
                <a:pos x="23" y="12"/>
              </a:cxn>
              <a:cxn ang="0">
                <a:pos x="39" y="3"/>
              </a:cxn>
              <a:cxn ang="0">
                <a:pos x="59" y="0"/>
              </a:cxn>
            </a:cxnLst>
            <a:rect l="0" t="0" r="r" b="b"/>
            <a:pathLst>
              <a:path w="117" h="118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5"/>
                </a:lnTo>
                <a:lnTo>
                  <a:pt x="114" y="41"/>
                </a:lnTo>
                <a:lnTo>
                  <a:pt x="117" y="59"/>
                </a:lnTo>
                <a:lnTo>
                  <a:pt x="114" y="78"/>
                </a:lnTo>
                <a:lnTo>
                  <a:pt x="106" y="94"/>
                </a:lnTo>
                <a:lnTo>
                  <a:pt x="93" y="107"/>
                </a:lnTo>
                <a:lnTo>
                  <a:pt x="77" y="115"/>
                </a:lnTo>
                <a:lnTo>
                  <a:pt x="59" y="118"/>
                </a:lnTo>
                <a:lnTo>
                  <a:pt x="39" y="115"/>
                </a:lnTo>
                <a:lnTo>
                  <a:pt x="23" y="107"/>
                </a:lnTo>
                <a:lnTo>
                  <a:pt x="11" y="94"/>
                </a:lnTo>
                <a:lnTo>
                  <a:pt x="2" y="78"/>
                </a:lnTo>
                <a:lnTo>
                  <a:pt x="0" y="59"/>
                </a:lnTo>
                <a:lnTo>
                  <a:pt x="2" y="41"/>
                </a:lnTo>
                <a:lnTo>
                  <a:pt x="11" y="25"/>
                </a:lnTo>
                <a:lnTo>
                  <a:pt x="23" y="12"/>
                </a:lnTo>
                <a:lnTo>
                  <a:pt x="39" y="3"/>
                </a:lnTo>
                <a:lnTo>
                  <a:pt x="59" y="0"/>
                </a:lnTo>
                <a:close/>
              </a:path>
            </a:pathLst>
          </a:custGeom>
          <a:solidFill>
            <a:srgbClr val="00B050"/>
          </a:solidFill>
          <a:ln w="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6"/>
          <p:cNvSpPr>
            <a:spLocks noEditPoints="1"/>
          </p:cNvSpPr>
          <p:nvPr/>
        </p:nvSpPr>
        <p:spPr bwMode="auto">
          <a:xfrm>
            <a:off x="9551929" y="2388728"/>
            <a:ext cx="103809" cy="101209"/>
          </a:xfrm>
          <a:custGeom>
            <a:avLst/>
            <a:gdLst/>
            <a:ahLst/>
            <a:cxnLst>
              <a:cxn ang="0">
                <a:pos x="72" y="24"/>
              </a:cxn>
              <a:cxn ang="0">
                <a:pos x="59" y="25"/>
              </a:cxn>
              <a:cxn ang="0">
                <a:pos x="48" y="29"/>
              </a:cxn>
              <a:cxn ang="0">
                <a:pos x="39" y="37"/>
              </a:cxn>
              <a:cxn ang="0">
                <a:pos x="31" y="46"/>
              </a:cxn>
              <a:cxn ang="0">
                <a:pos x="26" y="58"/>
              </a:cxn>
              <a:cxn ang="0">
                <a:pos x="25" y="70"/>
              </a:cxn>
              <a:cxn ang="0">
                <a:pos x="26" y="83"/>
              </a:cxn>
              <a:cxn ang="0">
                <a:pos x="31" y="93"/>
              </a:cxn>
              <a:cxn ang="0">
                <a:pos x="39" y="103"/>
              </a:cxn>
              <a:cxn ang="0">
                <a:pos x="48" y="110"/>
              </a:cxn>
              <a:cxn ang="0">
                <a:pos x="59" y="116"/>
              </a:cxn>
              <a:cxn ang="0">
                <a:pos x="72" y="117"/>
              </a:cxn>
              <a:cxn ang="0">
                <a:pos x="86" y="115"/>
              </a:cxn>
              <a:cxn ang="0">
                <a:pos x="98" y="108"/>
              </a:cxn>
              <a:cxn ang="0">
                <a:pos x="109" y="98"/>
              </a:cxn>
              <a:cxn ang="0">
                <a:pos x="115" y="85"/>
              </a:cxn>
              <a:cxn ang="0">
                <a:pos x="118" y="70"/>
              </a:cxn>
              <a:cxn ang="0">
                <a:pos x="115" y="56"/>
              </a:cxn>
              <a:cxn ang="0">
                <a:pos x="109" y="43"/>
              </a:cxn>
              <a:cxn ang="0">
                <a:pos x="98" y="33"/>
              </a:cxn>
              <a:cxn ang="0">
                <a:pos x="86" y="26"/>
              </a:cxn>
              <a:cxn ang="0">
                <a:pos x="72" y="24"/>
              </a:cxn>
              <a:cxn ang="0">
                <a:pos x="72" y="0"/>
              </a:cxn>
              <a:cxn ang="0">
                <a:pos x="90" y="2"/>
              </a:cxn>
              <a:cxn ang="0">
                <a:pos x="107" y="9"/>
              </a:cxn>
              <a:cxn ang="0">
                <a:pos x="121" y="21"/>
              </a:cxn>
              <a:cxn ang="0">
                <a:pos x="132" y="35"/>
              </a:cxn>
              <a:cxn ang="0">
                <a:pos x="139" y="52"/>
              </a:cxn>
              <a:cxn ang="0">
                <a:pos x="142" y="70"/>
              </a:cxn>
              <a:cxn ang="0">
                <a:pos x="139" y="89"/>
              </a:cxn>
              <a:cxn ang="0">
                <a:pos x="132" y="106"/>
              </a:cxn>
              <a:cxn ang="0">
                <a:pos x="121" y="120"/>
              </a:cxn>
              <a:cxn ang="0">
                <a:pos x="107" y="132"/>
              </a:cxn>
              <a:cxn ang="0">
                <a:pos x="90" y="138"/>
              </a:cxn>
              <a:cxn ang="0">
                <a:pos x="72" y="141"/>
              </a:cxn>
              <a:cxn ang="0">
                <a:pos x="52" y="138"/>
              </a:cxn>
              <a:cxn ang="0">
                <a:pos x="36" y="132"/>
              </a:cxn>
              <a:cxn ang="0">
                <a:pos x="22" y="120"/>
              </a:cxn>
              <a:cxn ang="0">
                <a:pos x="10" y="105"/>
              </a:cxn>
              <a:cxn ang="0">
                <a:pos x="3" y="89"/>
              </a:cxn>
              <a:cxn ang="0">
                <a:pos x="0" y="70"/>
              </a:cxn>
              <a:cxn ang="0">
                <a:pos x="3" y="52"/>
              </a:cxn>
              <a:cxn ang="0">
                <a:pos x="10" y="35"/>
              </a:cxn>
              <a:cxn ang="0">
                <a:pos x="22" y="20"/>
              </a:cxn>
              <a:cxn ang="0">
                <a:pos x="36" y="9"/>
              </a:cxn>
              <a:cxn ang="0">
                <a:pos x="52" y="2"/>
              </a:cxn>
              <a:cxn ang="0">
                <a:pos x="72" y="0"/>
              </a:cxn>
            </a:cxnLst>
            <a:rect l="0" t="0" r="r" b="b"/>
            <a:pathLst>
              <a:path w="142" h="141">
                <a:moveTo>
                  <a:pt x="72" y="24"/>
                </a:moveTo>
                <a:lnTo>
                  <a:pt x="59" y="25"/>
                </a:lnTo>
                <a:lnTo>
                  <a:pt x="48" y="29"/>
                </a:lnTo>
                <a:lnTo>
                  <a:pt x="39" y="37"/>
                </a:lnTo>
                <a:lnTo>
                  <a:pt x="31" y="46"/>
                </a:lnTo>
                <a:lnTo>
                  <a:pt x="26" y="58"/>
                </a:lnTo>
                <a:lnTo>
                  <a:pt x="25" y="70"/>
                </a:lnTo>
                <a:lnTo>
                  <a:pt x="26" y="83"/>
                </a:lnTo>
                <a:lnTo>
                  <a:pt x="31" y="93"/>
                </a:lnTo>
                <a:lnTo>
                  <a:pt x="39" y="103"/>
                </a:lnTo>
                <a:lnTo>
                  <a:pt x="48" y="110"/>
                </a:lnTo>
                <a:lnTo>
                  <a:pt x="59" y="116"/>
                </a:lnTo>
                <a:lnTo>
                  <a:pt x="72" y="117"/>
                </a:lnTo>
                <a:lnTo>
                  <a:pt x="86" y="115"/>
                </a:lnTo>
                <a:lnTo>
                  <a:pt x="98" y="108"/>
                </a:lnTo>
                <a:lnTo>
                  <a:pt x="109" y="98"/>
                </a:lnTo>
                <a:lnTo>
                  <a:pt x="115" y="85"/>
                </a:lnTo>
                <a:lnTo>
                  <a:pt x="118" y="70"/>
                </a:lnTo>
                <a:lnTo>
                  <a:pt x="115" y="56"/>
                </a:lnTo>
                <a:lnTo>
                  <a:pt x="109" y="43"/>
                </a:lnTo>
                <a:lnTo>
                  <a:pt x="98" y="33"/>
                </a:lnTo>
                <a:lnTo>
                  <a:pt x="86" y="26"/>
                </a:lnTo>
                <a:lnTo>
                  <a:pt x="72" y="24"/>
                </a:lnTo>
                <a:close/>
                <a:moveTo>
                  <a:pt x="72" y="0"/>
                </a:moveTo>
                <a:lnTo>
                  <a:pt x="90" y="2"/>
                </a:lnTo>
                <a:lnTo>
                  <a:pt x="107" y="9"/>
                </a:lnTo>
                <a:lnTo>
                  <a:pt x="121" y="21"/>
                </a:lnTo>
                <a:lnTo>
                  <a:pt x="132" y="35"/>
                </a:lnTo>
                <a:lnTo>
                  <a:pt x="139" y="52"/>
                </a:lnTo>
                <a:lnTo>
                  <a:pt x="142" y="70"/>
                </a:lnTo>
                <a:lnTo>
                  <a:pt x="139" y="89"/>
                </a:lnTo>
                <a:lnTo>
                  <a:pt x="132" y="106"/>
                </a:lnTo>
                <a:lnTo>
                  <a:pt x="121" y="120"/>
                </a:lnTo>
                <a:lnTo>
                  <a:pt x="107" y="132"/>
                </a:lnTo>
                <a:lnTo>
                  <a:pt x="90" y="138"/>
                </a:lnTo>
                <a:lnTo>
                  <a:pt x="72" y="141"/>
                </a:lnTo>
                <a:lnTo>
                  <a:pt x="52" y="138"/>
                </a:lnTo>
                <a:lnTo>
                  <a:pt x="36" y="132"/>
                </a:lnTo>
                <a:lnTo>
                  <a:pt x="22" y="120"/>
                </a:lnTo>
                <a:lnTo>
                  <a:pt x="10" y="105"/>
                </a:lnTo>
                <a:lnTo>
                  <a:pt x="3" y="89"/>
                </a:lnTo>
                <a:lnTo>
                  <a:pt x="0" y="70"/>
                </a:lnTo>
                <a:lnTo>
                  <a:pt x="3" y="52"/>
                </a:lnTo>
                <a:lnTo>
                  <a:pt x="10" y="35"/>
                </a:lnTo>
                <a:lnTo>
                  <a:pt x="22" y="20"/>
                </a:lnTo>
                <a:lnTo>
                  <a:pt x="36" y="9"/>
                </a:lnTo>
                <a:lnTo>
                  <a:pt x="52" y="2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0069512" y="2256159"/>
            <a:ext cx="103809" cy="101209"/>
            <a:chOff x="7829916" y="2221810"/>
            <a:chExt cx="103809" cy="101209"/>
          </a:xfrm>
        </p:grpSpPr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7840151" y="2230363"/>
              <a:ext cx="84802" cy="8267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7" y="3"/>
                </a:cxn>
                <a:cxn ang="0">
                  <a:pos x="93" y="11"/>
                </a:cxn>
                <a:cxn ang="0">
                  <a:pos x="106" y="24"/>
                </a:cxn>
                <a:cxn ang="0">
                  <a:pos x="114" y="40"/>
                </a:cxn>
                <a:cxn ang="0">
                  <a:pos x="118" y="58"/>
                </a:cxn>
                <a:cxn ang="0">
                  <a:pos x="114" y="77"/>
                </a:cxn>
                <a:cxn ang="0">
                  <a:pos x="106" y="93"/>
                </a:cxn>
                <a:cxn ang="0">
                  <a:pos x="93" y="106"/>
                </a:cxn>
                <a:cxn ang="0">
                  <a:pos x="77" y="115"/>
                </a:cxn>
                <a:cxn ang="0">
                  <a:pos x="59" y="117"/>
                </a:cxn>
                <a:cxn ang="0">
                  <a:pos x="40" y="115"/>
                </a:cxn>
                <a:cxn ang="0">
                  <a:pos x="24" y="106"/>
                </a:cxn>
                <a:cxn ang="0">
                  <a:pos x="11" y="93"/>
                </a:cxn>
                <a:cxn ang="0">
                  <a:pos x="2" y="77"/>
                </a:cxn>
                <a:cxn ang="0">
                  <a:pos x="0" y="58"/>
                </a:cxn>
                <a:cxn ang="0">
                  <a:pos x="2" y="40"/>
                </a:cxn>
                <a:cxn ang="0">
                  <a:pos x="11" y="24"/>
                </a:cxn>
                <a:cxn ang="0">
                  <a:pos x="24" y="11"/>
                </a:cxn>
                <a:cxn ang="0">
                  <a:pos x="40" y="3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8" y="58"/>
                  </a:lnTo>
                  <a:lnTo>
                    <a:pt x="114" y="77"/>
                  </a:lnTo>
                  <a:lnTo>
                    <a:pt x="106" y="93"/>
                  </a:lnTo>
                  <a:lnTo>
                    <a:pt x="93" y="106"/>
                  </a:lnTo>
                  <a:lnTo>
                    <a:pt x="77" y="115"/>
                  </a:lnTo>
                  <a:lnTo>
                    <a:pt x="59" y="117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2" y="77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8"/>
            <p:cNvSpPr>
              <a:spLocks noEditPoints="1"/>
            </p:cNvSpPr>
            <p:nvPr/>
          </p:nvSpPr>
          <p:spPr bwMode="auto">
            <a:xfrm>
              <a:off x="7829916" y="2221810"/>
              <a:ext cx="103809" cy="101209"/>
            </a:xfrm>
            <a:custGeom>
              <a:avLst/>
              <a:gdLst/>
              <a:ahLst/>
              <a:cxnLst>
                <a:cxn ang="0">
                  <a:pos x="71" y="24"/>
                </a:cxn>
                <a:cxn ang="0">
                  <a:pos x="56" y="27"/>
                </a:cxn>
                <a:cxn ang="0">
                  <a:pos x="43" y="33"/>
                </a:cxn>
                <a:cxn ang="0">
                  <a:pos x="33" y="43"/>
                </a:cxn>
                <a:cxn ang="0">
                  <a:pos x="26" y="56"/>
                </a:cxn>
                <a:cxn ang="0">
                  <a:pos x="24" y="70"/>
                </a:cxn>
                <a:cxn ang="0">
                  <a:pos x="26" y="85"/>
                </a:cxn>
                <a:cxn ang="0">
                  <a:pos x="33" y="98"/>
                </a:cxn>
                <a:cxn ang="0">
                  <a:pos x="43" y="109"/>
                </a:cxn>
                <a:cxn ang="0">
                  <a:pos x="56" y="115"/>
                </a:cxn>
                <a:cxn ang="0">
                  <a:pos x="71" y="117"/>
                </a:cxn>
                <a:cxn ang="0">
                  <a:pos x="85" y="115"/>
                </a:cxn>
                <a:cxn ang="0">
                  <a:pos x="98" y="109"/>
                </a:cxn>
                <a:cxn ang="0">
                  <a:pos x="108" y="98"/>
                </a:cxn>
                <a:cxn ang="0">
                  <a:pos x="115" y="85"/>
                </a:cxn>
                <a:cxn ang="0">
                  <a:pos x="117" y="70"/>
                </a:cxn>
                <a:cxn ang="0">
                  <a:pos x="115" y="56"/>
                </a:cxn>
                <a:cxn ang="0">
                  <a:pos x="108" y="43"/>
                </a:cxn>
                <a:cxn ang="0">
                  <a:pos x="98" y="33"/>
                </a:cxn>
                <a:cxn ang="0">
                  <a:pos x="85" y="27"/>
                </a:cxn>
                <a:cxn ang="0">
                  <a:pos x="71" y="24"/>
                </a:cxn>
                <a:cxn ang="0">
                  <a:pos x="71" y="0"/>
                </a:cxn>
                <a:cxn ang="0">
                  <a:pos x="89" y="2"/>
                </a:cxn>
                <a:cxn ang="0">
                  <a:pos x="106" y="9"/>
                </a:cxn>
                <a:cxn ang="0">
                  <a:pos x="120" y="20"/>
                </a:cxn>
                <a:cxn ang="0">
                  <a:pos x="132" y="35"/>
                </a:cxn>
                <a:cxn ang="0">
                  <a:pos x="138" y="52"/>
                </a:cxn>
                <a:cxn ang="0">
                  <a:pos x="141" y="70"/>
                </a:cxn>
                <a:cxn ang="0">
                  <a:pos x="138" y="89"/>
                </a:cxn>
                <a:cxn ang="0">
                  <a:pos x="132" y="107"/>
                </a:cxn>
                <a:cxn ang="0">
                  <a:pos x="120" y="120"/>
                </a:cxn>
                <a:cxn ang="0">
                  <a:pos x="106" y="132"/>
                </a:cxn>
                <a:cxn ang="0">
                  <a:pos x="89" y="139"/>
                </a:cxn>
                <a:cxn ang="0">
                  <a:pos x="71" y="142"/>
                </a:cxn>
                <a:cxn ang="0">
                  <a:pos x="52" y="139"/>
                </a:cxn>
                <a:cxn ang="0">
                  <a:pos x="35" y="132"/>
                </a:cxn>
                <a:cxn ang="0">
                  <a:pos x="21" y="120"/>
                </a:cxn>
                <a:cxn ang="0">
                  <a:pos x="9" y="107"/>
                </a:cxn>
                <a:cxn ang="0">
                  <a:pos x="3" y="89"/>
                </a:cxn>
                <a:cxn ang="0">
                  <a:pos x="0" y="70"/>
                </a:cxn>
                <a:cxn ang="0">
                  <a:pos x="3" y="52"/>
                </a:cxn>
                <a:cxn ang="0">
                  <a:pos x="9" y="35"/>
                </a:cxn>
                <a:cxn ang="0">
                  <a:pos x="21" y="20"/>
                </a:cxn>
                <a:cxn ang="0">
                  <a:pos x="35" y="9"/>
                </a:cxn>
                <a:cxn ang="0">
                  <a:pos x="52" y="2"/>
                </a:cxn>
                <a:cxn ang="0">
                  <a:pos x="71" y="0"/>
                </a:cxn>
              </a:cxnLst>
              <a:rect l="0" t="0" r="r" b="b"/>
              <a:pathLst>
                <a:path w="141" h="142">
                  <a:moveTo>
                    <a:pt x="71" y="24"/>
                  </a:moveTo>
                  <a:lnTo>
                    <a:pt x="56" y="27"/>
                  </a:lnTo>
                  <a:lnTo>
                    <a:pt x="43" y="33"/>
                  </a:lnTo>
                  <a:lnTo>
                    <a:pt x="33" y="43"/>
                  </a:lnTo>
                  <a:lnTo>
                    <a:pt x="26" y="56"/>
                  </a:lnTo>
                  <a:lnTo>
                    <a:pt x="24" y="70"/>
                  </a:lnTo>
                  <a:lnTo>
                    <a:pt x="26" y="85"/>
                  </a:lnTo>
                  <a:lnTo>
                    <a:pt x="33" y="98"/>
                  </a:lnTo>
                  <a:lnTo>
                    <a:pt x="43" y="109"/>
                  </a:lnTo>
                  <a:lnTo>
                    <a:pt x="56" y="115"/>
                  </a:lnTo>
                  <a:lnTo>
                    <a:pt x="71" y="117"/>
                  </a:lnTo>
                  <a:lnTo>
                    <a:pt x="85" y="115"/>
                  </a:lnTo>
                  <a:lnTo>
                    <a:pt x="98" y="109"/>
                  </a:lnTo>
                  <a:lnTo>
                    <a:pt x="108" y="98"/>
                  </a:lnTo>
                  <a:lnTo>
                    <a:pt x="115" y="85"/>
                  </a:lnTo>
                  <a:lnTo>
                    <a:pt x="117" y="70"/>
                  </a:lnTo>
                  <a:lnTo>
                    <a:pt x="115" y="56"/>
                  </a:lnTo>
                  <a:lnTo>
                    <a:pt x="108" y="43"/>
                  </a:lnTo>
                  <a:lnTo>
                    <a:pt x="98" y="33"/>
                  </a:lnTo>
                  <a:lnTo>
                    <a:pt x="85" y="27"/>
                  </a:lnTo>
                  <a:lnTo>
                    <a:pt x="71" y="24"/>
                  </a:lnTo>
                  <a:close/>
                  <a:moveTo>
                    <a:pt x="71" y="0"/>
                  </a:moveTo>
                  <a:lnTo>
                    <a:pt x="89" y="2"/>
                  </a:lnTo>
                  <a:lnTo>
                    <a:pt x="106" y="9"/>
                  </a:lnTo>
                  <a:lnTo>
                    <a:pt x="120" y="20"/>
                  </a:lnTo>
                  <a:lnTo>
                    <a:pt x="132" y="35"/>
                  </a:lnTo>
                  <a:lnTo>
                    <a:pt x="138" y="52"/>
                  </a:lnTo>
                  <a:lnTo>
                    <a:pt x="141" y="70"/>
                  </a:lnTo>
                  <a:lnTo>
                    <a:pt x="138" y="89"/>
                  </a:lnTo>
                  <a:lnTo>
                    <a:pt x="132" y="107"/>
                  </a:lnTo>
                  <a:lnTo>
                    <a:pt x="120" y="120"/>
                  </a:lnTo>
                  <a:lnTo>
                    <a:pt x="106" y="132"/>
                  </a:lnTo>
                  <a:lnTo>
                    <a:pt x="89" y="139"/>
                  </a:lnTo>
                  <a:lnTo>
                    <a:pt x="71" y="142"/>
                  </a:lnTo>
                  <a:lnTo>
                    <a:pt x="52" y="139"/>
                  </a:lnTo>
                  <a:lnTo>
                    <a:pt x="35" y="132"/>
                  </a:lnTo>
                  <a:lnTo>
                    <a:pt x="21" y="120"/>
                  </a:lnTo>
                  <a:lnTo>
                    <a:pt x="9" y="107"/>
                  </a:lnTo>
                  <a:lnTo>
                    <a:pt x="3" y="89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39"/>
          <p:cNvSpPr>
            <a:spLocks/>
          </p:cNvSpPr>
          <p:nvPr/>
        </p:nvSpPr>
        <p:spPr bwMode="auto">
          <a:xfrm>
            <a:off x="9801949" y="2826348"/>
            <a:ext cx="86264" cy="84103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76" y="3"/>
              </a:cxn>
              <a:cxn ang="0">
                <a:pos x="92" y="12"/>
              </a:cxn>
              <a:cxn ang="0">
                <a:pos x="105" y="24"/>
              </a:cxn>
              <a:cxn ang="0">
                <a:pos x="114" y="40"/>
              </a:cxn>
              <a:cxn ang="0">
                <a:pos x="117" y="59"/>
              </a:cxn>
              <a:cxn ang="0">
                <a:pos x="114" y="78"/>
              </a:cxn>
              <a:cxn ang="0">
                <a:pos x="105" y="94"/>
              </a:cxn>
              <a:cxn ang="0">
                <a:pos x="92" y="107"/>
              </a:cxn>
              <a:cxn ang="0">
                <a:pos x="76" y="115"/>
              </a:cxn>
              <a:cxn ang="0">
                <a:pos x="58" y="117"/>
              </a:cxn>
              <a:cxn ang="0">
                <a:pos x="39" y="115"/>
              </a:cxn>
              <a:cxn ang="0">
                <a:pos x="23" y="107"/>
              </a:cxn>
              <a:cxn ang="0">
                <a:pos x="10" y="94"/>
              </a:cxn>
              <a:cxn ang="0">
                <a:pos x="2" y="78"/>
              </a:cxn>
              <a:cxn ang="0">
                <a:pos x="0" y="59"/>
              </a:cxn>
              <a:cxn ang="0">
                <a:pos x="2" y="40"/>
              </a:cxn>
              <a:cxn ang="0">
                <a:pos x="10" y="24"/>
              </a:cxn>
              <a:cxn ang="0">
                <a:pos x="23" y="12"/>
              </a:cxn>
              <a:cxn ang="0">
                <a:pos x="39" y="3"/>
              </a:cxn>
              <a:cxn ang="0">
                <a:pos x="58" y="0"/>
              </a:cxn>
            </a:cxnLst>
            <a:rect l="0" t="0" r="r" b="b"/>
            <a:pathLst>
              <a:path w="117" h="117">
                <a:moveTo>
                  <a:pt x="58" y="0"/>
                </a:moveTo>
                <a:lnTo>
                  <a:pt x="76" y="3"/>
                </a:lnTo>
                <a:lnTo>
                  <a:pt x="92" y="12"/>
                </a:lnTo>
                <a:lnTo>
                  <a:pt x="105" y="24"/>
                </a:lnTo>
                <a:lnTo>
                  <a:pt x="114" y="40"/>
                </a:lnTo>
                <a:lnTo>
                  <a:pt x="117" y="59"/>
                </a:lnTo>
                <a:lnTo>
                  <a:pt x="114" y="78"/>
                </a:lnTo>
                <a:lnTo>
                  <a:pt x="105" y="94"/>
                </a:lnTo>
                <a:lnTo>
                  <a:pt x="92" y="107"/>
                </a:lnTo>
                <a:lnTo>
                  <a:pt x="76" y="115"/>
                </a:lnTo>
                <a:lnTo>
                  <a:pt x="58" y="117"/>
                </a:lnTo>
                <a:lnTo>
                  <a:pt x="39" y="115"/>
                </a:lnTo>
                <a:lnTo>
                  <a:pt x="23" y="107"/>
                </a:lnTo>
                <a:lnTo>
                  <a:pt x="10" y="94"/>
                </a:lnTo>
                <a:lnTo>
                  <a:pt x="2" y="78"/>
                </a:lnTo>
                <a:lnTo>
                  <a:pt x="0" y="59"/>
                </a:lnTo>
                <a:lnTo>
                  <a:pt x="2" y="40"/>
                </a:lnTo>
                <a:lnTo>
                  <a:pt x="10" y="24"/>
                </a:lnTo>
                <a:lnTo>
                  <a:pt x="23" y="12"/>
                </a:lnTo>
                <a:lnTo>
                  <a:pt x="39" y="3"/>
                </a:lnTo>
                <a:lnTo>
                  <a:pt x="58" y="0"/>
                </a:lnTo>
                <a:close/>
              </a:path>
            </a:pathLst>
          </a:custGeom>
          <a:solidFill>
            <a:srgbClr val="00B050"/>
          </a:solidFill>
          <a:ln w="0">
            <a:solidFill>
              <a:srgbClr val="66666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0"/>
          <p:cNvSpPr>
            <a:spLocks noEditPoints="1"/>
          </p:cNvSpPr>
          <p:nvPr/>
        </p:nvSpPr>
        <p:spPr bwMode="auto">
          <a:xfrm>
            <a:off x="9793176" y="2819220"/>
            <a:ext cx="103809" cy="101209"/>
          </a:xfrm>
          <a:custGeom>
            <a:avLst/>
            <a:gdLst/>
            <a:ahLst/>
            <a:cxnLst>
              <a:cxn ang="0">
                <a:pos x="71" y="25"/>
              </a:cxn>
              <a:cxn ang="0">
                <a:pos x="59" y="26"/>
              </a:cxn>
              <a:cxn ang="0">
                <a:pos x="48" y="30"/>
              </a:cxn>
              <a:cxn ang="0">
                <a:pos x="38" y="38"/>
              </a:cxn>
              <a:cxn ang="0">
                <a:pos x="31" y="47"/>
              </a:cxn>
              <a:cxn ang="0">
                <a:pos x="25" y="59"/>
              </a:cxn>
              <a:cxn ang="0">
                <a:pos x="24" y="71"/>
              </a:cxn>
              <a:cxn ang="0">
                <a:pos x="25" y="83"/>
              </a:cxn>
              <a:cxn ang="0">
                <a:pos x="31" y="94"/>
              </a:cxn>
              <a:cxn ang="0">
                <a:pos x="38" y="104"/>
              </a:cxn>
              <a:cxn ang="0">
                <a:pos x="48" y="111"/>
              </a:cxn>
              <a:cxn ang="0">
                <a:pos x="59" y="116"/>
              </a:cxn>
              <a:cxn ang="0">
                <a:pos x="71" y="118"/>
              </a:cxn>
              <a:cxn ang="0">
                <a:pos x="85" y="115"/>
              </a:cxn>
              <a:cxn ang="0">
                <a:pos x="98" y="109"/>
              </a:cxn>
              <a:cxn ang="0">
                <a:pos x="109" y="98"/>
              </a:cxn>
              <a:cxn ang="0">
                <a:pos x="115" y="86"/>
              </a:cxn>
              <a:cxn ang="0">
                <a:pos x="117" y="71"/>
              </a:cxn>
              <a:cxn ang="0">
                <a:pos x="115" y="56"/>
              </a:cxn>
              <a:cxn ang="0">
                <a:pos x="109" y="43"/>
              </a:cxn>
              <a:cxn ang="0">
                <a:pos x="98" y="33"/>
              </a:cxn>
              <a:cxn ang="0">
                <a:pos x="85" y="27"/>
              </a:cxn>
              <a:cxn ang="0">
                <a:pos x="71" y="25"/>
              </a:cxn>
              <a:cxn ang="0">
                <a:pos x="71" y="0"/>
              </a:cxn>
              <a:cxn ang="0">
                <a:pos x="89" y="2"/>
              </a:cxn>
              <a:cxn ang="0">
                <a:pos x="107" y="10"/>
              </a:cxn>
              <a:cxn ang="0">
                <a:pos x="120" y="20"/>
              </a:cxn>
              <a:cxn ang="0">
                <a:pos x="132" y="35"/>
              </a:cxn>
              <a:cxn ang="0">
                <a:pos x="139" y="52"/>
              </a:cxn>
              <a:cxn ang="0">
                <a:pos x="142" y="71"/>
              </a:cxn>
              <a:cxn ang="0">
                <a:pos x="139" y="90"/>
              </a:cxn>
              <a:cxn ang="0">
                <a:pos x="132" y="107"/>
              </a:cxn>
              <a:cxn ang="0">
                <a:pos x="120" y="121"/>
              </a:cxn>
              <a:cxn ang="0">
                <a:pos x="107" y="132"/>
              </a:cxn>
              <a:cxn ang="0">
                <a:pos x="89" y="139"/>
              </a:cxn>
              <a:cxn ang="0">
                <a:pos x="71" y="142"/>
              </a:cxn>
              <a:cxn ang="0">
                <a:pos x="52" y="139"/>
              </a:cxn>
              <a:cxn ang="0">
                <a:pos x="36" y="132"/>
              </a:cxn>
              <a:cxn ang="0">
                <a:pos x="21" y="121"/>
              </a:cxn>
              <a:cxn ang="0">
                <a:pos x="9" y="106"/>
              </a:cxn>
              <a:cxn ang="0">
                <a:pos x="3" y="90"/>
              </a:cxn>
              <a:cxn ang="0">
                <a:pos x="0" y="71"/>
              </a:cxn>
              <a:cxn ang="0">
                <a:pos x="3" y="52"/>
              </a:cxn>
              <a:cxn ang="0">
                <a:pos x="9" y="35"/>
              </a:cxn>
              <a:cxn ang="0">
                <a:pos x="21" y="20"/>
              </a:cxn>
              <a:cxn ang="0">
                <a:pos x="36" y="10"/>
              </a:cxn>
              <a:cxn ang="0">
                <a:pos x="52" y="2"/>
              </a:cxn>
              <a:cxn ang="0">
                <a:pos x="71" y="0"/>
              </a:cxn>
            </a:cxnLst>
            <a:rect l="0" t="0" r="r" b="b"/>
            <a:pathLst>
              <a:path w="142" h="142">
                <a:moveTo>
                  <a:pt x="71" y="25"/>
                </a:moveTo>
                <a:lnTo>
                  <a:pt x="59" y="26"/>
                </a:lnTo>
                <a:lnTo>
                  <a:pt x="48" y="30"/>
                </a:lnTo>
                <a:lnTo>
                  <a:pt x="38" y="38"/>
                </a:lnTo>
                <a:lnTo>
                  <a:pt x="31" y="47"/>
                </a:lnTo>
                <a:lnTo>
                  <a:pt x="25" y="59"/>
                </a:lnTo>
                <a:lnTo>
                  <a:pt x="24" y="71"/>
                </a:lnTo>
                <a:lnTo>
                  <a:pt x="25" y="83"/>
                </a:lnTo>
                <a:lnTo>
                  <a:pt x="31" y="94"/>
                </a:lnTo>
                <a:lnTo>
                  <a:pt x="38" y="104"/>
                </a:lnTo>
                <a:lnTo>
                  <a:pt x="48" y="111"/>
                </a:lnTo>
                <a:lnTo>
                  <a:pt x="59" y="116"/>
                </a:lnTo>
                <a:lnTo>
                  <a:pt x="71" y="118"/>
                </a:lnTo>
                <a:lnTo>
                  <a:pt x="85" y="115"/>
                </a:lnTo>
                <a:lnTo>
                  <a:pt x="98" y="109"/>
                </a:lnTo>
                <a:lnTo>
                  <a:pt x="109" y="98"/>
                </a:lnTo>
                <a:lnTo>
                  <a:pt x="115" y="86"/>
                </a:lnTo>
                <a:lnTo>
                  <a:pt x="117" y="71"/>
                </a:lnTo>
                <a:lnTo>
                  <a:pt x="115" y="56"/>
                </a:lnTo>
                <a:lnTo>
                  <a:pt x="109" y="43"/>
                </a:lnTo>
                <a:lnTo>
                  <a:pt x="98" y="33"/>
                </a:lnTo>
                <a:lnTo>
                  <a:pt x="85" y="27"/>
                </a:lnTo>
                <a:lnTo>
                  <a:pt x="71" y="25"/>
                </a:lnTo>
                <a:close/>
                <a:moveTo>
                  <a:pt x="71" y="0"/>
                </a:moveTo>
                <a:lnTo>
                  <a:pt x="89" y="2"/>
                </a:lnTo>
                <a:lnTo>
                  <a:pt x="107" y="10"/>
                </a:lnTo>
                <a:lnTo>
                  <a:pt x="120" y="20"/>
                </a:lnTo>
                <a:lnTo>
                  <a:pt x="132" y="35"/>
                </a:lnTo>
                <a:lnTo>
                  <a:pt x="139" y="52"/>
                </a:lnTo>
                <a:lnTo>
                  <a:pt x="142" y="71"/>
                </a:lnTo>
                <a:lnTo>
                  <a:pt x="139" y="90"/>
                </a:lnTo>
                <a:lnTo>
                  <a:pt x="132" y="107"/>
                </a:lnTo>
                <a:lnTo>
                  <a:pt x="120" y="121"/>
                </a:lnTo>
                <a:lnTo>
                  <a:pt x="107" y="132"/>
                </a:lnTo>
                <a:lnTo>
                  <a:pt x="89" y="139"/>
                </a:lnTo>
                <a:lnTo>
                  <a:pt x="71" y="142"/>
                </a:lnTo>
                <a:lnTo>
                  <a:pt x="52" y="139"/>
                </a:lnTo>
                <a:lnTo>
                  <a:pt x="36" y="132"/>
                </a:lnTo>
                <a:lnTo>
                  <a:pt x="21" y="121"/>
                </a:lnTo>
                <a:lnTo>
                  <a:pt x="9" y="106"/>
                </a:lnTo>
                <a:lnTo>
                  <a:pt x="3" y="90"/>
                </a:lnTo>
                <a:lnTo>
                  <a:pt x="0" y="71"/>
                </a:lnTo>
                <a:lnTo>
                  <a:pt x="3" y="52"/>
                </a:lnTo>
                <a:lnTo>
                  <a:pt x="9" y="35"/>
                </a:lnTo>
                <a:lnTo>
                  <a:pt x="21" y="20"/>
                </a:lnTo>
                <a:lnTo>
                  <a:pt x="36" y="10"/>
                </a:lnTo>
                <a:lnTo>
                  <a:pt x="52" y="2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11"/>
          <p:cNvSpPr>
            <a:spLocks/>
          </p:cNvSpPr>
          <p:nvPr/>
        </p:nvSpPr>
        <p:spPr bwMode="auto">
          <a:xfrm>
            <a:off x="7765245" y="1703077"/>
            <a:ext cx="1315889" cy="1339943"/>
          </a:xfrm>
          <a:custGeom>
            <a:avLst/>
            <a:gdLst/>
            <a:ahLst/>
            <a:cxnLst>
              <a:cxn ang="0">
                <a:pos x="1117" y="1"/>
              </a:cxn>
              <a:cxn ang="0">
                <a:pos x="1153" y="4"/>
              </a:cxn>
              <a:cxn ang="0">
                <a:pos x="1399" y="28"/>
              </a:cxn>
              <a:cxn ang="0">
                <a:pos x="1593" y="67"/>
              </a:cxn>
              <a:cxn ang="0">
                <a:pos x="1658" y="116"/>
              </a:cxn>
              <a:cxn ang="0">
                <a:pos x="1549" y="191"/>
              </a:cxn>
              <a:cxn ang="0">
                <a:pos x="1459" y="297"/>
              </a:cxn>
              <a:cxn ang="0">
                <a:pos x="1428" y="351"/>
              </a:cxn>
              <a:cxn ang="0">
                <a:pos x="1402" y="406"/>
              </a:cxn>
              <a:cxn ang="0">
                <a:pos x="1368" y="501"/>
              </a:cxn>
              <a:cxn ang="0">
                <a:pos x="1335" y="629"/>
              </a:cxn>
              <a:cxn ang="0">
                <a:pos x="1316" y="788"/>
              </a:cxn>
              <a:cxn ang="0">
                <a:pos x="1321" y="963"/>
              </a:cxn>
              <a:cxn ang="0">
                <a:pos x="1357" y="1151"/>
              </a:cxn>
              <a:cxn ang="0">
                <a:pos x="1404" y="1284"/>
              </a:cxn>
              <a:cxn ang="0">
                <a:pos x="1490" y="1444"/>
              </a:cxn>
              <a:cxn ang="0">
                <a:pos x="1574" y="1560"/>
              </a:cxn>
              <a:cxn ang="0">
                <a:pos x="1600" y="1588"/>
              </a:cxn>
              <a:cxn ang="0">
                <a:pos x="1652" y="1639"/>
              </a:cxn>
              <a:cxn ang="0">
                <a:pos x="1732" y="1706"/>
              </a:cxn>
              <a:cxn ang="0">
                <a:pos x="1756" y="1769"/>
              </a:cxn>
              <a:cxn ang="0">
                <a:pos x="1624" y="1803"/>
              </a:cxn>
              <a:cxn ang="0">
                <a:pos x="1498" y="1822"/>
              </a:cxn>
              <a:cxn ang="0">
                <a:pos x="1399" y="1831"/>
              </a:cxn>
              <a:cxn ang="0">
                <a:pos x="1346" y="1833"/>
              </a:cxn>
              <a:cxn ang="0">
                <a:pos x="1246" y="1839"/>
              </a:cxn>
              <a:cxn ang="0">
                <a:pos x="1131" y="1854"/>
              </a:cxn>
              <a:cxn ang="0">
                <a:pos x="1029" y="1872"/>
              </a:cxn>
              <a:cxn ang="0">
                <a:pos x="848" y="1879"/>
              </a:cxn>
              <a:cxn ang="0">
                <a:pos x="700" y="1857"/>
              </a:cxn>
              <a:cxn ang="0">
                <a:pos x="583" y="1820"/>
              </a:cxn>
              <a:cxn ang="0">
                <a:pos x="501" y="1780"/>
              </a:cxn>
              <a:cxn ang="0">
                <a:pos x="454" y="1751"/>
              </a:cxn>
              <a:cxn ang="0">
                <a:pos x="387" y="1695"/>
              </a:cxn>
              <a:cxn ang="0">
                <a:pos x="252" y="1548"/>
              </a:cxn>
              <a:cxn ang="0">
                <a:pos x="167" y="1408"/>
              </a:cxn>
              <a:cxn ang="0">
                <a:pos x="119" y="1285"/>
              </a:cxn>
              <a:cxn ang="0">
                <a:pos x="99" y="1188"/>
              </a:cxn>
              <a:cxn ang="0">
                <a:pos x="93" y="1130"/>
              </a:cxn>
              <a:cxn ang="0">
                <a:pos x="92" y="1081"/>
              </a:cxn>
              <a:cxn ang="0">
                <a:pos x="80" y="990"/>
              </a:cxn>
              <a:cxn ang="0">
                <a:pos x="61" y="932"/>
              </a:cxn>
              <a:cxn ang="0">
                <a:pos x="52" y="908"/>
              </a:cxn>
              <a:cxn ang="0">
                <a:pos x="4" y="755"/>
              </a:cxn>
              <a:cxn ang="0">
                <a:pos x="5" y="617"/>
              </a:cxn>
              <a:cxn ang="0">
                <a:pos x="39" y="497"/>
              </a:cxn>
              <a:cxn ang="0">
                <a:pos x="92" y="399"/>
              </a:cxn>
              <a:cxn ang="0">
                <a:pos x="149" y="326"/>
              </a:cxn>
              <a:cxn ang="0">
                <a:pos x="195" y="279"/>
              </a:cxn>
              <a:cxn ang="0">
                <a:pos x="214" y="263"/>
              </a:cxn>
              <a:cxn ang="0">
                <a:pos x="395" y="145"/>
              </a:cxn>
              <a:cxn ang="0">
                <a:pos x="586" y="70"/>
              </a:cxn>
              <a:cxn ang="0">
                <a:pos x="771" y="25"/>
              </a:cxn>
              <a:cxn ang="0">
                <a:pos x="935" y="6"/>
              </a:cxn>
              <a:cxn ang="0">
                <a:pos x="1062" y="0"/>
              </a:cxn>
            </a:cxnLst>
            <a:rect l="0" t="0" r="r" b="b"/>
            <a:pathLst>
              <a:path w="1799" h="1881">
                <a:moveTo>
                  <a:pt x="1062" y="0"/>
                </a:moveTo>
                <a:lnTo>
                  <a:pt x="1093" y="0"/>
                </a:lnTo>
                <a:lnTo>
                  <a:pt x="1117" y="1"/>
                </a:lnTo>
                <a:lnTo>
                  <a:pt x="1136" y="3"/>
                </a:lnTo>
                <a:lnTo>
                  <a:pt x="1147" y="4"/>
                </a:lnTo>
                <a:lnTo>
                  <a:pt x="1153" y="4"/>
                </a:lnTo>
                <a:lnTo>
                  <a:pt x="1240" y="10"/>
                </a:lnTo>
                <a:lnTo>
                  <a:pt x="1322" y="19"/>
                </a:lnTo>
                <a:lnTo>
                  <a:pt x="1399" y="28"/>
                </a:lnTo>
                <a:lnTo>
                  <a:pt x="1469" y="40"/>
                </a:lnTo>
                <a:lnTo>
                  <a:pt x="1534" y="53"/>
                </a:lnTo>
                <a:lnTo>
                  <a:pt x="1593" y="67"/>
                </a:lnTo>
                <a:lnTo>
                  <a:pt x="1648" y="81"/>
                </a:lnTo>
                <a:lnTo>
                  <a:pt x="1697" y="96"/>
                </a:lnTo>
                <a:lnTo>
                  <a:pt x="1658" y="116"/>
                </a:lnTo>
                <a:lnTo>
                  <a:pt x="1621" y="138"/>
                </a:lnTo>
                <a:lnTo>
                  <a:pt x="1585" y="163"/>
                </a:lnTo>
                <a:lnTo>
                  <a:pt x="1549" y="191"/>
                </a:lnTo>
                <a:lnTo>
                  <a:pt x="1516" y="222"/>
                </a:lnTo>
                <a:lnTo>
                  <a:pt x="1486" y="257"/>
                </a:lnTo>
                <a:lnTo>
                  <a:pt x="1459" y="297"/>
                </a:lnTo>
                <a:lnTo>
                  <a:pt x="1433" y="340"/>
                </a:lnTo>
                <a:lnTo>
                  <a:pt x="1432" y="343"/>
                </a:lnTo>
                <a:lnTo>
                  <a:pt x="1428" y="351"/>
                </a:lnTo>
                <a:lnTo>
                  <a:pt x="1420" y="365"/>
                </a:lnTo>
                <a:lnTo>
                  <a:pt x="1412" y="383"/>
                </a:lnTo>
                <a:lnTo>
                  <a:pt x="1402" y="406"/>
                </a:lnTo>
                <a:lnTo>
                  <a:pt x="1392" y="433"/>
                </a:lnTo>
                <a:lnTo>
                  <a:pt x="1380" y="464"/>
                </a:lnTo>
                <a:lnTo>
                  <a:pt x="1368" y="501"/>
                </a:lnTo>
                <a:lnTo>
                  <a:pt x="1356" y="539"/>
                </a:lnTo>
                <a:lnTo>
                  <a:pt x="1346" y="583"/>
                </a:lnTo>
                <a:lnTo>
                  <a:pt x="1335" y="629"/>
                </a:lnTo>
                <a:lnTo>
                  <a:pt x="1326" y="679"/>
                </a:lnTo>
                <a:lnTo>
                  <a:pt x="1320" y="731"/>
                </a:lnTo>
                <a:lnTo>
                  <a:pt x="1316" y="788"/>
                </a:lnTo>
                <a:lnTo>
                  <a:pt x="1315" y="845"/>
                </a:lnTo>
                <a:lnTo>
                  <a:pt x="1316" y="903"/>
                </a:lnTo>
                <a:lnTo>
                  <a:pt x="1321" y="963"/>
                </a:lnTo>
                <a:lnTo>
                  <a:pt x="1329" y="1023"/>
                </a:lnTo>
                <a:lnTo>
                  <a:pt x="1341" y="1086"/>
                </a:lnTo>
                <a:lnTo>
                  <a:pt x="1357" y="1151"/>
                </a:lnTo>
                <a:lnTo>
                  <a:pt x="1369" y="1192"/>
                </a:lnTo>
                <a:lnTo>
                  <a:pt x="1385" y="1236"/>
                </a:lnTo>
                <a:lnTo>
                  <a:pt x="1404" y="1284"/>
                </a:lnTo>
                <a:lnTo>
                  <a:pt x="1429" y="1335"/>
                </a:lnTo>
                <a:lnTo>
                  <a:pt x="1457" y="1389"/>
                </a:lnTo>
                <a:lnTo>
                  <a:pt x="1490" y="1444"/>
                </a:lnTo>
                <a:lnTo>
                  <a:pt x="1528" y="1500"/>
                </a:lnTo>
                <a:lnTo>
                  <a:pt x="1572" y="1558"/>
                </a:lnTo>
                <a:lnTo>
                  <a:pt x="1574" y="1560"/>
                </a:lnTo>
                <a:lnTo>
                  <a:pt x="1579" y="1566"/>
                </a:lnTo>
                <a:lnTo>
                  <a:pt x="1588" y="1575"/>
                </a:lnTo>
                <a:lnTo>
                  <a:pt x="1600" y="1588"/>
                </a:lnTo>
                <a:lnTo>
                  <a:pt x="1613" y="1603"/>
                </a:lnTo>
                <a:lnTo>
                  <a:pt x="1632" y="1620"/>
                </a:lnTo>
                <a:lnTo>
                  <a:pt x="1652" y="1639"/>
                </a:lnTo>
                <a:lnTo>
                  <a:pt x="1675" y="1660"/>
                </a:lnTo>
                <a:lnTo>
                  <a:pt x="1702" y="1683"/>
                </a:lnTo>
                <a:lnTo>
                  <a:pt x="1732" y="1706"/>
                </a:lnTo>
                <a:lnTo>
                  <a:pt x="1764" y="1729"/>
                </a:lnTo>
                <a:lnTo>
                  <a:pt x="1799" y="1754"/>
                </a:lnTo>
                <a:lnTo>
                  <a:pt x="1756" y="1769"/>
                </a:lnTo>
                <a:lnTo>
                  <a:pt x="1713" y="1783"/>
                </a:lnTo>
                <a:lnTo>
                  <a:pt x="1668" y="1793"/>
                </a:lnTo>
                <a:lnTo>
                  <a:pt x="1624" y="1803"/>
                </a:lnTo>
                <a:lnTo>
                  <a:pt x="1580" y="1812"/>
                </a:lnTo>
                <a:lnTo>
                  <a:pt x="1538" y="1817"/>
                </a:lnTo>
                <a:lnTo>
                  <a:pt x="1498" y="1822"/>
                </a:lnTo>
                <a:lnTo>
                  <a:pt x="1461" y="1827"/>
                </a:lnTo>
                <a:lnTo>
                  <a:pt x="1428" y="1829"/>
                </a:lnTo>
                <a:lnTo>
                  <a:pt x="1399" y="1831"/>
                </a:lnTo>
                <a:lnTo>
                  <a:pt x="1376" y="1832"/>
                </a:lnTo>
                <a:lnTo>
                  <a:pt x="1357" y="1833"/>
                </a:lnTo>
                <a:lnTo>
                  <a:pt x="1346" y="1833"/>
                </a:lnTo>
                <a:lnTo>
                  <a:pt x="1340" y="1833"/>
                </a:lnTo>
                <a:lnTo>
                  <a:pt x="1291" y="1836"/>
                </a:lnTo>
                <a:lnTo>
                  <a:pt x="1246" y="1839"/>
                </a:lnTo>
                <a:lnTo>
                  <a:pt x="1206" y="1844"/>
                </a:lnTo>
                <a:lnTo>
                  <a:pt x="1168" y="1849"/>
                </a:lnTo>
                <a:lnTo>
                  <a:pt x="1131" y="1854"/>
                </a:lnTo>
                <a:lnTo>
                  <a:pt x="1096" y="1861"/>
                </a:lnTo>
                <a:lnTo>
                  <a:pt x="1096" y="1861"/>
                </a:lnTo>
                <a:lnTo>
                  <a:pt x="1029" y="1872"/>
                </a:lnTo>
                <a:lnTo>
                  <a:pt x="965" y="1879"/>
                </a:lnTo>
                <a:lnTo>
                  <a:pt x="904" y="1881"/>
                </a:lnTo>
                <a:lnTo>
                  <a:pt x="848" y="1879"/>
                </a:lnTo>
                <a:lnTo>
                  <a:pt x="795" y="1875"/>
                </a:lnTo>
                <a:lnTo>
                  <a:pt x="746" y="1867"/>
                </a:lnTo>
                <a:lnTo>
                  <a:pt x="700" y="1857"/>
                </a:lnTo>
                <a:lnTo>
                  <a:pt x="658" y="1846"/>
                </a:lnTo>
                <a:lnTo>
                  <a:pt x="618" y="1833"/>
                </a:lnTo>
                <a:lnTo>
                  <a:pt x="583" y="1820"/>
                </a:lnTo>
                <a:lnTo>
                  <a:pt x="552" y="1806"/>
                </a:lnTo>
                <a:lnTo>
                  <a:pt x="524" y="1792"/>
                </a:lnTo>
                <a:lnTo>
                  <a:pt x="501" y="1780"/>
                </a:lnTo>
                <a:lnTo>
                  <a:pt x="481" y="1768"/>
                </a:lnTo>
                <a:lnTo>
                  <a:pt x="466" y="1758"/>
                </a:lnTo>
                <a:lnTo>
                  <a:pt x="454" y="1751"/>
                </a:lnTo>
                <a:lnTo>
                  <a:pt x="446" y="1745"/>
                </a:lnTo>
                <a:lnTo>
                  <a:pt x="444" y="1743"/>
                </a:lnTo>
                <a:lnTo>
                  <a:pt x="387" y="1695"/>
                </a:lnTo>
                <a:lnTo>
                  <a:pt x="337" y="1646"/>
                </a:lnTo>
                <a:lnTo>
                  <a:pt x="292" y="1597"/>
                </a:lnTo>
                <a:lnTo>
                  <a:pt x="252" y="1548"/>
                </a:lnTo>
                <a:lnTo>
                  <a:pt x="219" y="1500"/>
                </a:lnTo>
                <a:lnTo>
                  <a:pt x="192" y="1453"/>
                </a:lnTo>
                <a:lnTo>
                  <a:pt x="167" y="1408"/>
                </a:lnTo>
                <a:lnTo>
                  <a:pt x="148" y="1365"/>
                </a:lnTo>
                <a:lnTo>
                  <a:pt x="132" y="1323"/>
                </a:lnTo>
                <a:lnTo>
                  <a:pt x="119" y="1285"/>
                </a:lnTo>
                <a:lnTo>
                  <a:pt x="110" y="1248"/>
                </a:lnTo>
                <a:lnTo>
                  <a:pt x="103" y="1216"/>
                </a:lnTo>
                <a:lnTo>
                  <a:pt x="99" y="1188"/>
                </a:lnTo>
                <a:lnTo>
                  <a:pt x="96" y="1164"/>
                </a:lnTo>
                <a:lnTo>
                  <a:pt x="93" y="1144"/>
                </a:lnTo>
                <a:lnTo>
                  <a:pt x="93" y="1130"/>
                </a:lnTo>
                <a:lnTo>
                  <a:pt x="93" y="1120"/>
                </a:lnTo>
                <a:lnTo>
                  <a:pt x="93" y="1116"/>
                </a:lnTo>
                <a:lnTo>
                  <a:pt x="92" y="1081"/>
                </a:lnTo>
                <a:lnTo>
                  <a:pt x="89" y="1047"/>
                </a:lnTo>
                <a:lnTo>
                  <a:pt x="85" y="1017"/>
                </a:lnTo>
                <a:lnTo>
                  <a:pt x="80" y="990"/>
                </a:lnTo>
                <a:lnTo>
                  <a:pt x="73" y="967"/>
                </a:lnTo>
                <a:lnTo>
                  <a:pt x="68" y="948"/>
                </a:lnTo>
                <a:lnTo>
                  <a:pt x="61" y="932"/>
                </a:lnTo>
                <a:lnTo>
                  <a:pt x="57" y="920"/>
                </a:lnTo>
                <a:lnTo>
                  <a:pt x="53" y="911"/>
                </a:lnTo>
                <a:lnTo>
                  <a:pt x="52" y="908"/>
                </a:lnTo>
                <a:lnTo>
                  <a:pt x="29" y="856"/>
                </a:lnTo>
                <a:lnTo>
                  <a:pt x="13" y="805"/>
                </a:lnTo>
                <a:lnTo>
                  <a:pt x="4" y="755"/>
                </a:lnTo>
                <a:lnTo>
                  <a:pt x="0" y="707"/>
                </a:lnTo>
                <a:lnTo>
                  <a:pt x="0" y="661"/>
                </a:lnTo>
                <a:lnTo>
                  <a:pt x="5" y="617"/>
                </a:lnTo>
                <a:lnTo>
                  <a:pt x="13" y="574"/>
                </a:lnTo>
                <a:lnTo>
                  <a:pt x="25" y="535"/>
                </a:lnTo>
                <a:lnTo>
                  <a:pt x="39" y="497"/>
                </a:lnTo>
                <a:lnTo>
                  <a:pt x="55" y="462"/>
                </a:lnTo>
                <a:lnTo>
                  <a:pt x="73" y="429"/>
                </a:lnTo>
                <a:lnTo>
                  <a:pt x="92" y="399"/>
                </a:lnTo>
                <a:lnTo>
                  <a:pt x="112" y="373"/>
                </a:lnTo>
                <a:lnTo>
                  <a:pt x="131" y="348"/>
                </a:lnTo>
                <a:lnTo>
                  <a:pt x="149" y="326"/>
                </a:lnTo>
                <a:lnTo>
                  <a:pt x="166" y="308"/>
                </a:lnTo>
                <a:lnTo>
                  <a:pt x="181" y="292"/>
                </a:lnTo>
                <a:lnTo>
                  <a:pt x="195" y="279"/>
                </a:lnTo>
                <a:lnTo>
                  <a:pt x="204" y="270"/>
                </a:lnTo>
                <a:lnTo>
                  <a:pt x="211" y="265"/>
                </a:lnTo>
                <a:lnTo>
                  <a:pt x="214" y="263"/>
                </a:lnTo>
                <a:lnTo>
                  <a:pt x="273" y="218"/>
                </a:lnTo>
                <a:lnTo>
                  <a:pt x="332" y="180"/>
                </a:lnTo>
                <a:lnTo>
                  <a:pt x="395" y="145"/>
                </a:lnTo>
                <a:lnTo>
                  <a:pt x="458" y="116"/>
                </a:lnTo>
                <a:lnTo>
                  <a:pt x="522" y="91"/>
                </a:lnTo>
                <a:lnTo>
                  <a:pt x="586" y="70"/>
                </a:lnTo>
                <a:lnTo>
                  <a:pt x="649" y="52"/>
                </a:lnTo>
                <a:lnTo>
                  <a:pt x="711" y="37"/>
                </a:lnTo>
                <a:lnTo>
                  <a:pt x="771" y="25"/>
                </a:lnTo>
                <a:lnTo>
                  <a:pt x="828" y="16"/>
                </a:lnTo>
                <a:lnTo>
                  <a:pt x="884" y="10"/>
                </a:lnTo>
                <a:lnTo>
                  <a:pt x="935" y="6"/>
                </a:lnTo>
                <a:lnTo>
                  <a:pt x="982" y="3"/>
                </a:lnTo>
                <a:lnTo>
                  <a:pt x="1025" y="0"/>
                </a:lnTo>
                <a:lnTo>
                  <a:pt x="1062" y="0"/>
                </a:lnTo>
                <a:close/>
              </a:path>
            </a:pathLst>
          </a:custGeom>
          <a:solidFill>
            <a:srgbClr val="FEBE8B"/>
          </a:solidFill>
          <a:ln w="0">
            <a:solidFill>
              <a:srgbClr val="FEBE8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그룹 77"/>
          <p:cNvGrpSpPr/>
          <p:nvPr/>
        </p:nvGrpSpPr>
        <p:grpSpPr>
          <a:xfrm>
            <a:off x="7931299" y="1831369"/>
            <a:ext cx="2185001" cy="1043445"/>
            <a:chOff x="5691703" y="1811275"/>
            <a:chExt cx="2185001" cy="1043445"/>
          </a:xfrm>
        </p:grpSpPr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6145579" y="2294509"/>
              <a:ext cx="26318" cy="47895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0"/>
                </a:cxn>
                <a:cxn ang="0">
                  <a:pos x="24" y="672"/>
                </a:cxn>
                <a:cxn ang="0">
                  <a:pos x="0" y="672"/>
                </a:cxn>
                <a:cxn ang="0">
                  <a:pos x="10" y="0"/>
                </a:cxn>
              </a:cxnLst>
              <a:rect l="0" t="0" r="r" b="b"/>
              <a:pathLst>
                <a:path w="35" h="672">
                  <a:moveTo>
                    <a:pt x="10" y="0"/>
                  </a:moveTo>
                  <a:lnTo>
                    <a:pt x="35" y="0"/>
                  </a:lnTo>
                  <a:lnTo>
                    <a:pt x="24" y="672"/>
                  </a:lnTo>
                  <a:lnTo>
                    <a:pt x="0" y="67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9" name="그룹 76"/>
            <p:cNvGrpSpPr/>
            <p:nvPr/>
          </p:nvGrpSpPr>
          <p:grpSpPr>
            <a:xfrm>
              <a:off x="5691703" y="1811275"/>
              <a:ext cx="2185001" cy="1043445"/>
              <a:chOff x="5691703" y="1811275"/>
              <a:chExt cx="2185001" cy="1043445"/>
            </a:xfrm>
          </p:grpSpPr>
          <p:grpSp>
            <p:nvGrpSpPr>
              <p:cNvPr id="70" name="그룹 74"/>
              <p:cNvGrpSpPr/>
              <p:nvPr/>
            </p:nvGrpSpPr>
            <p:grpSpPr>
              <a:xfrm>
                <a:off x="5691703" y="1846553"/>
                <a:ext cx="1285811" cy="1006383"/>
                <a:chOff x="5691703" y="1834794"/>
                <a:chExt cx="1285811" cy="1006383"/>
              </a:xfrm>
            </p:grpSpPr>
            <p:sp>
              <p:nvSpPr>
                <p:cNvPr id="84" name="Freeform 51"/>
                <p:cNvSpPr>
                  <a:spLocks/>
                </p:cNvSpPr>
                <p:nvPr/>
              </p:nvSpPr>
              <p:spPr bwMode="auto">
                <a:xfrm>
                  <a:off x="6856159" y="1943843"/>
                  <a:ext cx="121355" cy="238054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167" y="323"/>
                    </a:cxn>
                    <a:cxn ang="0">
                      <a:pos x="144" y="332"/>
                    </a:cxn>
                    <a:cxn ang="0">
                      <a:pos x="0" y="9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67" h="332">
                      <a:moveTo>
                        <a:pt x="23" y="0"/>
                      </a:moveTo>
                      <a:lnTo>
                        <a:pt x="167" y="323"/>
                      </a:lnTo>
                      <a:lnTo>
                        <a:pt x="144" y="332"/>
                      </a:lnTo>
                      <a:lnTo>
                        <a:pt x="0" y="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/>
              </p:nvSpPr>
              <p:spPr bwMode="auto">
                <a:xfrm>
                  <a:off x="6679245" y="2227512"/>
                  <a:ext cx="264640" cy="102634"/>
                </a:xfrm>
                <a:custGeom>
                  <a:avLst/>
                  <a:gdLst/>
                  <a:ahLst/>
                  <a:cxnLst>
                    <a:cxn ang="0">
                      <a:pos x="354" y="0"/>
                    </a:cxn>
                    <a:cxn ang="0">
                      <a:pos x="363" y="23"/>
                    </a:cxn>
                    <a:cxn ang="0">
                      <a:pos x="8" y="145"/>
                    </a:cxn>
                    <a:cxn ang="0">
                      <a:pos x="0" y="123"/>
                    </a:cxn>
                    <a:cxn ang="0">
                      <a:pos x="354" y="0"/>
                    </a:cxn>
                  </a:cxnLst>
                  <a:rect l="0" t="0" r="r" b="b"/>
                  <a:pathLst>
                    <a:path w="363" h="145">
                      <a:moveTo>
                        <a:pt x="354" y="0"/>
                      </a:moveTo>
                      <a:lnTo>
                        <a:pt x="363" y="23"/>
                      </a:lnTo>
                      <a:lnTo>
                        <a:pt x="8" y="145"/>
                      </a:lnTo>
                      <a:lnTo>
                        <a:pt x="0" y="123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86" name="그룹 68"/>
                <p:cNvGrpSpPr/>
                <p:nvPr/>
              </p:nvGrpSpPr>
              <p:grpSpPr>
                <a:xfrm>
                  <a:off x="5691703" y="1834794"/>
                  <a:ext cx="1157982" cy="1006383"/>
                  <a:chOff x="5691703" y="1820532"/>
                  <a:chExt cx="1157982" cy="1006383"/>
                </a:xfrm>
              </p:grpSpPr>
              <p:sp>
                <p:nvSpPr>
                  <p:cNvPr id="87" name="Freeform 49"/>
                  <p:cNvSpPr>
                    <a:spLocks/>
                  </p:cNvSpPr>
                  <p:nvPr/>
                </p:nvSpPr>
                <p:spPr bwMode="auto">
                  <a:xfrm>
                    <a:off x="6652928" y="1945269"/>
                    <a:ext cx="181300" cy="352092"/>
                  </a:xfrm>
                  <a:custGeom>
                    <a:avLst/>
                    <a:gdLst/>
                    <a:ahLst/>
                    <a:cxnLst>
                      <a:cxn ang="0">
                        <a:pos x="224" y="0"/>
                      </a:cxn>
                      <a:cxn ang="0">
                        <a:pos x="246" y="10"/>
                      </a:cxn>
                      <a:cxn ang="0">
                        <a:pos x="22" y="492"/>
                      </a:cxn>
                      <a:cxn ang="0">
                        <a:pos x="0" y="483"/>
                      </a:cxn>
                      <a:cxn ang="0">
                        <a:pos x="224" y="0"/>
                      </a:cxn>
                    </a:cxnLst>
                    <a:rect l="0" t="0" r="r" b="b"/>
                    <a:pathLst>
                      <a:path w="246" h="492">
                        <a:moveTo>
                          <a:pt x="224" y="0"/>
                        </a:moveTo>
                        <a:lnTo>
                          <a:pt x="246" y="10"/>
                        </a:lnTo>
                        <a:lnTo>
                          <a:pt x="22" y="492"/>
                        </a:lnTo>
                        <a:lnTo>
                          <a:pt x="0" y="483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8" name="그룹 5"/>
                  <p:cNvGrpSpPr/>
                  <p:nvPr/>
                </p:nvGrpSpPr>
                <p:grpSpPr>
                  <a:xfrm>
                    <a:off x="5691703" y="1820532"/>
                    <a:ext cx="1157982" cy="1006383"/>
                    <a:chOff x="5695253" y="1828380"/>
                    <a:chExt cx="1157982" cy="1006383"/>
                  </a:xfrm>
                </p:grpSpPr>
                <p:sp>
                  <p:nvSpPr>
                    <p:cNvPr id="8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5695253" y="1876846"/>
                      <a:ext cx="342131" cy="520297"/>
                    </a:xfrm>
                    <a:custGeom>
                      <a:avLst/>
                      <a:gdLst/>
                      <a:ahLst/>
                      <a:cxnLst>
                        <a:cxn ang="0">
                          <a:pos x="448" y="0"/>
                        </a:cxn>
                        <a:cxn ang="0">
                          <a:pos x="468" y="12"/>
                        </a:cxn>
                        <a:cxn ang="0">
                          <a:pos x="20" y="730"/>
                        </a:cxn>
                        <a:cxn ang="0">
                          <a:pos x="0" y="717"/>
                        </a:cxn>
                        <a:cxn ang="0">
                          <a:pos x="448" y="0"/>
                        </a:cxn>
                      </a:cxnLst>
                      <a:rect l="0" t="0" r="r" b="b"/>
                      <a:pathLst>
                        <a:path w="468" h="730">
                          <a:moveTo>
                            <a:pt x="448" y="0"/>
                          </a:moveTo>
                          <a:lnTo>
                            <a:pt x="468" y="12"/>
                          </a:lnTo>
                          <a:lnTo>
                            <a:pt x="20" y="730"/>
                          </a:lnTo>
                          <a:lnTo>
                            <a:pt x="0" y="717"/>
                          </a:lnTo>
                          <a:lnTo>
                            <a:pt x="448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5704025" y="2454162"/>
                      <a:ext cx="409388" cy="357794"/>
                    </a:xfrm>
                    <a:custGeom>
                      <a:avLst/>
                      <a:gdLst/>
                      <a:ahLst/>
                      <a:cxnLst>
                        <a:cxn ang="0">
                          <a:pos x="16" y="0"/>
                        </a:cxn>
                        <a:cxn ang="0">
                          <a:pos x="560" y="483"/>
                        </a:cxn>
                        <a:cxn ang="0">
                          <a:pos x="544" y="502"/>
                        </a:cxn>
                        <a:cxn ang="0">
                          <a:pos x="0" y="18"/>
                        </a:cxn>
                        <a:cxn ang="0">
                          <a:pos x="16" y="0"/>
                        </a:cxn>
                      </a:cxnLst>
                      <a:rect l="0" t="0" r="r" b="b"/>
                      <a:pathLst>
                        <a:path w="560" h="502">
                          <a:moveTo>
                            <a:pt x="16" y="0"/>
                          </a:moveTo>
                          <a:lnTo>
                            <a:pt x="560" y="483"/>
                          </a:lnTo>
                          <a:lnTo>
                            <a:pt x="544" y="502"/>
                          </a:lnTo>
                          <a:lnTo>
                            <a:pt x="0" y="18"/>
                          </a:lnTo>
                          <a:lnTo>
                            <a:pt x="1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6068088" y="1875420"/>
                      <a:ext cx="97961" cy="334986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0"/>
                        </a:cxn>
                        <a:cxn ang="0">
                          <a:pos x="132" y="464"/>
                        </a:cxn>
                        <a:cxn ang="0">
                          <a:pos x="109" y="469"/>
                        </a:cxn>
                        <a:cxn ang="0">
                          <a:pos x="0" y="5"/>
                        </a:cxn>
                        <a:cxn ang="0">
                          <a:pos x="23" y="0"/>
                        </a:cxn>
                      </a:cxnLst>
                      <a:rect l="0" t="0" r="r" b="b"/>
                      <a:pathLst>
                        <a:path w="132" h="469">
                          <a:moveTo>
                            <a:pt x="23" y="0"/>
                          </a:moveTo>
                          <a:lnTo>
                            <a:pt x="132" y="464"/>
                          </a:lnTo>
                          <a:lnTo>
                            <a:pt x="109" y="469"/>
                          </a:lnTo>
                          <a:lnTo>
                            <a:pt x="0" y="5"/>
                          </a:lnTo>
                          <a:lnTo>
                            <a:pt x="23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6204063" y="2263149"/>
                      <a:ext cx="394767" cy="78401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539" y="87"/>
                        </a:cxn>
                        <a:cxn ang="0">
                          <a:pos x="535" y="110"/>
                        </a:cxn>
                        <a:cxn ang="0">
                          <a:pos x="0" y="24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539" h="110">
                          <a:moveTo>
                            <a:pt x="3" y="0"/>
                          </a:moveTo>
                          <a:lnTo>
                            <a:pt x="539" y="87"/>
                          </a:lnTo>
                          <a:lnTo>
                            <a:pt x="535" y="110"/>
                          </a:lnTo>
                          <a:lnTo>
                            <a:pt x="0" y="24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6660238" y="2362932"/>
                      <a:ext cx="192997" cy="390579"/>
                    </a:xfrm>
                    <a:custGeom>
                      <a:avLst/>
                      <a:gdLst/>
                      <a:ahLst/>
                      <a:cxnLst>
                        <a:cxn ang="0">
                          <a:pos x="22" y="0"/>
                        </a:cxn>
                        <a:cxn ang="0">
                          <a:pos x="265" y="539"/>
                        </a:cxn>
                        <a:cxn ang="0">
                          <a:pos x="243" y="548"/>
                        </a:cxn>
                        <a:cxn ang="0">
                          <a:pos x="0" y="10"/>
                        </a:cxn>
                        <a:cxn ang="0">
                          <a:pos x="22" y="0"/>
                        </a:cxn>
                      </a:cxnLst>
                      <a:rect l="0" t="0" r="r" b="b"/>
                      <a:pathLst>
                        <a:path w="265" h="548">
                          <a:moveTo>
                            <a:pt x="22" y="0"/>
                          </a:moveTo>
                          <a:lnTo>
                            <a:pt x="265" y="539"/>
                          </a:lnTo>
                          <a:lnTo>
                            <a:pt x="243" y="548"/>
                          </a:lnTo>
                          <a:lnTo>
                            <a:pt x="0" y="10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6192366" y="2789148"/>
                      <a:ext cx="624316" cy="45615"/>
                    </a:xfrm>
                    <a:custGeom>
                      <a:avLst/>
                      <a:gdLst/>
                      <a:ahLst/>
                      <a:cxnLst>
                        <a:cxn ang="0">
                          <a:pos x="854" y="0"/>
                        </a:cxn>
                        <a:cxn ang="0">
                          <a:pos x="855" y="23"/>
                        </a:cxn>
                        <a:cxn ang="0">
                          <a:pos x="2" y="64"/>
                        </a:cxn>
                        <a:cxn ang="0">
                          <a:pos x="0" y="39"/>
                        </a:cxn>
                        <a:cxn ang="0">
                          <a:pos x="854" y="0"/>
                        </a:cxn>
                      </a:cxnLst>
                      <a:rect l="0" t="0" r="r" b="b"/>
                      <a:pathLst>
                        <a:path w="855" h="64">
                          <a:moveTo>
                            <a:pt x="854" y="0"/>
                          </a:moveTo>
                          <a:lnTo>
                            <a:pt x="855" y="23"/>
                          </a:lnTo>
                          <a:lnTo>
                            <a:pt x="2" y="64"/>
                          </a:lnTo>
                          <a:lnTo>
                            <a:pt x="0" y="39"/>
                          </a:lnTo>
                          <a:lnTo>
                            <a:pt x="854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6196753" y="1908207"/>
                      <a:ext cx="596536" cy="329284"/>
                    </a:xfrm>
                    <a:custGeom>
                      <a:avLst/>
                      <a:gdLst/>
                      <a:ahLst/>
                      <a:cxnLst>
                        <a:cxn ang="0">
                          <a:pos x="805" y="0"/>
                        </a:cxn>
                        <a:cxn ang="0">
                          <a:pos x="816" y="22"/>
                        </a:cxn>
                        <a:cxn ang="0">
                          <a:pos x="12" y="462"/>
                        </a:cxn>
                        <a:cxn ang="0">
                          <a:pos x="0" y="441"/>
                        </a:cxn>
                        <a:cxn ang="0">
                          <a:pos x="805" y="0"/>
                        </a:cxn>
                      </a:cxnLst>
                      <a:rect l="0" t="0" r="r" b="b"/>
                      <a:pathLst>
                        <a:path w="816" h="462">
                          <a:moveTo>
                            <a:pt x="805" y="0"/>
                          </a:moveTo>
                          <a:lnTo>
                            <a:pt x="816" y="22"/>
                          </a:lnTo>
                          <a:lnTo>
                            <a:pt x="12" y="462"/>
                          </a:lnTo>
                          <a:lnTo>
                            <a:pt x="0" y="441"/>
                          </a:lnTo>
                          <a:lnTo>
                            <a:pt x="80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6095868" y="1828380"/>
                      <a:ext cx="697421" cy="72699"/>
                    </a:xfrm>
                    <a:custGeom>
                      <a:avLst/>
                      <a:gdLst/>
                      <a:ahLst/>
                      <a:cxnLst>
                        <a:cxn ang="0">
                          <a:pos x="1" y="0"/>
                        </a:cxn>
                        <a:cxn ang="0">
                          <a:pos x="954" y="78"/>
                        </a:cxn>
                        <a:cxn ang="0">
                          <a:pos x="952" y="102"/>
                        </a:cxn>
                        <a:cxn ang="0">
                          <a:pos x="0" y="25"/>
                        </a:cxn>
                        <a:cxn ang="0">
                          <a:pos x="1" y="0"/>
                        </a:cxn>
                      </a:cxnLst>
                      <a:rect l="0" t="0" r="r" b="b"/>
                      <a:pathLst>
                        <a:path w="954" h="102">
                          <a:moveTo>
                            <a:pt x="1" y="0"/>
                          </a:moveTo>
                          <a:lnTo>
                            <a:pt x="954" y="78"/>
                          </a:lnTo>
                          <a:lnTo>
                            <a:pt x="952" y="102"/>
                          </a:lnTo>
                          <a:lnTo>
                            <a:pt x="0" y="2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5723033" y="2254596"/>
                      <a:ext cx="400615" cy="165355"/>
                    </a:xfrm>
                    <a:custGeom>
                      <a:avLst/>
                      <a:gdLst/>
                      <a:ahLst/>
                      <a:cxnLst>
                        <a:cxn ang="0">
                          <a:pos x="540" y="0"/>
                        </a:cxn>
                        <a:cxn ang="0">
                          <a:pos x="549" y="22"/>
                        </a:cxn>
                        <a:cxn ang="0">
                          <a:pos x="9" y="232"/>
                        </a:cxn>
                        <a:cxn ang="0">
                          <a:pos x="0" y="210"/>
                        </a:cxn>
                        <a:cxn ang="0">
                          <a:pos x="540" y="0"/>
                        </a:cxn>
                      </a:cxnLst>
                      <a:rect l="0" t="0" r="r" b="b"/>
                      <a:pathLst>
                        <a:path w="549" h="232">
                          <a:moveTo>
                            <a:pt x="540" y="0"/>
                          </a:moveTo>
                          <a:lnTo>
                            <a:pt x="549" y="22"/>
                          </a:lnTo>
                          <a:lnTo>
                            <a:pt x="9" y="232"/>
                          </a:lnTo>
                          <a:lnTo>
                            <a:pt x="0" y="210"/>
                          </a:lnTo>
                          <a:lnTo>
                            <a:pt x="54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6185056" y="2278829"/>
                      <a:ext cx="641862" cy="498915"/>
                    </a:xfrm>
                    <a:custGeom>
                      <a:avLst/>
                      <a:gdLst/>
                      <a:ahLst/>
                      <a:cxnLst>
                        <a:cxn ang="0">
                          <a:pos x="15" y="0"/>
                        </a:cxn>
                        <a:cxn ang="0">
                          <a:pos x="879" y="680"/>
                        </a:cxn>
                        <a:cxn ang="0">
                          <a:pos x="864" y="700"/>
                        </a:cxn>
                        <a:cxn ang="0">
                          <a:pos x="0" y="19"/>
                        </a:cxn>
                        <a:cxn ang="0">
                          <a:pos x="15" y="0"/>
                        </a:cxn>
                      </a:cxnLst>
                      <a:rect l="0" t="0" r="r" b="b"/>
                      <a:pathLst>
                        <a:path w="879" h="700">
                          <a:moveTo>
                            <a:pt x="15" y="0"/>
                          </a:moveTo>
                          <a:lnTo>
                            <a:pt x="879" y="680"/>
                          </a:lnTo>
                          <a:lnTo>
                            <a:pt x="864" y="700"/>
                          </a:lnTo>
                          <a:lnTo>
                            <a:pt x="0" y="19"/>
                          </a:lnTo>
                          <a:lnTo>
                            <a:pt x="15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1" name="그룹 75"/>
              <p:cNvGrpSpPr/>
              <p:nvPr/>
            </p:nvGrpSpPr>
            <p:grpSpPr>
              <a:xfrm>
                <a:off x="6835689" y="1811275"/>
                <a:ext cx="1041015" cy="1043445"/>
                <a:chOff x="6835689" y="1811275"/>
                <a:chExt cx="1041015" cy="1043445"/>
              </a:xfrm>
            </p:grpSpPr>
            <p:sp>
              <p:nvSpPr>
                <p:cNvPr id="72" name="Freeform 52"/>
                <p:cNvSpPr>
                  <a:spLocks/>
                </p:cNvSpPr>
                <p:nvPr/>
              </p:nvSpPr>
              <p:spPr bwMode="auto">
                <a:xfrm>
                  <a:off x="6875166" y="1811275"/>
                  <a:ext cx="546825" cy="89805"/>
                </a:xfrm>
                <a:custGeom>
                  <a:avLst/>
                  <a:gdLst/>
                  <a:ahLst/>
                  <a:cxnLst>
                    <a:cxn ang="0">
                      <a:pos x="744" y="0"/>
                    </a:cxn>
                    <a:cxn ang="0">
                      <a:pos x="748" y="23"/>
                    </a:cxn>
                    <a:cxn ang="0">
                      <a:pos x="3" y="125"/>
                    </a:cxn>
                    <a:cxn ang="0">
                      <a:pos x="0" y="101"/>
                    </a:cxn>
                    <a:cxn ang="0">
                      <a:pos x="744" y="0"/>
                    </a:cxn>
                  </a:cxnLst>
                  <a:rect l="0" t="0" r="r" b="b"/>
                  <a:pathLst>
                    <a:path w="748" h="125">
                      <a:moveTo>
                        <a:pt x="744" y="0"/>
                      </a:moveTo>
                      <a:lnTo>
                        <a:pt x="748" y="23"/>
                      </a:lnTo>
                      <a:lnTo>
                        <a:pt x="3" y="125"/>
                      </a:lnTo>
                      <a:lnTo>
                        <a:pt x="0" y="101"/>
                      </a:lnTo>
                      <a:lnTo>
                        <a:pt x="7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53"/>
                <p:cNvSpPr>
                  <a:spLocks/>
                </p:cNvSpPr>
                <p:nvPr/>
              </p:nvSpPr>
              <p:spPr bwMode="auto">
                <a:xfrm>
                  <a:off x="7360583" y="1875420"/>
                  <a:ext cx="106734" cy="493213"/>
                </a:xfrm>
                <a:custGeom>
                  <a:avLst/>
                  <a:gdLst/>
                  <a:ahLst/>
                  <a:cxnLst>
                    <a:cxn ang="0">
                      <a:pos x="123" y="0"/>
                    </a:cxn>
                    <a:cxn ang="0">
                      <a:pos x="147" y="4"/>
                    </a:cxn>
                    <a:cxn ang="0">
                      <a:pos x="24" y="692"/>
                    </a:cxn>
                    <a:cxn ang="0">
                      <a:pos x="0" y="688"/>
                    </a:cxn>
                    <a:cxn ang="0">
                      <a:pos x="123" y="0"/>
                    </a:cxn>
                  </a:cxnLst>
                  <a:rect l="0" t="0" r="r" b="b"/>
                  <a:pathLst>
                    <a:path w="147" h="692">
                      <a:moveTo>
                        <a:pt x="123" y="0"/>
                      </a:moveTo>
                      <a:lnTo>
                        <a:pt x="147" y="4"/>
                      </a:lnTo>
                      <a:lnTo>
                        <a:pt x="24" y="692"/>
                      </a:lnTo>
                      <a:lnTo>
                        <a:pt x="0" y="688"/>
                      </a:lnTo>
                      <a:lnTo>
                        <a:pt x="1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55"/>
                <p:cNvSpPr>
                  <a:spLocks/>
                </p:cNvSpPr>
                <p:nvPr/>
              </p:nvSpPr>
              <p:spPr bwMode="auto">
                <a:xfrm>
                  <a:off x="6878091" y="2257447"/>
                  <a:ext cx="119892" cy="503192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165" y="5"/>
                    </a:cxn>
                    <a:cxn ang="0">
                      <a:pos x="24" y="706"/>
                    </a:cxn>
                    <a:cxn ang="0">
                      <a:pos x="0" y="702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65" h="706">
                      <a:moveTo>
                        <a:pt x="142" y="0"/>
                      </a:moveTo>
                      <a:lnTo>
                        <a:pt x="165" y="5"/>
                      </a:lnTo>
                      <a:lnTo>
                        <a:pt x="24" y="706"/>
                      </a:lnTo>
                      <a:lnTo>
                        <a:pt x="0" y="702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56"/>
                <p:cNvSpPr>
                  <a:spLocks/>
                </p:cNvSpPr>
                <p:nvPr/>
              </p:nvSpPr>
              <p:spPr bwMode="auto">
                <a:xfrm>
                  <a:off x="7022838" y="2233214"/>
                  <a:ext cx="305579" cy="165355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420" y="210"/>
                    </a:cxn>
                    <a:cxn ang="0">
                      <a:pos x="408" y="231"/>
                    </a:cxn>
                    <a:cxn ang="0">
                      <a:pos x="0" y="2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20" h="231">
                      <a:moveTo>
                        <a:pt x="11" y="0"/>
                      </a:moveTo>
                      <a:lnTo>
                        <a:pt x="420" y="210"/>
                      </a:lnTo>
                      <a:lnTo>
                        <a:pt x="408" y="231"/>
                      </a:lnTo>
                      <a:lnTo>
                        <a:pt x="0" y="21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57"/>
                <p:cNvSpPr>
                  <a:spLocks/>
                </p:cNvSpPr>
                <p:nvPr/>
              </p:nvSpPr>
              <p:spPr bwMode="auto">
                <a:xfrm>
                  <a:off x="6902946" y="2435631"/>
                  <a:ext cx="444478" cy="353517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609" y="18"/>
                    </a:cxn>
                    <a:cxn ang="0">
                      <a:pos x="15" y="496"/>
                    </a:cxn>
                    <a:cxn ang="0">
                      <a:pos x="0" y="476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609" h="496">
                      <a:moveTo>
                        <a:pt x="594" y="0"/>
                      </a:moveTo>
                      <a:lnTo>
                        <a:pt x="609" y="18"/>
                      </a:lnTo>
                      <a:lnTo>
                        <a:pt x="15" y="496"/>
                      </a:lnTo>
                      <a:lnTo>
                        <a:pt x="0" y="476"/>
                      </a:lnTo>
                      <a:lnTo>
                        <a:pt x="59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58"/>
                <p:cNvSpPr>
                  <a:spLocks/>
                </p:cNvSpPr>
                <p:nvPr/>
              </p:nvSpPr>
              <p:spPr bwMode="auto">
                <a:xfrm>
                  <a:off x="7381053" y="2439907"/>
                  <a:ext cx="210542" cy="363496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288" y="498"/>
                    </a:cxn>
                    <a:cxn ang="0">
                      <a:pos x="267" y="510"/>
                    </a:cxn>
                    <a:cxn ang="0">
                      <a:pos x="0" y="1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88" h="510">
                      <a:moveTo>
                        <a:pt x="21" y="0"/>
                      </a:moveTo>
                      <a:lnTo>
                        <a:pt x="288" y="498"/>
                      </a:lnTo>
                      <a:lnTo>
                        <a:pt x="267" y="510"/>
                      </a:lnTo>
                      <a:lnTo>
                        <a:pt x="0" y="1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59"/>
                <p:cNvSpPr>
                  <a:spLocks/>
                </p:cNvSpPr>
                <p:nvPr/>
              </p:nvSpPr>
              <p:spPr bwMode="auto">
                <a:xfrm>
                  <a:off x="6907333" y="2796275"/>
                  <a:ext cx="655020" cy="5844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897" y="59"/>
                    </a:cxn>
                    <a:cxn ang="0">
                      <a:pos x="896" y="82"/>
                    </a:cxn>
                    <a:cxn ang="0">
                      <a:pos x="0" y="24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897" h="82">
                      <a:moveTo>
                        <a:pt x="1" y="0"/>
                      </a:moveTo>
                      <a:lnTo>
                        <a:pt x="897" y="59"/>
                      </a:lnTo>
                      <a:lnTo>
                        <a:pt x="896" y="82"/>
                      </a:lnTo>
                      <a:lnTo>
                        <a:pt x="0" y="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60"/>
                <p:cNvSpPr>
                  <a:spLocks/>
                </p:cNvSpPr>
                <p:nvPr/>
              </p:nvSpPr>
              <p:spPr bwMode="auto">
                <a:xfrm>
                  <a:off x="7632533" y="2313040"/>
                  <a:ext cx="244171" cy="500341"/>
                </a:xfrm>
                <a:custGeom>
                  <a:avLst/>
                  <a:gdLst/>
                  <a:ahLst/>
                  <a:cxnLst>
                    <a:cxn ang="0">
                      <a:pos x="312" y="0"/>
                    </a:cxn>
                    <a:cxn ang="0">
                      <a:pos x="333" y="9"/>
                    </a:cxn>
                    <a:cxn ang="0">
                      <a:pos x="22" y="703"/>
                    </a:cxn>
                    <a:cxn ang="0">
                      <a:pos x="0" y="693"/>
                    </a:cxn>
                    <a:cxn ang="0">
                      <a:pos x="312" y="0"/>
                    </a:cxn>
                  </a:cxnLst>
                  <a:rect l="0" t="0" r="r" b="b"/>
                  <a:pathLst>
                    <a:path w="333" h="703">
                      <a:moveTo>
                        <a:pt x="312" y="0"/>
                      </a:moveTo>
                      <a:lnTo>
                        <a:pt x="333" y="9"/>
                      </a:lnTo>
                      <a:lnTo>
                        <a:pt x="22" y="703"/>
                      </a:lnTo>
                      <a:lnTo>
                        <a:pt x="0" y="693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61"/>
                <p:cNvSpPr>
                  <a:spLocks/>
                </p:cNvSpPr>
                <p:nvPr/>
              </p:nvSpPr>
              <p:spPr bwMode="auto">
                <a:xfrm>
                  <a:off x="7500945" y="1849762"/>
                  <a:ext cx="369911" cy="389154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06" y="530"/>
                    </a:cxn>
                    <a:cxn ang="0">
                      <a:pos x="489" y="546"/>
                    </a:cxn>
                    <a:cxn ang="0">
                      <a:pos x="0" y="16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506" h="546">
                      <a:moveTo>
                        <a:pt x="19" y="0"/>
                      </a:moveTo>
                      <a:lnTo>
                        <a:pt x="506" y="530"/>
                      </a:lnTo>
                      <a:lnTo>
                        <a:pt x="489" y="546"/>
                      </a:lnTo>
                      <a:lnTo>
                        <a:pt x="0" y="16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62"/>
                <p:cNvSpPr>
                  <a:spLocks/>
                </p:cNvSpPr>
                <p:nvPr/>
              </p:nvSpPr>
              <p:spPr bwMode="auto">
                <a:xfrm>
                  <a:off x="7405908" y="2267425"/>
                  <a:ext cx="432781" cy="141122"/>
                </a:xfrm>
                <a:custGeom>
                  <a:avLst/>
                  <a:gdLst/>
                  <a:ahLst/>
                  <a:cxnLst>
                    <a:cxn ang="0">
                      <a:pos x="584" y="0"/>
                    </a:cxn>
                    <a:cxn ang="0">
                      <a:pos x="591" y="23"/>
                    </a:cxn>
                    <a:cxn ang="0">
                      <a:pos x="7" y="196"/>
                    </a:cxn>
                    <a:cxn ang="0">
                      <a:pos x="0" y="174"/>
                    </a:cxn>
                    <a:cxn ang="0">
                      <a:pos x="584" y="0"/>
                    </a:cxn>
                  </a:cxnLst>
                  <a:rect l="0" t="0" r="r" b="b"/>
                  <a:pathLst>
                    <a:path w="591" h="196">
                      <a:moveTo>
                        <a:pt x="584" y="0"/>
                      </a:moveTo>
                      <a:lnTo>
                        <a:pt x="591" y="23"/>
                      </a:lnTo>
                      <a:lnTo>
                        <a:pt x="7" y="196"/>
                      </a:lnTo>
                      <a:lnTo>
                        <a:pt x="0" y="174"/>
                      </a:lnTo>
                      <a:lnTo>
                        <a:pt x="5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65"/>
                <p:cNvSpPr>
                  <a:spLocks/>
                </p:cNvSpPr>
                <p:nvPr/>
              </p:nvSpPr>
              <p:spPr bwMode="auto">
                <a:xfrm>
                  <a:off x="6835689" y="1950971"/>
                  <a:ext cx="35090" cy="796839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50" y="1117"/>
                    </a:cxn>
                    <a:cxn ang="0">
                      <a:pos x="26" y="1118"/>
                    </a:cxn>
                    <a:cxn ang="0">
                      <a:pos x="0" y="1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50" h="1118">
                      <a:moveTo>
                        <a:pt x="25" y="0"/>
                      </a:moveTo>
                      <a:lnTo>
                        <a:pt x="50" y="1117"/>
                      </a:lnTo>
                      <a:lnTo>
                        <a:pt x="26" y="1118"/>
                      </a:lnTo>
                      <a:lnTo>
                        <a:pt x="0" y="1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66"/>
                <p:cNvSpPr>
                  <a:spLocks/>
                </p:cNvSpPr>
                <p:nvPr/>
              </p:nvSpPr>
              <p:spPr bwMode="auto">
                <a:xfrm>
                  <a:off x="7014065" y="1855464"/>
                  <a:ext cx="421084" cy="344964"/>
                </a:xfrm>
                <a:custGeom>
                  <a:avLst/>
                  <a:gdLst/>
                  <a:ahLst/>
                  <a:cxnLst>
                    <a:cxn ang="0">
                      <a:pos x="560" y="0"/>
                    </a:cxn>
                    <a:cxn ang="0">
                      <a:pos x="576" y="18"/>
                    </a:cxn>
                    <a:cxn ang="0">
                      <a:pos x="16" y="484"/>
                    </a:cxn>
                    <a:cxn ang="0">
                      <a:pos x="0" y="466"/>
                    </a:cxn>
                    <a:cxn ang="0">
                      <a:pos x="560" y="0"/>
                    </a:cxn>
                  </a:cxnLst>
                  <a:rect l="0" t="0" r="r" b="b"/>
                  <a:pathLst>
                    <a:path w="576" h="484">
                      <a:moveTo>
                        <a:pt x="560" y="0"/>
                      </a:moveTo>
                      <a:lnTo>
                        <a:pt x="576" y="18"/>
                      </a:lnTo>
                      <a:lnTo>
                        <a:pt x="16" y="484"/>
                      </a:lnTo>
                      <a:lnTo>
                        <a:pt x="0" y="466"/>
                      </a:lnTo>
                      <a:lnTo>
                        <a:pt x="5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9" name="Oval 98"/>
          <p:cNvSpPr/>
          <p:nvPr/>
        </p:nvSpPr>
        <p:spPr>
          <a:xfrm>
            <a:off x="8318478" y="2769699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861996" y="2388515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329050" y="2204207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51756" y="1807165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043844" y="274326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811962" y="229735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161430" y="217777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022700" y="187388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774496" y="277298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547900" y="238322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051956" y="223921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619908" y="180716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744252" y="3399724"/>
            <a:ext cx="2325347" cy="28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r>
              <a:rPr lang="en-US" altLang="ko-KR" sz="2400" b="1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Network</a:t>
            </a:r>
            <a:endParaRPr lang="ko-KR" altLang="en-US" b="1" dirty="0" smtClean="0">
              <a:solidFill>
                <a:srgbClr val="D600B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42600" y="1735157"/>
            <a:ext cx="1403648" cy="28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Communities, 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04100" y="2959293"/>
            <a:ext cx="827584" cy="28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Nodes, V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576172" y="3399725"/>
            <a:ext cx="2325347" cy="28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r>
              <a:rPr lang="en-US" altLang="ko-KR" sz="2400" b="1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Community Affiliations</a:t>
            </a:r>
            <a:endParaRPr lang="ko-KR" altLang="en-US" sz="2400" b="1" dirty="0" smtClean="0">
              <a:solidFill>
                <a:srgbClr val="D600B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3072116" y="3039685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360148" y="3039685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648180" y="3039685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936212" y="3039685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376372" y="303968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224244" y="303968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512276" y="303968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800308" y="303968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088340" y="303968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664404" y="303968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952436" y="303968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240468" y="303968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3568712" y="166314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76824" y="166314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i="1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80300" y="2383229"/>
            <a:ext cx="1440160" cy="28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Memberships, 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0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06" y="1785919"/>
            <a:ext cx="2984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4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94" y="1785919"/>
            <a:ext cx="2984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15850"/>
              </p:ext>
            </p:extLst>
          </p:nvPr>
        </p:nvGraphicFramePr>
        <p:xfrm>
          <a:off x="2543605" y="5221638"/>
          <a:ext cx="4049576" cy="95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7" imgW="1562040" imgH="368280" progId="Equation.3">
                  <p:embed/>
                </p:oleObj>
              </mc:Choice>
              <mc:Fallback>
                <p:oleObj name="Equation" r:id="rId7" imgW="1562040" imgH="368280" progId="Equation.3">
                  <p:embed/>
                  <p:pic>
                    <p:nvPicPr>
                      <p:cNvPr id="129" name="Object 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3605" y="5221638"/>
                        <a:ext cx="4049576" cy="953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485770" y="5983638"/>
                <a:ext cx="45541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share no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communities: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𝜺</m:t>
                    </m:r>
                  </m:oMath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70" y="5983638"/>
                <a:ext cx="4554132" cy="400110"/>
              </a:xfrm>
              <a:prstGeom prst="rect">
                <a:avLst/>
              </a:prstGeom>
              <a:blipFill>
                <a:blip r:embed="rId9"/>
                <a:stretch>
                  <a:fillRect l="-147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/>
          <p:cNvSpPr/>
          <p:nvPr/>
        </p:nvSpPr>
        <p:spPr>
          <a:xfrm>
            <a:off x="1626306" y="6364638"/>
            <a:ext cx="8592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Think of this as an “OR” 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function: If at least 1 community says “YES” we create an edge</a:t>
            </a:r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7517265" y="5703663"/>
                <a:ext cx="25672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𝑴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… set of communities </a:t>
                </a:r>
                <a:br>
                  <a:rPr lang="en-US" sz="16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sz="16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node</a:t>
                </a:r>
                <a:r>
                  <a:rPr lang="en-US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𝒖</m:t>
                    </m:r>
                  </m:oMath>
                </a14:m>
                <a:r>
                  <a:rPr lang="en-US" sz="16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belongs to</a:t>
                </a: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265" y="5703663"/>
                <a:ext cx="2567241" cy="584775"/>
              </a:xfrm>
              <a:prstGeom prst="rect">
                <a:avLst/>
              </a:prstGeom>
              <a:blipFill>
                <a:blip r:embed="rId10"/>
                <a:stretch>
                  <a:fillRect l="-1188" t="-3125" r="-4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5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47207</TotalTime>
  <Words>905</Words>
  <Application>Microsoft Office PowerPoint</Application>
  <PresentationFormat>Widescreen</PresentationFormat>
  <Paragraphs>379</Paragraphs>
  <Slides>32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맑은 고딕</vt:lpstr>
      <vt:lpstr>Arial</vt:lpstr>
      <vt:lpstr>Calibri</vt:lpstr>
      <vt:lpstr>Calibri Light</vt:lpstr>
      <vt:lpstr>Cambria Math</vt:lpstr>
      <vt:lpstr>Symbol</vt:lpstr>
      <vt:lpstr>Times</vt:lpstr>
      <vt:lpstr>Times New Roman</vt:lpstr>
      <vt:lpstr>Wingdings</vt:lpstr>
      <vt:lpstr>Wingdings 2</vt:lpstr>
      <vt:lpstr>Office Theme</vt:lpstr>
      <vt:lpstr>Equation</vt:lpstr>
      <vt:lpstr>CS 5683: Algorithms &amp; Methods for Big Data Analytics  Community Detection:  Overlapping Communities</vt:lpstr>
      <vt:lpstr>Overlapping Communities</vt:lpstr>
      <vt:lpstr>Non-overlapping Communities</vt:lpstr>
      <vt:lpstr>Communities as Tiles</vt:lpstr>
      <vt:lpstr>Recap so far</vt:lpstr>
      <vt:lpstr>Plan of Attack</vt:lpstr>
      <vt:lpstr>Model of Networks</vt:lpstr>
      <vt:lpstr>Community Affiliation Graph</vt:lpstr>
      <vt:lpstr>AGM: Generative Process</vt:lpstr>
      <vt:lpstr>Recap: AGM Networks</vt:lpstr>
      <vt:lpstr>AGM: Flexibility</vt:lpstr>
      <vt:lpstr>AGM: How to Detect Communities</vt:lpstr>
      <vt:lpstr>Maximum Likelihood Estimation</vt:lpstr>
      <vt:lpstr>Example: MLE</vt:lpstr>
      <vt:lpstr>MLE for Graphs</vt:lpstr>
      <vt:lpstr>Graphs: Likelihood P(G|Θ)</vt:lpstr>
      <vt:lpstr>MLE for Graphs</vt:lpstr>
      <vt:lpstr>MLE for AGM</vt:lpstr>
      <vt:lpstr>From AGM to BigCLAM</vt:lpstr>
      <vt:lpstr>Factor Matrix F</vt:lpstr>
      <vt:lpstr>From AGM to BigCLAM</vt:lpstr>
      <vt:lpstr>BigCLAM: How to Find F</vt:lpstr>
      <vt:lpstr>BigCLAM: V1.0</vt:lpstr>
      <vt:lpstr>BigCLAM: V2.0</vt:lpstr>
      <vt:lpstr>BigCLAM: Scalability</vt:lpstr>
      <vt:lpstr>Extension: Directed Memberships</vt:lpstr>
      <vt:lpstr>Extension: Directed AGM</vt:lpstr>
      <vt:lpstr>Example: Model and Network</vt:lpstr>
      <vt:lpstr>Directed AGM</vt:lpstr>
      <vt:lpstr>Predator-Prey Communities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1047</cp:revision>
  <dcterms:created xsi:type="dcterms:W3CDTF">2020-01-06T22:26:49Z</dcterms:created>
  <dcterms:modified xsi:type="dcterms:W3CDTF">2020-11-03T23:29:33Z</dcterms:modified>
</cp:coreProperties>
</file>