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678" r:id="rId3"/>
    <p:sldId id="659" r:id="rId4"/>
    <p:sldId id="679" r:id="rId5"/>
    <p:sldId id="680" r:id="rId6"/>
    <p:sldId id="703" r:id="rId7"/>
    <p:sldId id="632" r:id="rId8"/>
    <p:sldId id="676" r:id="rId9"/>
    <p:sldId id="681" r:id="rId10"/>
    <p:sldId id="682" r:id="rId11"/>
    <p:sldId id="683" r:id="rId12"/>
    <p:sldId id="684" r:id="rId13"/>
    <p:sldId id="685" r:id="rId14"/>
    <p:sldId id="686" r:id="rId15"/>
    <p:sldId id="687" r:id="rId16"/>
    <p:sldId id="688" r:id="rId17"/>
    <p:sldId id="689" r:id="rId18"/>
    <p:sldId id="690" r:id="rId19"/>
    <p:sldId id="693" r:id="rId20"/>
    <p:sldId id="694" r:id="rId21"/>
    <p:sldId id="695" r:id="rId22"/>
    <p:sldId id="702" r:id="rId23"/>
    <p:sldId id="696" r:id="rId24"/>
    <p:sldId id="697" r:id="rId25"/>
    <p:sldId id="698" r:id="rId26"/>
    <p:sldId id="704" r:id="rId27"/>
    <p:sldId id="705" r:id="rId28"/>
    <p:sldId id="706" r:id="rId29"/>
    <p:sldId id="707" r:id="rId30"/>
    <p:sldId id="708" r:id="rId31"/>
    <p:sldId id="709" r:id="rId32"/>
    <p:sldId id="710" r:id="rId33"/>
    <p:sldId id="711" r:id="rId34"/>
    <p:sldId id="712" r:id="rId35"/>
    <p:sldId id="713" r:id="rId36"/>
    <p:sldId id="714" r:id="rId37"/>
    <p:sldId id="715" r:id="rId38"/>
    <p:sldId id="716" r:id="rId39"/>
    <p:sldId id="719" r:id="rId40"/>
    <p:sldId id="717" r:id="rId41"/>
    <p:sldId id="718" r:id="rId42"/>
    <p:sldId id="297" r:id="rId43"/>
    <p:sldId id="27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B7"/>
    <a:srgbClr val="207A00"/>
    <a:srgbClr val="F0AD00"/>
    <a:srgbClr val="C55A11"/>
    <a:srgbClr val="FF0066"/>
    <a:srgbClr val="E66C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1649" autoAdjust="0"/>
  </p:normalViewPr>
  <p:slideViewPr>
    <p:cSldViewPr snapToGrid="0">
      <p:cViewPr varScale="1">
        <p:scale>
          <a:sx n="68" d="100"/>
          <a:sy n="68" d="100"/>
        </p:scale>
        <p:origin x="48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8E5F-61B9-4F0D-9DE0-4AD300261865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C828-DCA3-490E-B126-362E7DA1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45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7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71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27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4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8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8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37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6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00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2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9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4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63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01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37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82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43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81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733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4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4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37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24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4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12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1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5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360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87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787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11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25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43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2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76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1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92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565-3812-48C9-A7C7-866E0519B736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757C-FA81-4867-A5ED-BF78E0F20AE7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DBD-5A2F-4B34-AEDA-B188F8E65C6E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1918-6CB5-4609-AE55-F939EC11CE93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017-F685-4D67-AFF7-08FF84749685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3A3-39BD-4BD7-B29D-60FBE6187656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C7B-49E6-4C2F-96BF-9EB01A0E4DA2}" type="datetime1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4B-FC0C-4D5C-BF81-8335276DF9A0}" type="datetime1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E2F0-24E6-4DF6-90D2-DFBD71315CBF}" type="datetime1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7512-9769-4C07-B20E-B55A8C693D7F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167-5448-4F41-A1D8-7D2BFAFB28F1}" type="datetime1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2879-45EE-41C7-969B-45F9D3EBF73C}" type="datetime1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ABE-5D25-4D84-A00C-718D3FCA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07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5683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Algorithms &amp; Methods for Big Data Analytics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5300" b="1" dirty="0" smtClean="0">
                <a:solidFill>
                  <a:srgbClr val="FF0000"/>
                </a:solidFill>
              </a:rPr>
              <a:t/>
            </a:r>
            <a:br>
              <a:rPr lang="en-US" sz="5300" b="1" dirty="0" smtClean="0">
                <a:solidFill>
                  <a:srgbClr val="FF0000"/>
                </a:solidFill>
              </a:rPr>
            </a:br>
            <a:r>
              <a:rPr lang="en-US" sz="5300" b="1" dirty="0" smtClean="0">
                <a:solidFill>
                  <a:srgbClr val="D600B7"/>
                </a:solidFill>
              </a:rPr>
              <a:t>Data Streams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5A33-D428-464E-BF3A-4E039CE4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8607"/>
            <a:ext cx="9144000" cy="1753348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07A00"/>
                </a:solidFill>
              </a:rPr>
              <a:t>Arunkumar</a:t>
            </a:r>
            <a:r>
              <a:rPr lang="en-US" sz="2800" dirty="0">
                <a:solidFill>
                  <a:srgbClr val="207A00"/>
                </a:solidFill>
              </a:rPr>
              <a:t> Bagavathi</a:t>
            </a:r>
          </a:p>
          <a:p>
            <a:r>
              <a:rPr lang="en-US" sz="2800" dirty="0">
                <a:solidFill>
                  <a:srgbClr val="207A00"/>
                </a:solidFill>
              </a:rPr>
              <a:t>Department of Computer Science</a:t>
            </a:r>
          </a:p>
          <a:p>
            <a:r>
              <a:rPr lang="en-US" sz="2800" dirty="0">
                <a:solidFill>
                  <a:srgbClr val="207A00"/>
                </a:solidFill>
              </a:rPr>
              <a:t>Oklahoma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FC3A-D3B1-44A1-96FA-EDC8366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Applications 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Mining query streams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Google wants to know what queries are </a:t>
            </a:r>
            <a:r>
              <a:rPr lang="en-US" sz="2800" dirty="0" smtClean="0">
                <a:ea typeface="ＭＳ Ｐゴシック" pitchFamily="34" charset="-128"/>
              </a:rPr>
              <a:t>more </a:t>
            </a:r>
            <a:r>
              <a:rPr lang="en-US" sz="2800" dirty="0">
                <a:ea typeface="ＭＳ Ｐゴシック" pitchFamily="34" charset="-128"/>
              </a:rPr>
              <a:t>frequent today than yesterday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0000FF"/>
                </a:solidFill>
              </a:rPr>
              <a:t>Mining click streams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Yahoo wants to know which of its pages are getting an unusual number of hits in the past hour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08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008000"/>
                </a:solidFill>
              </a:rPr>
              <a:t>Mining social network news feeds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E.g., look for trending topics on Twitter, Facebook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Applications 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008000"/>
                </a:solidFill>
              </a:rPr>
              <a:t>Sensor Networks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Many sensors feeding into a central controller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93"/>
                </a:solidFill>
              </a:rPr>
              <a:t>Telephone call records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Data feeds into customer bills as well as settlements between telephone companies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0000FF"/>
                </a:solidFill>
              </a:rPr>
              <a:t>IP packets monitored at a switch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Gather information for optimal routing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ea typeface="ＭＳ Ｐゴシック" pitchFamily="34" charset="-128"/>
              </a:rPr>
              <a:t>Detect denial-of-service attacks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Sampling from a Data Stream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773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Since </a:t>
            </a:r>
            <a:r>
              <a:rPr lang="en-US" sz="3200" b="1" dirty="0"/>
              <a:t>we can not store the entire stream</a:t>
            </a:r>
            <a:r>
              <a:rPr lang="en-US" sz="3200" dirty="0"/>
              <a:t>, </a:t>
            </a:r>
            <a:r>
              <a:rPr lang="en-US" sz="3200" dirty="0" smtClean="0"/>
              <a:t>one </a:t>
            </a:r>
            <a:r>
              <a:rPr lang="en-US" sz="3200" dirty="0"/>
              <a:t>obvious approach is to store a </a:t>
            </a:r>
            <a:r>
              <a:rPr lang="en-US" sz="3200" b="1" dirty="0">
                <a:solidFill>
                  <a:srgbClr val="0000FF"/>
                </a:solidFill>
              </a:rPr>
              <a:t>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Two different problems: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ea typeface="ＭＳ Ｐゴシック" pitchFamily="34" charset="-128"/>
              </a:rPr>
              <a:t>(1)</a:t>
            </a:r>
            <a:r>
              <a:rPr lang="en-US" sz="2800" dirty="0">
                <a:ea typeface="ＭＳ Ｐゴシック" pitchFamily="34" charset="-128"/>
              </a:rPr>
              <a:t> Sample a </a:t>
            </a:r>
            <a:r>
              <a:rPr lang="en-US" sz="2800" b="1" dirty="0">
                <a:solidFill>
                  <a:srgbClr val="008000"/>
                </a:solidFill>
                <a:ea typeface="ＭＳ Ｐゴシック" pitchFamily="34" charset="-128"/>
              </a:rPr>
              <a:t>fixed proportion</a:t>
            </a:r>
            <a:r>
              <a:rPr lang="en-US" sz="2800" dirty="0">
                <a:ea typeface="ＭＳ Ｐゴシック" pitchFamily="34" charset="-128"/>
              </a:rPr>
              <a:t> of elements </a:t>
            </a:r>
            <a:r>
              <a:rPr lang="en-US" sz="2800" dirty="0" smtClean="0">
                <a:ea typeface="ＭＳ Ｐゴシック" pitchFamily="34" charset="-128"/>
              </a:rPr>
              <a:t>in </a:t>
            </a:r>
            <a:r>
              <a:rPr lang="en-US" sz="2800" dirty="0">
                <a:ea typeface="ＭＳ Ｐゴシック" pitchFamily="34" charset="-128"/>
              </a:rPr>
              <a:t>the stream (say 1 in 10)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(2)</a:t>
            </a:r>
            <a:r>
              <a:rPr lang="en-US" sz="2800" dirty="0"/>
              <a:t> Maintain a </a:t>
            </a:r>
            <a:r>
              <a:rPr lang="en-US" sz="2800" b="1" dirty="0">
                <a:solidFill>
                  <a:srgbClr val="008000"/>
                </a:solidFill>
              </a:rPr>
              <a:t>random sample of fixed </a:t>
            </a:r>
            <a:r>
              <a:rPr lang="en-US" sz="2800" b="1" dirty="0" smtClean="0">
                <a:solidFill>
                  <a:srgbClr val="008000"/>
                </a:solidFill>
              </a:rPr>
              <a:t>size </a:t>
            </a:r>
            <a:r>
              <a:rPr lang="en-US" sz="2800" dirty="0" smtClean="0"/>
              <a:t>over </a:t>
            </a:r>
            <a:r>
              <a:rPr lang="en-US" sz="2800" dirty="0"/>
              <a:t>a potentially infinite stream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600B7"/>
                </a:solidFill>
              </a:rPr>
              <a:t>At any “time” </a:t>
            </a:r>
            <a:r>
              <a:rPr lang="en-US" sz="2400" b="1" i="1" dirty="0">
                <a:solidFill>
                  <a:srgbClr val="D600B7"/>
                </a:solidFill>
              </a:rPr>
              <a:t>k</a:t>
            </a:r>
            <a:r>
              <a:rPr lang="en-US" sz="2400" dirty="0">
                <a:solidFill>
                  <a:srgbClr val="D600B7"/>
                </a:solidFill>
              </a:rPr>
              <a:t> we would like a random sample </a:t>
            </a:r>
            <a:r>
              <a:rPr lang="en-US" sz="2400" dirty="0" smtClean="0">
                <a:solidFill>
                  <a:srgbClr val="D600B7"/>
                </a:solidFill>
              </a:rPr>
              <a:t>of </a:t>
            </a:r>
            <a:r>
              <a:rPr lang="en-US" sz="2400" b="1" i="1" dirty="0">
                <a:solidFill>
                  <a:srgbClr val="D600B7"/>
                </a:solidFill>
              </a:rPr>
              <a:t>s</a:t>
            </a:r>
            <a:r>
              <a:rPr lang="en-US" sz="2400" dirty="0">
                <a:solidFill>
                  <a:srgbClr val="D600B7"/>
                </a:solidFill>
              </a:rPr>
              <a:t> elements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b="1" dirty="0"/>
              <a:t>What is the property of the sample we want to maintain?</a:t>
            </a:r>
            <a:br>
              <a:rPr lang="en-US" sz="2000" b="1" dirty="0"/>
            </a:br>
            <a:r>
              <a:rPr lang="en-US" sz="2000" dirty="0"/>
              <a:t>For all time steps </a:t>
            </a:r>
            <a:r>
              <a:rPr lang="en-US" sz="2000" b="1" i="1" dirty="0"/>
              <a:t>k</a:t>
            </a:r>
            <a:r>
              <a:rPr lang="en-US" sz="2000" dirty="0"/>
              <a:t>, each of </a:t>
            </a:r>
            <a:r>
              <a:rPr lang="en-US" sz="2000" b="1" i="1" dirty="0"/>
              <a:t>k</a:t>
            </a:r>
            <a:r>
              <a:rPr lang="en-US" sz="2000" dirty="0"/>
              <a:t> elements seen so far has </a:t>
            </a:r>
            <a:r>
              <a:rPr lang="en-US" sz="2000" dirty="0" smtClean="0"/>
              <a:t>equal </a:t>
            </a:r>
            <a:r>
              <a:rPr lang="en-US" sz="2000" dirty="0"/>
              <a:t>prob. of being sampled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Sampling a Fixed Proportion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Problem 1: Sampling fixed proportion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Scenario:</a:t>
            </a:r>
            <a:r>
              <a:rPr lang="en-US" dirty="0"/>
              <a:t> Search engine query stream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  <a:ea typeface="ＭＳ Ｐゴシック" pitchFamily="34" charset="-128"/>
              </a:rPr>
              <a:t>Stream of tuples:</a:t>
            </a:r>
            <a:r>
              <a:rPr lang="en-US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(user, query, time)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  <a:ea typeface="ＭＳ Ｐゴシック" pitchFamily="34" charset="-128"/>
              </a:rPr>
              <a:t>Answer questions such as:</a:t>
            </a:r>
            <a:r>
              <a:rPr lang="en-US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en-US" b="1" dirty="0">
                <a:ea typeface="ＭＳ Ｐゴシック" pitchFamily="34" charset="-128"/>
              </a:rPr>
              <a:t>How often did a user run the same query in a single </a:t>
            </a:r>
            <a:r>
              <a:rPr lang="en-US" b="1" dirty="0" smtClean="0">
                <a:ea typeface="ＭＳ Ｐゴシック" pitchFamily="34" charset="-128"/>
              </a:rPr>
              <a:t>day</a:t>
            </a:r>
            <a:endParaRPr lang="en-US" b="1" dirty="0">
              <a:ea typeface="ＭＳ Ｐゴシック" pitchFamily="34" charset="-128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Have space to store </a:t>
            </a:r>
            <a:r>
              <a:rPr lang="en-US" b="1" dirty="0">
                <a:ea typeface="ＭＳ Ｐゴシック" pitchFamily="34" charset="-128"/>
              </a:rPr>
              <a:t>1/10</a:t>
            </a:r>
            <a:r>
              <a:rPr lang="en-US" b="1" baseline="30000" dirty="0">
                <a:ea typeface="ＭＳ Ｐゴシック" pitchFamily="34" charset="-128"/>
              </a:rPr>
              <a:t>th</a:t>
            </a:r>
            <a:r>
              <a:rPr lang="en-US" dirty="0">
                <a:ea typeface="ＭＳ Ｐゴシック" pitchFamily="34" charset="-128"/>
              </a:rPr>
              <a:t> of query stream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Naïve solution: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Generate a random integer in </a:t>
            </a:r>
            <a:r>
              <a:rPr lang="en-US" b="1" dirty="0">
                <a:ea typeface="ＭＳ Ｐゴシック" pitchFamily="34" charset="-128"/>
              </a:rPr>
              <a:t>[0..9]</a:t>
            </a:r>
            <a:r>
              <a:rPr lang="en-US" dirty="0">
                <a:ea typeface="ＭＳ Ｐゴシック" pitchFamily="34" charset="-128"/>
              </a:rPr>
              <a:t> for each 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Store the query if the integer is </a:t>
            </a:r>
            <a:r>
              <a:rPr lang="en-US" b="1" dirty="0">
                <a:ea typeface="ＭＳ Ｐゴシック" pitchFamily="34" charset="-128"/>
              </a:rPr>
              <a:t>0</a:t>
            </a:r>
            <a:r>
              <a:rPr lang="en-US" dirty="0">
                <a:ea typeface="ＭＳ Ｐゴシック" pitchFamily="34" charset="-128"/>
              </a:rPr>
              <a:t>, otherwise discard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Problem with Naïve Approach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Simple question: </a:t>
                </a:r>
                <a:r>
                  <a:rPr lang="en-US" b="1" dirty="0">
                    <a:solidFill>
                      <a:srgbClr val="0000FF"/>
                    </a:solidFill>
                  </a:rPr>
                  <a:t>What fraction of queries by an average search engine user are duplicates?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8000"/>
                    </a:solidFill>
                  </a:rPr>
                  <a:t>Suppose each user issues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x</a:t>
                </a:r>
                <a:r>
                  <a:rPr lang="en-US" dirty="0">
                    <a:solidFill>
                      <a:srgbClr val="008000"/>
                    </a:solidFill>
                  </a:rPr>
                  <a:t> queries once and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d</a:t>
                </a:r>
                <a:r>
                  <a:rPr lang="en-US" dirty="0">
                    <a:solidFill>
                      <a:srgbClr val="008000"/>
                    </a:solidFill>
                  </a:rPr>
                  <a:t> queries twice (total of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x</a:t>
                </a:r>
                <a:r>
                  <a:rPr lang="en-US" b="1" dirty="0">
                    <a:solidFill>
                      <a:srgbClr val="008000"/>
                    </a:solidFill>
                  </a:rPr>
                  <a:t>+2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d</a:t>
                </a:r>
                <a:r>
                  <a:rPr lang="en-US" dirty="0">
                    <a:solidFill>
                      <a:srgbClr val="008000"/>
                    </a:solidFill>
                  </a:rPr>
                  <a:t> queries)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  <a:ea typeface="ＭＳ Ｐゴシック" pitchFamily="34" charset="-128"/>
                  </a:rPr>
                  <a:t>Correct answer:</a:t>
                </a:r>
                <a:r>
                  <a:rPr lang="en-US" dirty="0">
                    <a:solidFill>
                      <a:srgbClr val="0000FF"/>
                    </a:solidFill>
                    <a:ea typeface="ＭＳ Ｐゴシック" pitchFamily="34" charset="-128"/>
                  </a:rPr>
                  <a:t> </a:t>
                </a:r>
                <a:r>
                  <a:rPr lang="en-US" b="1" i="1" dirty="0">
                    <a:ea typeface="ＭＳ Ｐゴシック" pitchFamily="34" charset="-128"/>
                  </a:rPr>
                  <a:t>d</a:t>
                </a:r>
                <a:r>
                  <a:rPr lang="en-US" b="1" dirty="0">
                    <a:ea typeface="ＭＳ Ｐゴシック" pitchFamily="34" charset="-128"/>
                  </a:rPr>
                  <a:t>/(</a:t>
                </a:r>
                <a:r>
                  <a:rPr lang="en-US" b="1" i="1" dirty="0" err="1">
                    <a:ea typeface="ＭＳ Ｐゴシック" pitchFamily="34" charset="-128"/>
                  </a:rPr>
                  <a:t>x</a:t>
                </a:r>
                <a:r>
                  <a:rPr lang="en-US" b="1" dirty="0" err="1">
                    <a:ea typeface="ＭＳ Ｐゴシック" pitchFamily="34" charset="-128"/>
                  </a:rPr>
                  <a:t>+</a:t>
                </a:r>
                <a:r>
                  <a:rPr lang="en-US" b="1" i="1" dirty="0" err="1">
                    <a:ea typeface="ＭＳ Ｐゴシック" pitchFamily="34" charset="-128"/>
                  </a:rPr>
                  <a:t>d</a:t>
                </a:r>
                <a:r>
                  <a:rPr lang="en-US" b="1" dirty="0">
                    <a:ea typeface="ＭＳ Ｐゴシック" pitchFamily="34" charset="-128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>
                    <a:ea typeface="ＭＳ Ｐゴシック" pitchFamily="34" charset="-128"/>
                  </a:rPr>
                  <a:t>Proposed solution: </a:t>
                </a:r>
                <a:r>
                  <a:rPr lang="en-US" b="1" dirty="0">
                    <a:solidFill>
                      <a:srgbClr val="D600B7"/>
                    </a:solidFill>
                    <a:ea typeface="ＭＳ Ｐゴシック" pitchFamily="34" charset="-128"/>
                  </a:rPr>
                  <a:t>We keep 10% of the queries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ＭＳ Ｐゴシック" pitchFamily="34" charset="-128"/>
                  </a:rPr>
                  <a:t>Sample will contain </a:t>
                </a:r>
                <a:r>
                  <a:rPr lang="en-US" b="1" i="1" dirty="0">
                    <a:ea typeface="ＭＳ Ｐゴシック" pitchFamily="34" charset="-128"/>
                  </a:rPr>
                  <a:t>x</a:t>
                </a:r>
                <a:r>
                  <a:rPr lang="en-US" b="1" dirty="0">
                    <a:ea typeface="ＭＳ Ｐゴシック" pitchFamily="34" charset="-128"/>
                  </a:rPr>
                  <a:t>/10</a:t>
                </a:r>
                <a:r>
                  <a:rPr lang="en-US" dirty="0">
                    <a:ea typeface="ＭＳ Ｐゴシック" pitchFamily="34" charset="-128"/>
                  </a:rPr>
                  <a:t> of the singleton </a:t>
                </a:r>
                <a:r>
                  <a:rPr lang="en-US" dirty="0" smtClean="0">
                    <a:ea typeface="ＭＳ Ｐゴシック" pitchFamily="34" charset="-128"/>
                  </a:rPr>
                  <a:t>queries</a:t>
                </a:r>
                <a:endParaRPr lang="en-US" dirty="0">
                  <a:ea typeface="ＭＳ Ｐゴシック" pitchFamily="34" charset="-128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ＭＳ Ｐゴシック" pitchFamily="34" charset="-128"/>
                  </a:rPr>
                  <a:t>But only </a:t>
                </a:r>
                <a:r>
                  <a:rPr lang="en-US" b="1" i="1" dirty="0">
                    <a:ea typeface="ＭＳ Ｐゴシック" pitchFamily="34" charset="-128"/>
                  </a:rPr>
                  <a:t>d</a:t>
                </a:r>
                <a:r>
                  <a:rPr lang="en-US" b="1" dirty="0">
                    <a:ea typeface="ＭＳ Ｐゴシック" pitchFamily="34" charset="-128"/>
                  </a:rPr>
                  <a:t>/100</a:t>
                </a:r>
                <a:r>
                  <a:rPr lang="en-US" dirty="0">
                    <a:ea typeface="ＭＳ Ｐゴシック" pitchFamily="34" charset="-128"/>
                  </a:rPr>
                  <a:t> pairs of duplicates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b="1" dirty="0">
                    <a:ea typeface="ＭＳ Ｐゴシック" pitchFamily="34" charset="-128"/>
                  </a:rPr>
                  <a:t>d/100</a:t>
                </a:r>
                <a:r>
                  <a:rPr lang="en-US" dirty="0">
                    <a:ea typeface="ＭＳ Ｐゴシック" pitchFamily="34" charset="-128"/>
                  </a:rPr>
                  <a:t> = </a:t>
                </a:r>
                <a:r>
                  <a:rPr lang="en-US" b="1" dirty="0">
                    <a:ea typeface="ＭＳ Ｐゴシック" pitchFamily="34" charset="-128"/>
                  </a:rPr>
                  <a:t>1/10 ∙ 1/10 ∙ d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ＭＳ Ｐゴシック" pitchFamily="34" charset="-128"/>
                  </a:rPr>
                  <a:t>Of </a:t>
                </a:r>
                <a:r>
                  <a:rPr lang="en-US" b="1" i="1" dirty="0">
                    <a:ea typeface="ＭＳ Ｐゴシック" pitchFamily="34" charset="-128"/>
                  </a:rPr>
                  <a:t>d</a:t>
                </a:r>
                <a:r>
                  <a:rPr lang="en-US" dirty="0">
                    <a:ea typeface="ＭＳ Ｐゴシック" pitchFamily="34" charset="-128"/>
                  </a:rPr>
                  <a:t> “duplicates” </a:t>
                </a:r>
                <a:r>
                  <a:rPr lang="en-US" b="1" i="1" dirty="0">
                    <a:ea typeface="ＭＳ Ｐゴシック" pitchFamily="34" charset="-128"/>
                  </a:rPr>
                  <a:t>18d/100</a:t>
                </a:r>
                <a:r>
                  <a:rPr lang="en-US" dirty="0">
                    <a:ea typeface="ＭＳ Ｐゴシック" pitchFamily="34" charset="-128"/>
                  </a:rPr>
                  <a:t> appear exactly once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b="1" dirty="0">
                    <a:ea typeface="ＭＳ Ｐゴシック" pitchFamily="34" charset="-128"/>
                  </a:rPr>
                  <a:t>18d/100 = ((1/10 ∙ 9/10)+(9/10 ∙ 1/10)) ∙ 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  <a:ea typeface="ＭＳ Ｐゴシック" pitchFamily="34" charset="-128"/>
                  </a:rPr>
                  <a:t>So the sample-based answer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100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10</m:t>
                            </m:r>
                          </m:den>
                        </m:f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100</m:t>
                            </m:r>
                          </m:den>
                        </m:f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18</m:t>
                            </m:r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100</m:t>
                            </m:r>
                          </m:den>
                        </m:f>
                      </m:den>
                    </m:f>
                    <m:r>
                      <a:rPr lang="en-US" dirty="0">
                        <a:solidFill>
                          <a:srgbClr val="0000FF"/>
                        </a:solidFill>
                        <a:latin typeface="Cambria Math"/>
                        <a:ea typeface="ＭＳ Ｐゴシック" pitchFamily="34" charset="-128"/>
                      </a:rPr>
                      <m:t>=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𝒅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𝟏𝟎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+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𝟏𝟗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𝒅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0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Solution: Sample Users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8000"/>
                </a:solidFill>
              </a:rPr>
              <a:t>Solution: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Pick </a:t>
            </a:r>
            <a:r>
              <a:rPr lang="en-US" b="1" dirty="0"/>
              <a:t>1/10</a:t>
            </a:r>
            <a:r>
              <a:rPr lang="en-US" b="1" baseline="30000" dirty="0"/>
              <a:t>th</a:t>
            </a:r>
            <a:r>
              <a:rPr lang="en-US" dirty="0"/>
              <a:t> of </a:t>
            </a:r>
            <a:r>
              <a:rPr lang="en-US" b="1" dirty="0">
                <a:solidFill>
                  <a:srgbClr val="D600B7"/>
                </a:solidFill>
              </a:rPr>
              <a:t>users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and take all their </a:t>
            </a:r>
            <a:br>
              <a:rPr lang="en-US" dirty="0"/>
            </a:br>
            <a:r>
              <a:rPr lang="en-US" dirty="0"/>
              <a:t>searches in the sample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a hash function that hashes the </a:t>
            </a:r>
            <a:br>
              <a:rPr lang="en-US" dirty="0"/>
            </a:br>
            <a:r>
              <a:rPr lang="en-US" dirty="0"/>
              <a:t>user name or user id uniformly into 10 buckets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Generalized Solution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Stream of tuples with keys: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Key is some subset of each tuple’s components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e.g., tuple is (user, search, time); key is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</a:rPr>
              <a:t>user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Choice of key depends on application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>
              <a:solidFill>
                <a:srgbClr val="D600B7"/>
              </a:solidFill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To get a sample of </a:t>
            </a:r>
            <a:r>
              <a:rPr lang="en-US" b="1" i="1" dirty="0">
                <a:solidFill>
                  <a:srgbClr val="D600B7"/>
                </a:solidFill>
              </a:rPr>
              <a:t>a/b </a:t>
            </a:r>
            <a:r>
              <a:rPr lang="en-US" b="1" dirty="0">
                <a:solidFill>
                  <a:srgbClr val="D600B7"/>
                </a:solidFill>
              </a:rPr>
              <a:t>fraction of the stream: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Hash each tuple’s key uniformly into </a:t>
            </a:r>
            <a:r>
              <a:rPr lang="en-US" b="1" i="1" dirty="0">
                <a:ea typeface="ＭＳ Ｐゴシック" pitchFamily="34" charset="-128"/>
              </a:rPr>
              <a:t>b</a:t>
            </a:r>
            <a:r>
              <a:rPr lang="en-US" dirty="0">
                <a:ea typeface="ＭＳ Ｐゴシック" pitchFamily="34" charset="-128"/>
              </a:rPr>
              <a:t> buckets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Pick the tuple if its hash value is at most </a:t>
            </a:r>
            <a:r>
              <a:rPr lang="en-US" b="1" i="1" dirty="0">
                <a:ea typeface="ＭＳ Ｐゴシック" pitchFamily="34" charset="-128"/>
              </a:rPr>
              <a:t>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79680"/>
              </p:ext>
            </p:extLst>
          </p:nvPr>
        </p:nvGraphicFramePr>
        <p:xfrm>
          <a:off x="1424539" y="5098876"/>
          <a:ext cx="6090030" cy="370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09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0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0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95939" y="5556076"/>
            <a:ext cx="804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table with 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buckets, pick the tuple if its hash value is at most 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a.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How to generate a 30% sample?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into b=10 buckets, take the tuple if it hashes to one of the first 3 buckets</a:t>
            </a:r>
          </a:p>
        </p:txBody>
      </p:sp>
    </p:spTree>
    <p:extLst>
      <p:ext uri="{BB962C8B-B14F-4D97-AF65-F5344CB8AC3E}">
        <p14:creationId xmlns:p14="http://schemas.microsoft.com/office/powerpoint/2010/main" val="255583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Maintaining a Fixed-Size Sample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Problem 2: Fixed-size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Suppose we need to maintain a </a:t>
            </a:r>
            <a:r>
              <a:rPr lang="en-US" b="1" dirty="0" smtClean="0">
                <a:solidFill>
                  <a:srgbClr val="0000FF"/>
                </a:solidFill>
              </a:rPr>
              <a:t>random sample </a:t>
            </a:r>
            <a:r>
              <a:rPr lang="en-US" b="1" i="1" dirty="0">
                <a:solidFill>
                  <a:srgbClr val="0000FF"/>
                </a:solidFill>
              </a:rPr>
              <a:t>S</a:t>
            </a:r>
            <a:r>
              <a:rPr lang="en-US" b="1" dirty="0">
                <a:solidFill>
                  <a:srgbClr val="0000FF"/>
                </a:solidFill>
              </a:rPr>
              <a:t> of size exactly </a:t>
            </a:r>
            <a:r>
              <a:rPr lang="en-US" b="1" i="1" dirty="0">
                <a:solidFill>
                  <a:srgbClr val="0000FF"/>
                </a:solidFill>
              </a:rPr>
              <a:t>s </a:t>
            </a:r>
            <a:r>
              <a:rPr lang="en-US" b="1" dirty="0">
                <a:solidFill>
                  <a:srgbClr val="0000FF"/>
                </a:solidFill>
              </a:rPr>
              <a:t>tuples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E.g., main memory size constraint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Why?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Don’t know length of stream in advance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Suppose at time </a:t>
            </a:r>
            <a:r>
              <a:rPr lang="en-US" b="1" i="1" dirty="0">
                <a:solidFill>
                  <a:srgbClr val="D600B7"/>
                </a:solidFill>
              </a:rPr>
              <a:t>n</a:t>
            </a:r>
            <a:r>
              <a:rPr lang="en-US" b="1" dirty="0">
                <a:solidFill>
                  <a:srgbClr val="D600B7"/>
                </a:solidFill>
              </a:rPr>
              <a:t> we have seen </a:t>
            </a:r>
            <a:r>
              <a:rPr lang="en-US" b="1" i="1" dirty="0">
                <a:solidFill>
                  <a:srgbClr val="D600B7"/>
                </a:solidFill>
              </a:rPr>
              <a:t>n</a:t>
            </a:r>
            <a:r>
              <a:rPr lang="en-US" b="1" dirty="0">
                <a:solidFill>
                  <a:srgbClr val="D600B7"/>
                </a:solidFill>
              </a:rPr>
              <a:t>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  <a:ea typeface="ＭＳ Ｐゴシック" pitchFamily="34" charset="-128"/>
              </a:rPr>
              <a:t>Each item is in the sample </a:t>
            </a:r>
            <a:r>
              <a:rPr lang="en-US" b="1" i="1" dirty="0">
                <a:solidFill>
                  <a:srgbClr val="D600B7"/>
                </a:solidFill>
                <a:ea typeface="ＭＳ Ｐゴシック" pitchFamily="34" charset="-128"/>
              </a:rPr>
              <a:t>S</a:t>
            </a:r>
            <a:r>
              <a:rPr lang="en-US" b="1" dirty="0">
                <a:solidFill>
                  <a:srgbClr val="D600B7"/>
                </a:solidFill>
                <a:ea typeface="ＭＳ Ｐゴシック" pitchFamily="34" charset="-128"/>
              </a:rPr>
              <a:t> with equal prob. </a:t>
            </a:r>
            <a:r>
              <a:rPr lang="en-US" b="1" i="1" dirty="0">
                <a:solidFill>
                  <a:srgbClr val="D600B7"/>
                </a:solidFill>
                <a:ea typeface="ＭＳ Ｐゴシック" pitchFamily="34" charset="-128"/>
              </a:rPr>
              <a:t>s/n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9955" y="5618705"/>
            <a:ext cx="772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600B7"/>
                </a:solidFill>
                <a:latin typeface="Calibri" pitchFamily="34" charset="0"/>
                <a:cs typeface="Arial" pitchFamily="34" charset="0"/>
              </a:rPr>
              <a:t>Impractical solution would be to store all the </a:t>
            </a:r>
            <a:r>
              <a:rPr lang="en-US" sz="2400" b="1" i="1" dirty="0" smtClean="0">
                <a:solidFill>
                  <a:srgbClr val="D600B7"/>
                </a:solidFill>
                <a:latin typeface="Calibri" pitchFamily="34" charset="0"/>
                <a:cs typeface="Arial" pitchFamily="34" charset="0"/>
              </a:rPr>
              <a:t>n</a:t>
            </a:r>
            <a:r>
              <a:rPr lang="en-US" sz="2400" b="1" dirty="0" smtClean="0">
                <a:solidFill>
                  <a:srgbClr val="D600B7"/>
                </a:solidFill>
                <a:latin typeface="Calibri" pitchFamily="34" charset="0"/>
                <a:cs typeface="Arial" pitchFamily="34" charset="0"/>
              </a:rPr>
              <a:t> tuples seen </a:t>
            </a:r>
            <a:br>
              <a:rPr lang="en-US" sz="2400" b="1" dirty="0" smtClean="0">
                <a:solidFill>
                  <a:srgbClr val="D600B7"/>
                </a:solidFill>
                <a:latin typeface="Calibri" pitchFamily="34" charset="0"/>
                <a:cs typeface="Arial" pitchFamily="34" charset="0"/>
              </a:rPr>
            </a:br>
            <a:r>
              <a:rPr lang="en-US" sz="2400" b="1" dirty="0" smtClean="0">
                <a:solidFill>
                  <a:srgbClr val="D600B7"/>
                </a:solidFill>
                <a:latin typeface="Calibri" pitchFamily="34" charset="0"/>
                <a:cs typeface="Arial" pitchFamily="34" charset="0"/>
              </a:rPr>
              <a:t>so far and out of them pick </a:t>
            </a:r>
            <a:r>
              <a:rPr lang="en-US" sz="2400" b="1" i="1" dirty="0" smtClean="0">
                <a:solidFill>
                  <a:srgbClr val="D600B7"/>
                </a:solidFill>
                <a:latin typeface="Calibri" pitchFamily="34" charset="0"/>
                <a:cs typeface="Arial" pitchFamily="34" charset="0"/>
              </a:rPr>
              <a:t>s</a:t>
            </a:r>
            <a:r>
              <a:rPr lang="en-US" sz="2400" b="1" dirty="0" smtClean="0">
                <a:solidFill>
                  <a:srgbClr val="D600B7"/>
                </a:solidFill>
                <a:latin typeface="Calibri" pitchFamily="34" charset="0"/>
                <a:cs typeface="Arial" pitchFamily="34" charset="0"/>
              </a:rPr>
              <a:t> at random</a:t>
            </a:r>
          </a:p>
        </p:txBody>
      </p:sp>
    </p:spTree>
    <p:extLst>
      <p:ext uri="{BB962C8B-B14F-4D97-AF65-F5344CB8AC3E}">
        <p14:creationId xmlns:p14="http://schemas.microsoft.com/office/powerpoint/2010/main" val="168482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Solution:Fixed-Size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Sample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Algorithm</a:t>
            </a:r>
            <a:r>
              <a:rPr lang="en-US" b="1" dirty="0">
                <a:solidFill>
                  <a:srgbClr val="D60093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(a.k.a. Reservoir Sampling)</a:t>
            </a:r>
            <a:endParaRPr lang="en-US" b="1" dirty="0">
              <a:solidFill>
                <a:srgbClr val="D6009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Store all the first </a:t>
            </a:r>
            <a:r>
              <a:rPr lang="en-US" sz="2800" b="1" i="1" dirty="0"/>
              <a:t>s</a:t>
            </a:r>
            <a:r>
              <a:rPr lang="en-US" sz="2800" dirty="0"/>
              <a:t> elements of the stream to </a:t>
            </a:r>
            <a:r>
              <a:rPr lang="en-US" sz="2800" b="1" i="1" dirty="0"/>
              <a:t>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Suppose we have seen </a:t>
            </a:r>
            <a:r>
              <a:rPr lang="en-US" sz="2800" b="1" i="1" dirty="0"/>
              <a:t>n-1</a:t>
            </a:r>
            <a:r>
              <a:rPr lang="en-US" sz="2800" dirty="0"/>
              <a:t> elements, and now </a:t>
            </a:r>
            <a:r>
              <a:rPr lang="en-US" sz="2800" dirty="0" smtClean="0"/>
              <a:t>the </a:t>
            </a:r>
            <a:r>
              <a:rPr lang="en-US" sz="2800" b="1" i="1" dirty="0"/>
              <a:t>n</a:t>
            </a:r>
            <a:r>
              <a:rPr lang="en-US" sz="2800" b="1" i="1" baseline="30000" dirty="0"/>
              <a:t>th</a:t>
            </a:r>
            <a:r>
              <a:rPr lang="en-US" sz="2800" dirty="0"/>
              <a:t> element arrives (</a:t>
            </a:r>
            <a:r>
              <a:rPr lang="en-US" sz="2800" b="1" i="1" dirty="0"/>
              <a:t>n</a:t>
            </a:r>
            <a:r>
              <a:rPr lang="en-US" sz="2800" b="1" dirty="0"/>
              <a:t> &gt; </a:t>
            </a:r>
            <a:r>
              <a:rPr lang="en-US" sz="2800" b="1" i="1" dirty="0"/>
              <a:t>s</a:t>
            </a:r>
            <a:r>
              <a:rPr lang="en-US" sz="2800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ea typeface="ＭＳ Ｐゴシック" pitchFamily="34" charset="-128"/>
              </a:rPr>
              <a:t>With probability </a:t>
            </a:r>
            <a:r>
              <a:rPr lang="en-US" sz="2400" b="1" i="1" dirty="0">
                <a:ea typeface="ＭＳ Ｐゴシック" pitchFamily="34" charset="-128"/>
              </a:rPr>
              <a:t>s/n</a:t>
            </a:r>
            <a:r>
              <a:rPr lang="en-US" sz="2400" dirty="0">
                <a:ea typeface="ＭＳ Ｐゴシック" pitchFamily="34" charset="-128"/>
              </a:rPr>
              <a:t>, keep the </a:t>
            </a:r>
            <a:r>
              <a:rPr lang="en-US" sz="2400" b="1" i="1" dirty="0">
                <a:ea typeface="ＭＳ Ｐゴシック" pitchFamily="34" charset="-128"/>
              </a:rPr>
              <a:t>n</a:t>
            </a:r>
            <a:r>
              <a:rPr lang="en-US" sz="2400" b="1" i="1" baseline="30000" dirty="0">
                <a:ea typeface="ＭＳ Ｐゴシック" pitchFamily="34" charset="-128"/>
              </a:rPr>
              <a:t>th</a:t>
            </a:r>
            <a:r>
              <a:rPr lang="en-US" sz="2400" dirty="0">
                <a:ea typeface="ＭＳ Ｐゴシック" pitchFamily="34" charset="-128"/>
              </a:rPr>
              <a:t> element, else discard 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ea typeface="ＭＳ Ｐゴシック" pitchFamily="34" charset="-128"/>
              </a:rPr>
              <a:t>If we picked the </a:t>
            </a:r>
            <a:r>
              <a:rPr lang="en-US" sz="2400" b="1" i="1" dirty="0">
                <a:ea typeface="ＭＳ Ｐゴシック" pitchFamily="34" charset="-128"/>
              </a:rPr>
              <a:t>n</a:t>
            </a:r>
            <a:r>
              <a:rPr lang="en-US" sz="2400" b="1" i="1" baseline="30000" dirty="0">
                <a:ea typeface="ＭＳ Ｐゴシック" pitchFamily="34" charset="-128"/>
              </a:rPr>
              <a:t>th</a:t>
            </a:r>
            <a:r>
              <a:rPr lang="en-US" sz="2400" dirty="0">
                <a:ea typeface="ＭＳ Ｐゴシック" pitchFamily="34" charset="-128"/>
              </a:rPr>
              <a:t> element, then it replaces one of the </a:t>
            </a:r>
            <a:r>
              <a:rPr lang="en-US" sz="2400" b="1" i="1" dirty="0" smtClean="0">
                <a:ea typeface="ＭＳ Ｐゴシック" pitchFamily="34" charset="-128"/>
              </a:rPr>
              <a:t>s</a:t>
            </a:r>
            <a:r>
              <a:rPr lang="en-US" sz="2400" dirty="0" smtClean="0"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elements in the sample </a:t>
            </a:r>
            <a:r>
              <a:rPr lang="en-US" sz="2400" b="1" i="1" dirty="0">
                <a:ea typeface="ＭＳ Ｐゴシック" pitchFamily="34" charset="-128"/>
              </a:rPr>
              <a:t>S</a:t>
            </a:r>
            <a:r>
              <a:rPr lang="en-US" sz="2400" dirty="0">
                <a:ea typeface="ＭＳ Ｐゴシック" pitchFamily="34" charset="-128"/>
              </a:rPr>
              <a:t>, picked uniformly at </a:t>
            </a:r>
            <a:r>
              <a:rPr lang="en-US" sz="2400" dirty="0" smtClean="0">
                <a:ea typeface="ＭＳ Ｐゴシック" pitchFamily="34" charset="-128"/>
              </a:rPr>
              <a:t>random</a:t>
            </a:r>
            <a:endParaRPr lang="en-US" sz="24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75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Queries Over a Sliding Window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rgbClr val="D600B7"/>
                </a:solidFill>
              </a:rPr>
              <a:t>Sliding Window: </a:t>
            </a:r>
            <a:r>
              <a:rPr lang="en-US" dirty="0" smtClean="0"/>
              <a:t>A </a:t>
            </a:r>
            <a:r>
              <a:rPr lang="en-US" dirty="0"/>
              <a:t>useful model of stream processing is that queries are about a </a:t>
            </a:r>
            <a:r>
              <a:rPr lang="en-US" b="1" i="1" dirty="0">
                <a:solidFill>
                  <a:srgbClr val="D600B7"/>
                </a:solidFill>
              </a:rPr>
              <a:t>window</a:t>
            </a:r>
            <a:r>
              <a:rPr lang="en-US" dirty="0"/>
              <a:t> of length </a:t>
            </a:r>
            <a:r>
              <a:rPr lang="en-US" b="1" i="1" dirty="0"/>
              <a:t>N</a:t>
            </a:r>
            <a:r>
              <a:rPr lang="en-US" dirty="0"/>
              <a:t> – </a:t>
            </a:r>
            <a:r>
              <a:rPr lang="en-US" dirty="0" smtClean="0"/>
              <a:t>the </a:t>
            </a:r>
            <a:r>
              <a:rPr lang="en-US" b="1" i="1" dirty="0"/>
              <a:t>N</a:t>
            </a:r>
            <a:r>
              <a:rPr lang="en-US" dirty="0"/>
              <a:t> most recent elements received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Interesting case:</a:t>
            </a:r>
            <a:r>
              <a:rPr lang="en-US" b="1" dirty="0"/>
              <a:t> </a:t>
            </a:r>
            <a:r>
              <a:rPr lang="en-US" b="1" i="1" dirty="0"/>
              <a:t>N</a:t>
            </a:r>
            <a:r>
              <a:rPr lang="en-US" dirty="0"/>
              <a:t> is so large that the data cannot be stored in memory, or even on disk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Or, there are so many streams that windows </a:t>
            </a:r>
            <a:r>
              <a:rPr lang="en-US" dirty="0" smtClean="0">
                <a:ea typeface="ＭＳ Ｐゴシック" pitchFamily="34" charset="-128"/>
              </a:rPr>
              <a:t>for </a:t>
            </a:r>
            <a:r>
              <a:rPr lang="en-US" dirty="0">
                <a:ea typeface="ＭＳ Ｐゴシック" pitchFamily="34" charset="-128"/>
              </a:rPr>
              <a:t>all cannot be stored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Amazon example:</a:t>
            </a:r>
            <a:r>
              <a:rPr lang="en-US" b="1" dirty="0">
                <a:solidFill>
                  <a:srgbClr val="FF0066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every product </a:t>
            </a:r>
            <a:r>
              <a:rPr lang="en-US" b="1" dirty="0"/>
              <a:t>X</a:t>
            </a:r>
            <a:r>
              <a:rPr lang="en-US" dirty="0"/>
              <a:t> we keep 0/1 stream of whether that product was sold in the </a:t>
            </a:r>
            <a:r>
              <a:rPr lang="en-US" b="1" dirty="0"/>
              <a:t>n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transaction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want answer queries, how many times have we sold </a:t>
            </a:r>
            <a:r>
              <a:rPr lang="en-US" b="1" dirty="0"/>
              <a:t>X</a:t>
            </a:r>
            <a:r>
              <a:rPr lang="en-US" dirty="0"/>
              <a:t> in the last </a:t>
            </a:r>
            <a:r>
              <a:rPr lang="en-US" b="1" dirty="0"/>
              <a:t>k</a:t>
            </a:r>
            <a:r>
              <a:rPr lang="en-US" dirty="0"/>
              <a:t> </a:t>
            </a:r>
            <a:r>
              <a:rPr lang="en-US" dirty="0" smtClean="0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Course Topics Until Now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6305" y="2257382"/>
            <a:ext cx="1100769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6304" y="4311422"/>
            <a:ext cx="1100769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435229" y="2212596"/>
            <a:ext cx="1344976" cy="1070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782780" y="3705354"/>
            <a:ext cx="1344976" cy="1070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356" y="1735438"/>
            <a:ext cx="1970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Frameworks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224643" y="1734162"/>
            <a:ext cx="246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High. Dim. Data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20845" y="1690688"/>
            <a:ext cx="197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Applications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7782780" y="2263283"/>
            <a:ext cx="1344976" cy="1070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Locality Sensitive Hashing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782780" y="5147425"/>
            <a:ext cx="1344976" cy="1070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435229" y="4353103"/>
            <a:ext cx="1344976" cy="1070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Recommender Systems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92472" y="1734162"/>
            <a:ext cx="1836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Graph Data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2838344" y="2220723"/>
            <a:ext cx="1344976" cy="1070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38344" y="3654667"/>
            <a:ext cx="1344976" cy="1070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Spam Detection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838344" y="5079316"/>
            <a:ext cx="1344976" cy="1070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 smtClean="0"/>
              <a:t>Community Detection</a:t>
            </a:r>
            <a:endParaRPr lang="en-US" sz="1750" dirty="0"/>
          </a:p>
        </p:txBody>
      </p:sp>
      <p:sp>
        <p:nvSpPr>
          <p:cNvPr id="19" name="TextBox 18"/>
          <p:cNvSpPr txBox="1"/>
          <p:nvPr/>
        </p:nvSpPr>
        <p:spPr>
          <a:xfrm>
            <a:off x="4895861" y="1734420"/>
            <a:ext cx="1975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Infinite Data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5211368" y="3580873"/>
            <a:ext cx="1344976" cy="10700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Querying Data Streams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255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Sliding Window: 1 Stream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Sliding window on a single stream:</a:t>
            </a:r>
          </a:p>
        </p:txBody>
      </p:sp>
      <p:grpSp>
        <p:nvGrpSpPr>
          <p:cNvPr id="4" name="Group 1037"/>
          <p:cNvGrpSpPr>
            <a:grpSpLocks/>
          </p:cNvGrpSpPr>
          <p:nvPr/>
        </p:nvGrpSpPr>
        <p:grpSpPr bwMode="auto">
          <a:xfrm>
            <a:off x="3469704" y="2691682"/>
            <a:ext cx="4878388" cy="381000"/>
            <a:chOff x="1200" y="528"/>
            <a:chExt cx="3073" cy="240"/>
          </a:xfrm>
        </p:grpSpPr>
        <p:sp>
          <p:nvSpPr>
            <p:cNvPr id="5" name="Text Box 1026"/>
            <p:cNvSpPr txBox="1">
              <a:spLocks noChangeArrowheads="1"/>
            </p:cNvSpPr>
            <p:nvPr/>
          </p:nvSpPr>
          <p:spPr bwMode="auto">
            <a:xfrm>
              <a:off x="1200" y="528"/>
              <a:ext cx="30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q w e r t y u </a:t>
              </a:r>
              <a:r>
                <a:rPr lang="en-US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 o p a s d f g h j k l z x c v b n m</a:t>
              </a:r>
            </a:p>
          </p:txBody>
        </p:sp>
        <p:sp>
          <p:nvSpPr>
            <p:cNvPr id="6" name="Rectangle 1027"/>
            <p:cNvSpPr>
              <a:spLocks noChangeArrowheads="1"/>
            </p:cNvSpPr>
            <p:nvPr/>
          </p:nvSpPr>
          <p:spPr bwMode="auto">
            <a:xfrm>
              <a:off x="2338" y="528"/>
              <a:ext cx="665" cy="240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1038"/>
          <p:cNvGrpSpPr>
            <a:grpSpLocks/>
          </p:cNvGrpSpPr>
          <p:nvPr/>
        </p:nvGrpSpPr>
        <p:grpSpPr bwMode="auto">
          <a:xfrm>
            <a:off x="3462705" y="3524061"/>
            <a:ext cx="4878388" cy="381000"/>
            <a:chOff x="1200" y="1152"/>
            <a:chExt cx="3073" cy="240"/>
          </a:xfrm>
        </p:grpSpPr>
        <p:sp>
          <p:nvSpPr>
            <p:cNvPr id="8" name="Text Box 1028"/>
            <p:cNvSpPr txBox="1">
              <a:spLocks noChangeArrowheads="1"/>
            </p:cNvSpPr>
            <p:nvPr/>
          </p:nvSpPr>
          <p:spPr bwMode="auto">
            <a:xfrm>
              <a:off x="1200" y="1152"/>
              <a:ext cx="30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q w e r t y u i o p a s d f g h j k l z x c v b n m</a:t>
              </a:r>
            </a:p>
          </p:txBody>
        </p:sp>
        <p:sp>
          <p:nvSpPr>
            <p:cNvPr id="9" name="Rectangle 1031"/>
            <p:cNvSpPr>
              <a:spLocks noChangeArrowheads="1"/>
            </p:cNvSpPr>
            <p:nvPr/>
          </p:nvSpPr>
          <p:spPr bwMode="auto">
            <a:xfrm>
              <a:off x="2452" y="1152"/>
              <a:ext cx="624" cy="240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1039"/>
          <p:cNvGrpSpPr>
            <a:grpSpLocks/>
          </p:cNvGrpSpPr>
          <p:nvPr/>
        </p:nvGrpSpPr>
        <p:grpSpPr bwMode="auto">
          <a:xfrm>
            <a:off x="3464293" y="4356440"/>
            <a:ext cx="4878388" cy="381000"/>
            <a:chOff x="1200" y="1776"/>
            <a:chExt cx="3073" cy="240"/>
          </a:xfrm>
        </p:grpSpPr>
        <p:sp>
          <p:nvSpPr>
            <p:cNvPr id="11" name="Text Box 1029"/>
            <p:cNvSpPr txBox="1">
              <a:spLocks noChangeArrowheads="1"/>
            </p:cNvSpPr>
            <p:nvPr/>
          </p:nvSpPr>
          <p:spPr bwMode="auto">
            <a:xfrm>
              <a:off x="1200" y="1776"/>
              <a:ext cx="30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q w e r t y u i o p a s d f g h j k l z x c v b n m</a:t>
              </a:r>
            </a:p>
          </p:txBody>
        </p:sp>
        <p:sp>
          <p:nvSpPr>
            <p:cNvPr id="12" name="Rectangle 1032"/>
            <p:cNvSpPr>
              <a:spLocks noChangeArrowheads="1"/>
            </p:cNvSpPr>
            <p:nvPr/>
          </p:nvSpPr>
          <p:spPr bwMode="auto">
            <a:xfrm>
              <a:off x="2556" y="1776"/>
              <a:ext cx="648" cy="240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040"/>
          <p:cNvGrpSpPr>
            <a:grpSpLocks/>
          </p:cNvGrpSpPr>
          <p:nvPr/>
        </p:nvGrpSpPr>
        <p:grpSpPr bwMode="auto">
          <a:xfrm>
            <a:off x="3464293" y="5188819"/>
            <a:ext cx="4878388" cy="381000"/>
            <a:chOff x="1200" y="2400"/>
            <a:chExt cx="3073" cy="240"/>
          </a:xfrm>
        </p:grpSpPr>
        <p:sp>
          <p:nvSpPr>
            <p:cNvPr id="14" name="Text Box 1030"/>
            <p:cNvSpPr txBox="1">
              <a:spLocks noChangeArrowheads="1"/>
            </p:cNvSpPr>
            <p:nvPr/>
          </p:nvSpPr>
          <p:spPr bwMode="auto">
            <a:xfrm>
              <a:off x="1200" y="2400"/>
              <a:ext cx="30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q w e r t y u </a:t>
              </a:r>
              <a:r>
                <a:rPr lang="en-US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 o p a s d f g h j k l z x c v b n m</a:t>
              </a:r>
            </a:p>
          </p:txBody>
        </p:sp>
        <p:sp>
          <p:nvSpPr>
            <p:cNvPr id="15" name="Rectangle 1033"/>
            <p:cNvSpPr>
              <a:spLocks noChangeArrowheads="1"/>
            </p:cNvSpPr>
            <p:nvPr/>
          </p:nvSpPr>
          <p:spPr bwMode="auto">
            <a:xfrm>
              <a:off x="2691" y="2400"/>
              <a:ext cx="573" cy="240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 Box 1034"/>
          <p:cNvSpPr txBox="1">
            <a:spLocks noChangeArrowheads="1"/>
          </p:cNvSpPr>
          <p:nvPr/>
        </p:nvSpPr>
        <p:spPr bwMode="auto">
          <a:xfrm>
            <a:off x="4591418" y="5798419"/>
            <a:ext cx="2531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Past                  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Future</a:t>
            </a:r>
            <a:endParaRPr lang="en-US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1035"/>
          <p:cNvSpPr>
            <a:spLocks noChangeShapeType="1"/>
          </p:cNvSpPr>
          <p:nvPr/>
        </p:nvSpPr>
        <p:spPr bwMode="auto">
          <a:xfrm flipH="1">
            <a:off x="3845293" y="5995269"/>
            <a:ext cx="6858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1036"/>
          <p:cNvSpPr>
            <a:spLocks noChangeShapeType="1"/>
          </p:cNvSpPr>
          <p:nvPr/>
        </p:nvSpPr>
        <p:spPr bwMode="auto">
          <a:xfrm>
            <a:off x="7045693" y="5995269"/>
            <a:ext cx="609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293" y="21408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 = 6</a:t>
            </a:r>
          </a:p>
        </p:txBody>
      </p:sp>
    </p:spTree>
    <p:extLst>
      <p:ext uri="{BB962C8B-B14F-4D97-AF65-F5344CB8AC3E}">
        <p14:creationId xmlns:p14="http://schemas.microsoft.com/office/powerpoint/2010/main" val="261227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Averages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Stream of integers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FF"/>
                </a:solidFill>
              </a:rPr>
              <a:t>window of size </a:t>
            </a:r>
            <a:r>
              <a:rPr lang="en-US" b="1" i="1" dirty="0" smtClean="0">
                <a:solidFill>
                  <a:srgbClr val="0000FF"/>
                </a:solidFill>
              </a:rPr>
              <a:t>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i="1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Standing query: </a:t>
            </a:r>
            <a:r>
              <a:rPr lang="en-US" b="1" dirty="0" smtClean="0"/>
              <a:t>What is the average of the integers?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For the first </a:t>
            </a:r>
            <a:r>
              <a:rPr lang="en-US" i="1" dirty="0" smtClean="0">
                <a:ea typeface="ＭＳ Ｐゴシック" pitchFamily="34" charset="-128"/>
              </a:rPr>
              <a:t>N </a:t>
            </a:r>
            <a:r>
              <a:rPr lang="en-US" dirty="0" smtClean="0">
                <a:ea typeface="ＭＳ Ｐゴシック" pitchFamily="34" charset="-128"/>
              </a:rPr>
              <a:t>inputs, sum and count to get the average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Afterward, when a new input </a:t>
            </a:r>
            <a:r>
              <a:rPr lang="en-US" i="1" dirty="0" err="1" smtClean="0">
                <a:ea typeface="ＭＳ Ｐゴシック" pitchFamily="34" charset="-128"/>
              </a:rPr>
              <a:t>i</a:t>
            </a:r>
            <a:r>
              <a:rPr lang="en-US" i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arrives, change the average by adding </a:t>
            </a:r>
            <a:r>
              <a:rPr lang="en-US" b="1" dirty="0" smtClean="0">
                <a:solidFill>
                  <a:srgbClr val="D600B7"/>
                </a:solidFill>
                <a:ea typeface="ＭＳ Ｐゴシック" pitchFamily="34" charset="-128"/>
              </a:rPr>
              <a:t>(</a:t>
            </a:r>
            <a:r>
              <a:rPr lang="en-US" b="1" dirty="0" err="1" smtClean="0">
                <a:solidFill>
                  <a:srgbClr val="D600B7"/>
                </a:solidFill>
                <a:ea typeface="ＭＳ Ｐゴシック" pitchFamily="34" charset="-128"/>
              </a:rPr>
              <a:t>i</a:t>
            </a:r>
            <a:r>
              <a:rPr lang="en-US" b="1" dirty="0" smtClean="0">
                <a:solidFill>
                  <a:srgbClr val="D600B7"/>
                </a:solidFill>
                <a:ea typeface="ＭＳ Ｐゴシック" pitchFamily="34" charset="-128"/>
              </a:rPr>
              <a:t>-j)/N</a:t>
            </a:r>
            <a:r>
              <a:rPr lang="en-US" dirty="0" smtClean="0">
                <a:ea typeface="ＭＳ Ｐゴシック" pitchFamily="34" charset="-128"/>
              </a:rPr>
              <a:t>, where </a:t>
            </a:r>
            <a:r>
              <a:rPr lang="en-US" i="1" dirty="0" smtClean="0">
                <a:ea typeface="ＭＳ Ｐゴシック" pitchFamily="34" charset="-128"/>
              </a:rPr>
              <a:t>j </a:t>
            </a:r>
            <a:r>
              <a:rPr lang="en-US" dirty="0" smtClean="0">
                <a:ea typeface="ＭＳ Ｐゴシック" pitchFamily="34" charset="-128"/>
              </a:rPr>
              <a:t>is the oldest integer in the window</a:t>
            </a:r>
            <a:endParaRPr lang="en-US" i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88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Counting Bits 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Problem:</a:t>
            </a:r>
            <a:r>
              <a:rPr lang="en-US" b="1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Given a stream of </a:t>
            </a:r>
            <a:r>
              <a:rPr lang="en-US" b="1" dirty="0"/>
              <a:t>0</a:t>
            </a:r>
            <a:r>
              <a:rPr lang="en-US" dirty="0"/>
              <a:t>s and </a:t>
            </a:r>
            <a:r>
              <a:rPr lang="en-US" b="1" dirty="0"/>
              <a:t>1</a:t>
            </a:r>
            <a:r>
              <a:rPr lang="en-US" dirty="0"/>
              <a:t>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 prepared to answer queries of the form </a:t>
            </a:r>
            <a:br>
              <a:rPr lang="en-US" dirty="0"/>
            </a:br>
            <a:r>
              <a:rPr lang="en-US" b="1" dirty="0">
                <a:solidFill>
                  <a:srgbClr val="D600B7"/>
                </a:solidFill>
              </a:rPr>
              <a:t>How many 1s are in the last </a:t>
            </a:r>
            <a:r>
              <a:rPr lang="en-US" b="1" i="1" dirty="0">
                <a:solidFill>
                  <a:srgbClr val="D600B7"/>
                </a:solidFill>
              </a:rPr>
              <a:t>k </a:t>
            </a:r>
            <a:r>
              <a:rPr lang="en-US" b="1" dirty="0">
                <a:solidFill>
                  <a:srgbClr val="D600B7"/>
                </a:solidFill>
              </a:rPr>
              <a:t>bits?</a:t>
            </a:r>
            <a:r>
              <a:rPr lang="en-US" dirty="0"/>
              <a:t> where </a:t>
            </a:r>
            <a:r>
              <a:rPr lang="en-US" b="1" i="1" dirty="0"/>
              <a:t>k</a:t>
            </a:r>
            <a:r>
              <a:rPr lang="en-US" b="1" dirty="0"/>
              <a:t> </a:t>
            </a:r>
            <a:r>
              <a:rPr lang="en-US" b="1" dirty="0">
                <a:latin typeface="Lucida Sans Unicode" pitchFamily="34" charset="0"/>
              </a:rPr>
              <a:t>≤</a:t>
            </a:r>
            <a:r>
              <a:rPr lang="en-US" b="1" dirty="0">
                <a:latin typeface="MS Shell Dlg" charset="0"/>
              </a:rPr>
              <a:t> </a:t>
            </a:r>
            <a:r>
              <a:rPr lang="en-US" b="1" i="1" dirty="0"/>
              <a:t>N</a:t>
            </a:r>
            <a:endParaRPr lang="en-US" b="1" dirty="0"/>
          </a:p>
          <a:p>
            <a:pPr lvl="8">
              <a:buFont typeface="Wingdings" panose="05000000000000000000" pitchFamily="2" charset="2"/>
              <a:buChar char="§"/>
            </a:pPr>
            <a:endParaRPr lang="en-US" dirty="0">
              <a:solidFill>
                <a:srgbClr val="60B5C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Obvious solution: </a:t>
            </a:r>
            <a:r>
              <a:rPr lang="en-US" dirty="0" smtClean="0"/>
              <a:t>Store </a:t>
            </a:r>
            <a:r>
              <a:rPr lang="en-US" dirty="0"/>
              <a:t>the most recent </a:t>
            </a:r>
            <a:r>
              <a:rPr lang="en-US" b="1" i="1" dirty="0"/>
              <a:t>N</a:t>
            </a:r>
            <a:r>
              <a:rPr lang="en-US" dirty="0"/>
              <a:t> bits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When new bit comes in, discard the </a:t>
            </a:r>
            <a:r>
              <a:rPr lang="en-US" b="1" i="1" dirty="0">
                <a:ea typeface="ＭＳ Ｐゴシック" pitchFamily="34" charset="-128"/>
              </a:rPr>
              <a:t>N</a:t>
            </a:r>
            <a:r>
              <a:rPr lang="en-US" b="1" dirty="0">
                <a:ea typeface="ＭＳ Ｐゴシック" pitchFamily="34" charset="-128"/>
              </a:rPr>
              <a:t>+1</a:t>
            </a:r>
            <a:r>
              <a:rPr lang="en-US" b="1" baseline="30000" dirty="0">
                <a:ea typeface="ＭＳ Ｐゴシック" pitchFamily="34" charset="-128"/>
              </a:rPr>
              <a:t>st</a:t>
            </a:r>
            <a:r>
              <a:rPr lang="en-US" dirty="0">
                <a:ea typeface="ＭＳ Ｐゴシック" pitchFamily="34" charset="-128"/>
              </a:rPr>
              <a:t>  bit</a:t>
            </a:r>
          </a:p>
        </p:txBody>
      </p:sp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2895600" y="5054065"/>
            <a:ext cx="4883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0 1 0 0 1 1 0 1 1 1 0 1 0 1 0 1 1 0 1 1 0 1 1 0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 Box 1034"/>
          <p:cNvSpPr txBox="1">
            <a:spLocks noChangeArrowheads="1"/>
          </p:cNvSpPr>
          <p:nvPr/>
        </p:nvSpPr>
        <p:spPr bwMode="auto">
          <a:xfrm>
            <a:off x="3794125" y="5449352"/>
            <a:ext cx="3236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Past                        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Future</a:t>
            </a:r>
            <a:endParaRPr lang="en-US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1035"/>
          <p:cNvSpPr>
            <a:spLocks noChangeShapeType="1"/>
          </p:cNvSpPr>
          <p:nvPr/>
        </p:nvSpPr>
        <p:spPr bwMode="auto">
          <a:xfrm flipH="1">
            <a:off x="3048000" y="5646202"/>
            <a:ext cx="6858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1036"/>
          <p:cNvSpPr>
            <a:spLocks noChangeShapeType="1"/>
          </p:cNvSpPr>
          <p:nvPr/>
        </p:nvSpPr>
        <p:spPr bwMode="auto">
          <a:xfrm>
            <a:off x="7086600" y="5646202"/>
            <a:ext cx="609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027"/>
          <p:cNvSpPr>
            <a:spLocks noChangeArrowheads="1"/>
          </p:cNvSpPr>
          <p:nvPr/>
        </p:nvSpPr>
        <p:spPr bwMode="auto">
          <a:xfrm>
            <a:off x="6498644" y="5048231"/>
            <a:ext cx="1197556" cy="3810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8200" y="504823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Suppose N=6</a:t>
            </a:r>
          </a:p>
        </p:txBody>
      </p:sp>
    </p:spTree>
    <p:extLst>
      <p:ext uri="{BB962C8B-B14F-4D97-AF65-F5344CB8AC3E}">
        <p14:creationId xmlns:p14="http://schemas.microsoft.com/office/powerpoint/2010/main" val="160072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Counting Bits 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You can not get an exact answer without storing the entire window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>
              <a:solidFill>
                <a:srgbClr val="CC33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Real Problem: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D600B7"/>
                </a:solidFill>
              </a:rPr>
              <a:t>What </a:t>
            </a:r>
            <a:r>
              <a:rPr lang="en-US" b="1" dirty="0">
                <a:solidFill>
                  <a:srgbClr val="D600B7"/>
                </a:solidFill>
              </a:rPr>
              <a:t>if we cannot afford to store </a:t>
            </a:r>
            <a:r>
              <a:rPr lang="en-US" b="1" i="1" dirty="0">
                <a:solidFill>
                  <a:srgbClr val="D600B7"/>
                </a:solidFill>
              </a:rPr>
              <a:t>N</a:t>
            </a:r>
            <a:r>
              <a:rPr lang="en-US" b="1" dirty="0">
                <a:solidFill>
                  <a:srgbClr val="D600B7"/>
                </a:solidFill>
              </a:rPr>
              <a:t> bits?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ea typeface="ＭＳ Ｐゴシック" pitchFamily="34" charset="-128"/>
              </a:rPr>
              <a:t>E.g.</a:t>
            </a:r>
            <a:r>
              <a:rPr lang="en-US" dirty="0">
                <a:ea typeface="ＭＳ Ｐゴシック" pitchFamily="34" charset="-128"/>
              </a:rPr>
              <a:t>, we’re processing 1 billion streams and </a:t>
            </a:r>
            <a:br>
              <a:rPr lang="en-US" dirty="0">
                <a:ea typeface="ＭＳ Ｐゴシック" pitchFamily="34" charset="-128"/>
              </a:rPr>
            </a:br>
            <a:r>
              <a:rPr lang="en-US" b="1" i="1" dirty="0">
                <a:ea typeface="ＭＳ Ｐゴシック" pitchFamily="34" charset="-128"/>
              </a:rPr>
              <a:t>N </a:t>
            </a:r>
            <a:r>
              <a:rPr lang="en-US" b="1" dirty="0">
                <a:ea typeface="ＭＳ Ｐゴシック" pitchFamily="34" charset="-128"/>
              </a:rPr>
              <a:t> = 1 billion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 lvl="8">
              <a:buFont typeface="Wingdings" panose="05000000000000000000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But we are happy with an approximate answer</a:t>
            </a:r>
          </a:p>
        </p:txBody>
      </p:sp>
      <p:sp>
        <p:nvSpPr>
          <p:cNvPr id="17" name="Text Box 1026"/>
          <p:cNvSpPr txBox="1">
            <a:spLocks noChangeArrowheads="1"/>
          </p:cNvSpPr>
          <p:nvPr/>
        </p:nvSpPr>
        <p:spPr bwMode="auto">
          <a:xfrm>
            <a:off x="6142522" y="3752248"/>
            <a:ext cx="4883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0 1 0 0 1 1 0 1 1 1 0 1 0 1 0 1 1 0 1 1 0 1 1 0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 Box 1034"/>
          <p:cNvSpPr txBox="1">
            <a:spLocks noChangeArrowheads="1"/>
          </p:cNvSpPr>
          <p:nvPr/>
        </p:nvSpPr>
        <p:spPr bwMode="auto">
          <a:xfrm>
            <a:off x="7041047" y="4147535"/>
            <a:ext cx="2284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Past         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Future</a:t>
            </a:r>
          </a:p>
        </p:txBody>
      </p:sp>
      <p:sp>
        <p:nvSpPr>
          <p:cNvPr id="19" name="Line 1035"/>
          <p:cNvSpPr>
            <a:spLocks noChangeShapeType="1"/>
          </p:cNvSpPr>
          <p:nvPr/>
        </p:nvSpPr>
        <p:spPr bwMode="auto">
          <a:xfrm flipH="1">
            <a:off x="6447322" y="4328152"/>
            <a:ext cx="6858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20" name="Line 1036"/>
          <p:cNvSpPr>
            <a:spLocks noChangeShapeType="1"/>
          </p:cNvSpPr>
          <p:nvPr/>
        </p:nvSpPr>
        <p:spPr bwMode="auto">
          <a:xfrm>
            <a:off x="9190522" y="4328152"/>
            <a:ext cx="609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1027"/>
          <p:cNvSpPr>
            <a:spLocks noChangeArrowheads="1"/>
          </p:cNvSpPr>
          <p:nvPr/>
        </p:nvSpPr>
        <p:spPr bwMode="auto">
          <a:xfrm>
            <a:off x="9743210" y="3752248"/>
            <a:ext cx="1187118" cy="3810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9673699" y="3708130"/>
            <a:ext cx="1295400" cy="4394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673699" y="3708130"/>
            <a:ext cx="1345623" cy="457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 Attempt: Simple Solution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8586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u="sng" dirty="0">
                    <a:solidFill>
                      <a:srgbClr val="0000FF"/>
                    </a:solidFill>
                  </a:rPr>
                  <a:t>Q:</a:t>
                </a:r>
                <a:r>
                  <a:rPr lang="en-US" b="1" dirty="0">
                    <a:solidFill>
                      <a:srgbClr val="0000FF"/>
                    </a:solidFill>
                  </a:rPr>
                  <a:t> How many 1s are in the last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N</a:t>
                </a:r>
                <a:r>
                  <a:rPr lang="en-US" b="1" dirty="0">
                    <a:solidFill>
                      <a:srgbClr val="0000FF"/>
                    </a:solidFill>
                  </a:rPr>
                  <a:t> bits?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simple solution that does not really solve our problem: </a:t>
                </a:r>
                <a:r>
                  <a:rPr lang="en-US" b="1" dirty="0">
                    <a:solidFill>
                      <a:srgbClr val="D600B7"/>
                    </a:solidFill>
                  </a:rPr>
                  <a:t>Uniformity assumption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8000"/>
                    </a:solidFill>
                  </a:rPr>
                  <a:t>Maintain 2 counters: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i="1" dirty="0"/>
                  <a:t>S</a:t>
                </a:r>
                <a:r>
                  <a:rPr lang="en-US" dirty="0"/>
                  <a:t>: number of 1s from the beginning of the stream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i="1" dirty="0"/>
                  <a:t>Z</a:t>
                </a:r>
                <a:r>
                  <a:rPr lang="en-US" dirty="0"/>
                  <a:t>: number of 0s from the beginning of the stream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How many 1s are in the last N bits?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𝑵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𝑺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𝒁</m:t>
                        </m:r>
                      </m:den>
                    </m:f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But, what if stream is non-uniform?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D600B7"/>
                    </a:solidFill>
                  </a:rPr>
                  <a:t>What if distribution changes over time?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85866"/>
              </a:xfrm>
              <a:blipFill>
                <a:blip r:embed="rId3"/>
                <a:stretch>
                  <a:fillRect l="-928" t="-2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1814363" y="3237415"/>
            <a:ext cx="8970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0 1 0 0 1 1 1 0 0 0 1 0 1 0 0 1 0 0 0 1 0 1 1 0 1 1 0 1 1 1 0 0 1 0 1 0 1 1 0 0 1 1 0 1 0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264751" y="2964365"/>
            <a:ext cx="5410200" cy="369332"/>
            <a:chOff x="3429000" y="3443287"/>
            <a:chExt cx="5410200" cy="369332"/>
          </a:xfrm>
        </p:grpSpPr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5622925" y="3443287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 flipH="1">
              <a:off x="3429000" y="3640137"/>
              <a:ext cx="22098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>
              <a:off x="6019800" y="3640137"/>
              <a:ext cx="28194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257987" y="3483478"/>
            <a:ext cx="3395576" cy="338554"/>
            <a:chOff x="125499" y="3505200"/>
            <a:chExt cx="3395576" cy="338554"/>
          </a:xfrm>
        </p:grpSpPr>
        <p:sp>
          <p:nvSpPr>
            <p:cNvPr id="33" name="Text Box 1034"/>
            <p:cNvSpPr txBox="1">
              <a:spLocks noChangeArrowheads="1"/>
            </p:cNvSpPr>
            <p:nvPr/>
          </p:nvSpPr>
          <p:spPr bwMode="auto">
            <a:xfrm>
              <a:off x="762000" y="3505200"/>
              <a:ext cx="2284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Past              </a:t>
              </a:r>
              <a:r>
                <a:rPr lang="en-US" sz="16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16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Future</a:t>
              </a:r>
            </a:p>
          </p:txBody>
        </p:sp>
        <p:sp>
          <p:nvSpPr>
            <p:cNvPr id="34" name="Line 1035"/>
            <p:cNvSpPr>
              <a:spLocks noChangeShapeType="1"/>
            </p:cNvSpPr>
            <p:nvPr/>
          </p:nvSpPr>
          <p:spPr bwMode="auto">
            <a:xfrm flipH="1">
              <a:off x="125499" y="3678988"/>
              <a:ext cx="6858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5" name="Line 1036"/>
            <p:cNvSpPr>
              <a:spLocks noChangeShapeType="1"/>
            </p:cNvSpPr>
            <p:nvPr/>
          </p:nvSpPr>
          <p:spPr bwMode="auto">
            <a:xfrm>
              <a:off x="2911475" y="3702050"/>
              <a:ext cx="6096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33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DGIM Method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8586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DGIM solution that does </a:t>
                </a:r>
                <a:r>
                  <a:rPr lang="en-US" b="1" u="sng" dirty="0">
                    <a:solidFill>
                      <a:srgbClr val="D600B7"/>
                    </a:solidFill>
                  </a:rPr>
                  <a:t>not</a:t>
                </a:r>
                <a:r>
                  <a:rPr lang="en-US" b="1" dirty="0">
                    <a:solidFill>
                      <a:srgbClr val="D600B7"/>
                    </a:solidFill>
                  </a:rPr>
                  <a:t> assume uniformity</a:t>
                </a: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We store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>
                        <a:latin typeface="Cambria Math"/>
                      </a:rPr>
                      <m:t>log</m:t>
                    </m:r>
                    <m:r>
                      <a:rPr lang="en-US" b="1" i="1" baseline="30000" dirty="0">
                        <a:latin typeface="Cambria Math"/>
                      </a:rPr>
                      <m:t>𝟐</m:t>
                    </m:r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bits per stream</a:t>
                </a: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</a:rPr>
                  <a:t>Solution gives approximate answer,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never </a:t>
                </a:r>
                <a:r>
                  <a:rPr lang="en-US" b="1" dirty="0">
                    <a:solidFill>
                      <a:srgbClr val="0000FF"/>
                    </a:solidFill>
                  </a:rPr>
                  <a:t>off by more than 50%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ＭＳ Ｐゴシック" pitchFamily="34" charset="-128"/>
                  </a:rPr>
                  <a:t>Error factor can be reduced to any fraction &gt; 0, with more complicated algorithm and proportionally more stored bits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85866"/>
              </a:xfrm>
              <a:blipFill>
                <a:blip r:embed="rId3"/>
                <a:stretch>
                  <a:fillRect l="-1043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9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DGIM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method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Idea:</a:t>
            </a:r>
            <a:r>
              <a:rPr lang="en-US" dirty="0"/>
              <a:t> </a:t>
            </a:r>
            <a:r>
              <a:rPr lang="en-US" dirty="0" smtClean="0"/>
              <a:t>Summarize </a:t>
            </a:r>
            <a:r>
              <a:rPr lang="en-US" dirty="0"/>
              <a:t>blocks with specific number of </a:t>
            </a:r>
            <a:r>
              <a:rPr lang="en-US" b="1" dirty="0"/>
              <a:t>1s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Let the block </a:t>
            </a:r>
            <a:r>
              <a:rPr lang="en-US" b="1" i="1" dirty="0">
                <a:solidFill>
                  <a:srgbClr val="D600B7"/>
                </a:solidFill>
              </a:rPr>
              <a:t>sizes</a:t>
            </a:r>
            <a:r>
              <a:rPr lang="en-US" dirty="0"/>
              <a:t> (number of </a:t>
            </a:r>
            <a:r>
              <a:rPr lang="en-US" b="1" dirty="0"/>
              <a:t>1s</a:t>
            </a:r>
            <a:r>
              <a:rPr lang="en-US" dirty="0"/>
              <a:t>) increase exponentially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When there are few 1s in the window, block sizes stay small, so errors are small</a:t>
            </a:r>
          </a:p>
        </p:txBody>
      </p: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1612769" y="5250844"/>
            <a:ext cx="9112255" cy="369888"/>
            <a:chOff x="-6" y="2400"/>
            <a:chExt cx="5740" cy="233"/>
          </a:xfrm>
        </p:grpSpPr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34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544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5212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4979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263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726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17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410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5721220" y="560814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 flipH="1">
            <a:off x="2460495" y="5773132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6118095" y="5773132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DGIM Timestamps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8586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Each bit in the stream has a </a:t>
                </a:r>
                <a:r>
                  <a:rPr lang="en-US" b="1" i="1" dirty="0">
                    <a:solidFill>
                      <a:srgbClr val="D600B7"/>
                    </a:solidFill>
                  </a:rPr>
                  <a:t>timestamp</a:t>
                </a:r>
                <a:r>
                  <a:rPr lang="en-US" dirty="0"/>
                  <a:t>, starting </a:t>
                </a:r>
                <a:r>
                  <a:rPr lang="en-US" b="1" dirty="0"/>
                  <a:t>1</a:t>
                </a:r>
                <a:r>
                  <a:rPr lang="en-US" dirty="0"/>
                  <a:t>, </a:t>
                </a:r>
                <a:r>
                  <a:rPr lang="en-US" b="1" dirty="0"/>
                  <a:t>2,</a:t>
                </a:r>
                <a:r>
                  <a:rPr lang="en-US" dirty="0"/>
                  <a:t> …</a:t>
                </a: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Record timestamps modulo </a:t>
                </a:r>
                <a:r>
                  <a:rPr lang="en-US" b="1" i="1" dirty="0"/>
                  <a:t>N</a:t>
                </a:r>
                <a:r>
                  <a:rPr lang="en-US" dirty="0"/>
                  <a:t>  (</a:t>
                </a:r>
                <a:r>
                  <a:rPr lang="en-US" b="1" dirty="0">
                    <a:solidFill>
                      <a:srgbClr val="0000FF"/>
                    </a:solidFill>
                  </a:rPr>
                  <a:t>the window size</a:t>
                </a:r>
                <a:r>
                  <a:rPr lang="en-US" dirty="0"/>
                  <a:t>), so we can represent any </a:t>
                </a:r>
                <a:r>
                  <a:rPr lang="en-US" b="1" dirty="0">
                    <a:solidFill>
                      <a:srgbClr val="D600B7"/>
                    </a:solidFill>
                  </a:rPr>
                  <a:t>relevant</a:t>
                </a:r>
                <a:r>
                  <a:rPr lang="en-US" dirty="0">
                    <a:solidFill>
                      <a:srgbClr val="FF0066"/>
                    </a:solidFill>
                  </a:rPr>
                  <a:t> </a:t>
                </a:r>
                <a:r>
                  <a:rPr lang="en-US" dirty="0"/>
                  <a:t>timestamp in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latin typeface="Cambria Math"/>
                      </a:rPr>
                      <m:t>𝒍𝒐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𝒈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bits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85866"/>
              </a:xfrm>
              <a:blipFill>
                <a:blip r:embed="rId3"/>
                <a:stretch>
                  <a:fillRect l="-1043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0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DGIM: Buckets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i="1" dirty="0">
                <a:solidFill>
                  <a:srgbClr val="D600B7"/>
                </a:solidFill>
              </a:rPr>
              <a:t>bucket</a:t>
            </a:r>
            <a:r>
              <a:rPr lang="en-US" dirty="0"/>
              <a:t> in the DGIM method is a record consisting of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(A) </a:t>
            </a:r>
            <a:r>
              <a:rPr lang="en-US" b="1" dirty="0" smtClean="0">
                <a:ea typeface="ＭＳ Ｐゴシック" pitchFamily="34" charset="-128"/>
              </a:rPr>
              <a:t>The </a:t>
            </a:r>
            <a:r>
              <a:rPr lang="en-US" b="1" dirty="0">
                <a:ea typeface="ＭＳ Ｐゴシック" pitchFamily="34" charset="-128"/>
              </a:rPr>
              <a:t>timestamp of its end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[O(log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) bits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(</a:t>
            </a:r>
            <a:r>
              <a:rPr lang="en-US" b="1" dirty="0">
                <a:solidFill>
                  <a:srgbClr val="D600B7"/>
                </a:solidFill>
              </a:rPr>
              <a:t>B) </a:t>
            </a:r>
            <a:r>
              <a:rPr lang="en-US" b="1" dirty="0">
                <a:ea typeface="ＭＳ Ｐゴシック" pitchFamily="34" charset="-128"/>
              </a:rPr>
              <a:t>The number of 1s between its beginning and end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[O(log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log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) bits]</a:t>
            </a:r>
          </a:p>
          <a:p>
            <a:pPr marL="2490216" lvl="8" indent="-533400">
              <a:buFont typeface="Wingdings" panose="05000000000000000000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Constraint </a:t>
            </a:r>
            <a:r>
              <a:rPr lang="en-US" b="1" dirty="0">
                <a:solidFill>
                  <a:srgbClr val="D600B7"/>
                </a:solidFill>
              </a:rPr>
              <a:t>on buckets:</a:t>
            </a:r>
            <a:r>
              <a:rPr lang="en-US" dirty="0">
                <a:solidFill>
                  <a:srgbClr val="D600B7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b="1" dirty="0"/>
              <a:t>1s</a:t>
            </a:r>
            <a:r>
              <a:rPr lang="en-US" dirty="0"/>
              <a:t> must be a power of </a:t>
            </a:r>
            <a:r>
              <a:rPr lang="en-US" b="1" dirty="0" smtClean="0"/>
              <a:t>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That </a:t>
            </a:r>
            <a:r>
              <a:rPr lang="en-US" dirty="0">
                <a:ea typeface="ＭＳ Ｐゴシック" pitchFamily="34" charset="-128"/>
              </a:rPr>
              <a:t>explains the </a:t>
            </a:r>
            <a:r>
              <a:rPr lang="en-US" b="1" dirty="0">
                <a:ea typeface="ＭＳ Ｐゴシック" pitchFamily="34" charset="-128"/>
              </a:rPr>
              <a:t>O(log </a:t>
            </a:r>
            <a:r>
              <a:rPr lang="en-US" b="1" dirty="0" err="1">
                <a:ea typeface="ＭＳ Ｐゴシック" pitchFamily="34" charset="-128"/>
              </a:rPr>
              <a:t>log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i="1" dirty="0">
                <a:ea typeface="ＭＳ Ｐゴシック" pitchFamily="34" charset="-128"/>
              </a:rPr>
              <a:t>N)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 in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>
                <a:solidFill>
                  <a:srgbClr val="D600B7"/>
                </a:solidFill>
                <a:ea typeface="ＭＳ Ｐゴシック" pitchFamily="34" charset="-128"/>
              </a:rPr>
              <a:t>(B)</a:t>
            </a:r>
            <a:r>
              <a:rPr lang="en-US" b="1" dirty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b="1" dirty="0"/>
              <a:t>above</a:t>
            </a:r>
          </a:p>
        </p:txBody>
      </p: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1612769" y="5250844"/>
            <a:ext cx="9112255" cy="369888"/>
            <a:chOff x="-6" y="2400"/>
            <a:chExt cx="5740" cy="233"/>
          </a:xfrm>
        </p:grpSpPr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34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544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5212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4979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263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726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17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410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5721220" y="560814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 flipH="1">
            <a:off x="2460495" y="5773132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6118095" y="5773132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9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Representing a Stream by Buckets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Either </a:t>
            </a:r>
            <a:r>
              <a:rPr lang="en-US" b="1" dirty="0">
                <a:solidFill>
                  <a:srgbClr val="D600B7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rgbClr val="D600B7"/>
                </a:solidFill>
              </a:rPr>
              <a:t>two</a:t>
            </a:r>
            <a:r>
              <a:rPr lang="en-US" dirty="0"/>
              <a:t> buckets with the same </a:t>
            </a:r>
            <a:r>
              <a:rPr lang="en-US" b="1" dirty="0"/>
              <a:t>power-of-2 number</a:t>
            </a:r>
            <a:r>
              <a:rPr lang="en-US" dirty="0"/>
              <a:t> of </a:t>
            </a:r>
            <a:r>
              <a:rPr lang="en-US" b="1" dirty="0"/>
              <a:t>1s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Buckets do not overlap in timestamps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Buckets are sorted by size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Earlier buckets are not smaller than later buckets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Buckets disappear when their </a:t>
            </a:r>
            <a:r>
              <a:rPr lang="en-US" dirty="0" smtClean="0"/>
              <a:t>end-time </a:t>
            </a:r>
            <a:r>
              <a:rPr lang="en-US" dirty="0"/>
              <a:t>is </a:t>
            </a:r>
            <a:r>
              <a:rPr lang="en-US" b="1" dirty="0"/>
              <a:t>&gt; </a:t>
            </a:r>
            <a:r>
              <a:rPr lang="en-US" b="1" i="1" dirty="0"/>
              <a:t>N</a:t>
            </a:r>
            <a:r>
              <a:rPr lang="en-US" dirty="0"/>
              <a:t>  time units in the past</a:t>
            </a:r>
          </a:p>
        </p:txBody>
      </p:sp>
    </p:spTree>
    <p:extLst>
      <p:ext uri="{BB962C8B-B14F-4D97-AF65-F5344CB8AC3E}">
        <p14:creationId xmlns:p14="http://schemas.microsoft.com/office/powerpoint/2010/main" val="368920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Streams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In many </a:t>
            </a:r>
            <a:r>
              <a:rPr lang="en-US" b="1" dirty="0" smtClean="0">
                <a:solidFill>
                  <a:srgbClr val="D600B7"/>
                </a:solidFill>
              </a:rPr>
              <a:t>data mining situations, we do not know the entire data set in advance</a:t>
            </a: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In DBMS: </a:t>
            </a:r>
            <a:r>
              <a:rPr lang="en-US" dirty="0"/>
              <a:t>the input is under the control of the programming staff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SQL INSERT </a:t>
            </a:r>
            <a:r>
              <a:rPr lang="en-US" b="1" dirty="0" smtClean="0"/>
              <a:t>commands</a:t>
            </a:r>
            <a:endParaRPr lang="en-US" b="1" dirty="0" smtClean="0">
              <a:solidFill>
                <a:srgbClr val="008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8000"/>
                </a:solidFill>
              </a:rPr>
              <a:t>Stream </a:t>
            </a:r>
            <a:r>
              <a:rPr lang="en-US" b="1" dirty="0">
                <a:solidFill>
                  <a:srgbClr val="008000"/>
                </a:solidFill>
              </a:rPr>
              <a:t>Management</a:t>
            </a:r>
            <a:r>
              <a:rPr lang="en-US" dirty="0"/>
              <a:t> is important when the input rate is controlled </a:t>
            </a:r>
            <a:r>
              <a:rPr lang="en-US" b="1" dirty="0">
                <a:solidFill>
                  <a:srgbClr val="0000FF"/>
                </a:solidFill>
              </a:rPr>
              <a:t>externally:</a:t>
            </a:r>
            <a:endParaRPr lang="en-US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Google queries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Twitter or Facebook status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We can think of the </a:t>
            </a:r>
            <a:r>
              <a:rPr lang="en-US" b="1" dirty="0">
                <a:solidFill>
                  <a:srgbClr val="D600B7"/>
                </a:solidFill>
                <a:ea typeface="ＭＳ Ｐゴシック" pitchFamily="34" charset="-128"/>
              </a:rPr>
              <a:t>data</a:t>
            </a:r>
            <a:r>
              <a:rPr lang="en-US" dirty="0">
                <a:solidFill>
                  <a:srgbClr val="D60093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as </a:t>
            </a:r>
            <a:r>
              <a:rPr lang="en-US" b="1" dirty="0">
                <a:solidFill>
                  <a:srgbClr val="D600B7"/>
                </a:solidFill>
                <a:ea typeface="ＭＳ Ｐゴシック" pitchFamily="34" charset="-128"/>
              </a:rPr>
              <a:t>infinite</a:t>
            </a:r>
            <a:r>
              <a:rPr lang="en-US" dirty="0">
                <a:solidFill>
                  <a:srgbClr val="D60093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and </a:t>
            </a:r>
            <a:r>
              <a:rPr lang="en-US" b="1" dirty="0" smtClean="0">
                <a:solidFill>
                  <a:srgbClr val="D600B7"/>
                </a:solidFill>
                <a:ea typeface="ＭＳ Ｐゴシック" pitchFamily="34" charset="-128"/>
              </a:rPr>
              <a:t>non-stationary</a:t>
            </a:r>
            <a:r>
              <a:rPr lang="en-US" dirty="0" smtClean="0">
                <a:solidFill>
                  <a:srgbClr val="D60093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(the distribution changes </a:t>
            </a:r>
            <a:r>
              <a:rPr lang="en-US" dirty="0" smtClean="0">
                <a:ea typeface="ＭＳ Ｐゴシック" pitchFamily="34" charset="-128"/>
              </a:rPr>
              <a:t>over </a:t>
            </a:r>
            <a:r>
              <a:rPr lang="en-US" dirty="0">
                <a:ea typeface="ＭＳ Ｐゴシック" pitchFamily="34" charset="-128"/>
              </a:rPr>
              <a:t>time)</a:t>
            </a:r>
          </a:p>
        </p:txBody>
      </p:sp>
    </p:spTree>
    <p:extLst>
      <p:ext uri="{BB962C8B-B14F-4D97-AF65-F5344CB8AC3E}">
        <p14:creationId xmlns:p14="http://schemas.microsoft.com/office/powerpoint/2010/main" val="40890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Bucketized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Stream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5446958" y="3752163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 flipH="1">
            <a:off x="2186233" y="3966476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5843833" y="3966476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 flipH="1">
            <a:off x="9653833" y="2442476"/>
            <a:ext cx="2286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>
            <a:off x="9882433" y="2442476"/>
            <a:ext cx="1524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8739433" y="1756676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2</a:t>
            </a:r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>
            <a:off x="9196633" y="2442476"/>
            <a:ext cx="1524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7672633" y="1756676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4</a:t>
            </a: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7672633" y="2442476"/>
            <a:ext cx="381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8053633" y="2442476"/>
            <a:ext cx="381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5081833" y="1756676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8</a:t>
            </a:r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H="1">
            <a:off x="4319833" y="2442476"/>
            <a:ext cx="1143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>
            <a:off x="5462833" y="2442476"/>
            <a:ext cx="8382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2033833" y="1756676"/>
            <a:ext cx="192873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At least 1 of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16.  Partially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beyond window.</a:t>
            </a:r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>
            <a:off x="2948233" y="2747276"/>
            <a:ext cx="0" cy="381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9577633" y="1756676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1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348033" y="3122762"/>
            <a:ext cx="9129717" cy="369888"/>
            <a:chOff x="-6" y="2400"/>
            <a:chExt cx="5751" cy="233"/>
          </a:xfrm>
        </p:grpSpPr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45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5448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220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987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275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730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621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430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52833" y="4347476"/>
            <a:ext cx="87439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207A00"/>
                </a:solidFill>
                <a:latin typeface="Calibri" pitchFamily="34" charset="0"/>
                <a:cs typeface="Arial" pitchFamily="34" charset="0"/>
              </a:rPr>
              <a:t>Three properties of buckets that are maintained:</a:t>
            </a:r>
          </a:p>
          <a:p>
            <a:r>
              <a:rPr lang="en-US" sz="2400" dirty="0" smtClean="0">
                <a:latin typeface="Calibri" pitchFamily="34" charset="0"/>
                <a:cs typeface="Arial" pitchFamily="34" charset="0"/>
              </a:rPr>
              <a:t>  </a:t>
            </a:r>
            <a:r>
              <a:rPr lang="en-US" sz="2400" b="1" dirty="0" smtClean="0">
                <a:latin typeface="Calibri" pitchFamily="34" charset="0"/>
                <a:cs typeface="Arial" pitchFamily="34" charset="0"/>
              </a:rPr>
              <a:t>-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 Either </a:t>
            </a:r>
            <a:r>
              <a:rPr lang="en-US" sz="2400" b="1" dirty="0">
                <a:solidFill>
                  <a:srgbClr val="D600B7"/>
                </a:solidFill>
                <a:latin typeface="Calibri" pitchFamily="34" charset="0"/>
                <a:cs typeface="Arial" pitchFamily="34" charset="0"/>
              </a:rPr>
              <a:t>one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 or </a:t>
            </a:r>
            <a:r>
              <a:rPr lang="en-US" sz="2400" b="1" dirty="0">
                <a:solidFill>
                  <a:srgbClr val="D600B7"/>
                </a:solidFill>
                <a:latin typeface="Calibri" pitchFamily="34" charset="0"/>
                <a:cs typeface="Arial" pitchFamily="34" charset="0"/>
              </a:rPr>
              <a:t>two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 buckets with the same </a:t>
            </a:r>
            <a:r>
              <a:rPr lang="en-US" sz="2400" b="1" dirty="0">
                <a:latin typeface="Calibri" pitchFamily="34" charset="0"/>
                <a:cs typeface="Arial" pitchFamily="34" charset="0"/>
              </a:rPr>
              <a:t>power-of-2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 number of </a:t>
            </a:r>
            <a:r>
              <a:rPr lang="en-US" sz="2400" b="1" dirty="0">
                <a:latin typeface="Calibri" pitchFamily="34" charset="0"/>
                <a:cs typeface="Arial" pitchFamily="34" charset="0"/>
              </a:rPr>
              <a:t>1s</a:t>
            </a:r>
          </a:p>
          <a:p>
            <a:r>
              <a:rPr lang="en-US" sz="2400" dirty="0" smtClean="0">
                <a:latin typeface="Calibri" pitchFamily="34" charset="0"/>
                <a:cs typeface="Arial" pitchFamily="34" charset="0"/>
              </a:rPr>
              <a:t>  </a:t>
            </a:r>
            <a:r>
              <a:rPr lang="en-US" sz="2400" b="1" dirty="0" smtClean="0">
                <a:latin typeface="Calibri" pitchFamily="34" charset="0"/>
                <a:cs typeface="Arial" pitchFamily="34" charset="0"/>
              </a:rPr>
              <a:t>-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 Buckets 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do not overlap in timestamps</a:t>
            </a:r>
          </a:p>
          <a:p>
            <a:r>
              <a:rPr lang="en-US" sz="24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cs typeface="Arial" pitchFamily="34" charset="0"/>
              </a:rPr>
              <a:t> -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 Buckets 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are sorted by 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031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Updating Buckets 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a new bit comes in, drop the last (oldest) bucket if its end-time is prior to </a:t>
            </a:r>
            <a:r>
              <a:rPr lang="en-US" b="1" i="1" dirty="0"/>
              <a:t>N</a:t>
            </a:r>
            <a:r>
              <a:rPr lang="en-US" dirty="0"/>
              <a:t>  time units before the current time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2 cases:</a:t>
            </a:r>
            <a:r>
              <a:rPr lang="en-US" b="1" dirty="0"/>
              <a:t> </a:t>
            </a:r>
            <a:r>
              <a:rPr lang="en-US" dirty="0"/>
              <a:t>Current bit is</a:t>
            </a:r>
            <a:r>
              <a:rPr lang="en-US" b="1" dirty="0"/>
              <a:t> 0</a:t>
            </a:r>
            <a:r>
              <a:rPr lang="en-US" dirty="0"/>
              <a:t> or </a:t>
            </a:r>
            <a:r>
              <a:rPr lang="en-US" b="1" dirty="0"/>
              <a:t>1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If the current bit is 0:</a:t>
            </a:r>
            <a:r>
              <a:rPr lang="en-US" dirty="0"/>
              <a:t> </a:t>
            </a:r>
            <a:r>
              <a:rPr lang="en-US" b="1" dirty="0" smtClean="0"/>
              <a:t>no </a:t>
            </a:r>
            <a:r>
              <a:rPr lang="en-US" b="1" dirty="0"/>
              <a:t>other changes are needed</a:t>
            </a:r>
          </a:p>
        </p:txBody>
      </p:sp>
    </p:spTree>
    <p:extLst>
      <p:ext uri="{BB962C8B-B14F-4D97-AF65-F5344CB8AC3E}">
        <p14:creationId xmlns:p14="http://schemas.microsoft.com/office/powerpoint/2010/main" val="10109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Updating Buckets 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If the current bit is 1: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(1)</a:t>
            </a:r>
            <a:r>
              <a:rPr lang="en-US" dirty="0"/>
              <a:t> Create a new bucket of size </a:t>
            </a:r>
            <a:r>
              <a:rPr lang="en-US" b="1" dirty="0"/>
              <a:t>1</a:t>
            </a:r>
            <a:r>
              <a:rPr lang="en-US" dirty="0"/>
              <a:t>, for just this bit</a:t>
            </a:r>
          </a:p>
          <a:p>
            <a:pPr marL="722376" lvl="2" indent="0">
              <a:buNone/>
            </a:pPr>
            <a:r>
              <a:rPr lang="en-US" b="1" dirty="0" smtClean="0"/>
              <a:t>		End </a:t>
            </a:r>
            <a:r>
              <a:rPr lang="en-US" b="1" dirty="0"/>
              <a:t>timestamp = current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(2)</a:t>
            </a:r>
            <a:r>
              <a:rPr lang="en-US" dirty="0"/>
              <a:t> If there are now </a:t>
            </a:r>
            <a:r>
              <a:rPr lang="en-US" b="1" dirty="0">
                <a:solidFill>
                  <a:srgbClr val="0000FF"/>
                </a:solidFill>
              </a:rPr>
              <a:t>three buckets of size 1</a:t>
            </a:r>
            <a:r>
              <a:rPr lang="en-US" dirty="0"/>
              <a:t>, </a:t>
            </a:r>
            <a:r>
              <a:rPr lang="en-US" b="1" dirty="0">
                <a:solidFill>
                  <a:srgbClr val="D600B7"/>
                </a:solidFill>
              </a:rPr>
              <a:t>combine the oldest two into a bucket of size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(3)</a:t>
            </a:r>
            <a:r>
              <a:rPr lang="en-US" dirty="0"/>
              <a:t> If there are now </a:t>
            </a:r>
            <a:r>
              <a:rPr lang="en-US" b="1" dirty="0">
                <a:solidFill>
                  <a:srgbClr val="0000FF"/>
                </a:solidFill>
              </a:rPr>
              <a:t>three buckets of size </a:t>
            </a: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D600B7"/>
                </a:solidFill>
              </a:rPr>
              <a:t>combine </a:t>
            </a:r>
            <a:r>
              <a:rPr lang="en-US" b="1" dirty="0">
                <a:solidFill>
                  <a:srgbClr val="D600B7"/>
                </a:solidFill>
              </a:rPr>
              <a:t>the oldest two into a bucket of size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(4) And so on …</a:t>
            </a:r>
          </a:p>
        </p:txBody>
      </p:sp>
    </p:spTree>
    <p:extLst>
      <p:ext uri="{BB962C8B-B14F-4D97-AF65-F5344CB8AC3E}">
        <p14:creationId xmlns:p14="http://schemas.microsoft.com/office/powerpoint/2010/main" val="36300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Updating Buckets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05" name="Group 33"/>
          <p:cNvGrpSpPr>
            <a:grpSpLocks/>
          </p:cNvGrpSpPr>
          <p:nvPr/>
        </p:nvGrpSpPr>
        <p:grpSpPr bwMode="auto">
          <a:xfrm>
            <a:off x="1580429" y="1820159"/>
            <a:ext cx="9093200" cy="369888"/>
            <a:chOff x="-8" y="1200"/>
            <a:chExt cx="5728" cy="233"/>
          </a:xfrm>
        </p:grpSpPr>
        <p:sp>
          <p:nvSpPr>
            <p:cNvPr id="106" name="Text Box 4"/>
            <p:cNvSpPr txBox="1">
              <a:spLocks noChangeArrowheads="1"/>
            </p:cNvSpPr>
            <p:nvPr/>
          </p:nvSpPr>
          <p:spPr bwMode="auto">
            <a:xfrm>
              <a:off x="7" y="1200"/>
              <a:ext cx="57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107" name="Rectangle 5"/>
            <p:cNvSpPr>
              <a:spLocks noChangeArrowheads="1"/>
            </p:cNvSpPr>
            <p:nvPr/>
          </p:nvSpPr>
          <p:spPr bwMode="auto">
            <a:xfrm>
              <a:off x="5444" y="121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6"/>
            <p:cNvSpPr>
              <a:spLocks noChangeArrowheads="1"/>
            </p:cNvSpPr>
            <p:nvPr/>
          </p:nvSpPr>
          <p:spPr bwMode="auto">
            <a:xfrm>
              <a:off x="5204" y="121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7"/>
            <p:cNvSpPr>
              <a:spLocks noChangeArrowheads="1"/>
            </p:cNvSpPr>
            <p:nvPr/>
          </p:nvSpPr>
          <p:spPr bwMode="auto">
            <a:xfrm>
              <a:off x="4964" y="1212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8"/>
            <p:cNvSpPr>
              <a:spLocks noChangeArrowheads="1"/>
            </p:cNvSpPr>
            <p:nvPr/>
          </p:nvSpPr>
          <p:spPr bwMode="auto">
            <a:xfrm>
              <a:off x="4244" y="1212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9"/>
            <p:cNvSpPr>
              <a:spLocks noChangeArrowheads="1"/>
            </p:cNvSpPr>
            <p:nvPr/>
          </p:nvSpPr>
          <p:spPr bwMode="auto">
            <a:xfrm>
              <a:off x="3716" y="1212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0"/>
            <p:cNvSpPr>
              <a:spLocks noChangeArrowheads="1"/>
            </p:cNvSpPr>
            <p:nvPr/>
          </p:nvSpPr>
          <p:spPr bwMode="auto">
            <a:xfrm>
              <a:off x="2612" y="1212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11"/>
            <p:cNvSpPr>
              <a:spLocks noChangeArrowheads="1"/>
            </p:cNvSpPr>
            <p:nvPr/>
          </p:nvSpPr>
          <p:spPr bwMode="auto">
            <a:xfrm>
              <a:off x="1412" y="1212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12"/>
            <p:cNvSpPr>
              <a:spLocks noChangeArrowheads="1"/>
            </p:cNvSpPr>
            <p:nvPr/>
          </p:nvSpPr>
          <p:spPr bwMode="auto">
            <a:xfrm>
              <a:off x="-8" y="1212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34"/>
          <p:cNvGrpSpPr>
            <a:grpSpLocks/>
          </p:cNvGrpSpPr>
          <p:nvPr/>
        </p:nvGrpSpPr>
        <p:grpSpPr bwMode="auto">
          <a:xfrm>
            <a:off x="1605828" y="2658359"/>
            <a:ext cx="9072563" cy="369888"/>
            <a:chOff x="8" y="1728"/>
            <a:chExt cx="5715" cy="233"/>
          </a:xfrm>
        </p:grpSpPr>
        <p:sp>
          <p:nvSpPr>
            <p:cNvPr id="116" name="Text Box 14"/>
            <p:cNvSpPr txBox="1">
              <a:spLocks noChangeArrowheads="1"/>
            </p:cNvSpPr>
            <p:nvPr/>
          </p:nvSpPr>
          <p:spPr bwMode="auto">
            <a:xfrm>
              <a:off x="10" y="1728"/>
              <a:ext cx="57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001010110001011010101010101011010101010101110101010111010100010110010</a:t>
              </a:r>
              <a:r>
                <a:rPr lang="en-US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117" name="Rectangle 15"/>
            <p:cNvSpPr>
              <a:spLocks noChangeArrowheads="1"/>
            </p:cNvSpPr>
            <p:nvPr/>
          </p:nvSpPr>
          <p:spPr bwMode="auto">
            <a:xfrm>
              <a:off x="5532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16"/>
            <p:cNvSpPr>
              <a:spLocks noChangeArrowheads="1"/>
            </p:cNvSpPr>
            <p:nvPr/>
          </p:nvSpPr>
          <p:spPr bwMode="auto">
            <a:xfrm>
              <a:off x="5139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17"/>
            <p:cNvSpPr>
              <a:spLocks noChangeArrowheads="1"/>
            </p:cNvSpPr>
            <p:nvPr/>
          </p:nvSpPr>
          <p:spPr bwMode="auto">
            <a:xfrm>
              <a:off x="4899" y="1728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18"/>
            <p:cNvSpPr>
              <a:spLocks noChangeArrowheads="1"/>
            </p:cNvSpPr>
            <p:nvPr/>
          </p:nvSpPr>
          <p:spPr bwMode="auto">
            <a:xfrm>
              <a:off x="4176" y="172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9"/>
            <p:cNvSpPr>
              <a:spLocks noChangeArrowheads="1"/>
            </p:cNvSpPr>
            <p:nvPr/>
          </p:nvSpPr>
          <p:spPr bwMode="auto">
            <a:xfrm>
              <a:off x="3648" y="172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20"/>
            <p:cNvSpPr>
              <a:spLocks noChangeArrowheads="1"/>
            </p:cNvSpPr>
            <p:nvPr/>
          </p:nvSpPr>
          <p:spPr bwMode="auto">
            <a:xfrm>
              <a:off x="2544" y="172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21"/>
            <p:cNvSpPr>
              <a:spLocks noChangeArrowheads="1"/>
            </p:cNvSpPr>
            <p:nvPr/>
          </p:nvSpPr>
          <p:spPr bwMode="auto">
            <a:xfrm>
              <a:off x="1344" y="172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22"/>
            <p:cNvSpPr>
              <a:spLocks noChangeArrowheads="1"/>
            </p:cNvSpPr>
            <p:nvPr/>
          </p:nvSpPr>
          <p:spPr bwMode="auto">
            <a:xfrm>
              <a:off x="8" y="1728"/>
              <a:ext cx="124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23"/>
            <p:cNvSpPr>
              <a:spLocks noChangeArrowheads="1"/>
            </p:cNvSpPr>
            <p:nvPr/>
          </p:nvSpPr>
          <p:spPr bwMode="auto">
            <a:xfrm>
              <a:off x="5363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62"/>
          <p:cNvGrpSpPr>
            <a:grpSpLocks/>
          </p:cNvGrpSpPr>
          <p:nvPr/>
        </p:nvGrpSpPr>
        <p:grpSpPr bwMode="auto">
          <a:xfrm>
            <a:off x="1591542" y="3420359"/>
            <a:ext cx="8963026" cy="366713"/>
            <a:chOff x="-1" y="2208"/>
            <a:chExt cx="5646" cy="231"/>
          </a:xfrm>
        </p:grpSpPr>
        <p:sp>
          <p:nvSpPr>
            <p:cNvPr id="127" name="Text Box 24"/>
            <p:cNvSpPr txBox="1">
              <a:spLocks noChangeArrowheads="1"/>
            </p:cNvSpPr>
            <p:nvPr/>
          </p:nvSpPr>
          <p:spPr bwMode="auto">
            <a:xfrm>
              <a:off x="-1" y="2208"/>
              <a:ext cx="5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0010101100010110101010101010110101010101011101010101110101000101100101</a:t>
              </a:r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5524" y="220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26"/>
            <p:cNvSpPr>
              <a:spLocks noChangeArrowheads="1"/>
            </p:cNvSpPr>
            <p:nvPr/>
          </p:nvSpPr>
          <p:spPr bwMode="auto">
            <a:xfrm>
              <a:off x="5138" y="2208"/>
              <a:ext cx="288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4886" y="2208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28"/>
            <p:cNvSpPr>
              <a:spLocks noChangeArrowheads="1"/>
            </p:cNvSpPr>
            <p:nvPr/>
          </p:nvSpPr>
          <p:spPr bwMode="auto">
            <a:xfrm>
              <a:off x="4177" y="220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2" name="Rectangle 29"/>
            <p:cNvSpPr>
              <a:spLocks noChangeArrowheads="1"/>
            </p:cNvSpPr>
            <p:nvPr/>
          </p:nvSpPr>
          <p:spPr bwMode="auto">
            <a:xfrm>
              <a:off x="3637" y="220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30"/>
            <p:cNvSpPr>
              <a:spLocks noChangeArrowheads="1"/>
            </p:cNvSpPr>
            <p:nvPr/>
          </p:nvSpPr>
          <p:spPr bwMode="auto">
            <a:xfrm>
              <a:off x="2528" y="2208"/>
              <a:ext cx="102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31"/>
            <p:cNvSpPr>
              <a:spLocks noChangeArrowheads="1"/>
            </p:cNvSpPr>
            <p:nvPr/>
          </p:nvSpPr>
          <p:spPr bwMode="auto">
            <a:xfrm>
              <a:off x="1336" y="220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32"/>
            <p:cNvSpPr>
              <a:spLocks noChangeArrowheads="1"/>
            </p:cNvSpPr>
            <p:nvPr/>
          </p:nvSpPr>
          <p:spPr bwMode="auto">
            <a:xfrm>
              <a:off x="0" y="2208"/>
              <a:ext cx="124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6" name="Group 66"/>
          <p:cNvGrpSpPr>
            <a:grpSpLocks/>
          </p:cNvGrpSpPr>
          <p:nvPr/>
        </p:nvGrpSpPr>
        <p:grpSpPr bwMode="auto">
          <a:xfrm>
            <a:off x="1612179" y="4258559"/>
            <a:ext cx="9132890" cy="369888"/>
            <a:chOff x="12" y="2736"/>
            <a:chExt cx="5753" cy="233"/>
          </a:xfrm>
        </p:grpSpPr>
        <p:sp>
          <p:nvSpPr>
            <p:cNvPr id="137" name="Text Box 35"/>
            <p:cNvSpPr txBox="1">
              <a:spLocks noChangeArrowheads="1"/>
            </p:cNvSpPr>
            <p:nvPr/>
          </p:nvSpPr>
          <p:spPr bwMode="auto">
            <a:xfrm>
              <a:off x="25" y="2736"/>
              <a:ext cx="57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</a:t>
              </a:r>
              <a:r>
                <a:rPr lang="en-US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101</a:t>
              </a:r>
            </a:p>
          </p:txBody>
        </p:sp>
        <p:sp>
          <p:nvSpPr>
            <p:cNvPr id="138" name="Rectangle 36"/>
            <p:cNvSpPr>
              <a:spLocks noChangeArrowheads="1"/>
            </p:cNvSpPr>
            <p:nvPr/>
          </p:nvSpPr>
          <p:spPr bwMode="auto">
            <a:xfrm>
              <a:off x="5391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37"/>
            <p:cNvSpPr>
              <a:spLocks noChangeArrowheads="1"/>
            </p:cNvSpPr>
            <p:nvPr/>
          </p:nvSpPr>
          <p:spPr bwMode="auto">
            <a:xfrm>
              <a:off x="5564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38"/>
            <p:cNvSpPr>
              <a:spLocks noChangeArrowheads="1"/>
            </p:cNvSpPr>
            <p:nvPr/>
          </p:nvSpPr>
          <p:spPr bwMode="auto">
            <a:xfrm>
              <a:off x="5301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4924" y="2740"/>
              <a:ext cx="309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40"/>
            <p:cNvSpPr>
              <a:spLocks noChangeArrowheads="1"/>
            </p:cNvSpPr>
            <p:nvPr/>
          </p:nvSpPr>
          <p:spPr bwMode="auto">
            <a:xfrm>
              <a:off x="4684" y="2740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41"/>
            <p:cNvSpPr>
              <a:spLocks noChangeArrowheads="1"/>
            </p:cNvSpPr>
            <p:nvPr/>
          </p:nvSpPr>
          <p:spPr bwMode="auto">
            <a:xfrm>
              <a:off x="3956" y="2744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>
              <a:off x="2296" y="2748"/>
              <a:ext cx="1032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44"/>
            <p:cNvSpPr>
              <a:spLocks noChangeArrowheads="1"/>
            </p:cNvSpPr>
            <p:nvPr/>
          </p:nvSpPr>
          <p:spPr bwMode="auto">
            <a:xfrm>
              <a:off x="1112" y="274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45"/>
            <p:cNvSpPr>
              <a:spLocks noChangeArrowheads="1"/>
            </p:cNvSpPr>
            <p:nvPr/>
          </p:nvSpPr>
          <p:spPr bwMode="auto">
            <a:xfrm>
              <a:off x="12" y="2748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63"/>
            <p:cNvSpPr>
              <a:spLocks noChangeArrowheads="1"/>
            </p:cNvSpPr>
            <p:nvPr/>
          </p:nvSpPr>
          <p:spPr bwMode="auto">
            <a:xfrm>
              <a:off x="3417" y="2744"/>
              <a:ext cx="539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69"/>
          <p:cNvGrpSpPr>
            <a:grpSpLocks/>
          </p:cNvGrpSpPr>
          <p:nvPr/>
        </p:nvGrpSpPr>
        <p:grpSpPr bwMode="auto">
          <a:xfrm>
            <a:off x="1593129" y="5934959"/>
            <a:ext cx="8978901" cy="366713"/>
            <a:chOff x="0" y="3792"/>
            <a:chExt cx="5656" cy="231"/>
          </a:xfrm>
        </p:grpSpPr>
        <p:sp>
          <p:nvSpPr>
            <p:cNvPr id="149" name="Text Box 55"/>
            <p:cNvSpPr txBox="1">
              <a:spLocks noChangeArrowheads="1"/>
            </p:cNvSpPr>
            <p:nvPr/>
          </p:nvSpPr>
          <p:spPr bwMode="auto">
            <a:xfrm>
              <a:off x="10" y="3792"/>
              <a:ext cx="5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0101100010110101010101010110101010101011101010101110101000101100101101</a:t>
              </a:r>
            </a:p>
          </p:txBody>
        </p:sp>
        <p:sp>
          <p:nvSpPr>
            <p:cNvPr id="150" name="Rectangle 56"/>
            <p:cNvSpPr>
              <a:spLocks noChangeArrowheads="1"/>
            </p:cNvSpPr>
            <p:nvPr/>
          </p:nvSpPr>
          <p:spPr bwMode="auto">
            <a:xfrm>
              <a:off x="5536" y="379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57"/>
            <p:cNvSpPr>
              <a:spLocks noChangeArrowheads="1"/>
            </p:cNvSpPr>
            <p:nvPr/>
          </p:nvSpPr>
          <p:spPr bwMode="auto">
            <a:xfrm>
              <a:off x="5296" y="3792"/>
              <a:ext cx="144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58"/>
            <p:cNvSpPr>
              <a:spLocks noChangeArrowheads="1"/>
            </p:cNvSpPr>
            <p:nvPr/>
          </p:nvSpPr>
          <p:spPr bwMode="auto">
            <a:xfrm>
              <a:off x="4672" y="3792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" name="Rectangle 59"/>
            <p:cNvSpPr>
              <a:spLocks noChangeArrowheads="1"/>
            </p:cNvSpPr>
            <p:nvPr/>
          </p:nvSpPr>
          <p:spPr bwMode="auto">
            <a:xfrm>
              <a:off x="3393" y="3792"/>
              <a:ext cx="1023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0"/>
            <p:cNvSpPr>
              <a:spLocks noChangeArrowheads="1"/>
            </p:cNvSpPr>
            <p:nvPr/>
          </p:nvSpPr>
          <p:spPr bwMode="auto">
            <a:xfrm>
              <a:off x="0" y="3792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61"/>
            <p:cNvSpPr>
              <a:spLocks noChangeArrowheads="1"/>
            </p:cNvSpPr>
            <p:nvPr/>
          </p:nvSpPr>
          <p:spPr bwMode="auto">
            <a:xfrm>
              <a:off x="1104" y="3792"/>
              <a:ext cx="22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6" name="Group 67"/>
          <p:cNvGrpSpPr>
            <a:grpSpLocks/>
          </p:cNvGrpSpPr>
          <p:nvPr/>
        </p:nvGrpSpPr>
        <p:grpSpPr bwMode="auto">
          <a:xfrm>
            <a:off x="1612180" y="5096759"/>
            <a:ext cx="9118601" cy="369888"/>
            <a:chOff x="12" y="3264"/>
            <a:chExt cx="5744" cy="233"/>
          </a:xfrm>
        </p:grpSpPr>
        <p:sp>
          <p:nvSpPr>
            <p:cNvPr id="157" name="Text Box 46"/>
            <p:cNvSpPr txBox="1">
              <a:spLocks noChangeArrowheads="1"/>
            </p:cNvSpPr>
            <p:nvPr/>
          </p:nvSpPr>
          <p:spPr bwMode="auto">
            <a:xfrm>
              <a:off x="16" y="3264"/>
              <a:ext cx="57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</a:t>
              </a:r>
              <a:r>
                <a:rPr lang="en-US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101</a:t>
              </a:r>
            </a:p>
          </p:txBody>
        </p:sp>
        <p:sp>
          <p:nvSpPr>
            <p:cNvPr id="158" name="Rectangle 47"/>
            <p:cNvSpPr>
              <a:spLocks noChangeArrowheads="1"/>
            </p:cNvSpPr>
            <p:nvPr/>
          </p:nvSpPr>
          <p:spPr bwMode="auto">
            <a:xfrm>
              <a:off x="5556" y="3264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48"/>
            <p:cNvSpPr>
              <a:spLocks noChangeArrowheads="1"/>
            </p:cNvSpPr>
            <p:nvPr/>
          </p:nvSpPr>
          <p:spPr bwMode="auto">
            <a:xfrm>
              <a:off x="5304" y="3264"/>
              <a:ext cx="175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49"/>
            <p:cNvSpPr>
              <a:spLocks noChangeArrowheads="1"/>
            </p:cNvSpPr>
            <p:nvPr/>
          </p:nvSpPr>
          <p:spPr bwMode="auto">
            <a:xfrm>
              <a:off x="4908" y="3264"/>
              <a:ext cx="305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50"/>
            <p:cNvSpPr>
              <a:spLocks noChangeArrowheads="1"/>
            </p:cNvSpPr>
            <p:nvPr/>
          </p:nvSpPr>
          <p:spPr bwMode="auto">
            <a:xfrm>
              <a:off x="4668" y="3264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52"/>
            <p:cNvSpPr>
              <a:spLocks noChangeArrowheads="1"/>
            </p:cNvSpPr>
            <p:nvPr/>
          </p:nvSpPr>
          <p:spPr bwMode="auto">
            <a:xfrm>
              <a:off x="2287" y="3268"/>
              <a:ext cx="1029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53"/>
            <p:cNvSpPr>
              <a:spLocks noChangeArrowheads="1"/>
            </p:cNvSpPr>
            <p:nvPr/>
          </p:nvSpPr>
          <p:spPr bwMode="auto">
            <a:xfrm>
              <a:off x="1108" y="326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54"/>
            <p:cNvSpPr>
              <a:spLocks noChangeArrowheads="1"/>
            </p:cNvSpPr>
            <p:nvPr/>
          </p:nvSpPr>
          <p:spPr bwMode="auto">
            <a:xfrm>
              <a:off x="12" y="3264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64"/>
            <p:cNvSpPr>
              <a:spLocks noChangeArrowheads="1"/>
            </p:cNvSpPr>
            <p:nvPr/>
          </p:nvSpPr>
          <p:spPr bwMode="auto">
            <a:xfrm>
              <a:off x="3405" y="3264"/>
              <a:ext cx="543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6" name="Rectangle 65"/>
            <p:cNvSpPr>
              <a:spLocks noChangeArrowheads="1"/>
            </p:cNvSpPr>
            <p:nvPr/>
          </p:nvSpPr>
          <p:spPr bwMode="auto">
            <a:xfrm>
              <a:off x="3948" y="3264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1635991" y="1469877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state of the stream: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658595" y="228902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Bit of value 1 arrives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666036" y="3051027"/>
            <a:ext cx="596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Two orange buckets get merged into a yellow bucket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669330" y="3877559"/>
            <a:ext cx="785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Next bit 1 arrives, new orange bucket is created, then 0 comes, then 1: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631235" y="4727427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Buckets get merged…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593130" y="5565627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State of the buckets after merging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9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/>
      <p:bldP spid="170" grpId="0"/>
      <p:bldP spid="171" grpId="0"/>
      <p:bldP spid="17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How to Query?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To estimate the number of 1s in the most recent </a:t>
            </a:r>
            <a:r>
              <a:rPr lang="en-US" b="1" i="1" dirty="0">
                <a:solidFill>
                  <a:srgbClr val="D600B7"/>
                </a:solidFill>
              </a:rPr>
              <a:t>N</a:t>
            </a:r>
            <a:r>
              <a:rPr lang="en-US" b="1" dirty="0" smtClean="0">
                <a:solidFill>
                  <a:srgbClr val="D600B7"/>
                </a:solidFill>
              </a:rPr>
              <a:t> </a:t>
            </a:r>
            <a:r>
              <a:rPr lang="en-US" b="1" dirty="0">
                <a:solidFill>
                  <a:srgbClr val="D600B7"/>
                </a:solidFill>
              </a:rPr>
              <a:t>bits:</a:t>
            </a:r>
          </a:p>
          <a:p>
            <a:pPr marL="990600" lvl="1" indent="-533400">
              <a:buFont typeface="Monotype Sorts" pitchFamily="-107" charset="2"/>
              <a:buAutoNum type="arabicPeriod"/>
            </a:pPr>
            <a:r>
              <a:rPr lang="en-US" b="1" dirty="0">
                <a:ea typeface="ＭＳ Ｐゴシック" pitchFamily="34" charset="-128"/>
              </a:rPr>
              <a:t>Sum the sizes of all buckets but the last</a:t>
            </a:r>
          </a:p>
          <a:p>
            <a:pPr marL="1886712" lvl="5" indent="-53340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(note “size” means the number of 1s in the bucket)</a:t>
            </a:r>
          </a:p>
          <a:p>
            <a:pPr marL="990600" lvl="1" indent="-533400">
              <a:buFont typeface="Monotype Sorts" pitchFamily="-107" charset="2"/>
              <a:buAutoNum type="arabicPeriod"/>
            </a:pPr>
            <a:r>
              <a:rPr lang="en-US" b="1" dirty="0">
                <a:ea typeface="ＭＳ Ｐゴシック" pitchFamily="34" charset="-128"/>
              </a:rPr>
              <a:t>Add half the size of the last bucket</a:t>
            </a:r>
          </a:p>
          <a:p>
            <a:pPr marL="609600" indent="-609600"/>
            <a:endParaRPr lang="en-US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Remember:</a:t>
            </a:r>
            <a:r>
              <a:rPr lang="en-US" b="1" dirty="0"/>
              <a:t> </a:t>
            </a:r>
            <a:r>
              <a:rPr lang="en-US" dirty="0"/>
              <a:t>We do not know how many </a:t>
            </a:r>
            <a:r>
              <a:rPr lang="en-US" b="1" dirty="0"/>
              <a:t>1s </a:t>
            </a:r>
            <a:r>
              <a:rPr lang="en-US" dirty="0" smtClean="0"/>
              <a:t>of </a:t>
            </a:r>
            <a:r>
              <a:rPr lang="en-US" dirty="0"/>
              <a:t>the last bucket are still within the wanted window</a:t>
            </a:r>
          </a:p>
        </p:txBody>
      </p:sp>
    </p:spTree>
    <p:extLst>
      <p:ext uri="{BB962C8B-B14F-4D97-AF65-F5344CB8AC3E}">
        <p14:creationId xmlns:p14="http://schemas.microsoft.com/office/powerpoint/2010/main" val="16229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Bucketized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Stream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5531657" y="4886344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 flipH="1">
            <a:off x="2270932" y="5100657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5928532" y="5100657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 flipH="1">
            <a:off x="9738532" y="3576657"/>
            <a:ext cx="2286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>
            <a:off x="9967132" y="3576657"/>
            <a:ext cx="1524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8824132" y="2890857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2</a:t>
            </a:r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>
            <a:off x="9281332" y="3576657"/>
            <a:ext cx="1524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7757332" y="2890857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4</a:t>
            </a: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7757332" y="3576657"/>
            <a:ext cx="381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8138332" y="3576657"/>
            <a:ext cx="381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5166532" y="2890857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8</a:t>
            </a:r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H="1">
            <a:off x="4404532" y="3576657"/>
            <a:ext cx="1143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>
            <a:off x="5547532" y="3576657"/>
            <a:ext cx="8382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2118532" y="2890857"/>
            <a:ext cx="192873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At least 1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16.  Partially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beyond window.</a:t>
            </a:r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>
            <a:off x="3032932" y="3881457"/>
            <a:ext cx="0" cy="381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9662332" y="2890857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1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432732" y="4256943"/>
            <a:ext cx="9083677" cy="369888"/>
            <a:chOff x="-6" y="2400"/>
            <a:chExt cx="5722" cy="233"/>
          </a:xfrm>
        </p:grpSpPr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16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544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216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983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271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734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621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430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Error Bound: Proof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Why is error 50%?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Let’s prove it!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Suppose the last bucket has size </a:t>
            </a:r>
            <a:r>
              <a:rPr lang="en-US" b="1" dirty="0"/>
              <a:t>2</a:t>
            </a:r>
            <a:r>
              <a:rPr lang="en-US" b="1" i="1" baseline="30000" dirty="0"/>
              <a:t>r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Then by assuming </a:t>
            </a:r>
            <a:r>
              <a:rPr lang="en-US" b="1" dirty="0"/>
              <a:t>2</a:t>
            </a:r>
            <a:r>
              <a:rPr lang="en-US" b="1" i="1" baseline="30000" dirty="0"/>
              <a:t>r</a:t>
            </a:r>
            <a:r>
              <a:rPr lang="en-US" b="1" baseline="30000" dirty="0"/>
              <a:t>-1</a:t>
            </a:r>
            <a:r>
              <a:rPr lang="en-US" baseline="30000" dirty="0"/>
              <a:t> </a:t>
            </a:r>
            <a:r>
              <a:rPr lang="en-US" dirty="0"/>
              <a:t> (i.e., half) of its </a:t>
            </a:r>
            <a:r>
              <a:rPr lang="en-US" b="1" dirty="0"/>
              <a:t>1s</a:t>
            </a:r>
            <a:r>
              <a:rPr lang="en-US" dirty="0"/>
              <a:t> are still within the window, we make an error of at most </a:t>
            </a:r>
            <a:r>
              <a:rPr lang="en-US" b="1" dirty="0"/>
              <a:t>2</a:t>
            </a:r>
            <a:r>
              <a:rPr lang="en-US" b="1" i="1" baseline="30000" dirty="0"/>
              <a:t>r</a:t>
            </a:r>
            <a:r>
              <a:rPr lang="en-US" b="1" baseline="30000" dirty="0"/>
              <a:t>-1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Since there is at least one bucket of each of the sizes less than </a:t>
            </a:r>
            <a:r>
              <a:rPr lang="en-US" b="1" dirty="0"/>
              <a:t>2</a:t>
            </a:r>
            <a:r>
              <a:rPr lang="en-US" b="1" i="1" baseline="30000" dirty="0"/>
              <a:t>r</a:t>
            </a:r>
            <a:r>
              <a:rPr lang="en-US" dirty="0"/>
              <a:t>, the true sum is at least </a:t>
            </a:r>
            <a:br>
              <a:rPr lang="en-US" dirty="0"/>
            </a:br>
            <a:r>
              <a:rPr lang="en-US" b="1" dirty="0"/>
              <a:t>1 + 2 + 4 + .. + 2</a:t>
            </a:r>
            <a:r>
              <a:rPr lang="en-US" b="1" baseline="30000" dirty="0"/>
              <a:t>r-1</a:t>
            </a:r>
            <a:r>
              <a:rPr lang="en-US" b="1" dirty="0"/>
              <a:t>  = 2</a:t>
            </a:r>
            <a:r>
              <a:rPr lang="en-US" b="1" i="1" baseline="30000" dirty="0"/>
              <a:t>r </a:t>
            </a:r>
            <a:r>
              <a:rPr lang="en-US" b="1" dirty="0"/>
              <a:t>-1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Thus, error at most </a:t>
            </a:r>
            <a:r>
              <a:rPr lang="en-US" b="1" dirty="0">
                <a:solidFill>
                  <a:srgbClr val="0000FF"/>
                </a:solidFill>
              </a:rPr>
              <a:t>50%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527142" y="5755086"/>
            <a:ext cx="9264653" cy="369888"/>
            <a:chOff x="-96" y="2400"/>
            <a:chExt cx="5836" cy="233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3" y="2400"/>
              <a:ext cx="57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111111110000000011101010101011010101010101110101010111010100010110010</a:t>
              </a:r>
              <a:endParaRPr lang="en-US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364" y="240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124" y="240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884" y="2408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168" y="240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3628" y="240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524" y="240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434" y="2408"/>
              <a:ext cx="99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-96" y="2408"/>
              <a:ext cx="15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5778467" y="6142159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2822542" y="6308519"/>
            <a:ext cx="295086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6154402" y="6308519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7092917" y="2418161"/>
            <a:ext cx="190500" cy="6508750"/>
          </a:xfrm>
          <a:prstGeom prst="leftBrace">
            <a:avLst>
              <a:gd name="adj1" fmla="val 41310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0311" y="525681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At least 16 1s</a:t>
            </a:r>
          </a:p>
        </p:txBody>
      </p:sp>
    </p:spTree>
    <p:extLst>
      <p:ext uri="{BB962C8B-B14F-4D97-AF65-F5344CB8AC3E}">
        <p14:creationId xmlns:p14="http://schemas.microsoft.com/office/powerpoint/2010/main" val="408369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Further Reducing the Error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D600B7"/>
                </a:solidFill>
              </a:rPr>
              <a:t>Instead of maintaining </a:t>
            </a:r>
            <a:r>
              <a:rPr lang="en-US" b="1" dirty="0">
                <a:solidFill>
                  <a:srgbClr val="D600B7"/>
                </a:solidFill>
              </a:rPr>
              <a:t>1</a:t>
            </a:r>
            <a:r>
              <a:rPr lang="en-US" dirty="0">
                <a:solidFill>
                  <a:srgbClr val="D600B7"/>
                </a:solidFill>
              </a:rPr>
              <a:t> or </a:t>
            </a:r>
            <a:r>
              <a:rPr lang="en-US" b="1" dirty="0">
                <a:solidFill>
                  <a:srgbClr val="D600B7"/>
                </a:solidFill>
              </a:rPr>
              <a:t>2 </a:t>
            </a:r>
            <a:r>
              <a:rPr lang="en-US" dirty="0">
                <a:solidFill>
                  <a:srgbClr val="D600B7"/>
                </a:solidFill>
              </a:rPr>
              <a:t>of each size bucket, we allow either </a:t>
            </a:r>
            <a:r>
              <a:rPr lang="en-US" b="1" i="1" dirty="0">
                <a:solidFill>
                  <a:srgbClr val="D600B7"/>
                </a:solidFill>
              </a:rPr>
              <a:t>r</a:t>
            </a:r>
            <a:r>
              <a:rPr lang="en-US" b="1" dirty="0">
                <a:solidFill>
                  <a:srgbClr val="D600B7"/>
                </a:solidFill>
              </a:rPr>
              <a:t>-1</a:t>
            </a:r>
            <a:r>
              <a:rPr lang="en-US" dirty="0">
                <a:solidFill>
                  <a:srgbClr val="D600B7"/>
                </a:solidFill>
              </a:rPr>
              <a:t> or </a:t>
            </a:r>
            <a:r>
              <a:rPr lang="en-US" b="1" i="1" dirty="0">
                <a:solidFill>
                  <a:srgbClr val="D600B7"/>
                </a:solidFill>
              </a:rPr>
              <a:t>r</a:t>
            </a:r>
            <a:r>
              <a:rPr lang="en-US" dirty="0">
                <a:solidFill>
                  <a:srgbClr val="D600B7"/>
                </a:solidFill>
              </a:rPr>
              <a:t> buckets  (</a:t>
            </a:r>
            <a:r>
              <a:rPr lang="en-US" b="1" i="1" dirty="0">
                <a:solidFill>
                  <a:srgbClr val="D600B7"/>
                </a:solidFill>
              </a:rPr>
              <a:t>r</a:t>
            </a:r>
            <a:r>
              <a:rPr lang="en-US" b="1" dirty="0">
                <a:solidFill>
                  <a:srgbClr val="D600B7"/>
                </a:solidFill>
              </a:rPr>
              <a:t> &gt; 2</a:t>
            </a:r>
            <a:r>
              <a:rPr lang="en-US" dirty="0">
                <a:solidFill>
                  <a:srgbClr val="D600B7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itchFamily="34" charset="-128"/>
              </a:rPr>
              <a:t>Except for the largest size buckets; we can have any number between </a:t>
            </a:r>
            <a:r>
              <a:rPr lang="en-US" b="1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 and </a:t>
            </a:r>
            <a:r>
              <a:rPr lang="en-US" b="1" i="1" dirty="0">
                <a:ea typeface="ＭＳ Ｐゴシック" pitchFamily="34" charset="-128"/>
              </a:rPr>
              <a:t>r</a:t>
            </a:r>
            <a:r>
              <a:rPr lang="en-US" dirty="0">
                <a:ea typeface="ＭＳ Ｐゴシック" pitchFamily="34" charset="-128"/>
              </a:rPr>
              <a:t> of those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Error is at most </a:t>
            </a:r>
            <a:r>
              <a:rPr lang="en-US" b="1" i="1" dirty="0">
                <a:solidFill>
                  <a:srgbClr val="D600B7"/>
                </a:solidFill>
              </a:rPr>
              <a:t>O(</a:t>
            </a:r>
            <a:r>
              <a:rPr lang="en-US" b="1" dirty="0">
                <a:solidFill>
                  <a:srgbClr val="D600B7"/>
                </a:solidFill>
              </a:rPr>
              <a:t>1/</a:t>
            </a:r>
            <a:r>
              <a:rPr lang="en-US" b="1" i="1" dirty="0">
                <a:solidFill>
                  <a:srgbClr val="D600B7"/>
                </a:solidFill>
              </a:rPr>
              <a:t>r)</a:t>
            </a:r>
            <a:endParaRPr lang="en-US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By picking </a:t>
            </a:r>
            <a:r>
              <a:rPr lang="en-US" b="1" i="1" dirty="0"/>
              <a:t>r</a:t>
            </a:r>
            <a:r>
              <a:rPr lang="en-US" dirty="0"/>
              <a:t> appropriately, we can tradeoff between number of bits we store and the error</a:t>
            </a:r>
          </a:p>
        </p:txBody>
      </p:sp>
    </p:spTree>
    <p:extLst>
      <p:ext uri="{BB962C8B-B14F-4D97-AF65-F5344CB8AC3E}">
        <p14:creationId xmlns:p14="http://schemas.microsoft.com/office/powerpoint/2010/main" val="27968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Extensions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we use the same trick to answer queries </a:t>
            </a:r>
            <a:r>
              <a:rPr lang="en-US" b="1" dirty="0">
                <a:solidFill>
                  <a:srgbClr val="D600B7"/>
                </a:solidFill>
              </a:rPr>
              <a:t>How many 1’s in the last </a:t>
            </a:r>
            <a:r>
              <a:rPr lang="en-US" b="1" i="1" dirty="0">
                <a:solidFill>
                  <a:srgbClr val="D600B7"/>
                </a:solidFill>
              </a:rPr>
              <a:t>k</a:t>
            </a:r>
            <a:r>
              <a:rPr lang="en-US" b="1" dirty="0">
                <a:solidFill>
                  <a:srgbClr val="D600B7"/>
                </a:solidFill>
              </a:rPr>
              <a:t>?</a:t>
            </a:r>
            <a:r>
              <a:rPr lang="en-US" dirty="0"/>
              <a:t> where </a:t>
            </a:r>
            <a:r>
              <a:rPr lang="en-US" b="1" i="1" dirty="0"/>
              <a:t>k</a:t>
            </a:r>
            <a:r>
              <a:rPr lang="en-US" b="1" dirty="0"/>
              <a:t> &lt; </a:t>
            </a:r>
            <a:r>
              <a:rPr lang="en-US" b="1" i="1" dirty="0"/>
              <a:t>N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A:</a:t>
            </a:r>
            <a:r>
              <a:rPr lang="en-US" dirty="0"/>
              <a:t> Find earliest bucket </a:t>
            </a:r>
            <a:r>
              <a:rPr lang="en-US" b="1" dirty="0"/>
              <a:t>B </a:t>
            </a:r>
            <a:r>
              <a:rPr lang="en-US" dirty="0"/>
              <a:t>that at overlaps with </a:t>
            </a:r>
            <a:r>
              <a:rPr lang="en-US" b="1" i="1" dirty="0"/>
              <a:t>k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Number of </a:t>
            </a:r>
            <a:r>
              <a:rPr lang="en-US" b="1" dirty="0"/>
              <a:t>1s</a:t>
            </a:r>
            <a:r>
              <a:rPr lang="en-US" dirty="0"/>
              <a:t> is the </a:t>
            </a:r>
            <a:r>
              <a:rPr lang="en-US" b="1" dirty="0">
                <a:solidFill>
                  <a:srgbClr val="008000"/>
                </a:solidFill>
              </a:rPr>
              <a:t>sum of sizes of more recent buckets + ½ size of B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 lvl="8">
              <a:buFont typeface="Wingdings" panose="05000000000000000000" pitchFamily="2" charset="2"/>
              <a:buChar char="§"/>
            </a:pPr>
            <a:endParaRPr lang="en-US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Can we handle the case where the stream is not bits, but integers, and we want the sum of the last </a:t>
            </a:r>
            <a:r>
              <a:rPr lang="en-US" b="1" i="1" dirty="0">
                <a:solidFill>
                  <a:srgbClr val="D600B7"/>
                </a:solidFill>
              </a:rPr>
              <a:t>k</a:t>
            </a:r>
            <a:r>
              <a:rPr lang="en-US" b="1" dirty="0">
                <a:solidFill>
                  <a:srgbClr val="D600B7"/>
                </a:solidFill>
              </a:rPr>
              <a:t> elements?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650869" y="3812961"/>
            <a:ext cx="896302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1001010110001011010101010101011010101010101110101010111010100010110010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255121" y="3830424"/>
            <a:ext cx="15240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874121" y="3830424"/>
            <a:ext cx="15240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493121" y="3830424"/>
            <a:ext cx="3810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62820" y="3830424"/>
            <a:ext cx="762000" cy="3048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511920" y="3830424"/>
            <a:ext cx="838200" cy="3048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59320" y="3830424"/>
            <a:ext cx="1600200" cy="3048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54319" y="3830424"/>
            <a:ext cx="1752600" cy="3048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12769" y="3830424"/>
            <a:ext cx="2133600" cy="304800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711694" y="4146893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8000"/>
                </a:solidFill>
              </a:rPr>
              <a:t>k</a:t>
            </a:r>
            <a:endParaRPr lang="en-US" b="1" i="1" dirty="0">
              <a:solidFill>
                <a:srgbClr val="008000"/>
              </a:solidFill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4279769" y="4363825"/>
            <a:ext cx="1371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032369" y="4363825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Bucketized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Stream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</a:t>
            </a:r>
            <a:r>
              <a:rPr lang="en-US" dirty="0" smtClean="0"/>
              <a:t> = 10 (sequence: 0010110010)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i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Answer: 4</a:t>
            </a:r>
            <a:r>
              <a:rPr lang="en-US" dirty="0" smtClean="0">
                <a:sym typeface="Wingdings" panose="05000000000000000000" pitchFamily="2" charset="2"/>
              </a:rPr>
              <a:t> ; </a:t>
            </a:r>
            <a:r>
              <a:rPr lang="en-US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Prediction</a:t>
            </a:r>
            <a:r>
              <a:rPr lang="en-US" i="1" smtClean="0">
                <a:solidFill>
                  <a:srgbClr val="207A00"/>
                </a:solidFill>
                <a:sym typeface="Wingdings" panose="05000000000000000000" pitchFamily="2" charset="2"/>
              </a:rPr>
              <a:t>: 4</a:t>
            </a:r>
            <a:endParaRPr lang="en-US" i="1" dirty="0" smtClean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</a:t>
            </a:r>
            <a:r>
              <a:rPr lang="en-US" dirty="0" smtClean="0"/>
              <a:t> = 17 (sequence</a:t>
            </a:r>
            <a:r>
              <a:rPr lang="en-US" dirty="0"/>
              <a:t>: </a:t>
            </a:r>
            <a:r>
              <a:rPr lang="en-US" dirty="0" smtClean="0"/>
              <a:t>1101010 0010110010)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i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Answer: 8 </a:t>
            </a:r>
            <a:r>
              <a:rPr lang="en-US" dirty="0" smtClean="0">
                <a:sym typeface="Wingdings" panose="05000000000000000000" pitchFamily="2" charset="2"/>
              </a:rPr>
              <a:t>; </a:t>
            </a:r>
            <a:r>
              <a:rPr lang="en-US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Prediction: 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ERROR &lt; 50%</a:t>
            </a:r>
            <a:endParaRPr lang="en-US" i="1" dirty="0">
              <a:solidFill>
                <a:srgbClr val="207A00"/>
              </a:solidFill>
            </a:endParaRP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5620752" y="5758541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 flipH="1">
            <a:off x="2360027" y="5972854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6017627" y="5972854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 flipH="1">
            <a:off x="9827627" y="4448854"/>
            <a:ext cx="2286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>
            <a:off x="10056227" y="4448854"/>
            <a:ext cx="1524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8913227" y="3763054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2</a:t>
            </a:r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>
            <a:off x="9370427" y="4448854"/>
            <a:ext cx="1524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7846427" y="3763054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4</a:t>
            </a: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7846427" y="4448854"/>
            <a:ext cx="381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8227427" y="4448854"/>
            <a:ext cx="381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5255627" y="3763054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8</a:t>
            </a:r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H="1">
            <a:off x="4493627" y="4448854"/>
            <a:ext cx="1143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>
            <a:off x="5636627" y="4448854"/>
            <a:ext cx="8382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9751427" y="3763054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1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521827" y="5129140"/>
            <a:ext cx="9083677" cy="369888"/>
            <a:chOff x="-6" y="2400"/>
            <a:chExt cx="5722" cy="233"/>
          </a:xfrm>
        </p:grpSpPr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16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544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216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983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271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734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621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430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5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The Stream Model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Input </a:t>
            </a:r>
            <a:r>
              <a:rPr lang="en-US" b="1" dirty="0">
                <a:solidFill>
                  <a:srgbClr val="0000FF"/>
                </a:solidFill>
              </a:rPr>
              <a:t>elements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enter at a rapid rate, </a:t>
            </a:r>
            <a:r>
              <a:rPr lang="en-US" dirty="0" smtClean="0"/>
              <a:t>at </a:t>
            </a:r>
            <a:r>
              <a:rPr lang="en-US" dirty="0"/>
              <a:t>one or more input ports (i.e., </a:t>
            </a:r>
            <a:r>
              <a:rPr lang="en-US" b="1" dirty="0"/>
              <a:t>streams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We call elements of the stream tuples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The system cannot store the entire stream accessibly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Q:</a:t>
            </a:r>
            <a:r>
              <a:rPr lang="en-US" b="1" dirty="0">
                <a:solidFill>
                  <a:srgbClr val="D60093"/>
                </a:solidFill>
              </a:rPr>
              <a:t> </a:t>
            </a:r>
            <a:r>
              <a:rPr lang="en-US" b="1" dirty="0">
                <a:solidFill>
                  <a:srgbClr val="D600B7"/>
                </a:solidFill>
              </a:rPr>
              <a:t>How do you make critical calculations about the stream using a limited amount of (secondary) memory?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26851" y="5933725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1451" y="5923750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Extensions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9753"/>
                <a:ext cx="10515600" cy="51917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solidFill>
                      <a:srgbClr val="008000"/>
                    </a:solidFill>
                  </a:rPr>
                  <a:t>Stream of positive integers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solidFill>
                      <a:srgbClr val="D600B7"/>
                    </a:solidFill>
                  </a:rPr>
                  <a:t>We want the sum of the last </a:t>
                </a:r>
                <a:r>
                  <a:rPr lang="en-US" sz="2400" b="1" i="1" dirty="0">
                    <a:solidFill>
                      <a:srgbClr val="D600B7"/>
                    </a:solidFill>
                  </a:rPr>
                  <a:t>k</a:t>
                </a:r>
                <a:r>
                  <a:rPr lang="en-US" sz="2400" b="1" dirty="0">
                    <a:solidFill>
                      <a:srgbClr val="D600B7"/>
                    </a:solidFill>
                  </a:rPr>
                  <a:t> elements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b="1" dirty="0"/>
                  <a:t>Amazon: </a:t>
                </a:r>
                <a:r>
                  <a:rPr lang="en-US" sz="2000" dirty="0"/>
                  <a:t>Avg. price of last </a:t>
                </a:r>
                <a:r>
                  <a:rPr lang="en-US" sz="2000" b="1" dirty="0"/>
                  <a:t>k</a:t>
                </a:r>
                <a:r>
                  <a:rPr lang="en-US" sz="2000" dirty="0"/>
                  <a:t> sales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solidFill>
                      <a:srgbClr val="D600B7"/>
                    </a:solidFill>
                  </a:rPr>
                  <a:t>Solution:</a:t>
                </a:r>
                <a:endParaRPr lang="en-US" sz="2400" dirty="0">
                  <a:solidFill>
                    <a:srgbClr val="D600B7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b="1" dirty="0"/>
                  <a:t>(1) If you know all  have at most </a:t>
                </a:r>
                <a:r>
                  <a:rPr lang="en-US" sz="2000" b="1" i="1" dirty="0"/>
                  <a:t>m</a:t>
                </a:r>
                <a:r>
                  <a:rPr lang="en-US" sz="2000" b="1" dirty="0"/>
                  <a:t> bits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Treat </a:t>
                </a:r>
                <a:r>
                  <a:rPr lang="en-US" sz="1800" b="1" i="1" dirty="0"/>
                  <a:t>m</a:t>
                </a:r>
                <a:r>
                  <a:rPr lang="en-US" sz="1800" dirty="0"/>
                  <a:t> bits of each integer as a separate stream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Use DGIM to count </a:t>
                </a:r>
                <a:r>
                  <a:rPr lang="en-US" sz="1800" b="1" dirty="0"/>
                  <a:t>1s</a:t>
                </a:r>
                <a:r>
                  <a:rPr lang="en-US" sz="1800" dirty="0"/>
                  <a:t> in each integer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The sum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𝑚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b="1" dirty="0"/>
                  <a:t>(2) Use buckets to keep partial sums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800" b="1" dirty="0">
                    <a:solidFill>
                      <a:srgbClr val="0000FF"/>
                    </a:solidFill>
                  </a:rPr>
                  <a:t>Sum of elements in size </a:t>
                </a:r>
                <a:r>
                  <a:rPr lang="en-US" sz="1800" b="1" i="1" dirty="0">
                    <a:solidFill>
                      <a:srgbClr val="0000FF"/>
                    </a:solidFill>
                  </a:rPr>
                  <a:t>b</a:t>
                </a:r>
                <a:r>
                  <a:rPr lang="en-US" sz="1800" b="1" dirty="0">
                    <a:solidFill>
                      <a:srgbClr val="0000FF"/>
                    </a:solidFill>
                  </a:rPr>
                  <a:t> bucket is at most </a:t>
                </a:r>
                <a:r>
                  <a:rPr lang="en-US" sz="1800" b="1" i="1" dirty="0">
                    <a:solidFill>
                      <a:srgbClr val="0000FF"/>
                    </a:solidFill>
                  </a:rPr>
                  <a:t>2</a:t>
                </a:r>
                <a:r>
                  <a:rPr lang="en-US" sz="1800" b="1" i="1" baseline="30000" dirty="0">
                    <a:solidFill>
                      <a:srgbClr val="0000FF"/>
                    </a:solidFill>
                  </a:rPr>
                  <a:t>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9753"/>
                <a:ext cx="10515600" cy="5191738"/>
              </a:xfrm>
              <a:blipFill>
                <a:blip r:embed="rId3"/>
                <a:stretch>
                  <a:fillRect l="-812" t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915341" y="3536045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b="1" i="1" baseline="-25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…estimated count for </a:t>
            </a:r>
            <a:r>
              <a:rPr lang="en-US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i-th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bit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61754" y="5086341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2  5  7  1  3  8  4  6  7  9  1  3  7  6  5  </a:t>
            </a:r>
            <a:r>
              <a:rPr lang="en-US" dirty="0">
                <a:latin typeface="Arial" pitchFamily="34" charset="0"/>
                <a:cs typeface="Arial" pitchFamily="34" charset="0"/>
              </a:rPr>
              <a:t>3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5  </a:t>
            </a:r>
            <a:r>
              <a:rPr lang="en-US" dirty="0">
                <a:latin typeface="Arial" pitchFamily="34" charset="0"/>
                <a:cs typeface="Arial" pitchFamily="34" charset="0"/>
              </a:rPr>
              <a:t>7  1  3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3  1  2  2  6 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8043601" y="5104082"/>
            <a:ext cx="15240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524694" y="5104082"/>
            <a:ext cx="1905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967154" y="5104082"/>
            <a:ext cx="228600" cy="3048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53434" y="5104082"/>
            <a:ext cx="450220" cy="3048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224212" y="5104082"/>
            <a:ext cx="484769" cy="304800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862836" y="5467341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2  5  7  1  3  8  4  6  7  9  1  3  7  6  5  </a:t>
            </a:r>
            <a:r>
              <a:rPr lang="en-US" dirty="0">
                <a:latin typeface="Arial" pitchFamily="34" charset="0"/>
                <a:cs typeface="Arial" pitchFamily="34" charset="0"/>
              </a:rPr>
              <a:t>3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5  </a:t>
            </a:r>
            <a:r>
              <a:rPr lang="en-US" dirty="0">
                <a:latin typeface="Arial" pitchFamily="34" charset="0"/>
                <a:cs typeface="Arial" pitchFamily="34" charset="0"/>
              </a:rPr>
              <a:t>7  1  3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3  1  2  2  6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61754" y="5848341"/>
            <a:ext cx="717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2  5  7  1  3  8  4  6  7  9  1  3  7  6  5  </a:t>
            </a:r>
            <a:r>
              <a:rPr lang="en-US" dirty="0">
                <a:latin typeface="Arial" pitchFamily="34" charset="0"/>
                <a:cs typeface="Arial" pitchFamily="34" charset="0"/>
              </a:rPr>
              <a:t>3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5  </a:t>
            </a:r>
            <a:r>
              <a:rPr lang="en-US" dirty="0">
                <a:latin typeface="Arial" pitchFamily="34" charset="0"/>
                <a:cs typeface="Arial" pitchFamily="34" charset="0"/>
              </a:rPr>
              <a:t>7  1  3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3  1  2  2  6  3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798374" y="5104082"/>
            <a:ext cx="15240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747954" y="5107281"/>
            <a:ext cx="464180" cy="3048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24594" y="5104082"/>
            <a:ext cx="228600" cy="3048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251014" y="5107281"/>
            <a:ext cx="1905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8295123" y="5483593"/>
            <a:ext cx="15240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724593" y="5494354"/>
            <a:ext cx="461513" cy="3048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769677" y="5483593"/>
            <a:ext cx="1905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8033954" y="5497553"/>
            <a:ext cx="15240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241367" y="5496973"/>
            <a:ext cx="487787" cy="3048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743887" y="5494354"/>
            <a:ext cx="950120" cy="304800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8546403" y="5864013"/>
            <a:ext cx="15240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726333" y="5874774"/>
            <a:ext cx="461513" cy="3048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8020957" y="5864013"/>
            <a:ext cx="1905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8303849" y="5869281"/>
            <a:ext cx="15240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243107" y="5877393"/>
            <a:ext cx="487787" cy="3048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745627" y="5874774"/>
            <a:ext cx="950120" cy="304800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7777434" y="5864593"/>
            <a:ext cx="1905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850795" y="6222361"/>
            <a:ext cx="717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2  5  7  1  3  8  4  6  7  9  1  3  7  6  5  </a:t>
            </a:r>
            <a:r>
              <a:rPr lang="en-US" dirty="0">
                <a:latin typeface="Arial" pitchFamily="34" charset="0"/>
                <a:cs typeface="Arial" pitchFamily="34" charset="0"/>
              </a:rPr>
              <a:t>3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5  </a:t>
            </a:r>
            <a:r>
              <a:rPr lang="en-US" dirty="0">
                <a:latin typeface="Arial" pitchFamily="34" charset="0"/>
                <a:cs typeface="Arial" pitchFamily="34" charset="0"/>
              </a:rPr>
              <a:t>7  1  3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3  1  2  2  6  3  2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8781994" y="6238033"/>
            <a:ext cx="15240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715374" y="6248794"/>
            <a:ext cx="461513" cy="3048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8009998" y="6238033"/>
            <a:ext cx="1905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8539440" y="6222361"/>
            <a:ext cx="15240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7232148" y="6251413"/>
            <a:ext cx="487787" cy="3048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734668" y="6248794"/>
            <a:ext cx="950120" cy="304800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8257023" y="6238613"/>
            <a:ext cx="1905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769677" y="6238033"/>
            <a:ext cx="198927" cy="3048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028533" y="5067693"/>
            <a:ext cx="16666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Idea:</a:t>
            </a:r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Sum in each bucket is at most </a:t>
            </a:r>
            <a:r>
              <a:rPr lang="en-US" sz="1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b="1" baseline="30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(unless bucket has only </a:t>
            </a:r>
            <a:r>
              <a:rPr lang="en-US" sz="1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integer)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Bucket sizes: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10398714" y="6254627"/>
            <a:ext cx="18288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 anchorCtr="1"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0189595" y="6254627"/>
            <a:ext cx="18288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 anchorCtr="1"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9771355" y="6254627"/>
            <a:ext cx="182880" cy="3048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 anchorCtr="1"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8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9470795" y="6254627"/>
            <a:ext cx="274320" cy="304800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 anchorCtr="1"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16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9980475" y="6254627"/>
            <a:ext cx="182880" cy="3048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 anchorCtr="1"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>
            <a:off x="5392057" y="5032628"/>
            <a:ext cx="28194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>
            <a:off x="5698205" y="5448693"/>
            <a:ext cx="28194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5915341" y="5837785"/>
            <a:ext cx="28194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18"/>
          <p:cNvSpPr>
            <a:spLocks noChangeShapeType="1"/>
          </p:cNvSpPr>
          <p:nvPr/>
        </p:nvSpPr>
        <p:spPr bwMode="auto">
          <a:xfrm>
            <a:off x="6124385" y="6210693"/>
            <a:ext cx="28194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5478344" y="5494354"/>
            <a:ext cx="216142" cy="304800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Sampling a fixed proportion of a stream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Sample size grows as the stream </a:t>
            </a:r>
            <a:r>
              <a:rPr lang="en-US" dirty="0" smtClean="0"/>
              <a:t>grows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Sampling a fixed-size sample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Reservoir </a:t>
            </a:r>
            <a:r>
              <a:rPr lang="en-US" smtClean="0"/>
              <a:t>sampling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Counting the number of 1s in the last N elements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Exponentially increasing windows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Extensions: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Number of 1s in any last k (k &lt; N) elements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Sums of integers in the last N elements</a:t>
            </a:r>
          </a:p>
        </p:txBody>
      </p:sp>
    </p:spTree>
    <p:extLst>
      <p:ext uri="{BB962C8B-B14F-4D97-AF65-F5344CB8AC3E}">
        <p14:creationId xmlns:p14="http://schemas.microsoft.com/office/powerpoint/2010/main" val="4290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43F8-0080-47C2-A9E1-88075C8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6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F856-0804-4105-93BA-6FC9C355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any questions">
            <a:extLst>
              <a:ext uri="{FF2B5EF4-FFF2-40B4-BE49-F238E27FC236}">
                <a16:creationId xmlns:a16="http://schemas.microsoft.com/office/drawing/2014/main" id="{732C816D-12A6-4013-8745-B4E8A217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945"/>
            <a:ext cx="12192000" cy="6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12E3D-92E7-4957-9504-AE37CC3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823"/>
            <a:ext cx="10515600" cy="46888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Most of this lecture slides are obtained from the Mining Massive Datasets course: </a:t>
            </a:r>
            <a:r>
              <a:rPr lang="en-US" dirty="0">
                <a:hlinkClick r:id="rId2"/>
              </a:rPr>
              <a:t>http://www.mmds.org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Side Note: SGD is a Streaming Alg.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Stochastic Gradient Descent (SGD) is an </a:t>
            </a:r>
            <a:r>
              <a:rPr lang="en-US" b="1" dirty="0" smtClean="0">
                <a:solidFill>
                  <a:srgbClr val="0000FF"/>
                </a:solidFill>
              </a:rPr>
              <a:t>example </a:t>
            </a:r>
            <a:r>
              <a:rPr lang="en-US" b="1" dirty="0">
                <a:solidFill>
                  <a:srgbClr val="0000FF"/>
                </a:solidFill>
              </a:rPr>
              <a:t>of a stream algorithm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In Machine Learning we call this: </a:t>
            </a:r>
            <a:r>
              <a:rPr lang="en-US" b="1" dirty="0">
                <a:solidFill>
                  <a:srgbClr val="D600B7"/>
                </a:solidFill>
              </a:rPr>
              <a:t>Online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for modeling problems where we have a continuous stream of data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want an algorithm to learn from it and </a:t>
            </a:r>
            <a:r>
              <a:rPr lang="en-US" dirty="0" smtClean="0"/>
              <a:t>slowly </a:t>
            </a:r>
            <a:r>
              <a:rPr lang="en-US" dirty="0"/>
              <a:t>adapt to the changes in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Idea: Do slow updates to the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SGD</a:t>
            </a:r>
            <a:r>
              <a:rPr lang="en-US" dirty="0"/>
              <a:t> (SVM, Perceptron) makes small updates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So:</a:t>
            </a:r>
            <a:r>
              <a:rPr lang="en-US" dirty="0"/>
              <a:t> First train the classifier on training data.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Then:</a:t>
            </a:r>
            <a:r>
              <a:rPr lang="en-US" dirty="0"/>
              <a:t> For every example from the stream, we slightly update the model (using small learning rate)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26851" y="5933725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1451" y="5923750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3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Two Types of Queries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Ad-hoc queries: </a:t>
            </a:r>
            <a:r>
              <a:rPr lang="en-US" dirty="0" smtClean="0"/>
              <a:t>Normal queries asked one time about streams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Example: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What is the maximum value seen so far in stream S?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Standing queries: </a:t>
            </a:r>
            <a:r>
              <a:rPr lang="en-US" dirty="0" smtClean="0"/>
              <a:t>Queries that are, in principle, asked about the stream at all times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Example: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Report each new maximum value ever seen in the stream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26851" y="5933725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1451" y="5923750"/>
            <a:ext cx="311819" cy="4328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General Stream Processing Model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5735052" y="2207528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5102528" y="4744452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flipH="1">
            <a:off x="5735052" y="3830052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5049252" y="258852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049252" y="312192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5049252" y="365532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2631717" y="2359928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Entering.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 flipH="1">
            <a:off x="2839452" y="3943895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6344652" y="1202521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>
            <a:off x="6801852" y="1772652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8690976" y="2907615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7792452" y="312192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AutoShape 15"/>
          <p:cNvSpPr>
            <a:spLocks noChangeArrowheads="1"/>
          </p:cNvSpPr>
          <p:nvPr/>
        </p:nvSpPr>
        <p:spPr bwMode="auto">
          <a:xfrm>
            <a:off x="7388528" y="5125452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6954252" y="3830052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6649452" y="2283728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331771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Problems on Data Streams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93"/>
                </a:solidFill>
              </a:rPr>
              <a:t>Types of queries one wants on answer on </a:t>
            </a:r>
            <a:r>
              <a:rPr lang="en-US" sz="3200" b="1" dirty="0" smtClean="0">
                <a:solidFill>
                  <a:srgbClr val="D60093"/>
                </a:solidFill>
              </a:rPr>
              <a:t>a </a:t>
            </a:r>
            <a:r>
              <a:rPr lang="en-US" sz="3200" b="1" dirty="0">
                <a:solidFill>
                  <a:srgbClr val="D60093"/>
                </a:solidFill>
              </a:rPr>
              <a:t>data stream: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(this slide deck)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</a:rPr>
              <a:t>Sampling data from a stream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Construct a random sample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</a:rPr>
              <a:t>Queries over sliding windows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Number of items of type </a:t>
            </a:r>
            <a:r>
              <a:rPr lang="en-US" sz="2400" b="1" i="1" dirty="0"/>
              <a:t>x</a:t>
            </a:r>
            <a:r>
              <a:rPr lang="en-US" sz="2400" dirty="0"/>
              <a:t> in the last </a:t>
            </a:r>
            <a:r>
              <a:rPr lang="en-US" sz="2400" b="1" i="1" dirty="0"/>
              <a:t>k</a:t>
            </a:r>
            <a:r>
              <a:rPr lang="en-US" sz="2400" dirty="0"/>
              <a:t> elements </a:t>
            </a:r>
            <a:r>
              <a:rPr lang="en-US" sz="2400" dirty="0" smtClean="0"/>
              <a:t>of </a:t>
            </a:r>
            <a:r>
              <a:rPr lang="en-US" sz="2400" dirty="0"/>
              <a:t>the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Problems on Data Streams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93"/>
                </a:solidFill>
              </a:rPr>
              <a:t>Types of queries one wants on answer on </a:t>
            </a:r>
            <a:r>
              <a:rPr lang="en-US" sz="3200" b="1" dirty="0" smtClean="0">
                <a:solidFill>
                  <a:srgbClr val="D60093"/>
                </a:solidFill>
              </a:rPr>
              <a:t>a </a:t>
            </a:r>
            <a:r>
              <a:rPr lang="en-US" sz="3200" b="1" dirty="0">
                <a:solidFill>
                  <a:srgbClr val="D60093"/>
                </a:solidFill>
              </a:rPr>
              <a:t>data stream: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(next slide deck)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</a:rPr>
              <a:t>Filtering a data stream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Select elements with property </a:t>
            </a:r>
            <a:r>
              <a:rPr lang="en-US" sz="2400" b="1" i="1" dirty="0"/>
              <a:t>x</a:t>
            </a:r>
            <a:r>
              <a:rPr lang="en-US" sz="2400" dirty="0"/>
              <a:t> from the stream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</a:rPr>
              <a:t>Counting distinct elements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Number of distinct elements in the last </a:t>
            </a:r>
            <a:r>
              <a:rPr lang="en-US" sz="2400" b="1" i="1" dirty="0"/>
              <a:t>k</a:t>
            </a:r>
            <a:r>
              <a:rPr lang="en-US" sz="2400" dirty="0"/>
              <a:t> elements </a:t>
            </a:r>
            <a:r>
              <a:rPr lang="en-US" sz="2400" dirty="0" smtClean="0"/>
              <a:t>of </a:t>
            </a:r>
            <a:r>
              <a:rPr lang="en-US" sz="2400" dirty="0"/>
              <a:t>the stream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</a:rPr>
              <a:t>Estimating moments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Estimate avg./std. dev. of last </a:t>
            </a:r>
            <a:r>
              <a:rPr lang="en-US" sz="2400" b="1" i="1" dirty="0"/>
              <a:t>k</a:t>
            </a:r>
            <a:r>
              <a:rPr lang="en-US" sz="2400" b="1" dirty="0"/>
              <a:t> </a:t>
            </a:r>
            <a:r>
              <a:rPr lang="en-US" sz="2400" dirty="0"/>
              <a:t>elements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</a:rPr>
              <a:t>Finding frequent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49446</TotalTime>
  <Words>2698</Words>
  <Application>Microsoft Office PowerPoint</Application>
  <PresentationFormat>Widescreen</PresentationFormat>
  <Paragraphs>443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ＭＳ Ｐゴシック</vt:lpstr>
      <vt:lpstr>Arial</vt:lpstr>
      <vt:lpstr>Calibri</vt:lpstr>
      <vt:lpstr>Calibri Light</vt:lpstr>
      <vt:lpstr>Cambria Math</vt:lpstr>
      <vt:lpstr>Lucida Sans Unicode</vt:lpstr>
      <vt:lpstr>Monotype Sorts</vt:lpstr>
      <vt:lpstr>MS Shell Dlg</vt:lpstr>
      <vt:lpstr>Tahoma</vt:lpstr>
      <vt:lpstr>Wingdings</vt:lpstr>
      <vt:lpstr>Office Theme</vt:lpstr>
      <vt:lpstr>CS 5683: Algorithms &amp; Methods for Big Data Analytics  Data Streams</vt:lpstr>
      <vt:lpstr>Course Topics Until Now</vt:lpstr>
      <vt:lpstr>Data Streams</vt:lpstr>
      <vt:lpstr>The Stream Model</vt:lpstr>
      <vt:lpstr>Side Note: SGD is a Streaming Alg.</vt:lpstr>
      <vt:lpstr>Two Types of Queries</vt:lpstr>
      <vt:lpstr>General Stream Processing Model</vt:lpstr>
      <vt:lpstr>Problems on Data Streams</vt:lpstr>
      <vt:lpstr>Problems on Data Streams</vt:lpstr>
      <vt:lpstr>Applications (1)</vt:lpstr>
      <vt:lpstr>Applications (2)</vt:lpstr>
      <vt:lpstr>Sampling from a Data Stream</vt:lpstr>
      <vt:lpstr>Sampling a Fixed Proportion</vt:lpstr>
      <vt:lpstr>Problem with Naïve Approach</vt:lpstr>
      <vt:lpstr>Solution: Sample Users</vt:lpstr>
      <vt:lpstr>Generalized Solution</vt:lpstr>
      <vt:lpstr>Maintaining a Fixed-Size Sample</vt:lpstr>
      <vt:lpstr>Solution:Fixed-Size Sample</vt:lpstr>
      <vt:lpstr>Queries Over a Sliding Window</vt:lpstr>
      <vt:lpstr>Sliding Window: 1 Stream</vt:lpstr>
      <vt:lpstr>Example: Averages</vt:lpstr>
      <vt:lpstr>Counting Bits (1)</vt:lpstr>
      <vt:lpstr>Counting Bits (2)</vt:lpstr>
      <vt:lpstr>An Attempt: Simple Solution</vt:lpstr>
      <vt:lpstr>DGIM Method</vt:lpstr>
      <vt:lpstr>DGIM method</vt:lpstr>
      <vt:lpstr>DGIM Timestamps</vt:lpstr>
      <vt:lpstr>DGIM: Buckets</vt:lpstr>
      <vt:lpstr>Representing a Stream by Buckets</vt:lpstr>
      <vt:lpstr>Example: Bucketized Stream</vt:lpstr>
      <vt:lpstr>Updating Buckets (1)</vt:lpstr>
      <vt:lpstr>Updating Buckets (2)</vt:lpstr>
      <vt:lpstr>Example: Updating Buckets</vt:lpstr>
      <vt:lpstr>How to Query?</vt:lpstr>
      <vt:lpstr>Example: Bucketized Stream</vt:lpstr>
      <vt:lpstr>Error Bound: Proof</vt:lpstr>
      <vt:lpstr>Further Reducing the Error</vt:lpstr>
      <vt:lpstr>Extensions</vt:lpstr>
      <vt:lpstr>Example: Bucketized Stream</vt:lpstr>
      <vt:lpstr>Extensions</vt:lpstr>
      <vt:lpstr>Summary</vt:lpstr>
      <vt:lpstr>Questions???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5123: Cloud Computing and Distributed Systems  Spring 2020</dc:title>
  <dc:creator>Bagavathi, Arun</dc:creator>
  <cp:lastModifiedBy>Bagavathi, Arun</cp:lastModifiedBy>
  <cp:revision>1085</cp:revision>
  <dcterms:created xsi:type="dcterms:W3CDTF">2020-01-06T22:26:49Z</dcterms:created>
  <dcterms:modified xsi:type="dcterms:W3CDTF">2020-11-09T18:28:11Z</dcterms:modified>
</cp:coreProperties>
</file>