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659" r:id="rId3"/>
    <p:sldId id="679" r:id="rId4"/>
    <p:sldId id="680" r:id="rId5"/>
    <p:sldId id="703" r:id="rId6"/>
    <p:sldId id="719" r:id="rId7"/>
    <p:sldId id="720" r:id="rId8"/>
    <p:sldId id="676" r:id="rId9"/>
    <p:sldId id="721" r:id="rId10"/>
    <p:sldId id="722" r:id="rId11"/>
    <p:sldId id="681" r:id="rId12"/>
    <p:sldId id="723" r:id="rId13"/>
    <p:sldId id="724" r:id="rId14"/>
    <p:sldId id="682" r:id="rId15"/>
    <p:sldId id="683" r:id="rId16"/>
    <p:sldId id="684" r:id="rId17"/>
    <p:sldId id="685" r:id="rId18"/>
    <p:sldId id="686" r:id="rId19"/>
    <p:sldId id="687" r:id="rId20"/>
    <p:sldId id="725" r:id="rId21"/>
    <p:sldId id="726" r:id="rId22"/>
    <p:sldId id="727" r:id="rId23"/>
    <p:sldId id="688" r:id="rId24"/>
    <p:sldId id="689" r:id="rId25"/>
    <p:sldId id="728" r:id="rId26"/>
    <p:sldId id="690" r:id="rId27"/>
    <p:sldId id="693" r:id="rId28"/>
    <p:sldId id="729" r:id="rId29"/>
    <p:sldId id="695" r:id="rId30"/>
    <p:sldId id="730" r:id="rId31"/>
    <p:sldId id="702" r:id="rId32"/>
    <p:sldId id="696" r:id="rId33"/>
    <p:sldId id="297" r:id="rId34"/>
    <p:sldId id="2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B7"/>
    <a:srgbClr val="207A00"/>
    <a:srgbClr val="F0AD00"/>
    <a:srgbClr val="C55A11"/>
    <a:srgbClr val="FF0066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1649" autoAdjust="0"/>
  </p:normalViewPr>
  <p:slideViewPr>
    <p:cSldViewPr snapToGrid="0">
      <p:cViewPr varScale="1">
        <p:scale>
          <a:sx n="79" d="100"/>
          <a:sy n="79" d="100"/>
        </p:scale>
        <p:origin x="182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9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92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0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7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71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7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4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8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37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74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0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37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7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6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0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72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4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63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7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4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07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FF0000"/>
                </a:solidFill>
              </a:rPr>
              <a:t/>
            </a:r>
            <a:br>
              <a:rPr lang="en-US" sz="5300" b="1" dirty="0" smtClean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D600B7"/>
                </a:solidFill>
              </a:rPr>
              <a:t>Data Streams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8607"/>
            <a:ext cx="9144000" cy="175334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Analysis: Throwing Darts 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Fraction of 1s in the array </a:t>
            </a:r>
            <a:r>
              <a:rPr lang="en-US" b="1" dirty="0" smtClean="0">
                <a:solidFill>
                  <a:srgbClr val="0000FF"/>
                </a:solidFill>
              </a:rPr>
              <a:t>B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=</a:t>
            </a:r>
            <a:r>
              <a:rPr lang="sl-SI" b="1" dirty="0"/>
              <a:t> </a:t>
            </a:r>
            <a:r>
              <a:rPr lang="en-US" b="1" dirty="0">
                <a:solidFill>
                  <a:srgbClr val="D600B7"/>
                </a:solidFill>
              </a:rPr>
              <a:t>probability of false positive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1 – e</a:t>
            </a:r>
            <a:r>
              <a:rPr lang="en-US" b="1" baseline="30000" dirty="0"/>
              <a:t>-m/n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33CC3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b="1" baseline="30000" dirty="0"/>
              <a:t>9</a:t>
            </a:r>
            <a:r>
              <a:rPr lang="en-US" dirty="0"/>
              <a:t> darts, </a:t>
            </a:r>
            <a:r>
              <a:rPr lang="en-US" b="1" dirty="0"/>
              <a:t>8∙10</a:t>
            </a:r>
            <a:r>
              <a:rPr lang="en-US" b="1" baseline="30000" dirty="0"/>
              <a:t>9</a:t>
            </a:r>
            <a:r>
              <a:rPr lang="en-US" dirty="0"/>
              <a:t> targets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Fraction of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1s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in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B = 1 – e</a:t>
            </a:r>
            <a:r>
              <a:rPr lang="en-US" b="1" baseline="30000" dirty="0">
                <a:ea typeface="ＭＳ Ｐゴシック" pitchFamily="34" charset="-128"/>
                <a:cs typeface="ＭＳ Ｐゴシック" pitchFamily="34" charset="-128"/>
              </a:rPr>
              <a:t>-1/8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 = 0.1175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Compare with our earlier estimate: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1/8 = 0.125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Bloom Filter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Consider: </a:t>
            </a:r>
            <a:r>
              <a:rPr lang="en-US" b="1" dirty="0"/>
              <a:t>|S| = </a:t>
            </a:r>
            <a:r>
              <a:rPr lang="en-US" b="1" i="1" dirty="0"/>
              <a:t>m</a:t>
            </a:r>
            <a:r>
              <a:rPr lang="en-US" b="1" dirty="0"/>
              <a:t>, |B| = </a:t>
            </a:r>
            <a:r>
              <a:rPr lang="en-US" b="1" i="1" dirty="0"/>
              <a:t>n</a:t>
            </a:r>
            <a:endParaRPr lang="en-US" b="1" i="1" dirty="0">
              <a:solidFill>
                <a:srgbClr val="008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Use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independent hash functions 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1 </a:t>
            </a:r>
            <a:r>
              <a:rPr lang="en-US" b="1" i="1" dirty="0">
                <a:solidFill>
                  <a:srgbClr val="0000FF"/>
                </a:solidFill>
              </a:rPr>
              <a:t>,…, </a:t>
            </a:r>
            <a:r>
              <a:rPr lang="en-US" b="1" i="1" dirty="0" err="1">
                <a:solidFill>
                  <a:srgbClr val="0000FF"/>
                </a:solidFill>
              </a:rPr>
              <a:t>h</a:t>
            </a:r>
            <a:r>
              <a:rPr lang="en-US" b="1" i="1" baseline="-25000" dirty="0" err="1">
                <a:solidFill>
                  <a:srgbClr val="0000FF"/>
                </a:solidFill>
              </a:rPr>
              <a:t>k</a:t>
            </a:r>
            <a:endParaRPr lang="en-US" b="1" i="1" baseline="-250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Initialization: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 </a:t>
            </a:r>
            <a:r>
              <a:rPr lang="en-US" b="1" dirty="0"/>
              <a:t>B </a:t>
            </a:r>
            <a:r>
              <a:rPr lang="en-US" dirty="0"/>
              <a:t>to all </a:t>
            </a:r>
            <a:r>
              <a:rPr lang="en-US" b="1" dirty="0"/>
              <a:t>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Hash each element </a:t>
            </a:r>
            <a:r>
              <a:rPr lang="en-US" b="1" i="1" dirty="0"/>
              <a:t>s</a:t>
            </a:r>
            <a:r>
              <a:rPr lang="en-US" b="1" i="1" dirty="0">
                <a:sym typeface="Symbol"/>
              </a:rPr>
              <a:t> </a:t>
            </a:r>
            <a:r>
              <a:rPr lang="en-US" b="1" i="1" dirty="0"/>
              <a:t>S</a:t>
            </a:r>
            <a:r>
              <a:rPr lang="en-US" dirty="0"/>
              <a:t> using each hash function </a:t>
            </a:r>
            <a:r>
              <a:rPr lang="en-US" b="1" i="1" dirty="0"/>
              <a:t>h</a:t>
            </a:r>
            <a:r>
              <a:rPr lang="en-US" b="1" i="1" baseline="-25000" dirty="0"/>
              <a:t>i</a:t>
            </a:r>
            <a:r>
              <a:rPr lang="en-US" dirty="0"/>
              <a:t>, set </a:t>
            </a:r>
            <a:r>
              <a:rPr lang="en-US" b="1" dirty="0">
                <a:solidFill>
                  <a:srgbClr val="0000FF"/>
                </a:solidFill>
              </a:rPr>
              <a:t>B[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i</a:t>
            </a:r>
            <a:r>
              <a:rPr lang="en-US" b="1" i="1" dirty="0">
                <a:solidFill>
                  <a:srgbClr val="0000FF"/>
                </a:solidFill>
              </a:rPr>
              <a:t>(s)</a:t>
            </a:r>
            <a:r>
              <a:rPr lang="en-US" b="1" dirty="0">
                <a:solidFill>
                  <a:srgbClr val="0000FF"/>
                </a:solidFill>
              </a:rPr>
              <a:t>] = 1</a:t>
            </a:r>
            <a:r>
              <a:rPr lang="en-US" dirty="0"/>
              <a:t>   (for each </a:t>
            </a:r>
            <a:r>
              <a:rPr lang="en-US" b="1" i="1" dirty="0" err="1"/>
              <a:t>i</a:t>
            </a:r>
            <a:r>
              <a:rPr lang="en-US" b="1" i="1" dirty="0"/>
              <a:t> = 1,.., k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Run-time: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a stream element with key </a:t>
            </a:r>
            <a:r>
              <a:rPr lang="en-US" b="1" i="1" dirty="0"/>
              <a:t>x</a:t>
            </a:r>
            <a:r>
              <a:rPr lang="en-US" dirty="0"/>
              <a:t> arrives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If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B[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(x)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] = 1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u="sng" dirty="0">
                <a:solidFill>
                  <a:srgbClr val="D600B7"/>
                </a:solidFill>
                <a:ea typeface="ＭＳ Ｐゴシック" pitchFamily="34" charset="-128"/>
                <a:cs typeface="ＭＳ Ｐゴシック" pitchFamily="34" charset="-128"/>
              </a:rPr>
              <a:t>for all</a:t>
            </a:r>
            <a:r>
              <a:rPr lang="en-US" dirty="0">
                <a:solidFill>
                  <a:srgbClr val="D600B7"/>
                </a:solidFill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= 1,..., 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k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then declare that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is in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That is,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hashes to a bucket set to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1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for every hash function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/>
              <a:t>(x)</a:t>
            </a:r>
            <a:endParaRPr lang="en-US" b="1" i="1" baseline="-25000" dirty="0">
              <a:ea typeface="ＭＳ Ｐゴシック" pitchFamily="34" charset="-128"/>
              <a:cs typeface="ＭＳ Ｐゴシック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Otherwise discard the element </a:t>
            </a:r>
            <a:r>
              <a:rPr lang="en-US" b="1" i="1" dirty="0" smtClean="0">
                <a:ea typeface="ＭＳ Ｐゴシック" pitchFamily="34" charset="-128"/>
                <a:cs typeface="ＭＳ Ｐゴシック" pitchFamily="34" charset="-128"/>
              </a:rPr>
              <a:t>x</a:t>
            </a:r>
            <a:endParaRPr lang="en-US" b="1" i="1" dirty="0">
              <a:ea typeface="ＭＳ Ｐゴシック" pitchFamily="34" charset="-128"/>
              <a:cs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57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Bloom Filter – Analysis 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What fraction of the bit vector B are 1s</a:t>
            </a:r>
            <a:r>
              <a:rPr lang="en-US" b="1" dirty="0">
                <a:solidFill>
                  <a:srgbClr val="D60093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Throwing </a:t>
            </a:r>
            <a:r>
              <a:rPr lang="en-US" b="1" i="1" dirty="0" err="1">
                <a:ea typeface="ＭＳ Ｐゴシック" pitchFamily="34" charset="-128"/>
                <a:cs typeface="ＭＳ Ｐゴシック" pitchFamily="34" charset="-128"/>
              </a:rPr>
              <a:t>k∙m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darts at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targets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So fraction of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s is 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(1 – e</a:t>
            </a:r>
            <a:r>
              <a:rPr lang="en-US" b="1" i="1" baseline="30000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-km/n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)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we have</a:t>
            </a:r>
            <a:r>
              <a:rPr lang="en-US" b="1" dirty="0"/>
              <a:t> </a:t>
            </a:r>
            <a:r>
              <a:rPr lang="en-US" b="1" i="1" dirty="0"/>
              <a:t>k</a:t>
            </a:r>
            <a:r>
              <a:rPr lang="en-US" dirty="0"/>
              <a:t> independent hash </a:t>
            </a:r>
            <a:r>
              <a:rPr lang="en-US" dirty="0" smtClean="0"/>
              <a:t>functions and </a:t>
            </a:r>
            <a:r>
              <a:rPr lang="en-US" dirty="0"/>
              <a:t>we only let the element </a:t>
            </a:r>
            <a:r>
              <a:rPr lang="en-US" b="1" i="1" dirty="0"/>
              <a:t>x</a:t>
            </a:r>
            <a:r>
              <a:rPr lang="en-US" dirty="0"/>
              <a:t> through </a:t>
            </a:r>
            <a:r>
              <a:rPr lang="en-US" b="1" dirty="0"/>
              <a:t>if all </a:t>
            </a:r>
            <a:r>
              <a:rPr lang="en-US" b="1" i="1" dirty="0"/>
              <a:t>k</a:t>
            </a:r>
            <a:r>
              <a:rPr lang="en-US" dirty="0"/>
              <a:t> hash element </a:t>
            </a:r>
            <a:r>
              <a:rPr lang="en-US" b="1" i="1" dirty="0"/>
              <a:t>x</a:t>
            </a:r>
            <a:r>
              <a:rPr lang="en-US" dirty="0"/>
              <a:t> to a bucket of value </a:t>
            </a:r>
            <a:r>
              <a:rPr lang="en-US" b="1" dirty="0"/>
              <a:t>1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So, false </a:t>
            </a:r>
            <a:r>
              <a:rPr lang="en-US" b="1" dirty="0">
                <a:solidFill>
                  <a:srgbClr val="D600B7"/>
                </a:solidFill>
              </a:rPr>
              <a:t>positive probability</a:t>
            </a:r>
            <a:r>
              <a:rPr lang="en-US" dirty="0">
                <a:solidFill>
                  <a:srgbClr val="D600B7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= </a:t>
            </a:r>
            <a:r>
              <a:rPr lang="en-US" b="1" i="1" dirty="0">
                <a:solidFill>
                  <a:srgbClr val="0000FF"/>
                </a:solidFill>
              </a:rPr>
              <a:t>(1 – e</a:t>
            </a:r>
            <a:r>
              <a:rPr lang="en-US" b="1" i="1" baseline="30000" dirty="0">
                <a:solidFill>
                  <a:srgbClr val="0000FF"/>
                </a:solidFill>
              </a:rPr>
              <a:t>-km/n</a:t>
            </a:r>
            <a:r>
              <a:rPr lang="en-US" b="1" i="1" dirty="0">
                <a:solidFill>
                  <a:srgbClr val="0000FF"/>
                </a:solidFill>
              </a:rPr>
              <a:t>)</a:t>
            </a:r>
            <a:r>
              <a:rPr lang="en-US" b="1" i="1" baseline="30000" dirty="0">
                <a:solidFill>
                  <a:srgbClr val="0000FF"/>
                </a:solidFill>
              </a:rPr>
              <a:t>k</a:t>
            </a:r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Bloom Filter – Analysis 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008000"/>
                </a:solidFill>
              </a:rPr>
              <a:t>m</a:t>
            </a:r>
            <a:r>
              <a:rPr lang="en-US" b="1" dirty="0">
                <a:solidFill>
                  <a:srgbClr val="008000"/>
                </a:solidFill>
              </a:rPr>
              <a:t> = 1 billion, </a:t>
            </a:r>
            <a:r>
              <a:rPr lang="en-US" b="1" i="1" dirty="0">
                <a:solidFill>
                  <a:srgbClr val="008000"/>
                </a:solidFill>
              </a:rPr>
              <a:t>n</a:t>
            </a:r>
            <a:r>
              <a:rPr lang="en-US" b="1" dirty="0">
                <a:solidFill>
                  <a:srgbClr val="008000"/>
                </a:solidFill>
              </a:rPr>
              <a:t> = 8 billion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k = 1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: (1 – e</a:t>
            </a:r>
            <a:r>
              <a:rPr lang="en-US" baseline="30000" dirty="0">
                <a:ea typeface="ＭＳ Ｐゴシック" pitchFamily="34" charset="-128"/>
                <a:cs typeface="ＭＳ Ｐゴシック" pitchFamily="34" charset="-128"/>
              </a:rPr>
              <a:t>-1/8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) =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0.1175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k = 2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: (1 – e</a:t>
            </a:r>
            <a:r>
              <a:rPr lang="en-US" baseline="30000" dirty="0">
                <a:ea typeface="ＭＳ Ｐゴシック" pitchFamily="34" charset="-128"/>
                <a:cs typeface="ＭＳ Ｐゴシック" pitchFamily="34" charset="-128"/>
              </a:rPr>
              <a:t>-1/4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)</a:t>
            </a:r>
            <a:r>
              <a:rPr lang="en-US" baseline="30000" dirty="0">
                <a:ea typeface="ＭＳ Ｐゴシック" pitchFamily="34" charset="-128"/>
                <a:cs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=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0.0493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What happens as we </a:t>
            </a:r>
            <a:r>
              <a:rPr lang="en-US" b="1" dirty="0" smtClean="0">
                <a:solidFill>
                  <a:srgbClr val="D600B7"/>
                </a:solidFill>
              </a:rPr>
              <a:t>keep </a:t>
            </a:r>
            <a:r>
              <a:rPr lang="en-US" b="1" dirty="0">
                <a:solidFill>
                  <a:srgbClr val="D600B7"/>
                </a:solidFill>
              </a:rPr>
              <a:t>increasing </a:t>
            </a:r>
            <a:r>
              <a:rPr lang="en-US" b="1" i="1" dirty="0">
                <a:solidFill>
                  <a:srgbClr val="D600B7"/>
                </a:solidFill>
              </a:rPr>
              <a:t>k</a:t>
            </a:r>
            <a:r>
              <a:rPr lang="en-US" b="1" dirty="0">
                <a:solidFill>
                  <a:srgbClr val="D600B7"/>
                </a:solidFill>
              </a:rPr>
              <a:t>?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“Optimal” value of</a:t>
            </a:r>
            <a:r>
              <a:rPr lang="en-US" dirty="0"/>
              <a:t>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:</a:t>
            </a:r>
            <a:r>
              <a:rPr lang="en-US" b="1" dirty="0"/>
              <a:t> </a:t>
            </a:r>
            <a:r>
              <a:rPr lang="en-US" b="1" i="1" dirty="0"/>
              <a:t>n/m </a:t>
            </a:r>
            <a:r>
              <a:rPr lang="en-US" b="1" dirty="0"/>
              <a:t>ln(2)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In our case:</a:t>
            </a:r>
            <a:r>
              <a:rPr lang="en-US" dirty="0"/>
              <a:t> Optimal </a:t>
            </a:r>
            <a:r>
              <a:rPr lang="en-US" b="1" dirty="0"/>
              <a:t>k =</a:t>
            </a:r>
            <a:r>
              <a:rPr lang="en-US" dirty="0"/>
              <a:t> </a:t>
            </a:r>
            <a:r>
              <a:rPr lang="en-US" b="1" dirty="0"/>
              <a:t>8 ln(2) = 5.54 ≈ 6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Error at k = 6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: (1 – e</a:t>
            </a:r>
            <a:r>
              <a:rPr lang="en-US" baseline="30000" dirty="0">
                <a:ea typeface="ＭＳ Ｐゴシック" pitchFamily="34" charset="-128"/>
                <a:cs typeface="ＭＳ Ｐゴシック" pitchFamily="34" charset="-128"/>
              </a:rPr>
              <a:t>-1/6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)</a:t>
            </a:r>
            <a:r>
              <a:rPr lang="en-US" baseline="30000" dirty="0">
                <a:ea typeface="ＭＳ Ｐゴシック" pitchFamily="34" charset="-128"/>
                <a:cs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=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0.0235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98354" y="1690688"/>
            <a:ext cx="4051236" cy="3645932"/>
            <a:chOff x="5117068" y="1219200"/>
            <a:chExt cx="4051236" cy="36459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1219200"/>
              <a:ext cx="3962400" cy="3566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867400" y="4495800"/>
              <a:ext cx="3300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Number of hash functions, </a:t>
              </a:r>
              <a:r>
                <a:rPr lang="en-US" b="1" i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  <a:endPara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125771" y="3147078"/>
              <a:ext cx="235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False positive prob.</a:t>
              </a:r>
              <a:endPara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Bloom Filter: Wrap-up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Bloom filters guarantee no false negatives, and use limited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Great for pre-processing before </a:t>
            </a:r>
            <a:r>
              <a:rPr lang="en-US" dirty="0" smtClean="0">
                <a:ea typeface="ＭＳ Ｐゴシック" pitchFamily="34" charset="-128"/>
                <a:cs typeface="ＭＳ Ｐゴシック" pitchFamily="34" charset="-128"/>
              </a:rPr>
              <a:t>more expensive checks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Suitable for hardware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Hash function computations can be parallelized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000"/>
                </a:solidFill>
                <a:ea typeface="ＭＳ Ｐゴシック" pitchFamily="34" charset="-128"/>
                <a:cs typeface="ＭＳ Ｐゴシック" pitchFamily="34" charset="-128"/>
              </a:rPr>
              <a:t>Is it better to have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1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 big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B</a:t>
            </a:r>
            <a:r>
              <a:rPr lang="en-US" dirty="0">
                <a:solidFill>
                  <a:srgbClr val="008000"/>
                </a:solidFill>
                <a:ea typeface="ＭＳ Ｐゴシック" pitchFamily="34" charset="-128"/>
                <a:cs typeface="ＭＳ Ｐゴシック" pitchFamily="34" charset="-128"/>
              </a:rPr>
              <a:t> or </a:t>
            </a:r>
            <a:r>
              <a:rPr lang="en-US" b="1" i="1" dirty="0">
                <a:solidFill>
                  <a:srgbClr val="D600B7"/>
                </a:solidFill>
                <a:ea typeface="ＭＳ Ｐゴシック" pitchFamily="34" charset="-128"/>
                <a:cs typeface="ＭＳ Ｐゴシック" pitchFamily="34" charset="-128"/>
              </a:rPr>
              <a:t>k</a:t>
            </a:r>
            <a:r>
              <a:rPr lang="en-US" dirty="0">
                <a:solidFill>
                  <a:srgbClr val="D600B7"/>
                </a:solidFill>
                <a:ea typeface="ＭＳ Ｐゴシック" pitchFamily="34" charset="-128"/>
                <a:cs typeface="ＭＳ Ｐゴシック" pitchFamily="34" charset="-128"/>
              </a:rPr>
              <a:t> small</a:t>
            </a:r>
            <a:r>
              <a:rPr lang="en-US" b="1" dirty="0">
                <a:solidFill>
                  <a:srgbClr val="D600B7"/>
                </a:solidFill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dirty="0" err="1">
                <a:solidFill>
                  <a:srgbClr val="D600B7"/>
                </a:solidFill>
                <a:ea typeface="ＭＳ Ｐゴシック" pitchFamily="34" charset="-128"/>
                <a:cs typeface="ＭＳ Ｐゴシック" pitchFamily="34" charset="-128"/>
              </a:rPr>
              <a:t>B</a:t>
            </a:r>
            <a:r>
              <a:rPr lang="en-US" dirty="0" err="1">
                <a:solidFill>
                  <a:srgbClr val="D600B7"/>
                </a:solidFill>
                <a:ea typeface="ＭＳ Ｐゴシック" pitchFamily="34" charset="-128"/>
                <a:cs typeface="ＭＳ Ｐゴシック" pitchFamily="34" charset="-128"/>
              </a:rPr>
              <a:t>s</a:t>
            </a:r>
            <a:r>
              <a:rPr lang="en-US" dirty="0">
                <a:solidFill>
                  <a:srgbClr val="008000"/>
                </a:solidFill>
                <a:ea typeface="ＭＳ Ｐゴシック" pitchFamily="34" charset="-128"/>
                <a:cs typeface="ＭＳ Ｐゴシック" pitchFamily="34" charset="-128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It is the same:</a:t>
            </a:r>
            <a:r>
              <a:rPr lang="en-US" b="1" i="1" dirty="0">
                <a:solidFill>
                  <a:srgbClr val="0000FF"/>
                </a:solidFill>
              </a:rPr>
              <a:t> (1 – e</a:t>
            </a:r>
            <a:r>
              <a:rPr lang="en-US" b="1" i="1" baseline="30000" dirty="0">
                <a:solidFill>
                  <a:srgbClr val="0000FF"/>
                </a:solidFill>
              </a:rPr>
              <a:t>-km/n</a:t>
            </a:r>
            <a:r>
              <a:rPr lang="en-US" b="1" i="1" dirty="0">
                <a:solidFill>
                  <a:srgbClr val="0000FF"/>
                </a:solidFill>
              </a:rPr>
              <a:t>)</a:t>
            </a:r>
            <a:r>
              <a:rPr lang="en-US" b="1" i="1" baseline="30000" dirty="0">
                <a:solidFill>
                  <a:srgbClr val="0000FF"/>
                </a:solidFill>
              </a:rPr>
              <a:t>k  </a:t>
            </a:r>
            <a:r>
              <a:rPr lang="en-US" dirty="0"/>
              <a:t>vs. </a:t>
            </a:r>
            <a:r>
              <a:rPr lang="en-US" b="1" i="1" dirty="0">
                <a:solidFill>
                  <a:srgbClr val="D600B7"/>
                </a:solidFill>
              </a:rPr>
              <a:t>(1 – e</a:t>
            </a:r>
            <a:r>
              <a:rPr lang="en-US" b="1" i="1" baseline="30000" dirty="0">
                <a:solidFill>
                  <a:srgbClr val="D600B7"/>
                </a:solidFill>
              </a:rPr>
              <a:t>-m/(n/k)</a:t>
            </a:r>
            <a:r>
              <a:rPr lang="en-US" b="1" i="1" dirty="0">
                <a:solidFill>
                  <a:srgbClr val="D600B7"/>
                </a:solidFill>
              </a:rPr>
              <a:t>)</a:t>
            </a:r>
            <a:r>
              <a:rPr lang="en-US" b="1" i="1" baseline="30000" dirty="0">
                <a:solidFill>
                  <a:srgbClr val="D600B7"/>
                </a:solidFill>
              </a:rPr>
              <a:t>k</a:t>
            </a:r>
            <a:endParaRPr lang="en-US" b="1" i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000"/>
                </a:solidFill>
                <a:ea typeface="ＭＳ Ｐゴシック" pitchFamily="34" charset="-128"/>
                <a:cs typeface="ＭＳ Ｐゴシック" pitchFamily="34" charset="-128"/>
              </a:rPr>
              <a:t>But keeping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1 big B</a:t>
            </a:r>
            <a:r>
              <a:rPr lang="en-US" dirty="0">
                <a:solidFill>
                  <a:srgbClr val="008000"/>
                </a:solidFill>
                <a:ea typeface="ＭＳ Ｐゴシック" pitchFamily="34" charset="-128"/>
                <a:cs typeface="ＭＳ Ｐゴシック" pitchFamily="34" charset="-128"/>
              </a:rPr>
              <a:t> is simpler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Counting Distinct Elements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Problem: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stream consists of a universe of elements chosen from a set of size </a:t>
            </a:r>
            <a:r>
              <a:rPr lang="en-US" b="1" i="1" dirty="0"/>
              <a:t>N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Maintain a count of the number of distinct elements seen so far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Obvious approach:</a:t>
            </a:r>
            <a:r>
              <a:rPr lang="en-US" dirty="0">
                <a:solidFill>
                  <a:srgbClr val="0000FF"/>
                </a:solidFill>
              </a:rPr>
              <a:t>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Maintain the set of elements seen so far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That is, keep a hash table of all the distinct elements seen so far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773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How many different words are found among the Web pages being crawled at a site?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Unusually low or high numbers could indicate artificial pages (spam?)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How many different Web pages does each customer request in a week?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How many distinct products have we sold in the last week?</a:t>
            </a:r>
          </a:p>
        </p:txBody>
      </p:sp>
    </p:spTree>
    <p:extLst>
      <p:ext uri="{BB962C8B-B14F-4D97-AF65-F5344CB8AC3E}">
        <p14:creationId xmlns:p14="http://schemas.microsoft.com/office/powerpoint/2010/main" val="20834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Using Small Storage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Real problem: </a:t>
            </a:r>
            <a:r>
              <a:rPr lang="en-US" b="1" dirty="0">
                <a:solidFill>
                  <a:srgbClr val="0000FF"/>
                </a:solidFill>
              </a:rPr>
              <a:t>What if we do not have space </a:t>
            </a:r>
            <a:r>
              <a:rPr lang="en-US" b="1" dirty="0" smtClean="0">
                <a:solidFill>
                  <a:srgbClr val="0000FF"/>
                </a:solidFill>
              </a:rPr>
              <a:t>to </a:t>
            </a:r>
            <a:r>
              <a:rPr lang="en-US" b="1" dirty="0">
                <a:solidFill>
                  <a:srgbClr val="0000FF"/>
                </a:solidFill>
              </a:rPr>
              <a:t>maintain the set of elements seen so far?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Estimate the count in an unbiased way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Accept that the count may have a little error, but limit the probability that the error is large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Flajolet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-Martin Approach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Pick a hash function 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FF"/>
                </a:solidFill>
              </a:rPr>
              <a:t> that maps each of the 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elements to at least  </a:t>
            </a:r>
            <a:r>
              <a:rPr lang="en-US" b="1" dirty="0">
                <a:solidFill>
                  <a:srgbClr val="0000FF"/>
                </a:solidFill>
              </a:rPr>
              <a:t>log</a:t>
            </a:r>
            <a:r>
              <a:rPr lang="en-US" b="1" baseline="-25000" dirty="0">
                <a:solidFill>
                  <a:srgbClr val="0000FF"/>
                </a:solidFill>
              </a:rPr>
              <a:t>2 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i="1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bits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each stream element </a:t>
            </a:r>
            <a:r>
              <a:rPr lang="en-US" b="1" i="1" dirty="0"/>
              <a:t>a</a:t>
            </a:r>
            <a:r>
              <a:rPr lang="en-US" dirty="0"/>
              <a:t>, let </a:t>
            </a:r>
            <a:r>
              <a:rPr lang="en-US" b="1" i="1" dirty="0"/>
              <a:t>r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)</a:t>
            </a:r>
            <a:r>
              <a:rPr lang="en-US" dirty="0"/>
              <a:t> be the number of trailing </a:t>
            </a:r>
            <a:r>
              <a:rPr lang="en-US" b="1" dirty="0"/>
              <a:t>0s</a:t>
            </a:r>
            <a:r>
              <a:rPr lang="en-US" dirty="0"/>
              <a:t> in </a:t>
            </a:r>
            <a:r>
              <a:rPr lang="en-US" b="1" i="1" dirty="0"/>
              <a:t>h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r(a)</a:t>
            </a:r>
            <a:r>
              <a:rPr lang="en-US" dirty="0">
                <a:solidFill>
                  <a:srgbClr val="008000"/>
                </a:solidFill>
              </a:rPr>
              <a:t> = position of first 1 counting from the right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E.g., say </a:t>
            </a:r>
            <a:r>
              <a:rPr lang="en-US" b="1" i="1" dirty="0"/>
              <a:t>h(a) = 12</a:t>
            </a:r>
            <a:r>
              <a:rPr lang="en-US" dirty="0"/>
              <a:t>, then </a:t>
            </a:r>
            <a:r>
              <a:rPr lang="en-US" b="1" i="1" dirty="0"/>
              <a:t>12</a:t>
            </a:r>
            <a:r>
              <a:rPr lang="en-US" dirty="0"/>
              <a:t> is </a:t>
            </a:r>
            <a:r>
              <a:rPr lang="en-US" b="1" i="1" dirty="0"/>
              <a:t>1100</a:t>
            </a:r>
            <a:r>
              <a:rPr lang="en-US" dirty="0"/>
              <a:t> in binary, so</a:t>
            </a:r>
            <a:r>
              <a:rPr lang="en-US" i="1" dirty="0"/>
              <a:t> </a:t>
            </a:r>
            <a:r>
              <a:rPr lang="en-US" b="1" i="1" dirty="0"/>
              <a:t>r(a) =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Record </a:t>
            </a:r>
            <a:r>
              <a:rPr lang="en-US" b="1" i="1" dirty="0">
                <a:solidFill>
                  <a:srgbClr val="D600B7"/>
                </a:solidFill>
              </a:rPr>
              <a:t>R </a:t>
            </a:r>
            <a:r>
              <a:rPr lang="en-US" b="1" dirty="0">
                <a:solidFill>
                  <a:srgbClr val="D600B7"/>
                </a:solidFill>
              </a:rPr>
              <a:t>= the maximum </a:t>
            </a:r>
            <a:r>
              <a:rPr lang="en-US" b="1" i="1" dirty="0">
                <a:solidFill>
                  <a:srgbClr val="D600B7"/>
                </a:solidFill>
              </a:rPr>
              <a:t>r</a:t>
            </a:r>
            <a:r>
              <a:rPr lang="en-US" b="1" dirty="0">
                <a:solidFill>
                  <a:srgbClr val="D600B7"/>
                </a:solidFill>
              </a:rPr>
              <a:t>(</a:t>
            </a:r>
            <a:r>
              <a:rPr lang="en-US" b="1" i="1" dirty="0">
                <a:solidFill>
                  <a:srgbClr val="D600B7"/>
                </a:solidFill>
              </a:rPr>
              <a:t>a</a:t>
            </a:r>
            <a:r>
              <a:rPr lang="en-US" b="1" dirty="0">
                <a:solidFill>
                  <a:srgbClr val="D600B7"/>
                </a:solidFill>
              </a:rPr>
              <a:t>) seen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 = </a:t>
            </a:r>
            <a:r>
              <a:rPr lang="en-US" b="1" dirty="0" err="1"/>
              <a:t>max</a:t>
            </a:r>
            <a:r>
              <a:rPr lang="en-US" b="1" baseline="-25000" dirty="0" err="1"/>
              <a:t>a</a:t>
            </a:r>
            <a:r>
              <a:rPr lang="en-US" b="1" dirty="0"/>
              <a:t> r(a)</a:t>
            </a:r>
            <a:r>
              <a:rPr lang="en-US" dirty="0"/>
              <a:t>,  over all the items </a:t>
            </a:r>
            <a:r>
              <a:rPr lang="en-US" b="1" i="1" dirty="0"/>
              <a:t>a</a:t>
            </a:r>
            <a:r>
              <a:rPr lang="en-US" dirty="0"/>
              <a:t> seen so far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Estimated number of distinct elements = 2</a:t>
            </a:r>
            <a:r>
              <a:rPr lang="en-US" b="1" i="1" baseline="30000" dirty="0">
                <a:solidFill>
                  <a:srgbClr val="0000FF"/>
                </a:solidFill>
              </a:rPr>
              <a:t>R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 It Works: Intuition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0000FF"/>
                </a:solidFill>
              </a:rPr>
              <a:t>Very </a:t>
            </a:r>
            <a:r>
              <a:rPr lang="en-US" b="1" u="sng" dirty="0" err="1">
                <a:solidFill>
                  <a:srgbClr val="0000FF"/>
                </a:solidFill>
              </a:rPr>
              <a:t>very</a:t>
            </a:r>
            <a:r>
              <a:rPr lang="en-US" b="1" u="sng" dirty="0">
                <a:solidFill>
                  <a:srgbClr val="0000FF"/>
                </a:solidFill>
              </a:rPr>
              <a:t> rough and heuristic</a:t>
            </a:r>
            <a:r>
              <a:rPr lang="en-US" b="1" dirty="0">
                <a:solidFill>
                  <a:srgbClr val="0000FF"/>
                </a:solidFill>
              </a:rPr>
              <a:t> intuition why </a:t>
            </a:r>
            <a:r>
              <a:rPr lang="en-US" b="1" dirty="0" err="1" smtClean="0">
                <a:solidFill>
                  <a:srgbClr val="0000FF"/>
                </a:solidFill>
              </a:rPr>
              <a:t>Flajolet</a:t>
            </a:r>
            <a:r>
              <a:rPr lang="en-US" b="1" dirty="0" smtClean="0">
                <a:solidFill>
                  <a:srgbClr val="0000FF"/>
                </a:solidFill>
              </a:rPr>
              <a:t>-Martin </a:t>
            </a:r>
            <a:r>
              <a:rPr lang="en-US" b="1" dirty="0">
                <a:solidFill>
                  <a:srgbClr val="0000FF"/>
                </a:solidFill>
              </a:rPr>
              <a:t>works: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D600B7"/>
                </a:solidFill>
              </a:rPr>
              <a:t>h(a)</a:t>
            </a:r>
            <a:r>
              <a:rPr lang="en-US" dirty="0">
                <a:solidFill>
                  <a:srgbClr val="D600B7"/>
                </a:solidFill>
              </a:rPr>
              <a:t> hashes</a:t>
            </a:r>
            <a:r>
              <a:rPr lang="en-US" b="1" dirty="0">
                <a:solidFill>
                  <a:srgbClr val="D600B7"/>
                </a:solidFill>
              </a:rPr>
              <a:t> </a:t>
            </a:r>
            <a:r>
              <a:rPr lang="en-US" b="1" i="1" dirty="0">
                <a:solidFill>
                  <a:srgbClr val="D600B7"/>
                </a:solidFill>
              </a:rPr>
              <a:t>a</a:t>
            </a:r>
            <a:r>
              <a:rPr lang="en-US" dirty="0">
                <a:solidFill>
                  <a:srgbClr val="D600B7"/>
                </a:solidFill>
              </a:rPr>
              <a:t> with </a:t>
            </a:r>
            <a:r>
              <a:rPr lang="en-US" b="1" dirty="0">
                <a:solidFill>
                  <a:srgbClr val="D600B7"/>
                </a:solidFill>
              </a:rPr>
              <a:t>equal prob.</a:t>
            </a:r>
            <a:r>
              <a:rPr lang="en-US" dirty="0">
                <a:solidFill>
                  <a:srgbClr val="D600B7"/>
                </a:solidFill>
              </a:rPr>
              <a:t> to any of </a:t>
            </a:r>
            <a:r>
              <a:rPr lang="en-US" b="1" i="1" dirty="0">
                <a:solidFill>
                  <a:srgbClr val="D600B7"/>
                </a:solidFill>
              </a:rPr>
              <a:t>N</a:t>
            </a:r>
            <a:r>
              <a:rPr lang="en-US" dirty="0">
                <a:solidFill>
                  <a:srgbClr val="D600B7"/>
                </a:solidFill>
              </a:rPr>
              <a:t> </a:t>
            </a:r>
            <a:r>
              <a:rPr lang="en-US" dirty="0" smtClean="0">
                <a:solidFill>
                  <a:srgbClr val="D600B7"/>
                </a:solidFill>
              </a:rPr>
              <a:t>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i="1" dirty="0"/>
              <a:t>h(a)</a:t>
            </a:r>
            <a:r>
              <a:rPr lang="en-US" dirty="0"/>
              <a:t> is a sequence of </a:t>
            </a:r>
            <a:r>
              <a:rPr lang="en-US" b="1" dirty="0"/>
              <a:t>log</a:t>
            </a:r>
            <a:r>
              <a:rPr lang="en-US" b="1" baseline="-25000" dirty="0"/>
              <a:t>2 </a:t>
            </a:r>
            <a:r>
              <a:rPr lang="en-US" b="1" dirty="0"/>
              <a:t>N</a:t>
            </a:r>
            <a:r>
              <a:rPr lang="en-US" dirty="0"/>
              <a:t> bits, </a:t>
            </a:r>
            <a:r>
              <a:rPr lang="en-US" dirty="0" smtClean="0"/>
              <a:t>where </a:t>
            </a:r>
            <a:r>
              <a:rPr lang="en-US" b="1" i="1" dirty="0">
                <a:solidFill>
                  <a:srgbClr val="008000"/>
                </a:solidFill>
              </a:rPr>
              <a:t>2</a:t>
            </a:r>
            <a:r>
              <a:rPr lang="en-US" b="1" i="1" baseline="30000" dirty="0">
                <a:solidFill>
                  <a:srgbClr val="008000"/>
                </a:solidFill>
              </a:rPr>
              <a:t>-r</a:t>
            </a:r>
            <a:r>
              <a:rPr lang="en-US" i="1" dirty="0"/>
              <a:t> </a:t>
            </a:r>
            <a:r>
              <a:rPr lang="en-US" dirty="0"/>
              <a:t>fraction of all </a:t>
            </a:r>
            <a:r>
              <a:rPr lang="en-US" b="1" i="1" dirty="0">
                <a:solidFill>
                  <a:srgbClr val="008000"/>
                </a:solidFill>
              </a:rPr>
              <a:t>a</a:t>
            </a:r>
            <a:r>
              <a:rPr lang="en-US" dirty="0"/>
              <a:t>s have a tail of 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dirty="0"/>
              <a:t> zeros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About 50% of</a:t>
            </a:r>
            <a:r>
              <a:rPr lang="en-US" i="1" dirty="0"/>
              <a:t> </a:t>
            </a:r>
            <a:r>
              <a:rPr lang="en-US" b="1" i="1" dirty="0"/>
              <a:t>a</a:t>
            </a:r>
            <a:r>
              <a:rPr lang="en-US" dirty="0"/>
              <a:t>s hash to </a:t>
            </a:r>
            <a:r>
              <a:rPr lang="en-US" b="1" dirty="0"/>
              <a:t>***0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About 25% of</a:t>
            </a:r>
            <a:r>
              <a:rPr lang="en-US" b="1" dirty="0"/>
              <a:t> </a:t>
            </a:r>
            <a:r>
              <a:rPr lang="en-US" b="1" i="1" dirty="0"/>
              <a:t>a</a:t>
            </a:r>
            <a:r>
              <a:rPr lang="en-US" dirty="0"/>
              <a:t>s hash to </a:t>
            </a:r>
            <a:r>
              <a:rPr lang="en-US" b="1" dirty="0"/>
              <a:t>**00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So, if we saw the longest tail of </a:t>
            </a:r>
            <a:r>
              <a:rPr lang="en-US" b="1" i="1" dirty="0"/>
              <a:t>r=2</a:t>
            </a:r>
            <a:r>
              <a:rPr lang="en-US" dirty="0"/>
              <a:t> (i.e., item hash </a:t>
            </a:r>
            <a:r>
              <a:rPr lang="en-US" dirty="0" smtClean="0"/>
              <a:t>ending </a:t>
            </a:r>
            <a:r>
              <a:rPr lang="en-US" b="1" dirty="0"/>
              <a:t>*100</a:t>
            </a:r>
            <a:r>
              <a:rPr lang="en-US" dirty="0"/>
              <a:t>) then we have probably seen </a:t>
            </a:r>
            <a:r>
              <a:rPr lang="en-US" b="1" dirty="0" smtClean="0"/>
              <a:t>about</a:t>
            </a:r>
            <a:r>
              <a:rPr lang="en-US" dirty="0" smtClean="0"/>
              <a:t> </a:t>
            </a:r>
            <a:r>
              <a:rPr lang="en-US" b="1" i="1" dirty="0"/>
              <a:t>4</a:t>
            </a:r>
            <a:r>
              <a:rPr lang="en-US" dirty="0"/>
              <a:t> distinct items so </a:t>
            </a:r>
            <a:r>
              <a:rPr lang="en-US" dirty="0" smtClean="0"/>
              <a:t>far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So, it takes to hash about </a:t>
            </a:r>
            <a:r>
              <a:rPr lang="en-US" b="1" i="1" dirty="0">
                <a:solidFill>
                  <a:srgbClr val="008000"/>
                </a:solidFill>
              </a:rPr>
              <a:t>2</a:t>
            </a:r>
            <a:r>
              <a:rPr lang="en-US" b="1" i="1" baseline="30000" dirty="0">
                <a:solidFill>
                  <a:srgbClr val="008000"/>
                </a:solidFill>
              </a:rPr>
              <a:t>r</a:t>
            </a:r>
            <a:r>
              <a:rPr lang="en-US" b="1" dirty="0">
                <a:solidFill>
                  <a:srgbClr val="008000"/>
                </a:solidFill>
              </a:rPr>
              <a:t> items before we </a:t>
            </a:r>
            <a:r>
              <a:rPr lang="en-US" b="1" dirty="0" smtClean="0">
                <a:solidFill>
                  <a:srgbClr val="008000"/>
                </a:solidFill>
              </a:rPr>
              <a:t>see </a:t>
            </a:r>
            <a:r>
              <a:rPr lang="en-US" b="1" dirty="0">
                <a:solidFill>
                  <a:srgbClr val="008000"/>
                </a:solidFill>
              </a:rPr>
              <a:t>one with zero-suffix of length 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More algorithms for streams: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D600B7"/>
                </a:solidFill>
              </a:rPr>
              <a:t>(1) </a:t>
            </a:r>
            <a:r>
              <a:rPr lang="en-US" sz="2800" b="1" dirty="0"/>
              <a:t>Filtering a data stream: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207A00"/>
                </a:solidFill>
              </a:rPr>
              <a:t>Bloom filters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Select elements with property </a:t>
            </a:r>
            <a:r>
              <a:rPr lang="en-US" sz="2400" b="1" dirty="0"/>
              <a:t>x</a:t>
            </a:r>
            <a:r>
              <a:rPr lang="en-US" sz="2400" dirty="0"/>
              <a:t> from </a:t>
            </a:r>
            <a:r>
              <a:rPr lang="en-US" sz="2400" dirty="0" smtClean="0"/>
              <a:t>stream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D600B7"/>
                </a:solidFill>
              </a:rPr>
              <a:t>(2) </a:t>
            </a:r>
            <a:r>
              <a:rPr lang="en-US" sz="2800" b="1" dirty="0"/>
              <a:t>Counting distinct elements: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207A00"/>
                </a:solidFill>
              </a:rPr>
              <a:t>Flajolet</a:t>
            </a:r>
            <a:r>
              <a:rPr lang="en-US" sz="2800" b="1" dirty="0">
                <a:solidFill>
                  <a:srgbClr val="207A00"/>
                </a:solidFill>
              </a:rPr>
              <a:t>-Martin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Number of distinct elements in the last </a:t>
            </a:r>
            <a:r>
              <a:rPr lang="en-US" sz="2400" b="1" i="1" dirty="0"/>
              <a:t>k</a:t>
            </a:r>
            <a:r>
              <a:rPr lang="en-US" sz="2400" dirty="0"/>
              <a:t> elements </a:t>
            </a:r>
            <a:r>
              <a:rPr lang="en-US" sz="2400" dirty="0" smtClean="0"/>
              <a:t>of </a:t>
            </a:r>
            <a:r>
              <a:rPr lang="en-US" sz="2400"/>
              <a:t>the </a:t>
            </a:r>
            <a:r>
              <a:rPr lang="en-US" sz="2400" smtClean="0"/>
              <a:t>stream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D600B7"/>
                </a:solidFill>
              </a:rPr>
              <a:t>(3) </a:t>
            </a:r>
            <a:r>
              <a:rPr lang="en-US" sz="2800" b="1" dirty="0"/>
              <a:t>Estimating moments: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207A00"/>
                </a:solidFill>
              </a:rPr>
              <a:t>AMS method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Estimate std. dev. of last </a:t>
            </a:r>
            <a:r>
              <a:rPr lang="en-US" sz="2400" b="1" i="1" dirty="0"/>
              <a:t>k</a:t>
            </a:r>
            <a:r>
              <a:rPr lang="en-US" sz="2400" dirty="0"/>
              <a:t> </a:t>
            </a:r>
            <a:r>
              <a:rPr lang="en-US" sz="2400" dirty="0" smtClean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089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 It Works: More formally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Now we show why </a:t>
                </a:r>
                <a:r>
                  <a:rPr lang="en-US" b="1" dirty="0" err="1">
                    <a:solidFill>
                      <a:srgbClr val="D600B7"/>
                    </a:solidFill>
                  </a:rPr>
                  <a:t>Flajolet</a:t>
                </a:r>
                <a:r>
                  <a:rPr lang="en-US" b="1" dirty="0">
                    <a:solidFill>
                      <a:srgbClr val="D600B7"/>
                    </a:solidFill>
                  </a:rPr>
                  <a:t>-Martin works</a:t>
                </a:r>
                <a:endParaRPr lang="en-US" sz="3600" b="1" baseline="30000" dirty="0">
                  <a:solidFill>
                    <a:srgbClr val="D600B7"/>
                  </a:solidFill>
                </a:endParaRP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Formally, we will show that </a:t>
                </a:r>
                <a:r>
                  <a:rPr lang="en-US" b="1" dirty="0">
                    <a:solidFill>
                      <a:srgbClr val="0000FF"/>
                    </a:solidFill>
                  </a:rPr>
                  <a:t>probability of finding a tail of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r</a:t>
                </a:r>
                <a:r>
                  <a:rPr lang="en-US" b="1" dirty="0">
                    <a:solidFill>
                      <a:srgbClr val="0000FF"/>
                    </a:solidFill>
                  </a:rPr>
                  <a:t> zeros: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Goes to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>
                    <a:solidFill>
                      <a:srgbClr val="D600B7"/>
                    </a:solidFill>
                  </a:rPr>
                  <a:t>1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/>
                  <a:t>if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D600B7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D600B7"/>
                        </a:solidFill>
                        <a:latin typeface="Cambria Math"/>
                      </a:rPr>
                      <m:t>≫</m:t>
                    </m:r>
                    <m:sSup>
                      <m:sSupPr>
                        <m:ctrlP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Goes to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>
                    <a:solidFill>
                      <a:srgbClr val="D600B7"/>
                    </a:solidFill>
                  </a:rPr>
                  <a:t>0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/>
                  <a:t>if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D600B7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D600B7"/>
                        </a:solidFill>
                        <a:latin typeface="Cambria Math"/>
                      </a:rPr>
                      <m:t>≪</m:t>
                    </m:r>
                    <m:sSup>
                      <m:sSupPr>
                        <m:ctrlPr>
                          <a:rPr lang="en-US" b="1" i="1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D600B7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D600B7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is the number of distinct elements </a:t>
                </a:r>
                <a:r>
                  <a:rPr lang="en-US" dirty="0" smtClean="0"/>
                  <a:t>seen </a:t>
                </a:r>
                <a:r>
                  <a:rPr lang="en-US" dirty="0"/>
                  <a:t>so far in the stream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Thus, 2</a:t>
                </a:r>
                <a:r>
                  <a:rPr lang="en-US" b="1" i="1" baseline="30000" dirty="0">
                    <a:solidFill>
                      <a:srgbClr val="D600B7"/>
                    </a:solidFill>
                  </a:rPr>
                  <a:t>R</a:t>
                </a:r>
                <a:r>
                  <a:rPr lang="en-US" b="1" dirty="0">
                    <a:solidFill>
                      <a:srgbClr val="D600B7"/>
                    </a:solidFill>
                  </a:rPr>
                  <a:t>  will almost always be around </a:t>
                </a:r>
                <a:r>
                  <a:rPr lang="en-US" b="1" i="1" dirty="0">
                    <a:solidFill>
                      <a:srgbClr val="D600B7"/>
                    </a:solidFill>
                  </a:rPr>
                  <a:t>m!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1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 It Works: More formally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0000FF"/>
                    </a:solidFill>
                  </a:rPr>
                  <a:t>What is the probability that a given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h</a:t>
                </a:r>
                <a:r>
                  <a:rPr lang="en-US" b="1" dirty="0">
                    <a:solidFill>
                      <a:srgbClr val="0000FF"/>
                    </a:solidFill>
                  </a:rPr>
                  <a:t>(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a</a:t>
                </a:r>
                <a:r>
                  <a:rPr lang="en-US" b="1" dirty="0">
                    <a:solidFill>
                      <a:srgbClr val="0000FF"/>
                    </a:solidFill>
                  </a:rPr>
                  <a:t>) ends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in </a:t>
                </a:r>
                <a:r>
                  <a:rPr lang="en-US" b="1" dirty="0">
                    <a:solidFill>
                      <a:srgbClr val="0000FF"/>
                    </a:solidFill>
                  </a:rPr>
                  <a:t>at least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r </a:t>
                </a:r>
                <a:r>
                  <a:rPr lang="en-US" b="1" dirty="0">
                    <a:solidFill>
                      <a:srgbClr val="0000FF"/>
                    </a:solidFill>
                  </a:rPr>
                  <a:t>zeros is 2</a:t>
                </a:r>
                <a:r>
                  <a:rPr lang="en-US" b="1" baseline="30000" dirty="0">
                    <a:solidFill>
                      <a:srgbClr val="0000FF"/>
                    </a:solidFill>
                  </a:rPr>
                  <a:t>-</a:t>
                </a:r>
                <a:r>
                  <a:rPr lang="en-US" b="1" i="1" baseline="30000" dirty="0">
                    <a:solidFill>
                      <a:srgbClr val="0000FF"/>
                    </a:solidFill>
                  </a:rPr>
                  <a:t>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h(a)</a:t>
                </a:r>
                <a:r>
                  <a:rPr lang="en-US" dirty="0"/>
                  <a:t> hashes elements uniformly at random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Probability that a random number ends in </a:t>
                </a:r>
                <a:r>
                  <a:rPr lang="en-US" dirty="0" smtClean="0"/>
                  <a:t>at </a:t>
                </a:r>
                <a:r>
                  <a:rPr lang="en-US" dirty="0"/>
                  <a:t>least </a:t>
                </a:r>
                <a:r>
                  <a:rPr lang="en-US" b="1" i="1" dirty="0"/>
                  <a:t>r</a:t>
                </a:r>
                <a:r>
                  <a:rPr lang="en-US" i="1" dirty="0"/>
                  <a:t> </a:t>
                </a:r>
                <a:r>
                  <a:rPr lang="en-US" dirty="0"/>
                  <a:t>zeros is </a:t>
                </a:r>
                <a:r>
                  <a:rPr lang="en-US" b="1" dirty="0" smtClean="0"/>
                  <a:t>2</a:t>
                </a:r>
                <a:r>
                  <a:rPr lang="en-US" b="1" baseline="30000" dirty="0" smtClean="0"/>
                  <a:t>-</a:t>
                </a:r>
                <a:r>
                  <a:rPr lang="en-US" b="1" i="1" baseline="30000" dirty="0" smtClean="0"/>
                  <a:t>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b="1" i="1" baseline="300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D60093"/>
                    </a:solidFill>
                  </a:rPr>
                  <a:t>Then, the probability of </a:t>
                </a:r>
                <a:r>
                  <a:rPr lang="en-US" b="1" dirty="0">
                    <a:solidFill>
                      <a:srgbClr val="D60093"/>
                    </a:solidFill>
                  </a:rPr>
                  <a:t>NOT</a:t>
                </a:r>
                <a:r>
                  <a:rPr lang="en-US" dirty="0">
                    <a:solidFill>
                      <a:srgbClr val="D60093"/>
                    </a:solidFill>
                  </a:rPr>
                  <a:t> seeing a tail </a:t>
                </a:r>
                <a:r>
                  <a:rPr lang="en-US" dirty="0" smtClean="0">
                    <a:solidFill>
                      <a:srgbClr val="D60093"/>
                    </a:solidFill>
                  </a:rPr>
                  <a:t>of </a:t>
                </a:r>
                <a:r>
                  <a:rPr lang="en-US" dirty="0">
                    <a:solidFill>
                      <a:srgbClr val="D60093"/>
                    </a:solidFill>
                  </a:rPr>
                  <a:t>length 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r</a:t>
                </a:r>
                <a:r>
                  <a:rPr lang="en-US" dirty="0">
                    <a:solidFill>
                      <a:srgbClr val="D60093"/>
                    </a:solidFill>
                  </a:rPr>
                  <a:t> among 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m</a:t>
                </a:r>
                <a:r>
                  <a:rPr lang="en-US" dirty="0">
                    <a:solidFill>
                      <a:srgbClr val="D60093"/>
                    </a:solidFill>
                  </a:rPr>
                  <a:t> elements: </a:t>
                </a:r>
                <a:endParaRPr lang="en-US" dirty="0" smtClean="0">
                  <a:solidFill>
                    <a:srgbClr val="D6009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6009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D60093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D6009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D6009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D6009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D60093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D60093"/>
                  </a:solidFill>
                  <a:latin typeface="Cambria Math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5149071" y="4222232"/>
            <a:ext cx="2920998" cy="1443038"/>
            <a:chOff x="3598" y="2256"/>
            <a:chExt cx="1840" cy="909"/>
          </a:xfrm>
        </p:grpSpPr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655" y="2758"/>
              <a:ext cx="17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Prob. </a:t>
              </a: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that 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given </a:t>
              </a:r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h(a)</a:t>
              </a: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ends 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fewer </a:t>
              </a: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than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zeros</a:t>
              </a:r>
              <a:endPara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3598" y="2256"/>
              <a:ext cx="976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4151" y="2566"/>
              <a:ext cx="25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3040930" y="4154618"/>
            <a:ext cx="4343400" cy="1547813"/>
            <a:chOff x="2054" y="2190"/>
            <a:chExt cx="2736" cy="975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3254" y="2190"/>
              <a:ext cx="1536" cy="4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054" y="2758"/>
              <a:ext cx="13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Prob. </a:t>
              </a: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all end 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</a:t>
              </a: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fewer than </a:t>
              </a:r>
              <a:r>
                <a:rPr lang="en-US" b="1" i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zeros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2583" y="2529"/>
              <a:ext cx="67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98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 It Works: More formally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Note: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Prob. of NOT finding a tail of length </a:t>
            </a:r>
            <a:r>
              <a:rPr lang="en-US" b="1" i="1" dirty="0">
                <a:solidFill>
                  <a:srgbClr val="D600B7"/>
                </a:solidFill>
              </a:rPr>
              <a:t>r</a:t>
            </a:r>
            <a:r>
              <a:rPr lang="en-US" b="1" dirty="0">
                <a:solidFill>
                  <a:srgbClr val="D600B7"/>
                </a:solidFill>
              </a:rPr>
              <a:t> 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If </a:t>
            </a:r>
            <a:r>
              <a:rPr lang="en-US" b="1" i="1" dirty="0">
                <a:solidFill>
                  <a:srgbClr val="0000FF"/>
                </a:solidFill>
              </a:rPr>
              <a:t>m &lt;&lt; 2</a:t>
            </a:r>
            <a:r>
              <a:rPr lang="en-US" b="1" i="1" baseline="30000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, then prob. tends to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                                                  </a:t>
            </a:r>
            <a:r>
              <a:rPr lang="en-US" dirty="0" smtClean="0"/>
              <a:t>      as  </a:t>
            </a:r>
            <a:r>
              <a:rPr lang="en-US" b="1" dirty="0"/>
              <a:t>m/2</a:t>
            </a:r>
            <a:r>
              <a:rPr lang="en-US" b="1" baseline="30000" dirty="0"/>
              <a:t>r</a:t>
            </a:r>
            <a:r>
              <a:rPr lang="en-US" b="1" dirty="0">
                <a:sym typeface="Symbol"/>
              </a:rPr>
              <a:t> 0</a:t>
            </a:r>
            <a:endParaRPr lang="en-US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000"/>
                </a:solidFill>
              </a:rPr>
              <a:t>So, the probability of finding a tail of length 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dirty="0">
                <a:solidFill>
                  <a:srgbClr val="008000"/>
                </a:solidFill>
              </a:rPr>
              <a:t> tends to </a:t>
            </a:r>
            <a:r>
              <a:rPr lang="en-US" b="1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If </a:t>
            </a:r>
            <a:r>
              <a:rPr lang="en-US" b="1" i="1" dirty="0">
                <a:solidFill>
                  <a:srgbClr val="0000FF"/>
                </a:solidFill>
              </a:rPr>
              <a:t>m &gt;&gt; 2</a:t>
            </a:r>
            <a:r>
              <a:rPr lang="en-US" b="1" i="1" baseline="30000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, then prob. tends to </a:t>
            </a:r>
            <a:r>
              <a:rPr lang="en-US" b="1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                                                 </a:t>
            </a:r>
            <a:r>
              <a:rPr lang="en-US" dirty="0" smtClean="0"/>
              <a:t>        as  </a:t>
            </a:r>
            <a:r>
              <a:rPr lang="en-US" b="1" dirty="0"/>
              <a:t>m/2</a:t>
            </a:r>
            <a:r>
              <a:rPr lang="en-US" b="1" baseline="30000" dirty="0"/>
              <a:t>r </a:t>
            </a:r>
            <a:r>
              <a:rPr lang="en-US" b="1" dirty="0">
                <a:sym typeface="Symbol"/>
              </a:rPr>
              <a:t> </a:t>
            </a:r>
            <a:r>
              <a:rPr lang="en-US" b="1" dirty="0"/>
              <a:t> </a:t>
            </a:r>
            <a:r>
              <a:rPr lang="en-US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000"/>
                </a:solidFill>
              </a:rPr>
              <a:t>So, the probability of finding a tail of length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dirty="0">
                <a:solidFill>
                  <a:srgbClr val="008000"/>
                </a:solidFill>
              </a:rPr>
              <a:t> tends to </a:t>
            </a:r>
            <a:r>
              <a:rPr lang="en-US" b="1" dirty="0">
                <a:solidFill>
                  <a:srgbClr val="008000"/>
                </a:solidFill>
              </a:rPr>
              <a:t>1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9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Thus, 2</a:t>
            </a:r>
            <a:r>
              <a:rPr lang="en-US" b="1" i="1" baseline="30000" dirty="0">
                <a:solidFill>
                  <a:srgbClr val="D600B7"/>
                </a:solidFill>
              </a:rPr>
              <a:t>R</a:t>
            </a:r>
            <a:r>
              <a:rPr lang="en-US" b="1" dirty="0">
                <a:solidFill>
                  <a:srgbClr val="D600B7"/>
                </a:solidFill>
              </a:rPr>
              <a:t>  will almost always be around </a:t>
            </a:r>
            <a:r>
              <a:rPr lang="en-US" b="1" i="1" dirty="0">
                <a:solidFill>
                  <a:srgbClr val="D600B7"/>
                </a:solidFill>
              </a:rPr>
              <a:t>m!</a:t>
            </a:r>
          </a:p>
          <a:p>
            <a:pPr marL="0" indent="0">
              <a:buNone/>
            </a:pPr>
            <a:endParaRPr lang="en-US" i="1" dirty="0">
              <a:solidFill>
                <a:srgbClr val="D60093"/>
              </a:solidFill>
              <a:latin typeface="Cambria Math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101131"/>
              </p:ext>
            </p:extLst>
          </p:nvPr>
        </p:nvGraphicFramePr>
        <p:xfrm>
          <a:off x="2036410" y="1690688"/>
          <a:ext cx="52435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2095200" imgH="253800" progId="Equation.3">
                  <p:embed/>
                </p:oleObj>
              </mc:Choice>
              <mc:Fallback>
                <p:oleObj name="Equation" r:id="rId4" imgW="2095200" imgH="25380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410" y="1690688"/>
                        <a:ext cx="5243513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31220"/>
              </p:ext>
            </p:extLst>
          </p:nvPr>
        </p:nvGraphicFramePr>
        <p:xfrm>
          <a:off x="2036410" y="3006725"/>
          <a:ext cx="3171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1320480" imgH="253800" progId="Equation.3">
                  <p:embed/>
                </p:oleObj>
              </mc:Choice>
              <mc:Fallback>
                <p:oleObj name="Equation" r:id="rId6" imgW="1320480" imgH="2538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410" y="3006725"/>
                        <a:ext cx="31718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38285"/>
              </p:ext>
            </p:extLst>
          </p:nvPr>
        </p:nvGraphicFramePr>
        <p:xfrm>
          <a:off x="2036410" y="4086740"/>
          <a:ext cx="32019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8" imgW="1333440" imgH="253800" progId="Equation.3">
                  <p:embed/>
                </p:oleObj>
              </mc:Choice>
              <mc:Fallback>
                <p:oleObj name="Equation" r:id="rId8" imgW="1333440" imgH="25380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410" y="4086740"/>
                        <a:ext cx="32019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52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 It Doesn’t Work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E[2</a:t>
                </a:r>
                <a:r>
                  <a:rPr lang="en-US" b="1" i="1" baseline="30000" dirty="0">
                    <a:solidFill>
                      <a:srgbClr val="D600B7"/>
                    </a:solidFill>
                  </a:rPr>
                  <a:t>R</a:t>
                </a:r>
                <a:r>
                  <a:rPr lang="en-US" b="1" dirty="0">
                    <a:solidFill>
                      <a:srgbClr val="D600B7"/>
                    </a:solidFill>
                  </a:rPr>
                  <a:t>] is actually infinite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Probability halves when </a:t>
                </a:r>
                <a:r>
                  <a:rPr lang="en-US" b="1" i="1" dirty="0">
                    <a:ea typeface="ＭＳ Ｐゴシック" pitchFamily="34" charset="-128"/>
                    <a:cs typeface="ＭＳ Ｐゴシック" pitchFamily="34" charset="-128"/>
                  </a:rPr>
                  <a:t>R</a:t>
                </a:r>
                <a:r>
                  <a:rPr lang="en-US" b="1" dirty="0">
                    <a:ea typeface="ＭＳ Ｐゴシック" pitchFamily="34" charset="-128"/>
                    <a:cs typeface="ＭＳ Ｐゴシック" pitchFamily="34" charset="-128"/>
                  </a:rPr>
                  <a:t> </a:t>
                </a:r>
                <a:r>
                  <a:rPr lang="en-US" b="1" dirty="0">
                    <a:ea typeface="ＭＳ Ｐゴシック" pitchFamily="34" charset="-128"/>
                    <a:cs typeface="ＭＳ Ｐゴシック" pitchFamily="34" charset="-128"/>
                    <a:sym typeface="Symbol"/>
                  </a:rPr>
                  <a:t> </a:t>
                </a:r>
                <a:r>
                  <a:rPr lang="en-US" b="1" i="1" dirty="0">
                    <a:ea typeface="ＭＳ Ｐゴシック" pitchFamily="34" charset="-128"/>
                    <a:cs typeface="ＭＳ Ｐゴシック" pitchFamily="34" charset="-128"/>
                  </a:rPr>
                  <a:t>R+1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, but value doubles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8000"/>
                    </a:solidFill>
                  </a:rPr>
                  <a:t>Workaround involves using many hash functions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h</a:t>
                </a:r>
                <a:r>
                  <a:rPr lang="en-US" b="1" i="1" baseline="-25000" dirty="0">
                    <a:solidFill>
                      <a:srgbClr val="008000"/>
                    </a:solidFill>
                  </a:rPr>
                  <a:t>i</a:t>
                </a:r>
                <a:r>
                  <a:rPr lang="en-US" b="1" baseline="-25000" dirty="0">
                    <a:solidFill>
                      <a:srgbClr val="008000"/>
                    </a:solidFill>
                  </a:rPr>
                  <a:t> </a:t>
                </a:r>
                <a:r>
                  <a:rPr lang="en-US" b="1" dirty="0">
                    <a:solidFill>
                      <a:srgbClr val="008000"/>
                    </a:solidFill>
                  </a:rPr>
                  <a:t>and getting many samples of </a:t>
                </a:r>
                <a:r>
                  <a:rPr lang="en-US" b="1" i="1" dirty="0" err="1">
                    <a:solidFill>
                      <a:srgbClr val="008000"/>
                    </a:solidFill>
                  </a:rPr>
                  <a:t>R</a:t>
                </a:r>
                <a:r>
                  <a:rPr lang="en-US" b="1" i="1" baseline="-25000" dirty="0" err="1">
                    <a:solidFill>
                      <a:srgbClr val="008000"/>
                    </a:solidFill>
                  </a:rPr>
                  <a:t>i</a:t>
                </a:r>
                <a:endParaRPr lang="en-US" b="1" dirty="0">
                  <a:solidFill>
                    <a:srgbClr val="008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How are samples </a:t>
                </a:r>
                <a:r>
                  <a:rPr lang="en-US" b="1" i="1" dirty="0" err="1">
                    <a:solidFill>
                      <a:srgbClr val="0000FF"/>
                    </a:solidFill>
                  </a:rPr>
                  <a:t>R</a:t>
                </a:r>
                <a:r>
                  <a:rPr lang="en-US" b="1" i="1" baseline="-250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b="1" dirty="0">
                    <a:solidFill>
                      <a:srgbClr val="0000FF"/>
                    </a:solidFill>
                  </a:rPr>
                  <a:t> combined?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8000"/>
                    </a:solidFill>
                    <a:ea typeface="ＭＳ Ｐゴシック" pitchFamily="34" charset="-128"/>
                    <a:cs typeface="ＭＳ Ｐゴシック" pitchFamily="34" charset="-128"/>
                  </a:rPr>
                  <a:t>Average?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 What if one very large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  <a:cs typeface="ＭＳ Ｐゴシック" pitchFamily="34" charset="-128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8000"/>
                    </a:solidFill>
                    <a:ea typeface="ＭＳ Ｐゴシック" pitchFamily="34" charset="-128"/>
                    <a:cs typeface="ＭＳ Ｐゴシック" pitchFamily="34" charset="-128"/>
                  </a:rPr>
                  <a:t>Median?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 All estimates are a power of </a:t>
                </a:r>
                <a:r>
                  <a:rPr lang="en-US" b="1" dirty="0">
                    <a:ea typeface="ＭＳ Ｐゴシック" pitchFamily="34" charset="-128"/>
                    <a:cs typeface="ＭＳ Ｐゴシック" pitchFamily="34" charset="-128"/>
                  </a:rPr>
                  <a:t>2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  <a:ea typeface="ＭＳ Ｐゴシック" pitchFamily="34" charset="-128"/>
                    <a:cs typeface="ＭＳ Ｐゴシック" pitchFamily="34" charset="-128"/>
                  </a:rPr>
                  <a:t>Solution: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Partition your samples into small groups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Take the median of groups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Then take the average of the </a:t>
                </a:r>
                <a:r>
                  <a:rPr lang="en-US" dirty="0" smtClean="0"/>
                  <a:t>medians</a:t>
                </a:r>
                <a:endParaRPr lang="en-US" dirty="0">
                  <a:ea typeface="ＭＳ Ｐゴシック" pitchFamily="34" charset="-128"/>
                  <a:cs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8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Computing Moments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Suppose a stream has elements chosen </a:t>
            </a:r>
            <a:r>
              <a:rPr lang="en-US" b="1" dirty="0" smtClean="0">
                <a:solidFill>
                  <a:srgbClr val="0000FF"/>
                </a:solidFill>
              </a:rPr>
              <a:t>from </a:t>
            </a:r>
            <a:r>
              <a:rPr lang="en-US" b="1" dirty="0">
                <a:solidFill>
                  <a:srgbClr val="0000FF"/>
                </a:solidFill>
              </a:rPr>
              <a:t>a set </a:t>
            </a:r>
            <a:r>
              <a:rPr lang="en-US" b="1" i="1" dirty="0">
                <a:solidFill>
                  <a:srgbClr val="0000FF"/>
                </a:solidFill>
              </a:rPr>
              <a:t>A</a:t>
            </a:r>
            <a:r>
              <a:rPr lang="en-US" b="1" dirty="0">
                <a:solidFill>
                  <a:srgbClr val="0000FF"/>
                </a:solidFill>
              </a:rPr>
              <a:t> of 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b="1" dirty="0">
                <a:solidFill>
                  <a:srgbClr val="0000FF"/>
                </a:solidFill>
              </a:rPr>
              <a:t> values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D6009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Let </a:t>
            </a:r>
            <a:r>
              <a:rPr lang="en-US" b="1" i="1" dirty="0">
                <a:solidFill>
                  <a:srgbClr val="D600B7"/>
                </a:solidFill>
              </a:rPr>
              <a:t>m</a:t>
            </a:r>
            <a:r>
              <a:rPr lang="en-US" b="1" i="1" baseline="-25000" dirty="0">
                <a:solidFill>
                  <a:srgbClr val="D600B7"/>
                </a:solidFill>
              </a:rPr>
              <a:t>i</a:t>
            </a:r>
            <a:r>
              <a:rPr lang="en-US" b="1" dirty="0">
                <a:solidFill>
                  <a:srgbClr val="D600B7"/>
                </a:solidFill>
              </a:rPr>
              <a:t> be the number of times value </a:t>
            </a:r>
            <a:r>
              <a:rPr lang="en-US" b="1" i="1" dirty="0" err="1">
                <a:solidFill>
                  <a:srgbClr val="D600B7"/>
                </a:solidFill>
              </a:rPr>
              <a:t>i</a:t>
            </a:r>
            <a:r>
              <a:rPr lang="en-US" b="1" dirty="0">
                <a:solidFill>
                  <a:srgbClr val="D600B7"/>
                </a:solidFill>
              </a:rPr>
              <a:t> occurs in the stream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</a:t>
            </a:r>
            <a:r>
              <a:rPr lang="en-US" b="1" i="1" dirty="0"/>
              <a:t>k</a:t>
            </a:r>
            <a:r>
              <a:rPr lang="en-US" b="1" baseline="30000" dirty="0"/>
              <a:t>th </a:t>
            </a:r>
            <a:r>
              <a:rPr lang="en-US" b="1" i="1" dirty="0">
                <a:solidFill>
                  <a:srgbClr val="D600B7"/>
                </a:solidFill>
              </a:rPr>
              <a:t>moment</a:t>
            </a:r>
            <a:r>
              <a:rPr lang="en-US" b="1" dirty="0"/>
              <a:t>  is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19096"/>
              </p:ext>
            </p:extLst>
          </p:nvPr>
        </p:nvGraphicFramePr>
        <p:xfrm>
          <a:off x="4700587" y="4001294"/>
          <a:ext cx="2790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698400" imgH="266400" progId="Equation.3">
                  <p:embed/>
                </p:oleObj>
              </mc:Choice>
              <mc:Fallback>
                <p:oleObj name="Equation" r:id="rId4" imgW="698400" imgH="266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7" y="4001294"/>
                        <a:ext cx="279082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8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Special Cases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1992"/>
            <a:ext cx="10515600" cy="30849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0</a:t>
            </a:r>
            <a:r>
              <a:rPr lang="en-US" b="1" baseline="30000" dirty="0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moment 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number of distinct elements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The problem just considered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b="1" baseline="30000" dirty="0">
                <a:solidFill>
                  <a:srgbClr val="0000FF"/>
                </a:solidFill>
              </a:rPr>
              <a:t>st</a:t>
            </a:r>
            <a:r>
              <a:rPr lang="en-US" b="1" dirty="0">
                <a:solidFill>
                  <a:srgbClr val="0000FF"/>
                </a:solidFill>
              </a:rPr>
              <a:t> moment 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count of the numbers of elements = length of the stream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Easy to compute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b="1" baseline="30000" dirty="0">
                <a:solidFill>
                  <a:srgbClr val="0000FF"/>
                </a:solidFill>
              </a:rPr>
              <a:t>nd</a:t>
            </a:r>
            <a:r>
              <a:rPr lang="en-US" b="1" dirty="0">
                <a:solidFill>
                  <a:srgbClr val="0000FF"/>
                </a:solidFill>
              </a:rPr>
              <a:t> moment = </a:t>
            </a:r>
            <a:r>
              <a:rPr lang="en-US" b="1" i="1" dirty="0">
                <a:solidFill>
                  <a:srgbClr val="D600B7"/>
                </a:solidFill>
              </a:rPr>
              <a:t>surprise number S</a:t>
            </a:r>
            <a:r>
              <a:rPr lang="en-US" b="1" dirty="0">
                <a:solidFill>
                  <a:srgbClr val="D600B7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measure of how uneven the distribution is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6293"/>
              </p:ext>
            </p:extLst>
          </p:nvPr>
        </p:nvGraphicFramePr>
        <p:xfrm>
          <a:off x="4700587" y="1690688"/>
          <a:ext cx="2790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698400" imgH="266400" progId="Equation.3">
                  <p:embed/>
                </p:oleObj>
              </mc:Choice>
              <mc:Fallback>
                <p:oleObj name="Equation" r:id="rId4" imgW="698400" imgH="266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7" y="1690688"/>
                        <a:ext cx="279082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9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Surprise Number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Stream of length 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11 distinct values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Item counts: </a:t>
            </a:r>
            <a:r>
              <a:rPr lang="en-US" b="1" dirty="0"/>
              <a:t>10, 9, 9, 9, 9, 9, 9, 9, 9, 9, 9</a:t>
            </a:r>
            <a:r>
              <a:rPr lang="en-US" dirty="0"/>
              <a:t>  </a:t>
            </a:r>
            <a:r>
              <a:rPr lang="en-US" b="1" dirty="0">
                <a:solidFill>
                  <a:srgbClr val="D600B7"/>
                </a:solidFill>
              </a:rPr>
              <a:t>Surprise </a:t>
            </a:r>
            <a:r>
              <a:rPr lang="en-US" b="1" i="1" dirty="0">
                <a:solidFill>
                  <a:srgbClr val="D600B7"/>
                </a:solidFill>
              </a:rPr>
              <a:t>S</a:t>
            </a:r>
            <a:r>
              <a:rPr lang="en-US" b="1" dirty="0">
                <a:solidFill>
                  <a:srgbClr val="D600B7"/>
                </a:solidFill>
              </a:rPr>
              <a:t> = </a:t>
            </a:r>
            <a:r>
              <a:rPr lang="en-US" b="1" dirty="0" smtClean="0">
                <a:solidFill>
                  <a:srgbClr val="D600B7"/>
                </a:solidFill>
              </a:rPr>
              <a:t>910 (10</a:t>
            </a:r>
            <a:r>
              <a:rPr lang="en-US" b="1" baseline="30000" dirty="0" smtClean="0">
                <a:solidFill>
                  <a:srgbClr val="D600B7"/>
                </a:solidFill>
              </a:rPr>
              <a:t>2</a:t>
            </a:r>
            <a:r>
              <a:rPr lang="en-US" b="1" dirty="0" smtClean="0">
                <a:solidFill>
                  <a:srgbClr val="D600B7"/>
                </a:solidFill>
              </a:rPr>
              <a:t>+10*9</a:t>
            </a:r>
            <a:r>
              <a:rPr lang="en-US" b="1" baseline="30000" dirty="0" smtClean="0">
                <a:solidFill>
                  <a:srgbClr val="D600B7"/>
                </a:solidFill>
              </a:rPr>
              <a:t>2</a:t>
            </a:r>
            <a:r>
              <a:rPr lang="en-US" b="1" dirty="0" smtClean="0">
                <a:solidFill>
                  <a:srgbClr val="D600B7"/>
                </a:solidFill>
              </a:rPr>
              <a:t>)</a:t>
            </a:r>
            <a:endParaRPr lang="en-US" b="1" dirty="0">
              <a:solidFill>
                <a:srgbClr val="D600B7"/>
              </a:solidFill>
            </a:endParaRP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Item counts: </a:t>
            </a:r>
            <a:r>
              <a:rPr lang="en-US" b="1" dirty="0"/>
              <a:t>90, 1, 1, 1, 1, 1, 1, 1 ,1, 1, 1  </a:t>
            </a:r>
            <a:r>
              <a:rPr lang="en-US" b="1" dirty="0">
                <a:solidFill>
                  <a:srgbClr val="D600B7"/>
                </a:solidFill>
              </a:rPr>
              <a:t>Surprise </a:t>
            </a:r>
            <a:r>
              <a:rPr lang="en-US" b="1" i="1" dirty="0">
                <a:solidFill>
                  <a:srgbClr val="D600B7"/>
                </a:solidFill>
              </a:rPr>
              <a:t>S</a:t>
            </a:r>
            <a:r>
              <a:rPr lang="en-US" b="1" dirty="0">
                <a:solidFill>
                  <a:srgbClr val="D600B7"/>
                </a:solidFill>
              </a:rPr>
              <a:t> = </a:t>
            </a:r>
            <a:r>
              <a:rPr lang="en-US" b="1" dirty="0">
                <a:solidFill>
                  <a:srgbClr val="D600B7"/>
                </a:solidFill>
              </a:rPr>
              <a:t>8,110 </a:t>
            </a:r>
            <a:r>
              <a:rPr lang="en-US" b="1" dirty="0" smtClean="0">
                <a:solidFill>
                  <a:srgbClr val="D600B7"/>
                </a:solidFill>
              </a:rPr>
              <a:t>(90</a:t>
            </a:r>
            <a:r>
              <a:rPr lang="en-US" b="1" baseline="30000" dirty="0" smtClean="0">
                <a:solidFill>
                  <a:srgbClr val="D600B7"/>
                </a:solidFill>
              </a:rPr>
              <a:t>2</a:t>
            </a:r>
            <a:r>
              <a:rPr lang="en-US" b="1" dirty="0" smtClean="0">
                <a:solidFill>
                  <a:srgbClr val="D600B7"/>
                </a:solidFill>
              </a:rPr>
              <a:t>+10*1</a:t>
            </a:r>
            <a:r>
              <a:rPr lang="en-US" b="1" baseline="30000" dirty="0" smtClean="0">
                <a:solidFill>
                  <a:srgbClr val="D600B7"/>
                </a:solidFill>
              </a:rPr>
              <a:t>2</a:t>
            </a:r>
            <a:r>
              <a:rPr lang="en-US" b="1" dirty="0" smtClean="0">
                <a:solidFill>
                  <a:srgbClr val="D600B7"/>
                </a:solidFill>
              </a:rPr>
              <a:t>)</a:t>
            </a:r>
            <a:endParaRPr lang="en-US" b="1" dirty="0">
              <a:solidFill>
                <a:srgbClr val="D6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AMS Method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AMS method works for all moments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8000"/>
                    </a:solidFill>
                  </a:rPr>
                  <a:t>Gives an unbiased estimate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We will just concentrate on the 2</a:t>
                </a:r>
                <a:r>
                  <a:rPr lang="en-US" b="1" baseline="30000" dirty="0">
                    <a:solidFill>
                      <a:srgbClr val="D600B7"/>
                    </a:solidFill>
                  </a:rPr>
                  <a:t>nd</a:t>
                </a:r>
                <a:r>
                  <a:rPr lang="en-US" b="1" dirty="0">
                    <a:solidFill>
                      <a:srgbClr val="D600B7"/>
                    </a:solidFill>
                  </a:rPr>
                  <a:t> moment </a:t>
                </a:r>
                <a:r>
                  <a:rPr lang="en-US" b="1" i="1" dirty="0">
                    <a:solidFill>
                      <a:srgbClr val="D600B7"/>
                    </a:solidFill>
                  </a:rPr>
                  <a:t>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We pick and keep track of many variables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X:</a:t>
                </a:r>
                <a:endParaRPr lang="en-US" b="1" dirty="0">
                  <a:solidFill>
                    <a:srgbClr val="0000FF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For each variable </a:t>
                </a:r>
                <a:r>
                  <a:rPr lang="en-US" b="1" i="1" dirty="0">
                    <a:ea typeface="ＭＳ Ｐゴシック" pitchFamily="34" charset="-128"/>
                    <a:cs typeface="ＭＳ Ｐゴシック" pitchFamily="34" charset="-128"/>
                  </a:rPr>
                  <a:t>X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 we store </a:t>
                </a:r>
                <a:r>
                  <a:rPr lang="en-US" b="1" i="1" dirty="0">
                    <a:ea typeface="ＭＳ Ｐゴシック" pitchFamily="34" charset="-128"/>
                    <a:cs typeface="ＭＳ Ｐゴシック" pitchFamily="34" charset="-128"/>
                  </a:rPr>
                  <a:t>X.el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 and </a:t>
                </a:r>
                <a:r>
                  <a:rPr lang="en-US" b="1" i="1" dirty="0" err="1">
                    <a:ea typeface="ＭＳ Ｐゴシック" pitchFamily="34" charset="-128"/>
                    <a:cs typeface="ＭＳ Ｐゴシック" pitchFamily="34" charset="-128"/>
                  </a:rPr>
                  <a:t>X.val</a:t>
                </a:r>
                <a:endParaRPr lang="en-US" b="1" i="1" dirty="0">
                  <a:ea typeface="ＭＳ Ｐゴシック" pitchFamily="34" charset="-128"/>
                  <a:cs typeface="ＭＳ Ｐゴシック" pitchFamily="34" charset="-128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b="1" i="1" dirty="0" err="1">
                    <a:ea typeface="ＭＳ Ｐゴシック" pitchFamily="34" charset="-128"/>
                    <a:cs typeface="ＭＳ Ｐゴシック" pitchFamily="34" charset="-128"/>
                  </a:rPr>
                  <a:t>X.el</a:t>
                </a:r>
                <a:r>
                  <a:rPr lang="en-US" b="1" i="1" dirty="0">
                    <a:ea typeface="ＭＳ Ｐゴシック" pitchFamily="34" charset="-128"/>
                    <a:cs typeface="ＭＳ Ｐゴシック" pitchFamily="34" charset="-128"/>
                  </a:rPr>
                  <a:t> 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corresponds to the item </a:t>
                </a:r>
                <a:r>
                  <a:rPr lang="en-US" b="1" i="1" dirty="0" err="1">
                    <a:ea typeface="ＭＳ Ｐゴシック" pitchFamily="34" charset="-128"/>
                    <a:cs typeface="ＭＳ Ｐゴシック" pitchFamily="34" charset="-128"/>
                  </a:rPr>
                  <a:t>i</a:t>
                </a:r>
                <a:endParaRPr lang="en-US" b="1" i="1" dirty="0">
                  <a:ea typeface="ＭＳ Ｐゴシック" pitchFamily="34" charset="-128"/>
                  <a:cs typeface="ＭＳ Ｐゴシック" pitchFamily="34" charset="-128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b="1" i="1" dirty="0" err="1">
                    <a:ea typeface="ＭＳ Ｐゴシック" pitchFamily="34" charset="-128"/>
                    <a:cs typeface="ＭＳ Ｐゴシック" pitchFamily="34" charset="-128"/>
                  </a:rPr>
                  <a:t>X.val</a:t>
                </a:r>
                <a:r>
                  <a:rPr lang="en-US" b="1" i="1" dirty="0">
                    <a:ea typeface="ＭＳ Ｐゴシック" pitchFamily="34" charset="-128"/>
                    <a:cs typeface="ＭＳ Ｐゴシック" pitchFamily="34" charset="-128"/>
                  </a:rPr>
                  <a:t> 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corresponds to the </a:t>
                </a:r>
                <a:r>
                  <a:rPr lang="en-US" b="1" dirty="0">
                    <a:ea typeface="ＭＳ Ｐゴシック" pitchFamily="34" charset="-128"/>
                    <a:cs typeface="ＭＳ Ｐゴシック" pitchFamily="34" charset="-128"/>
                  </a:rPr>
                  <a:t>count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 of item </a:t>
                </a:r>
                <a:r>
                  <a:rPr lang="en-US" b="1" i="1" dirty="0" err="1">
                    <a:ea typeface="ＭＳ Ｐゴシック" pitchFamily="34" charset="-128"/>
                    <a:cs typeface="ＭＳ Ｐゴシック" pitchFamily="34" charset="-128"/>
                  </a:rPr>
                  <a:t>i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Note this requires a count in main memory, </a:t>
                </a:r>
                <a:r>
                  <a:rPr lang="en-US" dirty="0" smtClean="0">
                    <a:ea typeface="ＭＳ Ｐゴシック" pitchFamily="34" charset="-128"/>
                    <a:cs typeface="ＭＳ Ｐゴシック" pitchFamily="34" charset="-128"/>
                  </a:rPr>
                  <a:t>so 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number of </a:t>
                </a:r>
                <a:r>
                  <a:rPr lang="en-US" b="1" i="1" dirty="0">
                    <a:ea typeface="ＭＳ Ｐゴシック" pitchFamily="34" charset="-128"/>
                    <a:cs typeface="ＭＳ Ｐゴシック" pitchFamily="34" charset="-128"/>
                  </a:rPr>
                  <a:t>X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s is limited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ea typeface="ＭＳ Ｐゴシック" pitchFamily="34" charset="-128"/>
                    <a:cs typeface="ＭＳ Ｐゴシック" pitchFamily="34" charset="-128"/>
                  </a:rPr>
                  <a:t>Our goal is to compute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  <a:ea typeface="ＭＳ Ｐゴシック" pitchFamily="34" charset="-128"/>
                        <a:cs typeface="ＭＳ Ｐゴシック" pitchFamily="34" charset="-128"/>
                      </a:rPr>
                      <m:t>𝑺</m:t>
                    </m:r>
                    <m:r>
                      <a:rPr lang="en-US" b="1">
                        <a:solidFill>
                          <a:srgbClr val="008000"/>
                        </a:solidFill>
                        <a:latin typeface="Cambria Math"/>
                        <a:ea typeface="ＭＳ Ｐゴシック" pitchFamily="34" charset="-128"/>
                        <a:cs typeface="ＭＳ Ｐゴシック" pitchFamily="34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ＭＳ Ｐゴシック" pitchFamily="34" charset="-128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ea typeface="ＭＳ Ｐゴシック" pitchFamily="34" charset="-128"/>
                            <a:cs typeface="ＭＳ Ｐゴシック" pitchFamily="34" charset="-128"/>
                          </a:rPr>
                          <m:t>𝒊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  <a:blipFill>
                <a:blip r:embed="rId3"/>
                <a:stretch>
                  <a:fillRect l="-1043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7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One Random Variable (X)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How to set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X.val</a:t>
                </a:r>
                <a:r>
                  <a:rPr lang="en-US" b="1" dirty="0">
                    <a:solidFill>
                      <a:srgbClr val="0000FF"/>
                    </a:solidFill>
                  </a:rPr>
                  <a:t> and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X.el</a:t>
                </a:r>
                <a:r>
                  <a:rPr lang="en-US" b="1" dirty="0">
                    <a:solidFill>
                      <a:srgbClr val="0000FF"/>
                    </a:solidFill>
                  </a:rPr>
                  <a:t>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8000"/>
                    </a:solidFill>
                  </a:rPr>
                  <a:t>Assume stream has length </a:t>
                </a:r>
                <a:r>
                  <a:rPr lang="en-US" b="1" i="1" dirty="0" smtClean="0">
                    <a:solidFill>
                      <a:srgbClr val="008000"/>
                    </a:solidFill>
                  </a:rPr>
                  <a:t>n</a:t>
                </a:r>
                <a:endParaRPr lang="en-US" dirty="0">
                  <a:solidFill>
                    <a:srgbClr val="008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Pick some random time </a:t>
                </a:r>
                <a:r>
                  <a:rPr lang="en-US" b="1" i="1" dirty="0"/>
                  <a:t>t</a:t>
                </a:r>
                <a:r>
                  <a:rPr lang="en-US" dirty="0"/>
                  <a:t> (</a:t>
                </a:r>
                <a:r>
                  <a:rPr lang="en-US" b="1" i="1" dirty="0"/>
                  <a:t>t&lt;n</a:t>
                </a:r>
                <a:r>
                  <a:rPr lang="en-US" dirty="0"/>
                  <a:t>) to start, </a:t>
                </a:r>
                <a:r>
                  <a:rPr lang="en-US" dirty="0" smtClean="0"/>
                  <a:t>so </a:t>
                </a:r>
                <a:r>
                  <a:rPr lang="en-US" dirty="0"/>
                  <a:t>that any time is equally likely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Let at time </a:t>
                </a:r>
                <a:r>
                  <a:rPr lang="en-US" b="1" i="1" dirty="0"/>
                  <a:t>t</a:t>
                </a:r>
                <a:r>
                  <a:rPr lang="en-US" dirty="0"/>
                  <a:t> the stream have item </a:t>
                </a:r>
                <a:r>
                  <a:rPr lang="en-US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dirty="0"/>
                  <a:t>.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 We set</a:t>
                </a:r>
                <a:r>
                  <a:rPr lang="en-US" i="1" dirty="0">
                    <a:solidFill>
                      <a:srgbClr val="33CC33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0000FF"/>
                    </a:solidFill>
                  </a:rPr>
                  <a:t>X.el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 = </a:t>
                </a:r>
                <a:r>
                  <a:rPr lang="en-US" b="1" i="1" dirty="0" err="1">
                    <a:solidFill>
                      <a:srgbClr val="0000FF"/>
                    </a:solidFill>
                  </a:rPr>
                  <a:t>i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Then we maintain count </a:t>
                </a:r>
                <a:r>
                  <a:rPr lang="en-US" b="1" i="1" dirty="0"/>
                  <a:t>c</a:t>
                </a:r>
                <a:r>
                  <a:rPr lang="en-US" i="1" dirty="0"/>
                  <a:t> (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X.val = c</a:t>
                </a:r>
                <a:r>
                  <a:rPr lang="en-US" dirty="0"/>
                  <a:t>) of the number of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i</a:t>
                </a:r>
                <a:r>
                  <a:rPr lang="en-US" i="1" dirty="0">
                    <a:solidFill>
                      <a:srgbClr val="000000"/>
                    </a:solidFill>
                  </a:rPr>
                  <a:t>s </a:t>
                </a:r>
                <a:r>
                  <a:rPr lang="en-US" dirty="0">
                    <a:solidFill>
                      <a:srgbClr val="000000"/>
                    </a:solidFill>
                  </a:rPr>
                  <a:t>in the stream starting from the chosen time </a:t>
                </a:r>
                <a:r>
                  <a:rPr lang="en-US" b="1" i="1" dirty="0" smtClean="0">
                    <a:solidFill>
                      <a:srgbClr val="000000"/>
                    </a:solidFill>
                  </a:rPr>
                  <a:t>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Then </a:t>
                </a:r>
                <a:r>
                  <a:rPr lang="en-US" b="1" dirty="0">
                    <a:solidFill>
                      <a:srgbClr val="D600B7"/>
                    </a:solidFill>
                  </a:rPr>
                  <a:t>the estimate of the 2</a:t>
                </a:r>
                <a:r>
                  <a:rPr lang="en-US" b="1" baseline="30000" dirty="0">
                    <a:solidFill>
                      <a:srgbClr val="D600B7"/>
                    </a:solidFill>
                  </a:rPr>
                  <a:t>nd</a:t>
                </a:r>
                <a:r>
                  <a:rPr lang="en-US" b="1" dirty="0">
                    <a:solidFill>
                      <a:srgbClr val="D600B7"/>
                    </a:solidFill>
                  </a:rPr>
                  <a:t> moment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  <a:ea typeface="ＭＳ Ｐゴシック" pitchFamily="34" charset="-128"/>
                            <a:cs typeface="ＭＳ Ｐゴシック" pitchFamily="34" charset="-128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  <a:ea typeface="ＭＳ Ｐゴシック" pitchFamily="34" charset="-128"/>
                            <a:cs typeface="ＭＳ Ｐゴシック" pitchFamily="34" charset="-128"/>
                          </a:rPr>
                          <m:t>𝒊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b="1" dirty="0" smtClean="0">
                    <a:solidFill>
                      <a:srgbClr val="D600B7"/>
                    </a:solidFill>
                  </a:rPr>
                  <a:t>) is: </a:t>
                </a:r>
                <a:br>
                  <a:rPr lang="en-US" b="1" dirty="0" smtClean="0">
                    <a:solidFill>
                      <a:srgbClr val="D600B7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𝑺</m:t>
                    </m:r>
                    <m:r>
                      <a:rPr lang="en-US" b="1" dirty="0">
                        <a:solidFill>
                          <a:srgbClr val="D600B7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𝑿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) = 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 (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·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 – 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Note, we will keep track of multiple </a:t>
                </a:r>
                <a:r>
                  <a:rPr lang="en-US" b="1" dirty="0" err="1">
                    <a:ea typeface="ＭＳ Ｐゴシック" pitchFamily="34" charset="-128"/>
                    <a:cs typeface="ＭＳ Ｐゴシック" pitchFamily="34" charset="-128"/>
                  </a:rPr>
                  <a:t>X</a:t>
                </a:r>
                <a:r>
                  <a:rPr lang="en-US" dirty="0" err="1">
                    <a:ea typeface="ＭＳ Ｐゴシック" pitchFamily="34" charset="-128"/>
                    <a:cs typeface="ＭＳ Ｐゴシック" pitchFamily="34" charset="-128"/>
                  </a:rPr>
                  <a:t>s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, (</a:t>
                </a:r>
                <a:r>
                  <a:rPr lang="en-US" b="1" dirty="0">
                    <a:ea typeface="ＭＳ Ｐゴシック" pitchFamily="34" charset="-128"/>
                    <a:cs typeface="ＭＳ Ｐゴシック" pitchFamily="34" charset="-128"/>
                  </a:rPr>
                  <a:t>X</a:t>
                </a:r>
                <a:r>
                  <a:rPr lang="en-US" b="1" baseline="-25000" dirty="0">
                    <a:ea typeface="ＭＳ Ｐゴシック" pitchFamily="34" charset="-128"/>
                    <a:cs typeface="ＭＳ Ｐゴシック" pitchFamily="34" charset="-128"/>
                  </a:rPr>
                  <a:t>1</a:t>
                </a:r>
                <a:r>
                  <a:rPr lang="en-US" b="1" dirty="0">
                    <a:ea typeface="ＭＳ Ｐゴシック" pitchFamily="34" charset="-128"/>
                    <a:cs typeface="ＭＳ Ｐゴシック" pitchFamily="34" charset="-128"/>
                  </a:rPr>
                  <a:t>, X</a:t>
                </a:r>
                <a:r>
                  <a:rPr lang="en-US" b="1" baseline="-25000" dirty="0">
                    <a:ea typeface="ＭＳ Ｐゴシック" pitchFamily="34" charset="-128"/>
                    <a:cs typeface="ＭＳ Ｐゴシック" pitchFamily="34" charset="-128"/>
                  </a:rPr>
                  <a:t>2</a:t>
                </a:r>
                <a:r>
                  <a:rPr lang="en-US" b="1" dirty="0">
                    <a:ea typeface="ＭＳ Ｐゴシック" pitchFamily="34" charset="-128"/>
                    <a:cs typeface="ＭＳ Ｐゴシック" pitchFamily="34" charset="-128"/>
                  </a:rPr>
                  <a:t>,… </a:t>
                </a:r>
                <a:r>
                  <a:rPr lang="en-US" b="1" dirty="0" err="1">
                    <a:ea typeface="ＭＳ Ｐゴシック" pitchFamily="34" charset="-128"/>
                    <a:cs typeface="ＭＳ Ｐゴシック" pitchFamily="34" charset="-128"/>
                  </a:rPr>
                  <a:t>X</a:t>
                </a:r>
                <a:r>
                  <a:rPr lang="en-US" b="1" baseline="-25000" dirty="0" err="1">
                    <a:ea typeface="ＭＳ Ｐゴシック" pitchFamily="34" charset="-128"/>
                    <a:cs typeface="ＭＳ Ｐゴシック" pitchFamily="34" charset="-128"/>
                  </a:rPr>
                  <a:t>k</a:t>
                </a:r>
                <a:r>
                  <a:rPr lang="en-US" dirty="0" smtClean="0">
                    <a:ea typeface="ＭＳ Ｐゴシック" pitchFamily="34" charset="-128"/>
                    <a:cs typeface="ＭＳ Ｐゴシック" pitchFamily="34" charset="-128"/>
                  </a:rPr>
                  <a:t>) and 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our final estimate will be</a:t>
                </a:r>
                <a:r>
                  <a:rPr lang="en-US" b="1" dirty="0">
                    <a:solidFill>
                      <a:srgbClr val="008000"/>
                    </a:solidFill>
                    <a:ea typeface="ＭＳ Ｐゴシック" pitchFamily="34" charset="-128"/>
                    <a:cs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  <a:ea typeface="ＭＳ Ｐゴシック" pitchFamily="34" charset="-128"/>
                        <a:cs typeface="ＭＳ Ｐゴシック" pitchFamily="34" charset="-128"/>
                      </a:rPr>
                      <m:t>𝑺</m:t>
                    </m:r>
                    <m:r>
                      <a:rPr lang="en-US" b="1">
                        <a:solidFill>
                          <a:srgbClr val="008000"/>
                        </a:solidFill>
                        <a:latin typeface="Cambria Math"/>
                        <a:ea typeface="ＭＳ Ｐゴシック" pitchFamily="34" charset="-128"/>
                        <a:cs typeface="ＭＳ Ｐゴシック" pitchFamily="34" charset="-128"/>
                      </a:rPr>
                      <m:t>=</m:t>
                    </m:r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  <a:ea typeface="ＭＳ Ｐゴシック" pitchFamily="34" charset="-128"/>
                        <a:cs typeface="ＭＳ Ｐゴシック" pitchFamily="34" charset="-128"/>
                      </a:rPr>
                      <m:t>𝟏</m:t>
                    </m:r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  <a:ea typeface="ＭＳ Ｐゴシック" pitchFamily="34" charset="-128"/>
                        <a:cs typeface="ＭＳ Ｐゴシック" pitchFamily="34" charset="-128"/>
                      </a:rPr>
                      <m:t>/</m:t>
                    </m:r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  <a:ea typeface="ＭＳ Ｐゴシック" pitchFamily="34" charset="-128"/>
                        <a:cs typeface="ＭＳ Ｐゴシック" pitchFamily="34" charset="-128"/>
                      </a:rPr>
                      <m:t>𝒌</m:t>
                    </m:r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ＭＳ Ｐゴシック" pitchFamily="34" charset="-128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ea typeface="ＭＳ Ｐゴシック" pitchFamily="34" charset="-128"/>
                            <a:cs typeface="ＭＳ Ｐゴシック" pitchFamily="34" charset="-128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ea typeface="ＭＳ Ｐゴシック" pitchFamily="34" charset="-128"/>
                            <a:cs typeface="ＭＳ Ｐゴシック" pitchFamily="34" charset="-128"/>
                          </a:rPr>
                          <m:t>𝒌</m:t>
                        </m:r>
                      </m:sup>
                      <m:e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ea typeface="ＭＳ Ｐゴシック" pitchFamily="34" charset="-128"/>
                            <a:cs typeface="ＭＳ Ｐゴシック" pitchFamily="34" charset="-128"/>
                          </a:rPr>
                          <m:t>𝒇</m:t>
                        </m:r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ea typeface="ＭＳ Ｐゴシック" pitchFamily="34" charset="-128"/>
                            <a:cs typeface="ＭＳ Ｐゴシック" pitchFamily="34" charset="-128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ea typeface="ＭＳ Ｐゴシック" pitchFamily="34" charset="-128"/>
                            <a:cs typeface="ＭＳ Ｐゴシック" pitchFamily="34" charset="-128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>
                  <a:solidFill>
                    <a:srgbClr val="008000"/>
                  </a:solidFill>
                  <a:ea typeface="ＭＳ Ｐゴシック" pitchFamily="34" charset="-128"/>
                  <a:cs typeface="ＭＳ Ｐゴシック" pitchFamily="34" charset="-12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  <a:blipFill>
                <a:blip r:embed="rId3"/>
                <a:stretch>
                  <a:fillRect l="-1043" t="-20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5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Expectation Analysis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9249"/>
                <a:ext cx="10515600" cy="403224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2</a:t>
                </a:r>
                <a:r>
                  <a:rPr lang="en-US" b="1" baseline="30000" dirty="0">
                    <a:solidFill>
                      <a:srgbClr val="0000FF"/>
                    </a:solidFill>
                  </a:rPr>
                  <a:t>nd</a:t>
                </a:r>
                <a:r>
                  <a:rPr lang="en-US" b="1" dirty="0">
                    <a:solidFill>
                      <a:srgbClr val="0000FF"/>
                    </a:solidFill>
                  </a:rPr>
                  <a:t> moment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𝑺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endParaRPr lang="en-US" b="1" baseline="30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i="1" dirty="0">
                    <a:solidFill>
                      <a:srgbClr val="008000"/>
                    </a:solidFill>
                  </a:rPr>
                  <a:t>c</a:t>
                </a:r>
                <a:r>
                  <a:rPr lang="en-US" b="1" i="1" baseline="-25000" dirty="0">
                    <a:solidFill>
                      <a:srgbClr val="008000"/>
                    </a:solidFill>
                  </a:rPr>
                  <a:t>t</a:t>
                </a:r>
                <a:r>
                  <a:rPr lang="en-US" i="1" baseline="-25000" dirty="0"/>
                  <a:t> </a:t>
                </a:r>
                <a:r>
                  <a:rPr lang="en-US" dirty="0"/>
                  <a:t>… number of times item at time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t</a:t>
                </a:r>
                <a:r>
                  <a:rPr lang="en-US" dirty="0"/>
                  <a:t> appears </a:t>
                </a:r>
                <a:r>
                  <a:rPr lang="en-US" dirty="0" smtClean="0"/>
                  <a:t>from </a:t>
                </a:r>
                <a:r>
                  <a:rPr lang="en-US" dirty="0"/>
                  <a:t>time </a:t>
                </a:r>
                <a:r>
                  <a:rPr lang="en-US" b="1" dirty="0"/>
                  <a:t>t </a:t>
                </a:r>
                <a:r>
                  <a:rPr lang="en-US" dirty="0"/>
                  <a:t>onwards </a:t>
                </a:r>
                <a:r>
                  <a:rPr lang="en-US" dirty="0" smtClean="0"/>
                  <a:t>								(</a:t>
                </a:r>
                <a:r>
                  <a:rPr lang="en-US" b="1" i="1" dirty="0"/>
                  <a:t>c</a:t>
                </a:r>
                <a:r>
                  <a:rPr lang="en-US" b="1" i="1" baseline="-25000" dirty="0"/>
                  <a:t>1</a:t>
                </a:r>
                <a:r>
                  <a:rPr lang="en-US" b="1" i="1" dirty="0"/>
                  <a:t>=m</a:t>
                </a:r>
                <a:r>
                  <a:rPr lang="en-US" b="1" i="1" baseline="-25000" dirty="0"/>
                  <a:t>a </a:t>
                </a:r>
                <a:r>
                  <a:rPr lang="en-US" i="1" dirty="0"/>
                  <a:t>, </a:t>
                </a:r>
                <a:r>
                  <a:rPr lang="en-US" b="1" i="1" dirty="0"/>
                  <a:t>c</a:t>
                </a:r>
                <a:r>
                  <a:rPr lang="en-US" b="1" i="1" baseline="-25000" dirty="0"/>
                  <a:t>2</a:t>
                </a:r>
                <a:r>
                  <a:rPr lang="en-US" b="1" i="1" dirty="0"/>
                  <a:t>=m</a:t>
                </a:r>
                <a:r>
                  <a:rPr lang="en-US" b="1" i="1" baseline="-25000" dirty="0"/>
                  <a:t>a</a:t>
                </a:r>
                <a:r>
                  <a:rPr lang="en-US" b="1" i="1" dirty="0"/>
                  <a:t>-1</a:t>
                </a:r>
                <a:r>
                  <a:rPr lang="en-US" i="1" dirty="0"/>
                  <a:t>, </a:t>
                </a:r>
                <a:r>
                  <a:rPr lang="en-US" b="1" i="1" dirty="0"/>
                  <a:t>c</a:t>
                </a:r>
                <a:r>
                  <a:rPr lang="en-US" b="1" i="1" baseline="-25000" dirty="0"/>
                  <a:t>3</a:t>
                </a:r>
                <a:r>
                  <a:rPr lang="en-US" b="1" i="1" dirty="0"/>
                  <a:t>=</a:t>
                </a:r>
                <a:r>
                  <a:rPr lang="en-US" b="1" i="1" dirty="0" err="1"/>
                  <a:t>m</a:t>
                </a:r>
                <a:r>
                  <a:rPr lang="en-US" b="1" i="1" baseline="-25000" dirty="0" err="1"/>
                  <a:t>b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𝒇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cs typeface="Times New Roman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i="1" dirty="0">
                  <a:latin typeface="Cambria Math"/>
                  <a:cs typeface="Times New Roman" pitchFamily="18" charset="0"/>
                </a:endParaRPr>
              </a:p>
              <a:p>
                <a:pPr marL="118872" indent="0">
                  <a:buNone/>
                </a:pPr>
                <a:r>
                  <a:rPr lang="en-US" b="1" dirty="0">
                    <a:solidFill>
                      <a:srgbClr val="0000FF"/>
                    </a:solidFill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 (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+…+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9249"/>
                <a:ext cx="10515600" cy="4032242"/>
              </a:xfrm>
              <a:blipFill>
                <a:blip r:embed="rId3"/>
                <a:stretch>
                  <a:fillRect l="-1043" t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29200" y="5127445"/>
            <a:ext cx="1371601" cy="1533526"/>
            <a:chOff x="2160" y="3024"/>
            <a:chExt cx="864" cy="966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160" y="3408"/>
              <a:ext cx="86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8000"/>
                  </a:solidFill>
                </a:rPr>
                <a:t>Time t </a:t>
              </a:r>
              <a:r>
                <a:rPr lang="en-US" dirty="0">
                  <a:solidFill>
                    <a:srgbClr val="008000"/>
                  </a:solidFill>
                </a:rPr>
                <a:t>when</a:t>
              </a:r>
            </a:p>
            <a:p>
              <a:pPr algn="ctr"/>
              <a:r>
                <a:rPr lang="en-US" dirty="0">
                  <a:solidFill>
                    <a:srgbClr val="008000"/>
                  </a:solidFill>
                </a:rPr>
                <a:t>the last </a:t>
              </a:r>
              <a:r>
                <a:rPr lang="en-US" b="1" i="1" dirty="0" err="1" smtClean="0">
                  <a:solidFill>
                    <a:srgbClr val="008000"/>
                  </a:solidFill>
                </a:rPr>
                <a:t>i</a:t>
              </a:r>
              <a:r>
                <a:rPr lang="en-US" b="1" i="1" dirty="0" smtClean="0">
                  <a:solidFill>
                    <a:srgbClr val="008000"/>
                  </a:solidFill>
                </a:rPr>
                <a:t> </a:t>
              </a:r>
              <a:r>
                <a:rPr lang="en-US" dirty="0" smtClean="0">
                  <a:solidFill>
                    <a:srgbClr val="008000"/>
                  </a:solidFill>
                </a:rPr>
                <a:t>is </a:t>
              </a:r>
              <a:br>
                <a:rPr lang="en-US" dirty="0" smtClean="0">
                  <a:solidFill>
                    <a:srgbClr val="008000"/>
                  </a:solidFill>
                </a:rPr>
              </a:br>
              <a:r>
                <a:rPr lang="en-US" dirty="0" smtClean="0">
                  <a:solidFill>
                    <a:srgbClr val="008000"/>
                  </a:solidFill>
                </a:rPr>
                <a:t>seen </a:t>
              </a:r>
              <a:r>
                <a:rPr lang="en-US" b="1" dirty="0" smtClean="0">
                  <a:solidFill>
                    <a:srgbClr val="008000"/>
                  </a:solidFill>
                </a:rPr>
                <a:t>(</a:t>
              </a:r>
              <a:r>
                <a:rPr lang="en-US" b="1" i="1" dirty="0" err="1" smtClean="0">
                  <a:solidFill>
                    <a:srgbClr val="008000"/>
                  </a:solidFill>
                </a:rPr>
                <a:t>c</a:t>
              </a:r>
              <a:r>
                <a:rPr lang="en-US" b="1" i="1" baseline="-25000" dirty="0" err="1" smtClean="0">
                  <a:solidFill>
                    <a:srgbClr val="008000"/>
                  </a:solidFill>
                </a:rPr>
                <a:t>t</a:t>
              </a:r>
              <a:r>
                <a:rPr lang="en-US" b="1" i="1" dirty="0" smtClean="0">
                  <a:solidFill>
                    <a:srgbClr val="008000"/>
                  </a:solidFill>
                </a:rPr>
                <a:t>=1</a:t>
              </a:r>
              <a:r>
                <a:rPr lang="en-US" b="1" dirty="0" smtClean="0">
                  <a:solidFill>
                    <a:srgbClr val="008000"/>
                  </a:solidFill>
                </a:rPr>
                <a:t>)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 flipV="1">
              <a:off x="2352" y="3024"/>
              <a:ext cx="192" cy="38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563135" y="5106524"/>
            <a:ext cx="2228850" cy="1449388"/>
            <a:chOff x="2832" y="3072"/>
            <a:chExt cx="1404" cy="913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120" y="3408"/>
              <a:ext cx="111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</a:rPr>
                <a:t>Time </a:t>
              </a:r>
              <a:r>
                <a:rPr lang="en-US" b="1" i="1" dirty="0" smtClean="0">
                  <a:solidFill>
                    <a:srgbClr val="008000"/>
                  </a:solidFill>
                </a:rPr>
                <a:t>t</a:t>
              </a:r>
              <a:r>
                <a:rPr lang="en-US" dirty="0" smtClean="0">
                  <a:solidFill>
                    <a:srgbClr val="008000"/>
                  </a:solidFill>
                </a:rPr>
                <a:t> when</a:t>
              </a:r>
              <a:endParaRPr lang="en-US" dirty="0">
                <a:solidFill>
                  <a:srgbClr val="008000"/>
                </a:solidFill>
              </a:endParaRPr>
            </a:p>
            <a:p>
              <a:pPr algn="ctr"/>
              <a:r>
                <a:rPr lang="en-US" dirty="0">
                  <a:solidFill>
                    <a:srgbClr val="008000"/>
                  </a:solidFill>
                </a:rPr>
                <a:t>the penultimate</a:t>
              </a:r>
            </a:p>
            <a:p>
              <a:pPr algn="ctr"/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b="1" i="1" dirty="0" err="1">
                  <a:solidFill>
                    <a:srgbClr val="008000"/>
                  </a:solidFill>
                </a:rPr>
                <a:t>i</a:t>
              </a:r>
              <a:r>
                <a:rPr lang="en-US" i="1" dirty="0">
                  <a:solidFill>
                    <a:srgbClr val="008000"/>
                  </a:solidFill>
                </a:rPr>
                <a:t> </a:t>
              </a:r>
              <a:r>
                <a:rPr lang="en-US" dirty="0">
                  <a:solidFill>
                    <a:srgbClr val="008000"/>
                  </a:solidFill>
                </a:rPr>
                <a:t>is </a:t>
              </a:r>
              <a:r>
                <a:rPr lang="en-US" dirty="0" smtClean="0">
                  <a:solidFill>
                    <a:srgbClr val="008000"/>
                  </a:solidFill>
                </a:rPr>
                <a:t>seen (</a:t>
              </a:r>
              <a:r>
                <a:rPr lang="en-US" b="1" i="1" dirty="0" err="1" smtClean="0">
                  <a:solidFill>
                    <a:srgbClr val="008000"/>
                  </a:solidFill>
                </a:rPr>
                <a:t>c</a:t>
              </a:r>
              <a:r>
                <a:rPr lang="en-US" b="1" i="1" baseline="-25000" dirty="0" err="1" smtClean="0">
                  <a:solidFill>
                    <a:srgbClr val="008000"/>
                  </a:solidFill>
                </a:rPr>
                <a:t>t</a:t>
              </a:r>
              <a:r>
                <a:rPr lang="en-US" b="1" i="1" dirty="0" smtClean="0">
                  <a:solidFill>
                    <a:srgbClr val="008000"/>
                  </a:solidFill>
                </a:rPr>
                <a:t>=2</a:t>
              </a:r>
              <a:r>
                <a:rPr lang="en-US" i="1" dirty="0" smtClean="0">
                  <a:solidFill>
                    <a:srgbClr val="008000"/>
                  </a:solidFill>
                </a:rPr>
                <a:t>)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 flipV="1">
              <a:off x="2832" y="3072"/>
              <a:ext cx="624" cy="3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5811519" y="5165545"/>
            <a:ext cx="1535113" cy="1304926"/>
            <a:chOff x="4224" y="3168"/>
            <a:chExt cx="967" cy="822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323" y="3408"/>
              <a:ext cx="86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</a:rPr>
                <a:t>Time </a:t>
              </a:r>
              <a:r>
                <a:rPr lang="en-US" b="1" i="1" dirty="0" smtClean="0">
                  <a:solidFill>
                    <a:srgbClr val="008000"/>
                  </a:solidFill>
                </a:rPr>
                <a:t>t</a:t>
              </a:r>
              <a:r>
                <a:rPr lang="en-US" dirty="0" smtClean="0">
                  <a:solidFill>
                    <a:srgbClr val="008000"/>
                  </a:solidFill>
                </a:rPr>
                <a:t> when</a:t>
              </a:r>
              <a:endParaRPr lang="en-US" dirty="0">
                <a:solidFill>
                  <a:srgbClr val="008000"/>
                </a:solidFill>
              </a:endParaRPr>
            </a:p>
            <a:p>
              <a:pPr algn="ctr"/>
              <a:r>
                <a:rPr lang="en-US" dirty="0">
                  <a:solidFill>
                    <a:srgbClr val="008000"/>
                  </a:solidFill>
                </a:rPr>
                <a:t>the first </a:t>
              </a:r>
              <a:r>
                <a:rPr lang="en-US" b="1" i="1" dirty="0" err="1" smtClean="0">
                  <a:solidFill>
                    <a:srgbClr val="008000"/>
                  </a:solidFill>
                </a:rPr>
                <a:t>i</a:t>
              </a:r>
              <a:r>
                <a:rPr lang="en-US" b="1" i="1" dirty="0" smtClean="0">
                  <a:solidFill>
                    <a:srgbClr val="008000"/>
                  </a:solidFill>
                </a:rPr>
                <a:t> </a:t>
              </a:r>
              <a:r>
                <a:rPr lang="en-US" dirty="0" smtClean="0">
                  <a:solidFill>
                    <a:srgbClr val="008000"/>
                  </a:solidFill>
                </a:rPr>
                <a:t>is </a:t>
              </a:r>
              <a:br>
                <a:rPr lang="en-US" dirty="0" smtClean="0">
                  <a:solidFill>
                    <a:srgbClr val="008000"/>
                  </a:solidFill>
                </a:rPr>
              </a:br>
              <a:r>
                <a:rPr lang="en-US" dirty="0" smtClean="0">
                  <a:solidFill>
                    <a:srgbClr val="008000"/>
                  </a:solidFill>
                </a:rPr>
                <a:t>seen (</a:t>
              </a:r>
              <a:r>
                <a:rPr lang="en-US" b="1" i="1" dirty="0" err="1" smtClean="0">
                  <a:solidFill>
                    <a:srgbClr val="008000"/>
                  </a:solidFill>
                </a:rPr>
                <a:t>c</a:t>
              </a:r>
              <a:r>
                <a:rPr lang="en-US" b="1" i="1" baseline="-25000" dirty="0" err="1" smtClean="0">
                  <a:solidFill>
                    <a:srgbClr val="008000"/>
                  </a:solidFill>
                </a:rPr>
                <a:t>t</a:t>
              </a:r>
              <a:r>
                <a:rPr lang="en-US" b="1" i="1" dirty="0" smtClean="0">
                  <a:solidFill>
                    <a:srgbClr val="008000"/>
                  </a:solidFill>
                </a:rPr>
                <a:t>=m</a:t>
              </a:r>
              <a:r>
                <a:rPr lang="en-US" b="1" i="1" baseline="-25000" dirty="0" smtClean="0">
                  <a:solidFill>
                    <a:srgbClr val="008000"/>
                  </a:solidFill>
                </a:rPr>
                <a:t>i</a:t>
              </a:r>
              <a:r>
                <a:rPr lang="en-US" dirty="0" smtClean="0">
                  <a:solidFill>
                    <a:srgbClr val="008000"/>
                  </a:solidFill>
                </a:rPr>
                <a:t>)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 flipV="1">
              <a:off x="4224" y="3168"/>
              <a:ext cx="336" cy="24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691298" y="5122683"/>
            <a:ext cx="1460500" cy="1619251"/>
            <a:chOff x="98" y="3162"/>
            <a:chExt cx="920" cy="1020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98" y="3600"/>
              <a:ext cx="856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Group times</a:t>
              </a:r>
            </a:p>
            <a:p>
              <a:r>
                <a:rPr lang="en-US" dirty="0">
                  <a:solidFill>
                    <a:srgbClr val="008000"/>
                  </a:solidFill>
                </a:rPr>
                <a:t>by the value</a:t>
              </a:r>
            </a:p>
            <a:p>
              <a:r>
                <a:rPr lang="en-US" dirty="0">
                  <a:solidFill>
                    <a:srgbClr val="008000"/>
                  </a:solidFill>
                </a:rPr>
                <a:t>seen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82" y="3162"/>
              <a:ext cx="536" cy="48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01185" y="1312683"/>
            <a:ext cx="6553200" cy="914400"/>
            <a:chOff x="1447800" y="1143000"/>
            <a:chExt cx="6553200" cy="914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447800" y="1602051"/>
              <a:ext cx="6553200" cy="1588"/>
            </a:xfrm>
            <a:prstGeom prst="line">
              <a:avLst/>
            </a:prstGeom>
            <a:ln cmpd="sng">
              <a:solidFill>
                <a:schemeClr val="tx1"/>
              </a:solidFill>
              <a:bevel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981200" y="1526645"/>
              <a:ext cx="152400" cy="152400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62200" y="1526645"/>
              <a:ext cx="152400" cy="152400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1526645"/>
              <a:ext cx="152400" cy="152400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315200" y="1526645"/>
              <a:ext cx="152400" cy="152400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>
              <a:off x="1905000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3" name="TextBox 12"/>
            <p:cNvSpPr txBox="1">
              <a:spLocks noChangeArrowheads="1"/>
            </p:cNvSpPr>
            <p:nvPr/>
          </p:nvSpPr>
          <p:spPr bwMode="auto">
            <a:xfrm>
              <a:off x="2278063" y="1687512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4" name="TextBox 13"/>
            <p:cNvSpPr txBox="1">
              <a:spLocks noChangeArrowheads="1"/>
            </p:cNvSpPr>
            <p:nvPr/>
          </p:nvSpPr>
          <p:spPr bwMode="auto">
            <a:xfrm>
              <a:off x="3810000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5" name="TextBox 14"/>
            <p:cNvSpPr txBox="1">
              <a:spLocks noChangeArrowheads="1"/>
            </p:cNvSpPr>
            <p:nvPr/>
          </p:nvSpPr>
          <p:spPr bwMode="auto">
            <a:xfrm>
              <a:off x="7239000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6" name="TextBox 15"/>
            <p:cNvSpPr txBox="1">
              <a:spLocks noChangeArrowheads="1"/>
            </p:cNvSpPr>
            <p:nvPr/>
          </p:nvSpPr>
          <p:spPr bwMode="auto">
            <a:xfrm>
              <a:off x="1905000" y="1143000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7" name="TextBox 16"/>
            <p:cNvSpPr txBox="1">
              <a:spLocks noChangeArrowheads="1"/>
            </p:cNvSpPr>
            <p:nvPr/>
          </p:nvSpPr>
          <p:spPr bwMode="auto">
            <a:xfrm>
              <a:off x="3802063" y="1154113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8" name="TextBox 17"/>
            <p:cNvSpPr txBox="1">
              <a:spLocks noChangeArrowheads="1"/>
            </p:cNvSpPr>
            <p:nvPr/>
          </p:nvSpPr>
          <p:spPr bwMode="auto">
            <a:xfrm>
              <a:off x="2286000" y="1143000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9" name="TextBox 18"/>
            <p:cNvSpPr txBox="1">
              <a:spLocks noChangeArrowheads="1"/>
            </p:cNvSpPr>
            <p:nvPr/>
          </p:nvSpPr>
          <p:spPr bwMode="auto">
            <a:xfrm>
              <a:off x="7231063" y="1143000"/>
              <a:ext cx="4619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baseline="-25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735262" y="1526645"/>
              <a:ext cx="152400" cy="152400"/>
            </a:xfrm>
            <a:prstGeom prst="ellipse">
              <a:avLst/>
            </a:prstGeom>
            <a:solidFill>
              <a:srgbClr val="008000"/>
            </a:solidFill>
            <a:ln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>
              <a:off x="2659062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116262" y="1526645"/>
              <a:ext cx="152400" cy="152400"/>
            </a:xfrm>
            <a:prstGeom prst="ellipse">
              <a:avLst/>
            </a:prstGeom>
            <a:solidFill>
              <a:srgbClr val="008000"/>
            </a:solidFill>
            <a:ln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11"/>
            <p:cNvSpPr txBox="1">
              <a:spLocks noChangeArrowheads="1"/>
            </p:cNvSpPr>
            <p:nvPr/>
          </p:nvSpPr>
          <p:spPr bwMode="auto">
            <a:xfrm>
              <a:off x="3040062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497262" y="1526645"/>
              <a:ext cx="152400" cy="152400"/>
            </a:xfrm>
            <a:prstGeom prst="ellipse">
              <a:avLst/>
            </a:prstGeom>
            <a:solidFill>
              <a:srgbClr val="008000"/>
            </a:solidFill>
            <a:ln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>
              <a:off x="3421062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259262" y="1526645"/>
              <a:ext cx="152400" cy="152400"/>
            </a:xfrm>
            <a:prstGeom prst="ellipse">
              <a:avLst/>
            </a:prstGeom>
            <a:solidFill>
              <a:srgbClr val="008000"/>
            </a:solidFill>
            <a:ln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4183062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362985" y="138888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Count: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28933" y="184608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Stream: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9990957" y="3856349"/>
            <a:ext cx="522286" cy="304800"/>
          </a:xfrm>
          <a:prstGeom prst="straightConnector1">
            <a:avLst/>
          </a:prstGeom>
          <a:ln w="952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22643" y="4084949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400" b="1" i="1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total count of item </a:t>
            </a:r>
            <a:r>
              <a:rPr lang="en-US" sz="1400" b="1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in the stream (we are assuming stream has length </a:t>
            </a:r>
            <a:r>
              <a:rPr lang="en-US" sz="1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83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Filtering Data Stream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Each element of data stream is a tuple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Given a list of keys</a:t>
            </a:r>
            <a:r>
              <a:rPr lang="en-US" b="1" dirty="0"/>
              <a:t> 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Determine which tuples of stream are in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Obvious solution:</a:t>
            </a:r>
            <a:r>
              <a:rPr lang="en-US" b="1" dirty="0"/>
              <a:t> Hash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But suppose we </a:t>
            </a:r>
            <a:r>
              <a:rPr lang="en-US" b="1" dirty="0">
                <a:solidFill>
                  <a:srgbClr val="D600B7"/>
                </a:solidFill>
                <a:ea typeface="ＭＳ Ｐゴシック" pitchFamily="34" charset="-128"/>
                <a:cs typeface="ＭＳ Ｐゴシック" pitchFamily="34" charset="-128"/>
              </a:rPr>
              <a:t>do not have enough memory</a:t>
            </a:r>
            <a:r>
              <a:rPr lang="en-US" dirty="0">
                <a:solidFill>
                  <a:srgbClr val="D600B7"/>
                </a:solidFill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to store all of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S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in a hash table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E.g., we might be processing millions of filters </a:t>
            </a:r>
            <a:r>
              <a:rPr lang="en-US" dirty="0" smtClean="0">
                <a:ea typeface="ＭＳ Ｐゴシック" pitchFamily="34" charset="-128"/>
                <a:cs typeface="ＭＳ Ｐゴシック" pitchFamily="34" charset="-128"/>
              </a:rPr>
              <a:t>on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the same stream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26851" y="593372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1451" y="5923750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Expectation Analysis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9249"/>
                <a:ext cx="10515600" cy="403224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 (1+3+5+…+2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i="1" dirty="0">
                  <a:latin typeface="Cambria Math"/>
                  <a:cs typeface="Times New Roman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8000"/>
                    </a:solidFill>
                    <a:cs typeface="Times New Roman" pitchFamily="18" charset="0"/>
                  </a:rPr>
                  <a:t>Little side calculation: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8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1+3+5+…+2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−1)</m:t>
                        </m:r>
                      </m:e>
                    </m:nary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800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endParaRPr lang="en-US" i="1" dirty="0">
                  <a:solidFill>
                    <a:srgbClr val="008000"/>
                  </a:solidFill>
                  <a:latin typeface="Cambria Math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cs typeface="Times New Roman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𝒇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b="1" i="1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b="1" dirty="0">
                  <a:solidFill>
                    <a:srgbClr val="0000FF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𝐟</m:t>
                        </m:r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1" dirty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𝐗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𝑺</m:t>
                    </m:r>
                  </m:oMath>
                </a14:m>
                <a:endParaRPr lang="en-US" b="1" dirty="0">
                  <a:solidFill>
                    <a:srgbClr val="0000FF"/>
                  </a:solidFill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We have the second moment (in expectation)!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9249"/>
                <a:ext cx="10515600" cy="403224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201185" y="1312683"/>
            <a:ext cx="6553200" cy="914400"/>
            <a:chOff x="1447800" y="1143000"/>
            <a:chExt cx="6553200" cy="914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447800" y="1602051"/>
              <a:ext cx="6553200" cy="1588"/>
            </a:xfrm>
            <a:prstGeom prst="line">
              <a:avLst/>
            </a:prstGeom>
            <a:ln cmpd="sng">
              <a:solidFill>
                <a:schemeClr val="tx1"/>
              </a:solidFill>
              <a:bevel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981200" y="1526645"/>
              <a:ext cx="152400" cy="152400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62200" y="1526645"/>
              <a:ext cx="152400" cy="152400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1526645"/>
              <a:ext cx="152400" cy="152400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315200" y="1526645"/>
              <a:ext cx="152400" cy="152400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>
              <a:off x="1905000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3" name="TextBox 12"/>
            <p:cNvSpPr txBox="1">
              <a:spLocks noChangeArrowheads="1"/>
            </p:cNvSpPr>
            <p:nvPr/>
          </p:nvSpPr>
          <p:spPr bwMode="auto">
            <a:xfrm>
              <a:off x="2278063" y="1687512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4" name="TextBox 13"/>
            <p:cNvSpPr txBox="1">
              <a:spLocks noChangeArrowheads="1"/>
            </p:cNvSpPr>
            <p:nvPr/>
          </p:nvSpPr>
          <p:spPr bwMode="auto">
            <a:xfrm>
              <a:off x="3810000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5" name="TextBox 14"/>
            <p:cNvSpPr txBox="1">
              <a:spLocks noChangeArrowheads="1"/>
            </p:cNvSpPr>
            <p:nvPr/>
          </p:nvSpPr>
          <p:spPr bwMode="auto">
            <a:xfrm>
              <a:off x="7239000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6" name="TextBox 15"/>
            <p:cNvSpPr txBox="1">
              <a:spLocks noChangeArrowheads="1"/>
            </p:cNvSpPr>
            <p:nvPr/>
          </p:nvSpPr>
          <p:spPr bwMode="auto">
            <a:xfrm>
              <a:off x="1905000" y="1143000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7" name="TextBox 16"/>
            <p:cNvSpPr txBox="1">
              <a:spLocks noChangeArrowheads="1"/>
            </p:cNvSpPr>
            <p:nvPr/>
          </p:nvSpPr>
          <p:spPr bwMode="auto">
            <a:xfrm>
              <a:off x="3802063" y="1154113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8" name="TextBox 17"/>
            <p:cNvSpPr txBox="1">
              <a:spLocks noChangeArrowheads="1"/>
            </p:cNvSpPr>
            <p:nvPr/>
          </p:nvSpPr>
          <p:spPr bwMode="auto">
            <a:xfrm>
              <a:off x="2286000" y="1143000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9" name="TextBox 18"/>
            <p:cNvSpPr txBox="1">
              <a:spLocks noChangeArrowheads="1"/>
            </p:cNvSpPr>
            <p:nvPr/>
          </p:nvSpPr>
          <p:spPr bwMode="auto">
            <a:xfrm>
              <a:off x="7231063" y="1143000"/>
              <a:ext cx="4619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baseline="-25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735262" y="1526645"/>
              <a:ext cx="152400" cy="152400"/>
            </a:xfrm>
            <a:prstGeom prst="ellipse">
              <a:avLst/>
            </a:prstGeom>
            <a:solidFill>
              <a:srgbClr val="008000"/>
            </a:solidFill>
            <a:ln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>
              <a:off x="2659062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116262" y="1526645"/>
              <a:ext cx="152400" cy="152400"/>
            </a:xfrm>
            <a:prstGeom prst="ellipse">
              <a:avLst/>
            </a:prstGeom>
            <a:solidFill>
              <a:srgbClr val="008000"/>
            </a:solidFill>
            <a:ln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11"/>
            <p:cNvSpPr txBox="1">
              <a:spLocks noChangeArrowheads="1"/>
            </p:cNvSpPr>
            <p:nvPr/>
          </p:nvSpPr>
          <p:spPr bwMode="auto">
            <a:xfrm>
              <a:off x="3040062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497262" y="1526645"/>
              <a:ext cx="152400" cy="152400"/>
            </a:xfrm>
            <a:prstGeom prst="ellipse">
              <a:avLst/>
            </a:prstGeom>
            <a:solidFill>
              <a:srgbClr val="008000"/>
            </a:solidFill>
            <a:ln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>
              <a:off x="3421062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259262" y="1526645"/>
              <a:ext cx="152400" cy="152400"/>
            </a:xfrm>
            <a:prstGeom prst="ellipse">
              <a:avLst/>
            </a:prstGeom>
            <a:solidFill>
              <a:srgbClr val="008000"/>
            </a:solidFill>
            <a:ln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4183062" y="1687512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362985" y="138888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Count: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28933" y="184608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Stream:</a:t>
            </a:r>
          </a:p>
        </p:txBody>
      </p:sp>
    </p:spTree>
    <p:extLst>
      <p:ext uri="{BB962C8B-B14F-4D97-AF65-F5344CB8AC3E}">
        <p14:creationId xmlns:p14="http://schemas.microsoft.com/office/powerpoint/2010/main" val="33095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Higher-Order Moments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For estimating </a:t>
                </a:r>
                <a:r>
                  <a:rPr lang="en-US" b="1" dirty="0" err="1">
                    <a:solidFill>
                      <a:srgbClr val="0000FF"/>
                    </a:solidFill>
                  </a:rPr>
                  <a:t>k</a:t>
                </a:r>
                <a:r>
                  <a:rPr lang="en-US" b="1" baseline="30000" dirty="0" err="1">
                    <a:solidFill>
                      <a:srgbClr val="0000FF"/>
                    </a:solidFill>
                  </a:rPr>
                  <a:t>th</a:t>
                </a:r>
                <a:r>
                  <a:rPr lang="en-US" b="1" dirty="0">
                    <a:solidFill>
                      <a:srgbClr val="0000FF"/>
                    </a:solidFill>
                  </a:rPr>
                  <a:t> moment we essentially use the same algorithm but change the estimate: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For </a:t>
                </a:r>
                <a:r>
                  <a:rPr lang="en-US" b="1" dirty="0"/>
                  <a:t>k=2</a:t>
                </a:r>
                <a:r>
                  <a:rPr lang="en-US" dirty="0"/>
                  <a:t> we used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n</a:t>
                </a:r>
                <a:r>
                  <a:rPr lang="en-US" b="1" dirty="0">
                    <a:solidFill>
                      <a:srgbClr val="008000"/>
                    </a:solidFill>
                  </a:rPr>
                  <a:t> (2·c – 1)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For </a:t>
                </a:r>
                <a:r>
                  <a:rPr lang="en-US" b="1" dirty="0"/>
                  <a:t>k=3</a:t>
                </a:r>
                <a:r>
                  <a:rPr lang="en-US" dirty="0"/>
                  <a:t> we use: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n</a:t>
                </a:r>
                <a:r>
                  <a:rPr lang="en-US" b="1" dirty="0">
                    <a:solidFill>
                      <a:srgbClr val="008000"/>
                    </a:solidFill>
                  </a:rPr>
                  <a:t> (3·c</a:t>
                </a:r>
                <a:r>
                  <a:rPr lang="en-US" b="1" baseline="30000" dirty="0">
                    <a:solidFill>
                      <a:srgbClr val="008000"/>
                    </a:solidFill>
                  </a:rPr>
                  <a:t>2</a:t>
                </a:r>
                <a:r>
                  <a:rPr lang="en-US" b="1" dirty="0">
                    <a:solidFill>
                      <a:srgbClr val="008000"/>
                    </a:solidFill>
                  </a:rPr>
                  <a:t> – 3c + 1)</a:t>
                </a:r>
                <a:r>
                  <a:rPr lang="en-US" b="1" dirty="0">
                    <a:solidFill>
                      <a:schemeClr val="accent3"/>
                    </a:solidFill>
                  </a:rPr>
                  <a:t>       </a:t>
                </a:r>
                <a:r>
                  <a:rPr lang="en-US" dirty="0"/>
                  <a:t>(where</a:t>
                </a:r>
                <a:r>
                  <a:rPr lang="en-US" b="1" dirty="0"/>
                  <a:t> c=</a:t>
                </a:r>
                <a:r>
                  <a:rPr lang="en-US" b="1" dirty="0" err="1"/>
                  <a:t>X.val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Why?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For k=2:</a:t>
                </a:r>
                <a:r>
                  <a:rPr lang="en-US" dirty="0"/>
                  <a:t> Remember we had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1+3+5+…+2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and we showed terms </a:t>
                </a:r>
                <a:r>
                  <a:rPr lang="en-US" b="1" i="1" dirty="0"/>
                  <a:t>2c-1</a:t>
                </a:r>
                <a:r>
                  <a:rPr lang="en-US" dirty="0"/>
                  <a:t> (for </a:t>
                </a:r>
                <a:r>
                  <a:rPr lang="en-US" b="1" dirty="0"/>
                  <a:t>c=1,…,m</a:t>
                </a:r>
                <a:r>
                  <a:rPr lang="en-US" dirty="0"/>
                  <a:t>) sum to </a:t>
                </a:r>
                <a:r>
                  <a:rPr lang="en-US" b="1" i="1" dirty="0"/>
                  <a:t>m</a:t>
                </a:r>
                <a:r>
                  <a:rPr lang="en-US" b="1" i="1" baseline="30000" dirty="0"/>
                  <a:t>2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=</m:t>
                        </m:r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b="1" dirty="0"/>
                  <a:t>So: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𝟐</m:t>
                    </m:r>
                    <m:r>
                      <a:rPr lang="en-US" b="1" i="1">
                        <a:latin typeface="Cambria Math"/>
                      </a:rPr>
                      <m:t>𝒄</m:t>
                    </m:r>
                    <m:r>
                      <a:rPr lang="en-US" b="1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For k=3:</a:t>
                </a:r>
                <a:r>
                  <a:rPr lang="en-US" dirty="0"/>
                  <a:t> </a:t>
                </a:r>
                <a:r>
                  <a:rPr lang="en-US" b="1" dirty="0"/>
                  <a:t>c</a:t>
                </a:r>
                <a:r>
                  <a:rPr lang="en-US" b="1" baseline="30000" dirty="0"/>
                  <a:t>3 </a:t>
                </a:r>
                <a:r>
                  <a:rPr lang="en-US" b="1" dirty="0"/>
                  <a:t>- (c-1)</a:t>
                </a:r>
                <a:r>
                  <a:rPr lang="en-US" b="1" baseline="30000" dirty="0"/>
                  <a:t>3</a:t>
                </a:r>
                <a:r>
                  <a:rPr lang="en-US" baseline="30000" dirty="0"/>
                  <a:t> </a:t>
                </a:r>
                <a:r>
                  <a:rPr lang="en-US" dirty="0"/>
                  <a:t>= </a:t>
                </a:r>
                <a:r>
                  <a:rPr lang="en-US" b="1" dirty="0"/>
                  <a:t>3c</a:t>
                </a:r>
                <a:r>
                  <a:rPr lang="en-US" b="1" baseline="30000" dirty="0"/>
                  <a:t>2 </a:t>
                </a:r>
                <a:r>
                  <a:rPr lang="en-US" b="1" dirty="0"/>
                  <a:t>- 3c + 1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8000"/>
                    </a:solidFill>
                  </a:rPr>
                  <a:t>Generally:</a:t>
                </a:r>
                <a:r>
                  <a:rPr lang="en-US" b="1" dirty="0"/>
                  <a:t> </a:t>
                </a: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 (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  <a:blipFill>
                <a:blip r:embed="rId3"/>
                <a:stretch>
                  <a:fillRect l="-1043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7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Combining Samples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In practice: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𝑿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)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 –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:r>
                  <a:rPr lang="en-US" dirty="0" smtClean="0"/>
                  <a:t>as </a:t>
                </a:r>
                <a:r>
                  <a:rPr lang="en-US" dirty="0"/>
                  <a:t>many variables </a:t>
                </a:r>
                <a:r>
                  <a:rPr lang="en-US" b="1" i="1" dirty="0"/>
                  <a:t>X</a:t>
                </a:r>
                <a:r>
                  <a:rPr lang="en-US" dirty="0"/>
                  <a:t> as you can fit in memory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Average them in groups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Take median of averages</a:t>
                </a: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  <a:blipFill>
                <a:blip r:embed="rId3"/>
                <a:stretch>
                  <a:fillRect l="-1043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4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23"/>
            <a:ext cx="10515600" cy="4688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of this lecture slides are obtained from the Mining Massive Datasets course: </a:t>
            </a:r>
            <a:r>
              <a:rPr lang="en-US" dirty="0" smtClean="0">
                <a:hlinkClick r:id="rId2"/>
              </a:rPr>
              <a:t>http://www.mmds.org/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Example: </a:t>
            </a:r>
            <a:r>
              <a:rPr lang="en-US" b="1" dirty="0">
                <a:solidFill>
                  <a:srgbClr val="D600B7"/>
                </a:solidFill>
              </a:rPr>
              <a:t>Email spam 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We know 1 billion “good” email addresses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If an email comes from one of these, it is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NOT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spam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Publish-subscribe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You are collecting lots of messages (news articles)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People express interest in certain sets of keywords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Determine whether each message matches user’s interest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26851" y="593372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1451" y="5923750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First Cut Solution 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Given a set of keys </a:t>
            </a:r>
            <a:r>
              <a:rPr lang="en-US" b="1" i="1" dirty="0">
                <a:solidFill>
                  <a:srgbClr val="D600B7"/>
                </a:solidFill>
              </a:rPr>
              <a:t>S</a:t>
            </a:r>
            <a:r>
              <a:rPr lang="en-US" b="1" dirty="0">
                <a:solidFill>
                  <a:srgbClr val="D600B7"/>
                </a:solidFill>
              </a:rPr>
              <a:t> that we want to filter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rgbClr val="0000FF"/>
                </a:solidFill>
              </a:rPr>
              <a:t>bit array </a:t>
            </a:r>
            <a:r>
              <a:rPr lang="en-US" b="1" i="1" dirty="0">
                <a:solidFill>
                  <a:srgbClr val="0000FF"/>
                </a:solidFill>
              </a:rPr>
              <a:t>B</a:t>
            </a:r>
            <a:r>
              <a:rPr lang="en-US" dirty="0"/>
              <a:t> of </a:t>
            </a:r>
            <a:r>
              <a:rPr lang="en-US" b="1" i="1" dirty="0"/>
              <a:t>n</a:t>
            </a:r>
            <a:r>
              <a:rPr lang="en-US" dirty="0"/>
              <a:t> bits, initially all </a:t>
            </a:r>
            <a:r>
              <a:rPr lang="en-US" b="1" i="1" dirty="0">
                <a:solidFill>
                  <a:srgbClr val="0000FF"/>
                </a:solidFill>
              </a:rPr>
              <a:t>0</a:t>
            </a:r>
            <a:r>
              <a:rPr lang="en-US" b="1" dirty="0">
                <a:solidFill>
                  <a:srgbClr val="0000FF"/>
                </a:solidFill>
              </a:rPr>
              <a:t>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Choose a </a:t>
            </a:r>
            <a:r>
              <a:rPr lang="en-US" b="1" dirty="0">
                <a:solidFill>
                  <a:srgbClr val="008000"/>
                </a:solidFill>
              </a:rPr>
              <a:t>hash function </a:t>
            </a:r>
            <a:r>
              <a:rPr lang="en-US" b="1" i="1" dirty="0">
                <a:solidFill>
                  <a:srgbClr val="008000"/>
                </a:solidFill>
              </a:rPr>
              <a:t>h</a:t>
            </a:r>
            <a:r>
              <a:rPr lang="en-US" dirty="0"/>
              <a:t> with range </a:t>
            </a:r>
            <a:r>
              <a:rPr lang="en-US" b="1" dirty="0">
                <a:solidFill>
                  <a:srgbClr val="008000"/>
                </a:solidFill>
              </a:rPr>
              <a:t>[</a:t>
            </a:r>
            <a:r>
              <a:rPr lang="en-US" b="1" i="1" dirty="0">
                <a:solidFill>
                  <a:srgbClr val="008000"/>
                </a:solidFill>
              </a:rPr>
              <a:t>0,n</a:t>
            </a:r>
            <a:r>
              <a:rPr lang="en-US" b="1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Hash each member of </a:t>
            </a:r>
            <a:r>
              <a:rPr lang="en-US" b="1" i="1" dirty="0">
                <a:solidFill>
                  <a:srgbClr val="D600B7"/>
                </a:solidFill>
              </a:rPr>
              <a:t>s</a:t>
            </a:r>
            <a:r>
              <a:rPr lang="en-US" b="1" i="1" dirty="0">
                <a:solidFill>
                  <a:srgbClr val="D600B7"/>
                </a:solidFill>
                <a:sym typeface="Symbol"/>
              </a:rPr>
              <a:t> </a:t>
            </a:r>
            <a:r>
              <a:rPr lang="en-US" b="1" i="1" dirty="0">
                <a:solidFill>
                  <a:srgbClr val="D600B7"/>
                </a:solidFill>
              </a:rPr>
              <a:t>S</a:t>
            </a:r>
            <a:r>
              <a:rPr lang="en-US" dirty="0">
                <a:solidFill>
                  <a:srgbClr val="D600B7"/>
                </a:solidFill>
              </a:rPr>
              <a:t> </a:t>
            </a:r>
            <a:r>
              <a:rPr lang="en-US" dirty="0"/>
              <a:t>to one of </a:t>
            </a:r>
            <a:r>
              <a:rPr lang="en-US" b="1" i="1" dirty="0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buckets, and set that bit to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, i.e., </a:t>
            </a:r>
            <a:r>
              <a:rPr lang="en-US" b="1" i="1" dirty="0">
                <a:solidFill>
                  <a:srgbClr val="0000FF"/>
                </a:solidFill>
              </a:rPr>
              <a:t>B[</a:t>
            </a:r>
            <a:r>
              <a:rPr lang="en-US" b="1" i="1" dirty="0">
                <a:solidFill>
                  <a:srgbClr val="008000"/>
                </a:solidFill>
              </a:rPr>
              <a:t>h(s)</a:t>
            </a:r>
            <a:r>
              <a:rPr lang="en-US" b="1" i="1" dirty="0">
                <a:solidFill>
                  <a:srgbClr val="0000FF"/>
                </a:solidFill>
              </a:rPr>
              <a:t>]=1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Hash each element </a:t>
            </a:r>
            <a:r>
              <a:rPr lang="en-US" b="1" i="1" dirty="0">
                <a:solidFill>
                  <a:srgbClr val="008000"/>
                </a:solidFill>
              </a:rPr>
              <a:t>a</a:t>
            </a:r>
            <a:r>
              <a:rPr lang="en-US" dirty="0"/>
              <a:t> of the stream and output only those that hash to bit that was set to </a:t>
            </a:r>
            <a:r>
              <a:rPr lang="en-US" b="1" dirty="0">
                <a:solidFill>
                  <a:srgbClr val="008000"/>
                </a:solidFill>
              </a:rPr>
              <a:t>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Output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i="1" dirty="0"/>
              <a:t>a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>
                <a:solidFill>
                  <a:srgbClr val="D600B7"/>
                </a:solidFill>
              </a:rPr>
              <a:t>if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B[</a:t>
            </a:r>
            <a:r>
              <a:rPr lang="en-US" b="1" dirty="0">
                <a:solidFill>
                  <a:srgbClr val="008000"/>
                </a:solidFill>
              </a:rPr>
              <a:t>h(a)</a:t>
            </a:r>
            <a:r>
              <a:rPr lang="en-US" b="1" dirty="0">
                <a:solidFill>
                  <a:srgbClr val="0000FF"/>
                </a:solidFill>
              </a:rPr>
              <a:t>] ==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26851" y="593372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1451" y="5923750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First Cut Solution 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5326144"/>
            <a:ext cx="10515600" cy="127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Creates false positives but no false negatives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the item is in </a:t>
            </a:r>
            <a:r>
              <a:rPr lang="en-US" b="1" i="1" dirty="0"/>
              <a:t>S</a:t>
            </a:r>
            <a:r>
              <a:rPr lang="en-US" dirty="0"/>
              <a:t> we surely output it, if not we may still output it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-5403089">
            <a:off x="3234625" y="1824385"/>
            <a:ext cx="1752600" cy="1219200"/>
          </a:xfrm>
          <a:custGeom>
            <a:avLst/>
            <a:gdLst>
              <a:gd name="T0" fmla="*/ 1575555 w 21600"/>
              <a:gd name="T1" fmla="*/ 609600 h 21600"/>
              <a:gd name="T2" fmla="*/ 876300 w 21600"/>
              <a:gd name="T3" fmla="*/ 1219200 h 21600"/>
              <a:gd name="T4" fmla="*/ 177045 w 21600"/>
              <a:gd name="T5" fmla="*/ 609600 h 21600"/>
              <a:gd name="T6" fmla="*/ 8763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982 w 21600"/>
              <a:gd name="T13" fmla="*/ 3982 h 21600"/>
              <a:gd name="T14" fmla="*/ 17618 w 21600"/>
              <a:gd name="T15" fmla="*/ 176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4363" y="21600"/>
                </a:lnTo>
                <a:lnTo>
                  <a:pt x="1723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2125" y="2319685"/>
            <a:ext cx="7024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600B7"/>
                </a:solidFill>
              </a:rPr>
              <a:t>Item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05710" y="3843685"/>
            <a:ext cx="22098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0010001011000</a:t>
            </a: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2891725" y="1557685"/>
            <a:ext cx="7361246" cy="2405061"/>
            <a:chOff x="1056" y="1200"/>
            <a:chExt cx="4637" cy="1515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056" y="1824"/>
              <a:ext cx="995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057" y="1491"/>
              <a:ext cx="1015" cy="1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072" y="1200"/>
              <a:ext cx="2621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Output the item since it may be in </a:t>
              </a:r>
              <a:r>
                <a:rPr lang="en-US" b="1" i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Item hashes to a bucket that at least </a:t>
              </a:r>
              <a:b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one of the items in </a:t>
              </a:r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hashed to.</a:t>
              </a:r>
              <a:endPara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347367" y="3005485"/>
            <a:ext cx="849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Hash </a:t>
            </a:r>
            <a:br>
              <a:rPr lang="en-US" b="1" dirty="0" smtClean="0"/>
            </a:br>
            <a:r>
              <a:rPr lang="en-US" b="1" dirty="0" smtClean="0"/>
              <a:t>func </a:t>
            </a:r>
            <a:r>
              <a:rPr lang="en-US" b="1" i="1" dirty="0" smtClean="0"/>
              <a:t>h</a:t>
            </a:r>
            <a:endParaRPr lang="en-US" b="1" i="1" dirty="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679001" y="2624485"/>
            <a:ext cx="3624269" cy="2676526"/>
            <a:chOff x="922" y="1872"/>
            <a:chExt cx="2283" cy="1686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922" y="1872"/>
              <a:ext cx="72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392" y="2976"/>
              <a:ext cx="181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Drop the item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It hashes to a bucket set </a:t>
              </a:r>
              <a:b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so it is surely not 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53925" y="391988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Bit array </a:t>
            </a:r>
            <a:r>
              <a:rPr lang="en-US" b="1" dirty="0" smtClean="0">
                <a:solidFill>
                  <a:srgbClr val="0000FF"/>
                </a:solidFill>
              </a:rPr>
              <a:t>B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First Cut Solution 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-107" charset="2"/>
              <a:buChar char=""/>
              <a:defRPr/>
            </a:pPr>
            <a:r>
              <a:rPr lang="en-US" b="1" dirty="0">
                <a:solidFill>
                  <a:srgbClr val="0000FF"/>
                </a:solidFill>
              </a:rPr>
              <a:t>|S| = 1 billion email addresses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|B|= 1GB = 8 billion bits</a:t>
            </a:r>
          </a:p>
          <a:p>
            <a:pPr lvl="8">
              <a:buFont typeface="Wingdings 2" pitchFamily="-107" charset="2"/>
              <a:buChar char=""/>
              <a:defRPr/>
            </a:pPr>
            <a:endParaRPr lang="en-US" dirty="0"/>
          </a:p>
          <a:p>
            <a:pPr>
              <a:buFont typeface="Wingdings 2" pitchFamily="-107" charset="2"/>
              <a:buChar char=""/>
              <a:defRPr/>
            </a:pPr>
            <a:r>
              <a:rPr lang="en-US" dirty="0"/>
              <a:t>If the email address is in </a:t>
            </a:r>
            <a:r>
              <a:rPr lang="en-US" b="1" i="1" dirty="0"/>
              <a:t>S</a:t>
            </a:r>
            <a:r>
              <a:rPr lang="en-US" dirty="0"/>
              <a:t>, then it surely hashes to a bucket that has the big set to </a:t>
            </a:r>
            <a:r>
              <a:rPr lang="en-US" b="1" dirty="0"/>
              <a:t>1</a:t>
            </a:r>
            <a:r>
              <a:rPr lang="en-US" dirty="0"/>
              <a:t>, </a:t>
            </a:r>
            <a:r>
              <a:rPr lang="en-US" dirty="0" smtClean="0"/>
              <a:t>so </a:t>
            </a:r>
            <a:r>
              <a:rPr lang="en-US" dirty="0"/>
              <a:t>it always gets through (</a:t>
            </a:r>
            <a:r>
              <a:rPr lang="en-US" b="1" i="1" dirty="0">
                <a:solidFill>
                  <a:srgbClr val="D600B7"/>
                </a:solidFill>
              </a:rPr>
              <a:t>no false negatives</a:t>
            </a:r>
            <a:r>
              <a:rPr lang="en-US" dirty="0"/>
              <a:t>)</a:t>
            </a:r>
          </a:p>
          <a:p>
            <a:pPr lvl="8">
              <a:buFont typeface="Wingdings 2" pitchFamily="-107" charset="2"/>
              <a:buChar char=""/>
              <a:defRPr/>
            </a:pPr>
            <a:endParaRPr lang="en-US" dirty="0"/>
          </a:p>
          <a:p>
            <a:pPr>
              <a:buFont typeface="Wingdings 2" pitchFamily="-107" charset="2"/>
              <a:buChar char=""/>
              <a:defRPr/>
            </a:pPr>
            <a:r>
              <a:rPr lang="en-US" dirty="0"/>
              <a:t>Approximately </a:t>
            </a:r>
            <a:r>
              <a:rPr lang="en-US" b="1" dirty="0"/>
              <a:t>1/8</a:t>
            </a:r>
            <a:r>
              <a:rPr lang="en-US" dirty="0"/>
              <a:t> of the bits are set to </a:t>
            </a:r>
            <a:r>
              <a:rPr lang="en-US" b="1" dirty="0"/>
              <a:t>1</a:t>
            </a:r>
            <a:r>
              <a:rPr lang="en-US" dirty="0"/>
              <a:t>, so about </a:t>
            </a:r>
            <a:r>
              <a:rPr lang="en-US" b="1" dirty="0"/>
              <a:t>1/8</a:t>
            </a:r>
            <a:r>
              <a:rPr lang="en-US" b="1" baseline="30000" dirty="0"/>
              <a:t>th</a:t>
            </a:r>
            <a:r>
              <a:rPr lang="en-US" dirty="0"/>
              <a:t> of the addresses not in </a:t>
            </a:r>
            <a:r>
              <a:rPr lang="en-US" b="1" i="1" dirty="0"/>
              <a:t>S</a:t>
            </a:r>
            <a:r>
              <a:rPr lang="en-US" b="1" dirty="0"/>
              <a:t> </a:t>
            </a:r>
            <a:r>
              <a:rPr lang="en-US" dirty="0"/>
              <a:t>get through to the output (</a:t>
            </a:r>
            <a:r>
              <a:rPr lang="en-US" b="1" i="1" dirty="0">
                <a:solidFill>
                  <a:srgbClr val="D600B7"/>
                </a:solidFill>
              </a:rPr>
              <a:t>false positives</a:t>
            </a:r>
            <a:r>
              <a:rPr lang="en-US" dirty="0"/>
              <a:t>)</a:t>
            </a:r>
          </a:p>
          <a:p>
            <a:pPr lvl="1">
              <a:buFont typeface="Wingdings" pitchFamily="-107" charset="2"/>
              <a:buChar char="§"/>
              <a:defRPr/>
            </a:pPr>
            <a:r>
              <a:rPr lang="en-US" dirty="0"/>
              <a:t>Actually, less than </a:t>
            </a:r>
            <a:r>
              <a:rPr lang="en-US" b="1" dirty="0"/>
              <a:t>1/8</a:t>
            </a:r>
            <a:r>
              <a:rPr lang="en-US" b="1" baseline="30000" dirty="0"/>
              <a:t>th</a:t>
            </a:r>
            <a:r>
              <a:rPr lang="en-US" dirty="0"/>
              <a:t>, because more than one address might hash to the same bit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26851" y="593372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1451" y="5923750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Analysis: Throwing Darts 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More accurate analysis for the number of </a:t>
            </a:r>
            <a:r>
              <a:rPr lang="en-US" b="1" dirty="0">
                <a:solidFill>
                  <a:srgbClr val="D600B7"/>
                </a:solidFill>
              </a:rPr>
              <a:t>false positives 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Consider: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If we throw </a:t>
            </a:r>
            <a:r>
              <a:rPr lang="en-US" b="1" i="1" dirty="0"/>
              <a:t>m </a:t>
            </a:r>
            <a:r>
              <a:rPr lang="en-US" dirty="0"/>
              <a:t>darts into </a:t>
            </a:r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dirty="0"/>
              <a:t>equally likely targets, </a:t>
            </a:r>
            <a:r>
              <a:rPr lang="en-US" b="1" dirty="0">
                <a:solidFill>
                  <a:srgbClr val="008000"/>
                </a:solidFill>
              </a:rPr>
              <a:t>what is the probability that </a:t>
            </a:r>
            <a:r>
              <a:rPr lang="en-US" b="1" dirty="0" smtClean="0">
                <a:solidFill>
                  <a:srgbClr val="008000"/>
                </a:solidFill>
              </a:rPr>
              <a:t>a </a:t>
            </a:r>
            <a:r>
              <a:rPr lang="en-US" b="1" dirty="0">
                <a:solidFill>
                  <a:srgbClr val="008000"/>
                </a:solidFill>
              </a:rPr>
              <a:t>target gets at least one dart?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In our case: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Targets</a:t>
            </a:r>
            <a:r>
              <a:rPr lang="en-US" dirty="0"/>
              <a:t> = bits/buckets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Darts</a:t>
            </a:r>
            <a:r>
              <a:rPr lang="en-US" dirty="0"/>
              <a:t> = hash values of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Analysis: Throwing Darts 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</a:t>
            </a:r>
            <a:r>
              <a:rPr lang="en-US" b="1" i="1" dirty="0"/>
              <a:t>m</a:t>
            </a:r>
            <a:r>
              <a:rPr lang="en-US" dirty="0"/>
              <a:t> darts,</a:t>
            </a:r>
            <a:r>
              <a:rPr lang="en-US" b="1" dirty="0"/>
              <a:t> </a:t>
            </a:r>
            <a:r>
              <a:rPr lang="en-US" b="1" i="1" dirty="0"/>
              <a:t>n</a:t>
            </a:r>
            <a:r>
              <a:rPr lang="en-US" dirty="0"/>
              <a:t> targets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What is the probability that a target gets at least one dart?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282941" y="4084638"/>
            <a:ext cx="3759202" cy="2092325"/>
            <a:chOff x="763" y="1781"/>
            <a:chExt cx="2368" cy="1318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054" y="1781"/>
              <a:ext cx="107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Arial" pitchFamily="34" charset="0"/>
                  <a:cs typeface="Arial" pitchFamily="34" charset="0"/>
                </a:rPr>
                <a:t>(1 – 1/n)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63" y="2517"/>
              <a:ext cx="110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Probability some</a:t>
              </a:r>
              <a:endParaRPr lang="en-US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target </a:t>
              </a:r>
              <a:r>
                <a:rPr lang="en-US" b="1" dirty="0" smtClean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dirty="0" smtClean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 not </a:t>
              </a:r>
              <a:r>
                <a:rPr lang="en-US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hit</a:t>
              </a:r>
            </a:p>
            <a:p>
              <a:pPr algn="ctr"/>
              <a:r>
                <a:rPr lang="en-US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by </a:t>
              </a:r>
              <a:r>
                <a:rPr lang="en-US" dirty="0" smtClean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a </a:t>
              </a:r>
              <a:r>
                <a:rPr lang="en-US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dart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1488" y="2149"/>
              <a:ext cx="854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3722802" y="3840164"/>
            <a:ext cx="3241675" cy="2760663"/>
            <a:chOff x="1632" y="1554"/>
            <a:chExt cx="2042" cy="1739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193" y="1554"/>
              <a:ext cx="2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632" y="1700"/>
              <a:ext cx="41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Arial" pitchFamily="34" charset="0"/>
                  <a:cs typeface="Arial" pitchFamily="34" charset="0"/>
                </a:rPr>
                <a:t>1 -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390" y="2689"/>
              <a:ext cx="1284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Probability at</a:t>
              </a:r>
            </a:p>
            <a:p>
              <a:pPr algn="ctr"/>
              <a:r>
                <a:rPr lang="en-US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least one dart</a:t>
              </a:r>
            </a:p>
            <a:p>
              <a:pPr algn="ctr"/>
              <a:r>
                <a:rPr lang="en-US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hits </a:t>
              </a:r>
              <a:r>
                <a:rPr lang="en-US" dirty="0" smtClean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target </a:t>
              </a:r>
              <a:r>
                <a:rPr lang="en-US" b="1" dirty="0" smtClean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X</a:t>
              </a:r>
              <a:endParaRPr lang="en-US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 flipV="1">
              <a:off x="2616" y="2174"/>
              <a:ext cx="36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5932604" y="3203578"/>
            <a:ext cx="1608138" cy="1011238"/>
            <a:chOff x="3072" y="1221"/>
            <a:chExt cx="1013" cy="637"/>
          </a:xfrm>
        </p:grpSpPr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072" y="1625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n(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389" y="1617"/>
              <a:ext cx="3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/ n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350" y="1221"/>
              <a:ext cx="7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Equivalent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3408" y="1413"/>
              <a:ext cx="144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2941753" y="3051176"/>
            <a:ext cx="3295651" cy="1719262"/>
            <a:chOff x="1188" y="1125"/>
            <a:chExt cx="2076" cy="1083"/>
          </a:xfrm>
        </p:grpSpPr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064" y="1632"/>
              <a:ext cx="120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188" y="1125"/>
              <a:ext cx="73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Equals </a:t>
              </a:r>
              <a:r>
                <a:rPr lang="en-US" b="1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1/e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as </a:t>
              </a:r>
              <a:r>
                <a:rPr lang="en-US" b="1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n </a:t>
              </a:r>
              <a:r>
                <a:rPr lang="en-US" b="1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  <a:sym typeface="Symbol" pitchFamily="18" charset="2"/>
                </a:rPr>
                <a:t></a:t>
              </a:r>
              <a:r>
                <a:rPr lang="en-US" b="1" dirty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∞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824" y="139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3722802" y="3703638"/>
            <a:ext cx="5832476" cy="1354138"/>
            <a:chOff x="1680" y="1536"/>
            <a:chExt cx="3674" cy="853"/>
          </a:xfrm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1680" y="1536"/>
              <a:ext cx="2064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262" y="2021"/>
              <a:ext cx="10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D600B7"/>
                  </a:solidFill>
                  <a:latin typeface="Arial" pitchFamily="34" charset="0"/>
                  <a:cs typeface="Arial" pitchFamily="34" charset="0"/>
                </a:rPr>
                <a:t>1 – e</a:t>
              </a:r>
              <a:r>
                <a:rPr lang="en-US" sz="3200" b="1" baseline="30000" dirty="0">
                  <a:solidFill>
                    <a:srgbClr val="D600B7"/>
                  </a:solidFill>
                  <a:latin typeface="Arial" pitchFamily="34" charset="0"/>
                  <a:cs typeface="Arial" pitchFamily="34" charset="0"/>
                </a:rPr>
                <a:t>–m/n</a:t>
              </a: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 flipV="1">
              <a:off x="374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4561002" y="4656139"/>
            <a:ext cx="1295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51403" y="4835909"/>
            <a:ext cx="25146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3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49926</TotalTime>
  <Words>1989</Words>
  <Application>Microsoft Office PowerPoint</Application>
  <PresentationFormat>Widescreen</PresentationFormat>
  <Paragraphs>351</Paragraphs>
  <Slides>34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Wingdings 2</vt:lpstr>
      <vt:lpstr>Office Theme</vt:lpstr>
      <vt:lpstr>Equation</vt:lpstr>
      <vt:lpstr>CS 5683: Algorithms &amp; Methods for Big Data Analytics  Data Streams</vt:lpstr>
      <vt:lpstr>Overview</vt:lpstr>
      <vt:lpstr>Filtering Data Stream</vt:lpstr>
      <vt:lpstr>Applications</vt:lpstr>
      <vt:lpstr>First Cut Solution (1)</vt:lpstr>
      <vt:lpstr>First Cut Solution (2)</vt:lpstr>
      <vt:lpstr>First Cut Solution (3)</vt:lpstr>
      <vt:lpstr>Analysis: Throwing Darts (1)</vt:lpstr>
      <vt:lpstr>Analysis: Throwing Darts (2)</vt:lpstr>
      <vt:lpstr>Analysis: Throwing Darts (3)</vt:lpstr>
      <vt:lpstr>Bloom Filter</vt:lpstr>
      <vt:lpstr>Bloom Filter – Analysis (1)</vt:lpstr>
      <vt:lpstr>Bloom Filter – Analysis (2)</vt:lpstr>
      <vt:lpstr>Bloom Filter: Wrap-up</vt:lpstr>
      <vt:lpstr>Counting Distinct Elements</vt:lpstr>
      <vt:lpstr>Applications</vt:lpstr>
      <vt:lpstr>Using Small Storage</vt:lpstr>
      <vt:lpstr>Flajolet-Martin Approach</vt:lpstr>
      <vt:lpstr>Why It Works: Intuition</vt:lpstr>
      <vt:lpstr>Why It Works: More formally</vt:lpstr>
      <vt:lpstr>Why It Works: More formally</vt:lpstr>
      <vt:lpstr>Why It Works: More formally</vt:lpstr>
      <vt:lpstr>Why It Doesn’t Work</vt:lpstr>
      <vt:lpstr>Computing Moments</vt:lpstr>
      <vt:lpstr>Special Cases</vt:lpstr>
      <vt:lpstr>Example: Surprise Number</vt:lpstr>
      <vt:lpstr>AMS Method</vt:lpstr>
      <vt:lpstr>One Random Variable (X)</vt:lpstr>
      <vt:lpstr>Expectation Analysis</vt:lpstr>
      <vt:lpstr>Expectation Analysis</vt:lpstr>
      <vt:lpstr>Higher-Order Moments</vt:lpstr>
      <vt:lpstr>Combining Samples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1095</cp:revision>
  <dcterms:created xsi:type="dcterms:W3CDTF">2020-01-06T22:26:49Z</dcterms:created>
  <dcterms:modified xsi:type="dcterms:W3CDTF">2020-11-11T18:22:33Z</dcterms:modified>
</cp:coreProperties>
</file>