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59" r:id="rId7"/>
    <p:sldId id="275" r:id="rId8"/>
    <p:sldId id="288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B26F-4DB7-42B9-A70B-207E3FEB9F7C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6668B-271C-448A-BE4A-23DBAC21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9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1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8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9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0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5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668B-271C-448A-BE4A-23DBAC21F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F6C306-1351-47CB-93FC-32AFBAD5D91E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48F2F-83F5-493D-95AB-3BE43E857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7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5808"/>
            <a:ext cx="10058400" cy="488420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b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 Going deeper means both ways, i.e. in length and width.</a:t>
            </a:r>
          </a:p>
          <a:p>
            <a:pPr marL="0" indent="0" algn="just">
              <a:buNone/>
            </a:pPr>
            <a:endParaRPr lang="en-US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 Any uniform increase in the number of deep vision filters results in a quadratic increase of computation. </a:t>
            </a:r>
          </a:p>
          <a:p>
            <a:pPr marL="0" indent="0" algn="just">
              <a:buNone/>
            </a:pPr>
            <a:endParaRPr lang="en-US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 Consider sparse </a:t>
            </a:r>
            <a:r>
              <a:rPr lang="en-US" b="1" dirty="0" err="1">
                <a:latin typeface="Courier Prime" panose="02000409000000000000" pitchFamily="49" charset="0"/>
                <a:ea typeface="Cambria Math" panose="02040503050406030204" pitchFamily="18" charset="0"/>
              </a:rPr>
              <a:t>ConvNet</a:t>
            </a:r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 rather than dense.</a:t>
            </a: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1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1B4A9-7767-4F9A-8227-0F58FEE92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63" y="1914200"/>
            <a:ext cx="4228074" cy="42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B7ACD1-6C57-484C-994A-1BD5007BA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01" y="1789927"/>
            <a:ext cx="7561260" cy="4483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7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6F0B05-B398-47FD-BDDA-6EC1204D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3" y="1806506"/>
            <a:ext cx="6480714" cy="4022725"/>
          </a:xfrm>
        </p:spPr>
      </p:pic>
    </p:spTree>
    <p:extLst>
      <p:ext uri="{BB962C8B-B14F-4D97-AF65-F5344CB8AC3E}">
        <p14:creationId xmlns:p14="http://schemas.microsoft.com/office/powerpoint/2010/main" val="34046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5239B23-8427-10C4-EA9C-E22C8EE8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2" y="2485209"/>
            <a:ext cx="10621736" cy="23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15</a:t>
            </a:fld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CCFA-6642-41D4-BDFA-2E495248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E5EED-9B8B-43A0-B357-6B335088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36" y="1845734"/>
            <a:ext cx="7306614" cy="45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Result Analysis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16</a:t>
            </a:fld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CCFA-6642-41D4-BDFA-2E495248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F5B91B-913E-43B7-B94F-5329E11E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6920"/>
              </p:ext>
            </p:extLst>
          </p:nvPr>
        </p:nvGraphicFramePr>
        <p:xfrm>
          <a:off x="1595120" y="3217334"/>
          <a:ext cx="8558696" cy="42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8696">
                  <a:extLst>
                    <a:ext uri="{9D8B030D-6E8A-4147-A177-3AD203B41FA5}">
                      <a16:colId xmlns:a16="http://schemas.microsoft.com/office/drawing/2014/main" val="1365553832"/>
                    </a:ext>
                  </a:extLst>
                </a:gridCol>
              </a:tblGrid>
              <a:tr h="425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ourier Prime" panose="02000409000000000000" pitchFamily="49" charset="0"/>
                        </a:rPr>
                        <a:t>total_loss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ourier Prime" panose="02000409000000000000" pitchFamily="49" charset="0"/>
                        </a:rPr>
                        <a:t> =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ourier Prime" panose="02000409000000000000" pitchFamily="49" charset="0"/>
                        </a:rPr>
                        <a:t>real_loss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ourier Prime" panose="02000409000000000000" pitchFamily="49" charset="0"/>
                        </a:rPr>
                        <a:t> + 0.3 * aux_loss_1 + 0.3 * aux_loss_2</a:t>
                      </a:r>
                      <a:endParaRPr lang="en-US" dirty="0">
                        <a:solidFill>
                          <a:schemeClr val="bg1"/>
                        </a:solidFill>
                        <a:latin typeface="Courier Prime" panose="020004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6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Result Analysis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17</a:t>
            </a:fld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CCFA-6642-41D4-BDFA-2E495248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A61E0-E232-4C22-992D-CBAF3D0B8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51" y="1845734"/>
            <a:ext cx="7908897" cy="44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Result Analysis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18</a:t>
            </a:fld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CCFA-6642-41D4-BDFA-2E495248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4F453-7CD9-485D-9A28-6D21AD79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02" y="2193860"/>
            <a:ext cx="7927695" cy="33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Conclusion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Prime" panose="02000409000000000000" pitchFamily="49" charset="0"/>
                <a:ea typeface="Cambria Math" panose="02040503050406030204" pitchFamily="18" charset="0"/>
              </a:rPr>
              <a:t>Further Improvement towards Inception Model.</a:t>
            </a:r>
          </a:p>
          <a:p>
            <a:pPr marL="457200" indent="-457200" algn="just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Prime" panose="02000409000000000000" pitchFamily="49" charset="0"/>
                <a:ea typeface="Cambria Math" panose="02040503050406030204" pitchFamily="18" charset="0"/>
              </a:rPr>
              <a:t>InceptionV2 and InceptionV3.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ourier Prime" panose="02000409000000000000" pitchFamily="49" charset="0"/>
              </a:rPr>
              <a:t>InceptionV4 and Inception-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Prime" panose="02000409000000000000" pitchFamily="49" charset="0"/>
              </a:rPr>
              <a:t>ResNet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Prime" panose="02000409000000000000" pitchFamily="49" charset="0"/>
              </a:rPr>
              <a:t>.</a:t>
            </a:r>
            <a:endParaRPr lang="en-US" b="1" dirty="0">
              <a:solidFill>
                <a:schemeClr val="tx1"/>
              </a:solidFill>
              <a:latin typeface="Courier Prime" panose="02000409000000000000" pitchFamily="49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6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/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Author(s)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E323D-F93B-4980-BC95-DC0580BBB7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 flipH="1">
            <a:off x="1096963" y="1846263"/>
            <a:ext cx="10058400" cy="212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0" dirty="0" err="1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Szegedy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, C., Liu, W., Jia, Y.,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Sermanet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, P., Reed, S.,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Anguelov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, D., Erhan, D.,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Vanhoucke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, V. and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Rabinovich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, A., 2015. Going deeper with convolutions. In </a:t>
            </a:r>
            <a:r>
              <a:rPr lang="en-US" b="1" i="1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Proceedings of the IEEE conference on computer vision and pattern recognition</a:t>
            </a:r>
            <a:r>
              <a:rPr lang="en-US" b="1" i="0" dirty="0">
                <a:solidFill>
                  <a:srgbClr val="222222"/>
                </a:solidFill>
                <a:effectLst/>
                <a:latin typeface="Courier Prime" panose="02000409000000000000" pitchFamily="49" charset="0"/>
              </a:rPr>
              <a:t> (pp. 1-9).</a:t>
            </a:r>
          </a:p>
          <a:p>
            <a:pPr marL="0" indent="0" algn="just">
              <a:buNone/>
            </a:pPr>
            <a:endParaRPr lang="en-US" b="1" dirty="0">
              <a:solidFill>
                <a:srgbClr val="222222"/>
              </a:solidFill>
              <a:latin typeface="Courier Prime" panose="02000409000000000000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222222"/>
                </a:solidFill>
                <a:latin typeface="Courier Prime" panose="02000409000000000000" pitchFamily="49" charset="0"/>
              </a:rPr>
              <a:t>Presentation by: S M Rafiuddin Rifat</a:t>
            </a:r>
            <a:endParaRPr lang="en-US" b="1" dirty="0">
              <a:latin typeface="Courier Prime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5808"/>
            <a:ext cx="10058400" cy="4884208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Thank You! </a:t>
            </a:r>
            <a:r>
              <a:rPr lang="en-US" sz="6000" b="1" dirty="0">
                <a:latin typeface="Courier Prime" panose="02000409000000000000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b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51" y="4538761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/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9939650" cy="4483813"/>
          </a:xfrm>
        </p:spPr>
        <p:txBody>
          <a:bodyPr>
            <a:normAutofit/>
          </a:bodyPr>
          <a:lstStyle/>
          <a:p>
            <a:pPr marL="457200" indent="-457200" algn="just">
              <a:buAutoNum type="alphaLcParenR"/>
            </a:pPr>
            <a:r>
              <a:rPr lang="en-US" sz="22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Introduction</a:t>
            </a:r>
          </a:p>
          <a:p>
            <a:pPr marL="457200" indent="-457200" algn="just">
              <a:buAutoNum type="alphaLcParenR"/>
            </a:pPr>
            <a:r>
              <a:rPr lang="en-US" sz="22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Motivations</a:t>
            </a:r>
          </a:p>
          <a:p>
            <a:pPr marL="457200" indent="-457200" algn="just">
              <a:buAutoNum type="alphaLcParenR"/>
            </a:pPr>
            <a:r>
              <a:rPr lang="en-US" sz="22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Model Architectures</a:t>
            </a:r>
          </a:p>
          <a:p>
            <a:pPr marL="457200" indent="-457200" algn="just">
              <a:buAutoNum type="alphaLcParenR"/>
            </a:pPr>
            <a:r>
              <a:rPr lang="en-US" sz="22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Result Analysis</a:t>
            </a:r>
          </a:p>
          <a:p>
            <a:pPr marL="457200" indent="-457200" algn="just">
              <a:buAutoNum type="alphaLcParenR"/>
            </a:pPr>
            <a:r>
              <a:rPr lang="en-US" sz="22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Conclusion</a:t>
            </a:r>
          </a:p>
          <a:p>
            <a:pPr marL="457200" indent="-457200" algn="just">
              <a:buAutoNum type="alphaLcParenR"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3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Introduction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901BC-F435-4ECD-99DA-79F16CCDCCC4}"/>
              </a:ext>
            </a:extLst>
          </p:cNvPr>
          <p:cNvSpPr txBox="1"/>
          <p:nvPr/>
        </p:nvSpPr>
        <p:spPr>
          <a:xfrm>
            <a:off x="3240598" y="5270274"/>
            <a:ext cx="4066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dirty="0">
              <a:latin typeface="Courier Prime" panose="020004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8040E-2D2C-4AB7-82F6-3B477913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05" y="1899703"/>
            <a:ext cx="9613127" cy="3831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A619D-E256-4A9A-8B71-F2E6D2821A2D}"/>
              </a:ext>
            </a:extLst>
          </p:cNvPr>
          <p:cNvSpPr txBox="1"/>
          <p:nvPr/>
        </p:nvSpPr>
        <p:spPr>
          <a:xfrm>
            <a:off x="7434469" y="5885440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Image Courtesy: MIT 6.S191</a:t>
            </a:r>
          </a:p>
        </p:txBody>
      </p:sp>
    </p:spTree>
    <p:extLst>
      <p:ext uri="{BB962C8B-B14F-4D97-AF65-F5344CB8AC3E}">
        <p14:creationId xmlns:p14="http://schemas.microsoft.com/office/powerpoint/2010/main" val="19187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Introduction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901BC-F435-4ECD-99DA-79F16CCDCCC4}"/>
              </a:ext>
            </a:extLst>
          </p:cNvPr>
          <p:cNvSpPr txBox="1"/>
          <p:nvPr/>
        </p:nvSpPr>
        <p:spPr>
          <a:xfrm>
            <a:off x="3240598" y="5270274"/>
            <a:ext cx="4066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dirty="0">
              <a:latin typeface="Courier Prime" panose="020004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A619D-E256-4A9A-8B71-F2E6D2821A2D}"/>
              </a:ext>
            </a:extLst>
          </p:cNvPr>
          <p:cNvSpPr txBox="1"/>
          <p:nvPr/>
        </p:nvSpPr>
        <p:spPr>
          <a:xfrm>
            <a:off x="7434469" y="5885440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Image Courtesy: MIT 6.S191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80872-27F5-4314-BD60-683B7BE8A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26" y="1808182"/>
            <a:ext cx="9491948" cy="37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Motivation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1.	Different classes with very closely related images.</a:t>
            </a: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8BED2-F5AF-472E-96F7-6E7C846D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14" y="2235266"/>
            <a:ext cx="7655118" cy="40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Motivation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Courier Prime" panose="02000409000000000000" pitchFamily="49" charset="0"/>
              </a:rPr>
              <a:t>2. Salient parts in the image can have extremely large variation in size.</a:t>
            </a:r>
            <a:endParaRPr lang="en-US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11EA7-5F9C-4328-B73D-11BCABFD4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54" y="2994452"/>
            <a:ext cx="7296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Motivation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292929"/>
                </a:solidFill>
                <a:latin typeface="Courier Prime" panose="02000409000000000000" pitchFamily="49" charset="0"/>
              </a:rPr>
              <a:t>3</a:t>
            </a:r>
            <a:r>
              <a:rPr lang="en-US" b="1" i="0" dirty="0">
                <a:solidFill>
                  <a:srgbClr val="292929"/>
                </a:solidFill>
                <a:effectLst/>
                <a:latin typeface="Courier Prime" panose="02000409000000000000" pitchFamily="49" charset="0"/>
              </a:rPr>
              <a:t>. Same convolution.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FA6812D-2A91-7BC3-E4C2-7B877AC91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22" y="2539626"/>
            <a:ext cx="8178556" cy="36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1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56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Prime" panose="02000409000000000000" pitchFamily="49" charset="0"/>
                <a:ea typeface="Cambria Math" panose="02040503050406030204" pitchFamily="18" charset="0"/>
              </a:rPr>
              <a:t>Motivation (Cont’d)</a:t>
            </a:r>
            <a:endParaRPr lang="en-US" sz="2800" b="1" dirty="0">
              <a:latin typeface="Courier Prime" panose="02000409000000000000" pitchFamily="49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30" y="1821983"/>
            <a:ext cx="10041778" cy="448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9721141" cy="365125"/>
          </a:xfrm>
        </p:spPr>
        <p:txBody>
          <a:bodyPr/>
          <a:lstStyle/>
          <a:p>
            <a:r>
              <a:rPr lang="en-US" sz="2000" b="1" dirty="0">
                <a:latin typeface="Courier Prime" panose="02000409000000000000" pitchFamily="49" charset="0"/>
                <a:ea typeface="Cambria Math" panose="02040503050406030204" pitchFamily="18" charset="0"/>
              </a:rPr>
              <a:t>Going deeper with convolution</a:t>
            </a:r>
            <a:endParaRPr lang="en-US" sz="2000" b="1" dirty="0">
              <a:latin typeface="Courier Prime" panose="02000409000000000000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8591" y="6459785"/>
            <a:ext cx="1312025" cy="365125"/>
          </a:xfrm>
        </p:spPr>
        <p:txBody>
          <a:bodyPr/>
          <a:lstStyle/>
          <a:p>
            <a:fld id="{AA348F2F-83F5-493D-95AB-3BE43E85748B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AB9DB-F429-4793-81DB-918364D09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30" y="2443626"/>
            <a:ext cx="4917440" cy="2870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901BC-F435-4ECD-99DA-79F16CCDCCC4}"/>
              </a:ext>
            </a:extLst>
          </p:cNvPr>
          <p:cNvSpPr txBox="1"/>
          <p:nvPr/>
        </p:nvSpPr>
        <p:spPr>
          <a:xfrm>
            <a:off x="2265315" y="5828793"/>
            <a:ext cx="934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Image Courtesy: https://knowyourmeme.com/memes/we-need-to-go-deeper</a:t>
            </a:r>
          </a:p>
        </p:txBody>
      </p:sp>
    </p:spTree>
    <p:extLst>
      <p:ext uri="{BB962C8B-B14F-4D97-AF65-F5344CB8AC3E}">
        <p14:creationId xmlns:p14="http://schemas.microsoft.com/office/powerpoint/2010/main" val="35048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900000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</TotalTime>
  <Words>395</Words>
  <Application>Microsoft Office PowerPoint</Application>
  <PresentationFormat>Widescreen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Consolas</vt:lpstr>
      <vt:lpstr>Courier Prime</vt:lpstr>
      <vt:lpstr>Wingdings</vt:lpstr>
      <vt:lpstr>Retrospect</vt:lpstr>
      <vt:lpstr>Going Deeper with Convolution </vt:lpstr>
      <vt:lpstr>Author(s)</vt:lpstr>
      <vt:lpstr>Outline</vt:lpstr>
      <vt:lpstr>Introduction</vt:lpstr>
      <vt:lpstr>Introduction (Cont’d)</vt:lpstr>
      <vt:lpstr>Motivation</vt:lpstr>
      <vt:lpstr>Motivation (Cont’d)</vt:lpstr>
      <vt:lpstr>Motivation (Cont’d)</vt:lpstr>
      <vt:lpstr>Motivation (Cont’d)</vt:lpstr>
      <vt:lpstr>Model Architecture</vt:lpstr>
      <vt:lpstr>Model Architecture (Cont’d)</vt:lpstr>
      <vt:lpstr>Model Architecture (Cont’d)</vt:lpstr>
      <vt:lpstr>Model Architecture (Cont’d)</vt:lpstr>
      <vt:lpstr>Model Architecture (Cont’d)</vt:lpstr>
      <vt:lpstr>Model Architecture (Cont’d)</vt:lpstr>
      <vt:lpstr>Result Analysis</vt:lpstr>
      <vt:lpstr>Result Analysis (Cont’d)</vt:lpstr>
      <vt:lpstr>Result Analysis (Cont’d)</vt:lpstr>
      <vt:lpstr>Conclusion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Phylogenetic Tree using Gene Sequencing Data</dc:title>
  <dc:creator>S M Rafiuddin Rifat</dc:creator>
  <cp:lastModifiedBy>S M Rafiuddin Rifat</cp:lastModifiedBy>
  <cp:revision>44</cp:revision>
  <cp:lastPrinted>2017-08-09T17:51:05Z</cp:lastPrinted>
  <dcterms:created xsi:type="dcterms:W3CDTF">2017-08-09T06:17:03Z</dcterms:created>
  <dcterms:modified xsi:type="dcterms:W3CDTF">2023-03-24T03:14:45Z</dcterms:modified>
</cp:coreProperties>
</file>