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aca0957f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aca0957f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022e19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022e19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fec76c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fec76c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c14fff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c14fff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fec76c0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fec76c0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fec76c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fec76c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ac14fff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ac14ff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ac14fff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ac14fff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ac87a77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ac87a77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ac87a77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ac87a77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21iKxu6ihqk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opUgCQ8sEeQ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GfDEgJUUHQI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rGiEFmuOL1w" TargetMode="External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fGAGR9W2IYE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1000" y="255450"/>
            <a:ext cx="8520600" cy="10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Pinballs - Final Presentation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022" y="2057700"/>
            <a:ext cx="3432775" cy="251737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602413" y="1265250"/>
            <a:ext cx="14820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Simon &amp; Dario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Multiple balls (+-2ms per iteration)</a:t>
            </a:r>
            <a:endParaRPr/>
          </a:p>
        </p:txBody>
      </p:sp>
      <p:pic>
        <p:nvPicPr>
          <p:cNvPr id="131" name="Google Shape;131;p22" title="3 balls pinbal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827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 for your attention!</a:t>
            </a:r>
            <a:endParaRPr/>
          </a:p>
        </p:txBody>
      </p:sp>
      <p:pic>
        <p:nvPicPr>
          <p:cNvPr id="137" name="Google Shape;137;p23" title="pinballs gamepla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701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Milestones revisited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AutoNum type="arabicPeriod"/>
            </a:pPr>
            <a:r>
              <a:rPr lang="de">
                <a:solidFill>
                  <a:srgbClr val="38761D"/>
                </a:solidFill>
              </a:rPr>
              <a:t>Create the flipper structure (Box, Wall, Paddles)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AutoNum type="arabicPeriod"/>
            </a:pPr>
            <a:r>
              <a:rPr lang="de">
                <a:solidFill>
                  <a:srgbClr val="38761D"/>
                </a:solidFill>
              </a:rPr>
              <a:t>Add balls and collision detection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AutoNum type="arabicPeriod"/>
            </a:pPr>
            <a:r>
              <a:rPr lang="de">
                <a:solidFill>
                  <a:srgbClr val="38761D"/>
                </a:solidFill>
              </a:rPr>
              <a:t>Able to push flippers and exert force on balls 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AutoNum type="arabicPeriod"/>
            </a:pPr>
            <a:r>
              <a:rPr lang="de">
                <a:solidFill>
                  <a:srgbClr val="38761D"/>
                </a:solidFill>
              </a:rPr>
              <a:t>Add obstructions &amp;</a:t>
            </a:r>
            <a:r>
              <a:rPr lang="de">
                <a:solidFill>
                  <a:srgbClr val="BF9000"/>
                </a:solidFill>
              </a:rPr>
              <a:t> (Bonus: Special obstructions)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AutoNum type="arabicPeriod"/>
            </a:pPr>
            <a:r>
              <a:rPr lang="de">
                <a:solidFill>
                  <a:srgbClr val="38761D"/>
                </a:solidFill>
              </a:rPr>
              <a:t>(Bonus: Add scoring system</a:t>
            </a:r>
            <a:r>
              <a:rPr lang="de">
                <a:solidFill>
                  <a:srgbClr val="6AA84F"/>
                </a:solidFill>
              </a:rPr>
              <a:t> </a:t>
            </a:r>
            <a:r>
              <a:rPr lang="de">
                <a:solidFill>
                  <a:srgbClr val="BF9000"/>
                </a:solidFill>
              </a:rPr>
              <a:t>&amp; </a:t>
            </a:r>
            <a:r>
              <a:rPr lang="de">
                <a:solidFill>
                  <a:srgbClr val="BF9000"/>
                </a:solidFill>
              </a:rPr>
              <a:t>High Score</a:t>
            </a:r>
            <a:r>
              <a:rPr lang="de">
                <a:solidFill>
                  <a:srgbClr val="BF9000"/>
                </a:solidFill>
              </a:rPr>
              <a:t> list) </a:t>
            </a:r>
            <a:endParaRPr>
              <a:solidFill>
                <a:srgbClr val="BF9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AutoNum type="arabicPeriod"/>
            </a:pPr>
            <a:r>
              <a:rPr lang="de">
                <a:solidFill>
                  <a:srgbClr val="38761D"/>
                </a:solidFill>
              </a:rPr>
              <a:t>(Bonus: Add Sound)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Obstacles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6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 wrapper for multiple RigidObjects.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Position and Angle relative to parent rigid object (local to world transform.)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Reads mesh from “obj_1”, “obj_2” ,...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267275" y="1347750"/>
            <a:ext cx="3177000" cy="24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Obstacle </a:t>
            </a:r>
            <a:r>
              <a:rPr lang="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std::shared_ptr&lt;Table&gt; table, std::string name,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count,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Eigen::Vector3d pos, Eigen::Vector3d color,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angle,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d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mirror)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Paddles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Same as last time except..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Added sound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Like obstacles placed relative to table surface</a:t>
            </a:r>
            <a:endParaRPr/>
          </a:p>
        </p:txBody>
      </p:sp>
      <p:pic>
        <p:nvPicPr>
          <p:cNvPr id="76" name="Google Shape;76;p16" title="paddl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Effects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8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Encapsulates stuff that happens to an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Gets executed before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Cooldown timer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The available effects: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Score effect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Sound effect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de">
                <a:solidFill>
                  <a:srgbClr val="38761D"/>
                </a:solidFill>
              </a:rPr>
              <a:t>Gravity effect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de">
                <a:solidFill>
                  <a:srgbClr val="38761D"/>
                </a:solidFill>
              </a:rPr>
              <a:t>Force effect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de">
                <a:solidFill>
                  <a:srgbClr val="38761D"/>
                </a:solidFill>
              </a:rPr>
              <a:t>Color effect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944000" y="1111225"/>
            <a:ext cx="3888300" cy="1244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Effect</a:t>
            </a:r>
            <a:r>
              <a:rPr lang="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(PinballSim *sim, </a:t>
            </a:r>
            <a:r>
              <a:rPr lang="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cooldown)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(std::shared_ptr&lt;RigidObject&gt; other)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updateEffect</a:t>
            </a:r>
            <a:r>
              <a:rPr lang="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objectInit</a:t>
            </a:r>
            <a:r>
              <a:rPr lang="de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5594850" y="3496200"/>
            <a:ext cx="2586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Let's</a:t>
            </a:r>
            <a:r>
              <a:rPr lang="de"/>
              <a:t> look at some of the effects...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new e</a:t>
            </a:r>
            <a:r>
              <a:rPr lang="de"/>
              <a:t>ffects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8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Color effect can have two fade types, linear or constant and a fade duration.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Forc</a:t>
            </a:r>
            <a:r>
              <a:rPr lang="de"/>
              <a:t>e effect used to implement launch mechanic. Has a control slider in the GUI.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Sound effects are using a random pitch shift to create a slightly different sound</a:t>
            </a:r>
            <a:r>
              <a:rPr lang="de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 title="Sound Ligh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300" y="1170125"/>
            <a:ext cx="3723300" cy="27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Scoring system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8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The large 7 segment display shows your current 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Ball can be reset at most three times per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Number consists of seven RigidBody segments.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Is updated via the score effect._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Chosen to be intangible to reduce cost of broad phase </a:t>
            </a:r>
            <a:r>
              <a:rPr lang="de"/>
              <a:t>collision</a:t>
            </a:r>
            <a:r>
              <a:rPr lang="de"/>
              <a:t> detection.</a:t>
            </a:r>
            <a:endParaRPr/>
          </a:p>
        </p:txBody>
      </p:sp>
      <p:pic>
        <p:nvPicPr>
          <p:cNvPr id="98" name="Google Shape;98;p19" title="Pinball Scor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300" y="1170125"/>
            <a:ext cx="3723300" cy="27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Collision Detection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Last time: GJK + EPA , AABB(framework + sphere bounding box)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GJK for collision detection and EPA for Penetration and collision normal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de">
                <a:solidFill>
                  <a:srgbClr val="FF0000"/>
                </a:solidFill>
              </a:rPr>
              <a:t>Use GJK only if no other method is available!!!! (Numerical issues, Hard to debug, hard to imagine 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Split up mesh into known objects (Cube, Plane, Sphere etc)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Then use simple math: Point to Plane, Sphere vs Sphere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 used Sphere vs Sphere and Point to Plane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5397000" y="2420475"/>
            <a:ext cx="1244700" cy="2606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Continuous Collision Detection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593125" y="1028125"/>
            <a:ext cx="6989100" cy="1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Balls can get fast </a:t>
            </a:r>
            <a:r>
              <a:rPr lang="de"/>
              <a:t>especially</a:t>
            </a:r>
            <a:r>
              <a:rPr lang="de"/>
              <a:t> when the flipper also rotates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So we test the whole </a:t>
            </a:r>
            <a:r>
              <a:rPr lang="de"/>
              <a:t>trajectory with a binary search</a:t>
            </a:r>
            <a:r>
              <a:rPr lang="de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If we do collide still test previous collision possibilities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1553438" y="2470375"/>
            <a:ext cx="911400" cy="74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5368949" y="2470375"/>
            <a:ext cx="846000" cy="744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21"/>
          <p:cNvCxnSpPr>
            <a:stCxn id="112" idx="6"/>
            <a:endCxn id="113" idx="2"/>
          </p:cNvCxnSpPr>
          <p:nvPr/>
        </p:nvCxnSpPr>
        <p:spPr>
          <a:xfrm>
            <a:off x="2464838" y="2842825"/>
            <a:ext cx="290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5" name="Google Shape;115;p21"/>
          <p:cNvSpPr txBox="1"/>
          <p:nvPr/>
        </p:nvSpPr>
        <p:spPr>
          <a:xfrm>
            <a:off x="3705188" y="2470375"/>
            <a:ext cx="29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1533663" y="3340900"/>
            <a:ext cx="911400" cy="74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3444174" y="3340900"/>
            <a:ext cx="846000" cy="744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21"/>
          <p:cNvCxnSpPr>
            <a:stCxn id="116" idx="6"/>
            <a:endCxn id="117" idx="2"/>
          </p:cNvCxnSpPr>
          <p:nvPr/>
        </p:nvCxnSpPr>
        <p:spPr>
          <a:xfrm>
            <a:off x="2445063" y="3713350"/>
            <a:ext cx="99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9" name="Google Shape;119;p21"/>
          <p:cNvSpPr txBox="1"/>
          <p:nvPr/>
        </p:nvSpPr>
        <p:spPr>
          <a:xfrm>
            <a:off x="2631613" y="3338138"/>
            <a:ext cx="721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-</a:t>
            </a:r>
            <a:r>
              <a:rPr lang="de"/>
              <a:t>v/2</a:t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1609863" y="4255300"/>
            <a:ext cx="911400" cy="74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4587174" y="4255300"/>
            <a:ext cx="846000" cy="744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21"/>
          <p:cNvCxnSpPr>
            <a:stCxn id="120" idx="6"/>
            <a:endCxn id="121" idx="2"/>
          </p:cNvCxnSpPr>
          <p:nvPr/>
        </p:nvCxnSpPr>
        <p:spPr>
          <a:xfrm>
            <a:off x="2521263" y="4627750"/>
            <a:ext cx="206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 txBox="1"/>
          <p:nvPr/>
        </p:nvSpPr>
        <p:spPr>
          <a:xfrm>
            <a:off x="3930838" y="4268350"/>
            <a:ext cx="598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+</a:t>
            </a:r>
            <a:r>
              <a:rPr lang="de"/>
              <a:t>v/4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5141950" y="2495550"/>
            <a:ext cx="226908" cy="281934"/>
          </a:xfrm>
          <a:prstGeom prst="lightningBol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170100" y="4085800"/>
            <a:ext cx="226908" cy="281934"/>
          </a:xfrm>
          <a:prstGeom prst="lightningBol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