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96" r:id="rId10"/>
    <p:sldId id="266" r:id="rId11"/>
    <p:sldId id="267" r:id="rId12"/>
    <p:sldId id="268" r:id="rId13"/>
    <p:sldId id="269" r:id="rId14"/>
    <p:sldId id="29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1C319-1CB8-EB47-AB65-11741F09195B}" type="datetimeFigureOut">
              <a:rPr lang="en-US" smtClean="0"/>
              <a:t>9/17/12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1328-CC7E-864C-9C31-0DB2C3B24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1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D9466-1A3F-D041-B744-3935C4ABB500}" type="slidenum">
              <a:rPr lang="en-US"/>
              <a:pPr/>
              <a:t>5</a:t>
            </a:fld>
            <a:endParaRPr lang="en-US"/>
          </a:p>
        </p:txBody>
      </p:sp>
      <p:sp>
        <p:nvSpPr>
          <p:cNvPr id="165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6DD859-B30A-0E4E-AA3C-CF614B5A9DA7}" type="slidenum">
              <a:rPr lang="en-US"/>
              <a:pPr/>
              <a:t>22</a:t>
            </a:fld>
            <a:endParaRPr lang="en-US"/>
          </a:p>
        </p:txBody>
      </p:sp>
      <p:sp>
        <p:nvSpPr>
          <p:cNvPr id="102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61570-6407-344C-BF05-68C26ACAD60F}" type="slidenum">
              <a:rPr lang="en-US"/>
              <a:pPr/>
              <a:t>23</a:t>
            </a:fld>
            <a:endParaRPr lang="en-US"/>
          </a:p>
        </p:txBody>
      </p:sp>
      <p:sp>
        <p:nvSpPr>
          <p:cNvPr id="103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EC7687-3706-804E-BD6C-C3A7B49328B6}" type="slidenum">
              <a:rPr lang="en-US"/>
              <a:pPr/>
              <a:t>24</a:t>
            </a:fld>
            <a:endParaRPr lang="en-US"/>
          </a:p>
        </p:txBody>
      </p:sp>
      <p:sp>
        <p:nvSpPr>
          <p:cNvPr id="104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F90E4-F9F2-3640-A233-53E8C29EBF0B}" type="slidenum">
              <a:rPr lang="en-US"/>
              <a:pPr/>
              <a:t>25</a:t>
            </a:fld>
            <a:endParaRPr lang="en-US"/>
          </a:p>
        </p:txBody>
      </p:sp>
      <p:sp>
        <p:nvSpPr>
          <p:cNvPr id="105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D2384F-6C01-4244-8DBC-7422002FA26C}" type="slidenum">
              <a:rPr lang="en-US"/>
              <a:pPr/>
              <a:t>26</a:t>
            </a:fld>
            <a:endParaRPr lang="en-US"/>
          </a:p>
        </p:txBody>
      </p:sp>
      <p:sp>
        <p:nvSpPr>
          <p:cNvPr id="106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77670-C3F9-8249-9BBD-B1EFA1CC0FBD}" type="slidenum">
              <a:rPr lang="en-US"/>
              <a:pPr/>
              <a:t>33</a:t>
            </a:fld>
            <a:endParaRPr lang="en-US"/>
          </a:p>
        </p:txBody>
      </p:sp>
      <p:sp>
        <p:nvSpPr>
          <p:cNvPr id="113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6812DD-B1CE-FB45-BAC5-D2C47F6010C9}" type="slidenum">
              <a:rPr lang="en-US"/>
              <a:pPr/>
              <a:t>34</a:t>
            </a:fld>
            <a:endParaRPr lang="en-US"/>
          </a:p>
        </p:txBody>
      </p:sp>
      <p:sp>
        <p:nvSpPr>
          <p:cNvPr id="114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5DD82-4250-364B-B40D-087BCBCDAC3D}" type="slidenum">
              <a:rPr lang="en-US"/>
              <a:pPr/>
              <a:t>7</a:t>
            </a:fld>
            <a:endParaRPr lang="en-US"/>
          </a:p>
        </p:txBody>
      </p:sp>
      <p:sp>
        <p:nvSpPr>
          <p:cNvPr id="166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FE04A5-A107-8243-9AB6-F96AA4D6A112}" type="slidenum">
              <a:rPr lang="en-US"/>
              <a:pPr/>
              <a:t>15</a:t>
            </a:fld>
            <a:endParaRPr lang="en-US"/>
          </a:p>
        </p:txBody>
      </p:sp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231847-8E3A-2A44-A433-9847F933A9EA}" type="slidenum">
              <a:rPr lang="en-US"/>
              <a:pPr/>
              <a:t>16</a:t>
            </a:fld>
            <a:endParaRPr lang="en-US"/>
          </a:p>
        </p:txBody>
      </p:sp>
      <p:sp>
        <p:nvSpPr>
          <p:cNvPr id="96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9513D-9924-654A-B0C6-CC2B859D926C}" type="slidenum">
              <a:rPr lang="en-US"/>
              <a:pPr/>
              <a:t>17</a:t>
            </a:fld>
            <a:endParaRPr lang="en-US"/>
          </a:p>
        </p:txBody>
      </p:sp>
      <p:sp>
        <p:nvSpPr>
          <p:cNvPr id="97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9BC8E-DA52-AD4B-80C6-AAEBA99F5EAF}" type="slidenum">
              <a:rPr lang="en-US"/>
              <a:pPr/>
              <a:t>18</a:t>
            </a:fld>
            <a:endParaRPr lang="en-US"/>
          </a:p>
        </p:txBody>
      </p:sp>
      <p:sp>
        <p:nvSpPr>
          <p:cNvPr id="98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A1E53-6266-E046-B823-38B2EEEE9EB8}" type="slidenum">
              <a:rPr lang="en-US"/>
              <a:pPr/>
              <a:t>19</a:t>
            </a:fld>
            <a:endParaRPr lang="en-US"/>
          </a:p>
        </p:txBody>
      </p:sp>
      <p:sp>
        <p:nvSpPr>
          <p:cNvPr id="99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9719EA-EBB8-0E4B-8AD9-4D7D1F93EE6C}" type="slidenum">
              <a:rPr lang="en-US"/>
              <a:pPr/>
              <a:t>20</a:t>
            </a:fld>
            <a:endParaRPr lang="en-US"/>
          </a:p>
        </p:txBody>
      </p:sp>
      <p:sp>
        <p:nvSpPr>
          <p:cNvPr id="100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04D8EC-1E32-454C-BA19-00BCC2D276F2}" type="slidenum">
              <a:rPr lang="en-US"/>
              <a:pPr/>
              <a:t>21</a:t>
            </a:fld>
            <a:endParaRPr lang="en-US"/>
          </a:p>
        </p:txBody>
      </p:sp>
      <p:sp>
        <p:nvSpPr>
          <p:cNvPr id="101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66E-1B7A-8443-81C9-584F2B595A26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7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66E-1B7A-8443-81C9-584F2B595A26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1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66E-1B7A-8443-81C9-584F2B595A26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8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66E-1B7A-8443-81C9-584F2B595A26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8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0" y="6613525"/>
            <a:ext cx="2344738" cy="2444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i="1"/>
              <a:t>MobilityFirst</a:t>
            </a:r>
            <a:r>
              <a:rPr lang="en-US" sz="1000"/>
              <a:t> FIA Team Presentation</a:t>
            </a:r>
          </a:p>
        </p:txBody>
      </p:sp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8228365" y="6627168"/>
            <a:ext cx="915635" cy="23083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 dirty="0" smtClean="0"/>
              <a:t>Nov 15,  </a:t>
            </a:r>
            <a:r>
              <a:rPr lang="en-US" sz="900" dirty="0"/>
              <a:t>2010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148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447800"/>
            <a:ext cx="4114800" cy="4800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5943600"/>
            <a:ext cx="2133600" cy="609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E8F4B-EC92-4180-950B-5E80040E0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66E-1B7A-8443-81C9-584F2B595A26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4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24174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alpha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en-US" sz="2400" b="0">
                <a:latin typeface="Times New Roman" pitchFamily="18" charset="0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en-US" sz="2400" b="0">
                <a:latin typeface="Times New Roman" pitchFamily="18" charset="0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en-US" sz="2400" b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en-US" sz="2400" b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en-US" sz="2400" b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en-US" sz="2400" b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en-US" sz="2400" b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en-US" sz="2400" b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en-US" sz="2400" b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en-US" sz="2400" b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en-US" sz="2400" b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en-US" sz="2400" b="0">
                  <a:latin typeface="Times New Roman" pitchFamily="18" charset="0"/>
                  <a:cs typeface="+mn-cs"/>
                </a:endParaRPr>
              </a:p>
            </p:txBody>
          </p:sp>
        </p:grpSp>
      </p:grpSp>
      <p:sp>
        <p:nvSpPr>
          <p:cNvPr id="317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7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3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9090D-D89E-4B13-B2DC-198D8FEE9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5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66E-1B7A-8443-81C9-584F2B595A26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09140"/>
            <a:ext cx="4038600" cy="49220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9140"/>
            <a:ext cx="4038600" cy="49220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66E-1B7A-8443-81C9-584F2B595A26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6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66E-1B7A-8443-81C9-584F2B595A26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2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66E-1B7A-8443-81C9-584F2B595A26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5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66E-1B7A-8443-81C9-584F2B595A26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5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66E-1B7A-8443-81C9-584F2B595A26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079" y="195258"/>
            <a:ext cx="8543049" cy="836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079" y="1177454"/>
            <a:ext cx="8543049" cy="510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5766E-1B7A-8443-81C9-584F2B595A26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9340" y="65151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23"/>
          <p:cNvSpPr>
            <a:spLocks noChangeShapeType="1"/>
          </p:cNvSpPr>
          <p:nvPr userDrawn="1"/>
        </p:nvSpPr>
        <p:spPr bwMode="auto">
          <a:xfrm flipV="1">
            <a:off x="333079" y="1071440"/>
            <a:ext cx="8543049" cy="0"/>
          </a:xfrm>
          <a:prstGeom prst="line">
            <a:avLst/>
          </a:prstGeom>
          <a:noFill/>
          <a:ln w="3810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0" y="6564313"/>
            <a:ext cx="9144000" cy="300983"/>
          </a:xfrm>
          <a:prstGeom prst="rect">
            <a:avLst/>
          </a:prstGeom>
          <a:solidFill>
            <a:schemeClr val="accent2">
              <a:lumMod val="50000"/>
              <a:alpha val="8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9953" tIns="49976" rIns="99953" bIns="49976">
            <a:prstTxWarp prst="textNoShape">
              <a:avLst/>
            </a:prstTxWarp>
            <a:spAutoFit/>
          </a:bodyPr>
          <a:lstStyle/>
          <a:p>
            <a:pPr defTabSz="1000125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1300" b="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                                  U</a:t>
            </a:r>
            <a:r>
              <a:rPr lang="en-US" sz="1100" b="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NIVERSITY </a:t>
            </a:r>
            <a:r>
              <a:rPr lang="en-US" sz="11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OF </a:t>
            </a:r>
            <a:r>
              <a:rPr lang="en-US" sz="13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M</a:t>
            </a:r>
            <a:r>
              <a:rPr lang="en-US" sz="11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ASSACHUSETTS</a:t>
            </a:r>
            <a:r>
              <a:rPr lang="en-US" sz="13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A</a:t>
            </a:r>
            <a:r>
              <a:rPr lang="en-US" sz="11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MHERST  • </a:t>
            </a:r>
            <a:r>
              <a:rPr lang="en-US" sz="13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Department of Computer Science</a:t>
            </a:r>
            <a:endParaRPr lang="en-US" sz="1100" b="0" i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utiger Linotype" pitchFamily="34" charset="0"/>
            </a:endParaRPr>
          </a:p>
        </p:txBody>
      </p:sp>
      <p:pic>
        <p:nvPicPr>
          <p:cNvPr id="9" name="Picture 6" descr="newseal200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49213" y="6286500"/>
            <a:ext cx="5889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67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-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Simplified Data Processing on Large Clusters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Jeff Dean, Sanjay </a:t>
            </a:r>
            <a:r>
              <a:rPr lang="en-US" dirty="0" err="1" smtClean="0"/>
              <a:t>Ghemawat</a:t>
            </a:r>
            <a:r>
              <a:rPr lang="en-US" dirty="0" smtClean="0"/>
              <a:t>, Google, OSDI 2004</a:t>
            </a:r>
          </a:p>
          <a:p>
            <a:r>
              <a:rPr lang="en-US" dirty="0"/>
              <a:t>Slides based on those by </a:t>
            </a:r>
            <a:r>
              <a:rPr lang="en-US" dirty="0" smtClean="0"/>
              <a:t>authors and other online 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72165" y="14362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4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model widely applicable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MapReduce</a:t>
            </a:r>
            <a:r>
              <a:rPr lang="en-US" dirty="0"/>
              <a:t> programs in Google source </a:t>
            </a:r>
            <a:r>
              <a:rPr lang="en-US" dirty="0" smtClean="0"/>
              <a:t>tree (2003-04)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62" descr="index-auto-0005-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240" y="1657012"/>
            <a:ext cx="5178425" cy="35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273061"/>
              </p:ext>
            </p:extLst>
          </p:nvPr>
        </p:nvGraphicFramePr>
        <p:xfrm>
          <a:off x="356952" y="5058360"/>
          <a:ext cx="8610600" cy="1752600"/>
        </p:xfrm>
        <a:graphic>
          <a:graphicData uri="http://schemas.openxmlformats.org/drawingml/2006/table">
            <a:tbl>
              <a:tblPr/>
              <a:tblGrid>
                <a:gridCol w="2357438"/>
                <a:gridCol w="254000"/>
                <a:gridCol w="2422525"/>
                <a:gridCol w="254000"/>
                <a:gridCol w="33226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distributed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grep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distributed sort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web link-graph reversal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term-vector / host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web access log stats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inverted index construction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document clustering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machine learning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statistical machine translation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...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...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22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</a:t>
            </a:r>
            <a:r>
              <a:rPr lang="en-US" dirty="0" smtClean="0"/>
              <a:t>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cluster: </a:t>
            </a:r>
          </a:p>
          <a:p>
            <a:pPr lvl="1"/>
            <a:r>
              <a:rPr lang="en-US" dirty="0"/>
              <a:t>100s/1000s of 2-CPU x86 machines, 2-4 GB of memory </a:t>
            </a:r>
          </a:p>
          <a:p>
            <a:pPr lvl="1"/>
            <a:r>
              <a:rPr lang="en-US" dirty="0"/>
              <a:t>Limited bisection bandwidth </a:t>
            </a:r>
          </a:p>
          <a:p>
            <a:pPr lvl="1"/>
            <a:r>
              <a:rPr lang="en-US" dirty="0"/>
              <a:t>Storage is on local IDE disks </a:t>
            </a:r>
          </a:p>
          <a:p>
            <a:pPr lvl="1"/>
            <a:r>
              <a:rPr lang="en-US" dirty="0"/>
              <a:t>GFS: distributed file system manages data (SOSP'03) </a:t>
            </a:r>
          </a:p>
          <a:p>
            <a:pPr lvl="1"/>
            <a:r>
              <a:rPr lang="en-US" dirty="0"/>
              <a:t>Job scheduling system: jobs made up of tasks, scheduler assigns tasks to machines </a:t>
            </a:r>
          </a:p>
          <a:p>
            <a:r>
              <a:rPr lang="en-US" dirty="0"/>
              <a:t>Implementation </a:t>
            </a:r>
            <a:r>
              <a:rPr lang="en-US" dirty="0" smtClean="0"/>
              <a:t>as </a:t>
            </a:r>
            <a:r>
              <a:rPr lang="en-US" dirty="0"/>
              <a:t>C++ library linked into user programs </a:t>
            </a:r>
          </a:p>
        </p:txBody>
      </p:sp>
    </p:spTree>
    <p:extLst>
      <p:ext uri="{BB962C8B-B14F-4D97-AF65-F5344CB8AC3E}">
        <p14:creationId xmlns:p14="http://schemas.microsoft.com/office/powerpoint/2010/main" val="2846829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6" descr="index-auto-0007-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2" y="1177454"/>
            <a:ext cx="74580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9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Parellel</a:t>
            </a:r>
            <a:r>
              <a:rPr lang="en-US" dirty="0" smtClean="0"/>
              <a:t>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 descr="index-auto-0008-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610"/>
            <a:ext cx="680085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execution workflow</a:t>
            </a:r>
            <a:endParaRPr lang="en-US" dirty="0"/>
          </a:p>
        </p:txBody>
      </p:sp>
      <p:pic>
        <p:nvPicPr>
          <p:cNvPr id="6" name="Content Placeholder 5" descr="Screen Shot 2012-09-17 at 12.10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5" b="60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066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/>
            <a:r>
              <a:rPr lang="en-US" sz="4000" b="1" dirty="0"/>
              <a:t>Task </a:t>
            </a:r>
            <a:r>
              <a:rPr lang="en-US" dirty="0" smtClean="0"/>
              <a:t>G</a:t>
            </a:r>
            <a:r>
              <a:rPr lang="en-US" sz="4000" b="1" dirty="0" smtClean="0"/>
              <a:t>ranularity </a:t>
            </a:r>
            <a:r>
              <a:rPr lang="en-US" sz="4000" b="1" dirty="0"/>
              <a:t>&amp; </a:t>
            </a:r>
            <a:r>
              <a:rPr lang="en-US" sz="4000" b="1" dirty="0" smtClean="0"/>
              <a:t>Pipelining</a:t>
            </a:r>
            <a:endParaRPr lang="en-US" sz="2800" dirty="0"/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33840" y="1126052"/>
            <a:ext cx="8686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Fine granularity tasks:   map tasks &gt;&gt; machines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Minimizes time for fault recovery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Can pipeline shuffling with map execution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Better dynamic load balancing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Often use </a:t>
            </a:r>
            <a:r>
              <a:rPr lang="en-US" sz="2800" dirty="0" smtClean="0"/>
              <a:t>200K </a:t>
            </a:r>
            <a:r>
              <a:rPr lang="en-US" sz="2800" dirty="0"/>
              <a:t>map </a:t>
            </a:r>
            <a:r>
              <a:rPr lang="en-US" sz="2800" dirty="0" smtClean="0"/>
              <a:t>and 5000 </a:t>
            </a:r>
            <a:r>
              <a:rPr lang="en-US" sz="2800" dirty="0"/>
              <a:t>reduce tasks </a:t>
            </a:r>
            <a:r>
              <a:rPr lang="en-US" sz="2800" dirty="0" smtClean="0"/>
              <a:t>running </a:t>
            </a:r>
            <a:r>
              <a:rPr lang="en-US" sz="2800" dirty="0"/>
              <a:t>on 2000 machines</a:t>
            </a:r>
            <a:r>
              <a:rPr lang="en-US" dirty="0"/>
              <a:t> </a:t>
            </a:r>
          </a:p>
        </p:txBody>
      </p:sp>
      <p:pic>
        <p:nvPicPr>
          <p:cNvPr id="13318" name="Picture 6" descr="index-auto-0009-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77533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286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tabLst>
                <a:tab pos="293688" algn="l"/>
                <a:tab pos="457200" algn="l"/>
              </a:tabLst>
            </a:pPr>
            <a:endParaRPr lang="en-US" b="1">
              <a:solidFill>
                <a:srgbClr val="0000FF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5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 descr="mrstatu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6282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33079" y="195258"/>
            <a:ext cx="8543049" cy="8366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dirty="0" smtClean="0"/>
              <a:t>Execution progress illustration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75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Picture 8" descr="mrstatu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22" y="332602"/>
            <a:ext cx="8692194" cy="579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60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8" name="Picture 8" descr="mrstatus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836025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165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6" name="Picture 8" descr="mrstatus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836025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66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</a:t>
            </a:r>
            <a:r>
              <a:rPr lang="en-US" dirty="0" smtClean="0"/>
              <a:t>scale data processing</a:t>
            </a:r>
            <a:endParaRPr lang="en-US" dirty="0"/>
          </a:p>
          <a:p>
            <a:pPr lvl="1"/>
            <a:r>
              <a:rPr lang="en-US" dirty="0" smtClean="0"/>
              <a:t>Using hundreds or thousands of machines but without the hassle of management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benefits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Automatic parallelization &amp; distribution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Fault tolerance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I/O scheduling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Monitoring &amp; status </a:t>
            </a:r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9939" y="6803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96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4" name="Picture 8" descr="mrstatus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836025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2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2" name="Picture 8" descr="mrstatus6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7000"/>
            <a:ext cx="8686800" cy="5489575"/>
          </a:xfrm>
        </p:spPr>
      </p:pic>
    </p:spTree>
    <p:extLst>
      <p:ext uri="{BB962C8B-B14F-4D97-AF65-F5344CB8AC3E}">
        <p14:creationId xmlns:p14="http://schemas.microsoft.com/office/powerpoint/2010/main" val="3294243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1" name="Picture 9" descr="mrstatus7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7000"/>
            <a:ext cx="8686800" cy="5489575"/>
          </a:xfrm>
        </p:spPr>
      </p:pic>
    </p:spTree>
    <p:extLst>
      <p:ext uri="{BB962C8B-B14F-4D97-AF65-F5344CB8AC3E}">
        <p14:creationId xmlns:p14="http://schemas.microsoft.com/office/powerpoint/2010/main" val="270660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9" name="Picture 9" descr="mrstatus8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7000"/>
            <a:ext cx="8686800" cy="5489575"/>
          </a:xfrm>
        </p:spPr>
      </p:pic>
    </p:spTree>
    <p:extLst>
      <p:ext uri="{BB962C8B-B14F-4D97-AF65-F5344CB8AC3E}">
        <p14:creationId xmlns:p14="http://schemas.microsoft.com/office/powerpoint/2010/main" val="236177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6" name="Picture 8" descr="mrstatus9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7000"/>
            <a:ext cx="8686800" cy="5489575"/>
          </a:xfrm>
        </p:spPr>
      </p:pic>
    </p:spTree>
    <p:extLst>
      <p:ext uri="{BB962C8B-B14F-4D97-AF65-F5344CB8AC3E}">
        <p14:creationId xmlns:p14="http://schemas.microsoft.com/office/powerpoint/2010/main" val="127990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5" name="Picture 9" descr="mrstatus10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7000"/>
            <a:ext cx="8686800" cy="5489575"/>
          </a:xfrm>
        </p:spPr>
      </p:pic>
    </p:spTree>
    <p:extLst>
      <p:ext uri="{BB962C8B-B14F-4D97-AF65-F5344CB8AC3E}">
        <p14:creationId xmlns:p14="http://schemas.microsoft.com/office/powerpoint/2010/main" val="182184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3" name="Picture 9" descr="mrstatus11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7000"/>
            <a:ext cx="8686800" cy="5489575"/>
          </a:xfrm>
        </p:spPr>
      </p:pic>
    </p:spTree>
    <p:extLst>
      <p:ext uri="{BB962C8B-B14F-4D97-AF65-F5344CB8AC3E}">
        <p14:creationId xmlns:p14="http://schemas.microsoft.com/office/powerpoint/2010/main" val="423826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Fault-tolerance via re-execution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worker failure: </a:t>
            </a:r>
          </a:p>
          <a:p>
            <a:pPr lvl="1"/>
            <a:r>
              <a:rPr lang="en-US" dirty="0"/>
              <a:t>Detect failure via periodic heartbeats </a:t>
            </a:r>
          </a:p>
          <a:p>
            <a:pPr lvl="1"/>
            <a:r>
              <a:rPr lang="en-US" dirty="0"/>
              <a:t>Re-execute completed and in-progress </a:t>
            </a:r>
            <a:r>
              <a:rPr lang="en-US" i="1" dirty="0"/>
              <a:t>map</a:t>
            </a:r>
            <a:r>
              <a:rPr lang="en-US" dirty="0"/>
              <a:t> tasks </a:t>
            </a:r>
            <a:r>
              <a:rPr lang="en-US" dirty="0" smtClean="0"/>
              <a:t>(why?)</a:t>
            </a:r>
            <a:endParaRPr lang="en-US" dirty="0"/>
          </a:p>
          <a:p>
            <a:pPr lvl="1"/>
            <a:r>
              <a:rPr lang="en-US" dirty="0"/>
              <a:t>Re-execute in progress </a:t>
            </a:r>
            <a:r>
              <a:rPr lang="en-US" i="1" dirty="0"/>
              <a:t>reduce</a:t>
            </a:r>
            <a:r>
              <a:rPr lang="en-US" dirty="0"/>
              <a:t> tasks </a:t>
            </a:r>
          </a:p>
          <a:p>
            <a:pPr lvl="1"/>
            <a:r>
              <a:rPr lang="en-US" dirty="0"/>
              <a:t>Task completion committed through master </a:t>
            </a:r>
          </a:p>
          <a:p>
            <a:r>
              <a:rPr lang="en-US" dirty="0"/>
              <a:t>Master failure: </a:t>
            </a:r>
          </a:p>
          <a:p>
            <a:pPr lvl="1"/>
            <a:r>
              <a:rPr lang="en-US" dirty="0" smtClean="0"/>
              <a:t>Left unhandled as considered unlikely</a:t>
            </a:r>
          </a:p>
          <a:p>
            <a:pPr lvl="1"/>
            <a:r>
              <a:rPr lang="en-US" dirty="0" smtClean="0"/>
              <a:t>Onus on users to restart computation </a:t>
            </a:r>
            <a:endParaRPr lang="en-US" dirty="0"/>
          </a:p>
          <a:p>
            <a:r>
              <a:rPr lang="en-US" dirty="0" smtClean="0"/>
              <a:t>Robust: lost 1600 of 1800 machines, </a:t>
            </a:r>
            <a:r>
              <a:rPr lang="en-US" dirty="0"/>
              <a:t>but finished fine </a:t>
            </a:r>
          </a:p>
        </p:txBody>
      </p:sp>
    </p:spTree>
    <p:extLst>
      <p:ext uri="{BB962C8B-B14F-4D97-AF65-F5344CB8AC3E}">
        <p14:creationId xmlns:p14="http://schemas.microsoft.com/office/powerpoint/2010/main" val="126700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Refinement: Redundant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workers significantly lengthen completion time </a:t>
            </a:r>
          </a:p>
          <a:p>
            <a:pPr lvl="1"/>
            <a:r>
              <a:rPr lang="en-US" dirty="0"/>
              <a:t>Other jobs consuming resources on machine </a:t>
            </a:r>
          </a:p>
          <a:p>
            <a:pPr lvl="1"/>
            <a:r>
              <a:rPr lang="en-US" dirty="0"/>
              <a:t>Bad disks with soft errors transfer data very slowly </a:t>
            </a:r>
          </a:p>
          <a:p>
            <a:pPr lvl="1"/>
            <a:r>
              <a:rPr lang="en-US" dirty="0"/>
              <a:t>Weird things: processor caches disabled (!!) </a:t>
            </a:r>
          </a:p>
          <a:p>
            <a:r>
              <a:rPr lang="en-US" dirty="0"/>
              <a:t>Solution: Near end of phase, spawn backup </a:t>
            </a:r>
            <a:r>
              <a:rPr lang="en-US" dirty="0" smtClean="0"/>
              <a:t>task copies </a:t>
            </a:r>
          </a:p>
          <a:p>
            <a:pPr lvl="1"/>
            <a:r>
              <a:rPr lang="en-US" dirty="0" smtClean="0"/>
              <a:t>Whichever </a:t>
            </a:r>
            <a:r>
              <a:rPr lang="en-US" dirty="0"/>
              <a:t>one finishes first "wins" </a:t>
            </a:r>
          </a:p>
          <a:p>
            <a:r>
              <a:rPr lang="en-US" dirty="0" smtClean="0"/>
              <a:t>Benefit: </a:t>
            </a:r>
            <a:r>
              <a:rPr lang="en-US" dirty="0"/>
              <a:t>Dramatically shortens job completion time </a:t>
            </a:r>
          </a:p>
        </p:txBody>
      </p:sp>
    </p:spTree>
    <p:extLst>
      <p:ext uri="{BB962C8B-B14F-4D97-AF65-F5344CB8AC3E}">
        <p14:creationId xmlns:p14="http://schemas.microsoft.com/office/powerpoint/2010/main" val="321573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Refinement: Locality </a:t>
            </a:r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scheduling policy: </a:t>
            </a:r>
          </a:p>
          <a:p>
            <a:pPr lvl="1"/>
            <a:r>
              <a:rPr lang="en-US" dirty="0"/>
              <a:t>Asks GFS for locations of replicas of input file blocks </a:t>
            </a:r>
          </a:p>
          <a:p>
            <a:pPr lvl="1"/>
            <a:r>
              <a:rPr lang="en-US" dirty="0"/>
              <a:t>Map tasks typically split into 64MB (== GFS block size) </a:t>
            </a:r>
          </a:p>
          <a:p>
            <a:pPr lvl="1"/>
            <a:r>
              <a:rPr lang="en-US" dirty="0"/>
              <a:t>Map tasks scheduled so GFS input block replica are on same machine or same rack </a:t>
            </a:r>
          </a:p>
          <a:p>
            <a:r>
              <a:rPr lang="en-US" dirty="0"/>
              <a:t>Effect: Thousands of machines read input at local disk speed </a:t>
            </a:r>
            <a:endParaRPr lang="en-US" dirty="0" smtClean="0"/>
          </a:p>
          <a:p>
            <a:pPr lvl="1"/>
            <a:r>
              <a:rPr lang="en-US" dirty="0" smtClean="0"/>
              <a:t>Without </a:t>
            </a:r>
            <a:r>
              <a:rPr lang="en-US" dirty="0"/>
              <a:t>this, rack switches limit read rate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3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&amp; Output: each a set of key/value pairs </a:t>
            </a:r>
          </a:p>
          <a:p>
            <a:r>
              <a:rPr lang="en-US" dirty="0"/>
              <a:t>Programmer specifies two functions: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</a:rPr>
              <a:t>	</a:t>
            </a:r>
            <a:r>
              <a:rPr lang="en-US" sz="1700" dirty="0" smtClean="0">
                <a:solidFill>
                  <a:srgbClr val="000090"/>
                </a:solidFill>
                <a:latin typeface="Courier"/>
              </a:rPr>
              <a:t>map(</a:t>
            </a:r>
            <a:r>
              <a:rPr lang="en-US" sz="1700" dirty="0" err="1">
                <a:solidFill>
                  <a:srgbClr val="000090"/>
                </a:solidFill>
                <a:latin typeface="Courier"/>
              </a:rPr>
              <a:t>in_key</a:t>
            </a:r>
            <a:r>
              <a:rPr lang="en-US" sz="1700" dirty="0">
                <a:solidFill>
                  <a:srgbClr val="000090"/>
                </a:solidFill>
                <a:latin typeface="Courier"/>
              </a:rPr>
              <a:t>, </a:t>
            </a:r>
            <a:r>
              <a:rPr lang="en-US" sz="1700" dirty="0" err="1">
                <a:solidFill>
                  <a:srgbClr val="000090"/>
                </a:solidFill>
                <a:latin typeface="Courier"/>
              </a:rPr>
              <a:t>in_value</a:t>
            </a:r>
            <a:r>
              <a:rPr lang="en-US" sz="1700" dirty="0">
                <a:solidFill>
                  <a:srgbClr val="000090"/>
                </a:solidFill>
                <a:latin typeface="Courier"/>
              </a:rPr>
              <a:t>) -&gt; list(</a:t>
            </a:r>
            <a:r>
              <a:rPr lang="en-US" sz="1700" dirty="0" err="1">
                <a:solidFill>
                  <a:srgbClr val="000090"/>
                </a:solidFill>
                <a:latin typeface="Courier"/>
              </a:rPr>
              <a:t>out_key</a:t>
            </a:r>
            <a:r>
              <a:rPr lang="en-US" sz="1700" dirty="0">
                <a:solidFill>
                  <a:srgbClr val="000090"/>
                </a:solidFill>
                <a:latin typeface="Courier"/>
              </a:rPr>
              <a:t>, </a:t>
            </a:r>
            <a:r>
              <a:rPr lang="en-US" sz="1700" dirty="0" err="1">
                <a:solidFill>
                  <a:srgbClr val="000090"/>
                </a:solidFill>
                <a:latin typeface="Courier"/>
              </a:rPr>
              <a:t>intermediate_value</a:t>
            </a:r>
            <a:r>
              <a:rPr lang="en-US" sz="1700" dirty="0">
                <a:solidFill>
                  <a:srgbClr val="000090"/>
                </a:solidFill>
                <a:latin typeface="Courier"/>
              </a:rPr>
              <a:t>) </a:t>
            </a:r>
          </a:p>
          <a:p>
            <a:pPr lvl="1"/>
            <a:r>
              <a:rPr lang="en-US" dirty="0"/>
              <a:t>Processes </a:t>
            </a:r>
            <a:r>
              <a:rPr lang="en-US" dirty="0" smtClean="0"/>
              <a:t>each input </a:t>
            </a:r>
            <a:r>
              <a:rPr lang="en-US" dirty="0"/>
              <a:t>key/value pair </a:t>
            </a:r>
          </a:p>
          <a:p>
            <a:pPr lvl="1"/>
            <a:r>
              <a:rPr lang="en-US" dirty="0"/>
              <a:t>Produces set of intermediate pairs </a:t>
            </a:r>
          </a:p>
          <a:p>
            <a:pPr marL="0" indent="0">
              <a:buNone/>
            </a:pPr>
            <a:r>
              <a:rPr lang="en-US" sz="1700" dirty="0" smtClean="0">
                <a:latin typeface="Courier"/>
              </a:rPr>
              <a:t>	</a:t>
            </a:r>
            <a:r>
              <a:rPr lang="en-US" sz="1700" dirty="0" smtClean="0">
                <a:solidFill>
                  <a:srgbClr val="000090"/>
                </a:solidFill>
                <a:latin typeface="Courier"/>
              </a:rPr>
              <a:t>reduce(</a:t>
            </a:r>
            <a:r>
              <a:rPr lang="en-US" sz="1700" dirty="0" err="1">
                <a:solidFill>
                  <a:srgbClr val="000090"/>
                </a:solidFill>
                <a:latin typeface="Courier"/>
              </a:rPr>
              <a:t>out_key</a:t>
            </a:r>
            <a:r>
              <a:rPr lang="en-US" sz="1700" dirty="0">
                <a:solidFill>
                  <a:srgbClr val="000090"/>
                </a:solidFill>
                <a:latin typeface="Courier"/>
              </a:rPr>
              <a:t>, list(</a:t>
            </a:r>
            <a:r>
              <a:rPr lang="en-US" sz="1700" dirty="0" err="1">
                <a:solidFill>
                  <a:srgbClr val="000090"/>
                </a:solidFill>
                <a:latin typeface="Courier"/>
              </a:rPr>
              <a:t>intermediate_value</a:t>
            </a:r>
            <a:r>
              <a:rPr lang="en-US" sz="1700" dirty="0">
                <a:solidFill>
                  <a:srgbClr val="000090"/>
                </a:solidFill>
                <a:latin typeface="Courier"/>
              </a:rPr>
              <a:t>)) -&gt; list(</a:t>
            </a:r>
            <a:r>
              <a:rPr lang="en-US" sz="1700" dirty="0" err="1">
                <a:solidFill>
                  <a:srgbClr val="000090"/>
                </a:solidFill>
                <a:latin typeface="Courier"/>
              </a:rPr>
              <a:t>out_value</a:t>
            </a:r>
            <a:r>
              <a:rPr lang="en-US" sz="1700" dirty="0">
                <a:solidFill>
                  <a:srgbClr val="000090"/>
                </a:solidFill>
                <a:latin typeface="Courier"/>
              </a:rPr>
              <a:t>)</a:t>
            </a:r>
            <a:r>
              <a:rPr lang="en-US" sz="1700" dirty="0">
                <a:latin typeface="Courier"/>
              </a:rPr>
              <a:t> </a:t>
            </a:r>
            <a:endParaRPr lang="en-US" sz="1700" dirty="0" smtClean="0">
              <a:latin typeface="Courier"/>
            </a:endParaRPr>
          </a:p>
          <a:p>
            <a:pPr lvl="1"/>
            <a:r>
              <a:rPr lang="en-US" dirty="0" smtClean="0"/>
              <a:t>Combines </a:t>
            </a:r>
            <a:r>
              <a:rPr lang="en-US" dirty="0"/>
              <a:t>all intermediate values for a particular key </a:t>
            </a:r>
          </a:p>
          <a:p>
            <a:pPr lvl="1"/>
            <a:r>
              <a:rPr lang="en-US" dirty="0" smtClean="0"/>
              <a:t>Produces </a:t>
            </a:r>
            <a:r>
              <a:rPr lang="en-US" dirty="0"/>
              <a:t>a set of merged output values (usually just one) </a:t>
            </a:r>
          </a:p>
          <a:p>
            <a:r>
              <a:rPr lang="en-US" dirty="0"/>
              <a:t>Inspired by similar primitives in LISP and other languages </a:t>
            </a:r>
          </a:p>
        </p:txBody>
      </p:sp>
    </p:spTree>
    <p:extLst>
      <p:ext uri="{BB962C8B-B14F-4D97-AF65-F5344CB8AC3E}">
        <p14:creationId xmlns:p14="http://schemas.microsoft.com/office/powerpoint/2010/main" val="204490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Refinement: Skipping Bad </a:t>
            </a:r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Map/Reduce functions sometimes fail for particular inputs </a:t>
            </a:r>
          </a:p>
          <a:p>
            <a:pPr lvl="1"/>
            <a:r>
              <a:rPr lang="en-US" dirty="0"/>
              <a:t>Best solution is to debug &amp; fix, but not always possible </a:t>
            </a:r>
          </a:p>
          <a:p>
            <a:r>
              <a:rPr lang="en-US" dirty="0"/>
              <a:t>On </a:t>
            </a:r>
            <a:r>
              <a:rPr lang="en-US" dirty="0" err="1"/>
              <a:t>seg</a:t>
            </a:r>
            <a:r>
              <a:rPr lang="en-US" dirty="0"/>
              <a:t> fault: </a:t>
            </a:r>
          </a:p>
          <a:p>
            <a:pPr lvl="1"/>
            <a:r>
              <a:rPr lang="en-US" dirty="0"/>
              <a:t>Send UDP packet to master from signal handler </a:t>
            </a:r>
          </a:p>
          <a:p>
            <a:pPr lvl="1"/>
            <a:r>
              <a:rPr lang="en-US" dirty="0"/>
              <a:t>Include sequence number of record being processed </a:t>
            </a:r>
          </a:p>
          <a:p>
            <a:r>
              <a:rPr lang="en-US" dirty="0"/>
              <a:t>If master sees two failures for same record: </a:t>
            </a:r>
          </a:p>
          <a:p>
            <a:pPr lvl="1"/>
            <a:r>
              <a:rPr lang="en-US" dirty="0"/>
              <a:t>Next worker is told to skip the record </a:t>
            </a:r>
          </a:p>
          <a:p>
            <a:r>
              <a:rPr lang="en-US" dirty="0"/>
              <a:t>Effect: Can work around bugs in third-party libraries </a:t>
            </a:r>
          </a:p>
        </p:txBody>
      </p:sp>
    </p:spTree>
    <p:extLst>
      <p:ext uri="{BB962C8B-B14F-4D97-AF65-F5344CB8AC3E}">
        <p14:creationId xmlns:p14="http://schemas.microsoft.com/office/powerpoint/2010/main" val="344229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</a:t>
            </a:r>
            <a:r>
              <a:rPr lang="en-US" dirty="0" smtClean="0"/>
              <a:t>Refinements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guarantees within each reduce </a:t>
            </a:r>
            <a:r>
              <a:rPr lang="en-US" dirty="0" smtClean="0"/>
              <a:t>partition</a:t>
            </a:r>
          </a:p>
          <a:p>
            <a:r>
              <a:rPr lang="en-US" dirty="0" smtClean="0"/>
              <a:t>Compression </a:t>
            </a:r>
            <a:r>
              <a:rPr lang="en-US" dirty="0"/>
              <a:t>of intermediate data </a:t>
            </a:r>
            <a:endParaRPr lang="en-US" dirty="0" smtClean="0"/>
          </a:p>
          <a:p>
            <a:r>
              <a:rPr lang="en-US" dirty="0" smtClean="0"/>
              <a:t>Combiner</a:t>
            </a:r>
            <a:r>
              <a:rPr lang="en-US" dirty="0"/>
              <a:t>: useful for saving network bandwidth </a:t>
            </a:r>
            <a:endParaRPr lang="en-US" dirty="0" smtClean="0"/>
          </a:p>
          <a:p>
            <a:r>
              <a:rPr lang="en-US" dirty="0" smtClean="0"/>
              <a:t>Local </a:t>
            </a:r>
            <a:r>
              <a:rPr lang="en-US" dirty="0"/>
              <a:t>execution for debugging/testing </a:t>
            </a:r>
            <a:endParaRPr lang="en-US" dirty="0" smtClean="0"/>
          </a:p>
          <a:p>
            <a:r>
              <a:rPr lang="en-US" dirty="0" smtClean="0"/>
              <a:t>User</a:t>
            </a:r>
            <a:r>
              <a:rPr lang="en-US" dirty="0"/>
              <a:t>-defined counters </a:t>
            </a:r>
          </a:p>
        </p:txBody>
      </p:sp>
    </p:spTree>
    <p:extLst>
      <p:ext uri="{BB962C8B-B14F-4D97-AF65-F5344CB8AC3E}">
        <p14:creationId xmlns:p14="http://schemas.microsoft.com/office/powerpoint/2010/main" val="1428586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run on cluster of 1800 machines: </a:t>
            </a:r>
          </a:p>
          <a:p>
            <a:pPr lvl="1"/>
            <a:r>
              <a:rPr lang="en-US" dirty="0"/>
              <a:t>4 GB of memory </a:t>
            </a:r>
          </a:p>
          <a:p>
            <a:pPr lvl="1"/>
            <a:r>
              <a:rPr lang="en-US" dirty="0"/>
              <a:t>Dual-processor 2 GHz Xeons with </a:t>
            </a:r>
            <a:r>
              <a:rPr lang="en-US" dirty="0" err="1"/>
              <a:t>Hyperthreading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Dual 160 GB IDE disks </a:t>
            </a:r>
          </a:p>
          <a:p>
            <a:pPr lvl="1"/>
            <a:r>
              <a:rPr lang="en-US" dirty="0" smtClean="0"/>
              <a:t>Gigabit </a:t>
            </a:r>
            <a:r>
              <a:rPr lang="en-US" dirty="0"/>
              <a:t>Ethernet per machine </a:t>
            </a:r>
          </a:p>
          <a:p>
            <a:pPr lvl="1"/>
            <a:r>
              <a:rPr lang="en-US" dirty="0"/>
              <a:t>Bisection bandwidth approximately 100 </a:t>
            </a:r>
            <a:r>
              <a:rPr lang="en-US" dirty="0" err="1"/>
              <a:t>Gbps</a:t>
            </a:r>
            <a:r>
              <a:rPr lang="en-US" dirty="0"/>
              <a:t> </a:t>
            </a:r>
          </a:p>
          <a:p>
            <a:r>
              <a:rPr lang="en-US" dirty="0"/>
              <a:t>Two benchmarks: </a:t>
            </a:r>
            <a:endParaRPr lang="en-US" dirty="0" smtClean="0"/>
          </a:p>
          <a:p>
            <a:pPr lvl="1"/>
            <a:r>
              <a:rPr lang="en-US" dirty="0" err="1" smtClean="0"/>
              <a:t>MR_GrepScan</a:t>
            </a:r>
            <a:r>
              <a:rPr lang="en-US" dirty="0" smtClean="0"/>
              <a:t> </a:t>
            </a:r>
            <a:r>
              <a:rPr lang="en-US" dirty="0"/>
              <a:t>10</a:t>
            </a:r>
            <a:r>
              <a:rPr lang="en-US" baseline="30000" dirty="0"/>
              <a:t>10</a:t>
            </a:r>
            <a:r>
              <a:rPr lang="en-US" dirty="0"/>
              <a:t> 100-byte records to extract records matching a rare pattern (92K matching records) </a:t>
            </a:r>
            <a:endParaRPr lang="en-US" dirty="0" smtClean="0"/>
          </a:p>
          <a:p>
            <a:pPr lvl="1"/>
            <a:r>
              <a:rPr lang="en-US" dirty="0" err="1" smtClean="0"/>
              <a:t>MR_SortSort</a:t>
            </a:r>
            <a:r>
              <a:rPr lang="en-US" dirty="0" smtClean="0"/>
              <a:t> </a:t>
            </a:r>
            <a:r>
              <a:rPr lang="en-US" dirty="0"/>
              <a:t>10</a:t>
            </a:r>
            <a:r>
              <a:rPr lang="en-US" baseline="30000" dirty="0"/>
              <a:t>10</a:t>
            </a:r>
            <a:r>
              <a:rPr lang="en-US" dirty="0"/>
              <a:t> 100-byte records (modeled after </a:t>
            </a:r>
            <a:r>
              <a:rPr lang="en-US" dirty="0" err="1"/>
              <a:t>TeraSort</a:t>
            </a:r>
            <a:r>
              <a:rPr lang="en-US" dirty="0"/>
              <a:t> benchmark) </a:t>
            </a:r>
          </a:p>
        </p:txBody>
      </p:sp>
    </p:spTree>
    <p:extLst>
      <p:ext uri="{BB962C8B-B14F-4D97-AF65-F5344CB8AC3E}">
        <p14:creationId xmlns:p14="http://schemas.microsoft.com/office/powerpoint/2010/main" val="233126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MR_Grep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4142395"/>
            <a:ext cx="8686800" cy="219732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Locality optimization helps: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1800 machines read 1 TB at peak ~31 GB/s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W/out this, rack switches would limit to 10 GB/</a:t>
            </a:r>
            <a:r>
              <a:rPr lang="en-US" sz="2800" dirty="0" smtClean="0">
                <a:solidFill>
                  <a:schemeClr val="tx1"/>
                </a:solidFill>
              </a:rPr>
              <a:t>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Startup overhead is significant for short jobs</a:t>
            </a:r>
            <a:r>
              <a:rPr lang="en-US" sz="2800" dirty="0"/>
              <a:t> </a:t>
            </a:r>
          </a:p>
        </p:txBody>
      </p:sp>
      <p:pic>
        <p:nvPicPr>
          <p:cNvPr id="57351" name="Picture 7" descr="gre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404" y="1424156"/>
            <a:ext cx="39338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4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229600" cy="83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</a:t>
            </a:r>
            <a:r>
              <a:rPr lang="en-US" sz="1800" b="1" dirty="0"/>
              <a:t>Normal 		</a:t>
            </a:r>
            <a:r>
              <a:rPr lang="en-US" sz="1800" b="1" dirty="0" smtClean="0"/>
              <a:t>                       No </a:t>
            </a:r>
            <a:r>
              <a:rPr lang="en-US" sz="1800" b="1" dirty="0"/>
              <a:t>backup tasks 	 </a:t>
            </a:r>
            <a:r>
              <a:rPr lang="en-US" sz="1800" b="1" dirty="0" smtClean="0"/>
              <a:t>         200 </a:t>
            </a:r>
            <a:r>
              <a:rPr lang="en-US" sz="1800" b="1" dirty="0"/>
              <a:t>processes killed</a:t>
            </a:r>
          </a:p>
        </p:txBody>
      </p:sp>
      <p:pic>
        <p:nvPicPr>
          <p:cNvPr id="59404" name="Picture 12" descr="sort-nobackup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1447800"/>
            <a:ext cx="2544763" cy="3810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9399" name="Picture 7" descr="so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243363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1" name="Picture 19" descr="sort-deaths"/>
          <p:cNvPicPr>
            <a:picLocks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1447800"/>
            <a:ext cx="2416175" cy="3886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9415" name="Rectangle 2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639763"/>
          </a:xfrm>
        </p:spPr>
        <p:txBody>
          <a:bodyPr>
            <a:normAutofit fontScale="90000"/>
          </a:bodyPr>
          <a:lstStyle/>
          <a:p>
            <a:pPr algn="l"/>
            <a:r>
              <a:rPr lang="en-US" b="1"/>
              <a:t>MR_Sort</a:t>
            </a:r>
            <a:br>
              <a:rPr lang="en-US" b="1"/>
            </a:br>
            <a:endParaRPr lang="en-US" b="1"/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243120" y="5471892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charset="0"/>
              <a:buChar char="§"/>
            </a:pPr>
            <a:r>
              <a:rPr lang="en-US" sz="2400" dirty="0">
                <a:latin typeface="+mj-lt"/>
              </a:rPr>
              <a:t>Backup tasks reduce job completion time a lot!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charset="0"/>
              <a:buChar char="§"/>
            </a:pPr>
            <a:r>
              <a:rPr lang="en-US" sz="2400" dirty="0">
                <a:latin typeface="+mj-lt"/>
              </a:rPr>
              <a:t>System deals well with failures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dirty="0">
                <a:solidFill>
                  <a:srgbClr val="9900CC"/>
                </a:solidFill>
                <a:latin typeface="Comic Sans MS" charset="0"/>
              </a:rPr>
              <a:t>  </a:t>
            </a:r>
            <a:endParaRPr lang="en-US" b="1" dirty="0">
              <a:solidFill>
                <a:srgbClr val="9900CC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3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79" y="134786"/>
            <a:ext cx="8543049" cy="836667"/>
          </a:xfrm>
        </p:spPr>
        <p:txBody>
          <a:bodyPr>
            <a:normAutofit fontScale="90000"/>
          </a:bodyPr>
          <a:lstStyle/>
          <a:p>
            <a:r>
              <a:rPr lang="en-US" smtClean="0"/>
              <a:t>Google Experience: Rewrite of Production Indexing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Rewrote Google's production indexing system using </a:t>
            </a:r>
            <a:r>
              <a:rPr lang="en-US" dirty="0" err="1"/>
              <a:t>MapReduce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Set of </a:t>
            </a:r>
            <a:r>
              <a:rPr lang="en-US" strike="sngStrike" dirty="0"/>
              <a:t>10, 14, 17, 21,</a:t>
            </a:r>
            <a:r>
              <a:rPr lang="en-US" dirty="0"/>
              <a:t> 24 </a:t>
            </a:r>
            <a:r>
              <a:rPr lang="en-US" dirty="0" err="1"/>
              <a:t>MapReduce</a:t>
            </a:r>
            <a:r>
              <a:rPr lang="en-US" dirty="0"/>
              <a:t> operations </a:t>
            </a:r>
          </a:p>
          <a:p>
            <a:pPr lvl="1"/>
            <a:r>
              <a:rPr lang="en-US" dirty="0"/>
              <a:t>New code is simpler, easier to understand </a:t>
            </a:r>
          </a:p>
          <a:p>
            <a:pPr lvl="1"/>
            <a:r>
              <a:rPr lang="en-US" dirty="0" err="1"/>
              <a:t>MapReduce</a:t>
            </a:r>
            <a:r>
              <a:rPr lang="en-US" dirty="0"/>
              <a:t> takes care of failures, slow machines </a:t>
            </a:r>
          </a:p>
          <a:p>
            <a:pPr lvl="1"/>
            <a:r>
              <a:rPr lang="en-US" dirty="0"/>
              <a:t>Easy to make indexing faster by adding more machines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59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 usage</a:t>
            </a:r>
            <a:r>
              <a:rPr lang="en-US" dirty="0"/>
              <a:t>: </a:t>
            </a:r>
            <a:r>
              <a:rPr lang="en-US" dirty="0" err="1"/>
              <a:t>MapReduce</a:t>
            </a:r>
            <a:r>
              <a:rPr lang="en-US" dirty="0"/>
              <a:t> jobs </a:t>
            </a:r>
            <a:r>
              <a:rPr lang="en-US" dirty="0" smtClean="0"/>
              <a:t>in Aug’04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Number of jobs </a:t>
            </a:r>
            <a:r>
              <a:rPr lang="en-US" dirty="0" smtClean="0"/>
              <a:t>29,423</a:t>
            </a:r>
          </a:p>
          <a:p>
            <a:r>
              <a:rPr lang="en-US" dirty="0" smtClean="0"/>
              <a:t>Average </a:t>
            </a:r>
            <a:r>
              <a:rPr lang="en-US" dirty="0"/>
              <a:t>job completion time 634  </a:t>
            </a:r>
            <a:r>
              <a:rPr lang="en-US" dirty="0" err="1"/>
              <a:t>secs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Machine </a:t>
            </a:r>
            <a:r>
              <a:rPr lang="en-US" dirty="0"/>
              <a:t>days used 79,186  days </a:t>
            </a:r>
            <a:endParaRPr lang="en-US" dirty="0" smtClean="0"/>
          </a:p>
          <a:p>
            <a:r>
              <a:rPr lang="en-US" dirty="0" smtClean="0"/>
              <a:t>Input </a:t>
            </a:r>
            <a:r>
              <a:rPr lang="en-US" dirty="0"/>
              <a:t>data read 3,288  TB </a:t>
            </a:r>
            <a:endParaRPr lang="en-US" dirty="0" smtClean="0"/>
          </a:p>
          <a:p>
            <a:r>
              <a:rPr lang="en-US" dirty="0" smtClean="0"/>
              <a:t>Intermediate </a:t>
            </a:r>
            <a:r>
              <a:rPr lang="en-US" dirty="0"/>
              <a:t>data produced 758  TB </a:t>
            </a:r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/>
              <a:t>data written 193  TB </a:t>
            </a:r>
            <a:endParaRPr lang="en-US" dirty="0" smtClean="0"/>
          </a:p>
          <a:p>
            <a:r>
              <a:rPr lang="en-US" dirty="0" smtClean="0"/>
              <a:t>Average </a:t>
            </a:r>
            <a:r>
              <a:rPr lang="en-US" dirty="0"/>
              <a:t>worker machines per job 157 </a:t>
            </a:r>
            <a:endParaRPr lang="en-US" dirty="0" smtClean="0"/>
          </a:p>
          <a:p>
            <a:r>
              <a:rPr lang="en-US" dirty="0" smtClean="0"/>
              <a:t>Average </a:t>
            </a:r>
            <a:r>
              <a:rPr lang="en-US" dirty="0"/>
              <a:t>worker deaths per job </a:t>
            </a:r>
            <a:r>
              <a:rPr lang="en-US" dirty="0" smtClean="0"/>
              <a:t>1.2</a:t>
            </a:r>
          </a:p>
          <a:p>
            <a:r>
              <a:rPr lang="en-US" dirty="0" smtClean="0"/>
              <a:t>Average </a:t>
            </a:r>
            <a:r>
              <a:rPr lang="en-US" dirty="0"/>
              <a:t>map tasks per job 3,351 </a:t>
            </a:r>
            <a:endParaRPr lang="en-US" dirty="0" smtClean="0"/>
          </a:p>
          <a:p>
            <a:r>
              <a:rPr lang="en-US" dirty="0" smtClean="0"/>
              <a:t>Average </a:t>
            </a:r>
            <a:r>
              <a:rPr lang="en-US" dirty="0"/>
              <a:t>reduce tasks per job 55 </a:t>
            </a:r>
            <a:endParaRPr lang="en-US" dirty="0" smtClean="0"/>
          </a:p>
          <a:p>
            <a:r>
              <a:rPr lang="en-US" dirty="0" smtClean="0"/>
              <a:t>Unique </a:t>
            </a:r>
            <a:r>
              <a:rPr lang="en-US" i="1" dirty="0"/>
              <a:t>map</a:t>
            </a:r>
            <a:r>
              <a:rPr lang="en-US" dirty="0"/>
              <a:t> implementations </a:t>
            </a:r>
            <a:r>
              <a:rPr lang="en-US" dirty="0" smtClean="0"/>
              <a:t>395</a:t>
            </a:r>
          </a:p>
          <a:p>
            <a:r>
              <a:rPr lang="en-US" dirty="0" smtClean="0"/>
              <a:t>Unique </a:t>
            </a:r>
            <a:r>
              <a:rPr lang="en-US" i="1" dirty="0"/>
              <a:t>reduce</a:t>
            </a:r>
            <a:r>
              <a:rPr lang="en-US" dirty="0"/>
              <a:t> implementations 269 </a:t>
            </a:r>
            <a:endParaRPr lang="en-US" dirty="0" smtClean="0"/>
          </a:p>
          <a:p>
            <a:r>
              <a:rPr lang="en-US" dirty="0" smtClean="0"/>
              <a:t>Unique </a:t>
            </a:r>
            <a:r>
              <a:rPr lang="en-US" i="1" dirty="0"/>
              <a:t>map/reduce</a:t>
            </a:r>
            <a:r>
              <a:rPr lang="en-US" dirty="0"/>
              <a:t> combinations 426 </a:t>
            </a:r>
          </a:p>
        </p:txBody>
      </p:sp>
    </p:spTree>
    <p:extLst>
      <p:ext uri="{BB962C8B-B14F-4D97-AF65-F5344CB8AC3E}">
        <p14:creationId xmlns:p14="http://schemas.microsoft.com/office/powerpoint/2010/main" val="278658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Related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Programming model inspired by functional language primitives Partitioning/shuffling similar to many large-scale sorting systems </a:t>
            </a:r>
            <a:endParaRPr lang="en-US" dirty="0" smtClean="0"/>
          </a:p>
          <a:p>
            <a:pPr lvl="1"/>
            <a:r>
              <a:rPr lang="en-US" dirty="0" smtClean="0"/>
              <a:t>NOW</a:t>
            </a:r>
            <a:r>
              <a:rPr lang="en-US" dirty="0"/>
              <a:t>-Sort ['97] </a:t>
            </a:r>
          </a:p>
          <a:p>
            <a:r>
              <a:rPr lang="en-US" dirty="0"/>
              <a:t>Re-execution for fault tolerance </a:t>
            </a:r>
            <a:endParaRPr lang="en-US" dirty="0" smtClean="0"/>
          </a:p>
          <a:p>
            <a:pPr lvl="1"/>
            <a:r>
              <a:rPr lang="en-US" dirty="0" smtClean="0"/>
              <a:t>BAD</a:t>
            </a:r>
            <a:r>
              <a:rPr lang="en-US" dirty="0"/>
              <a:t>-FS ['04] and TACC ['97] </a:t>
            </a:r>
          </a:p>
          <a:p>
            <a:r>
              <a:rPr lang="en-US" dirty="0"/>
              <a:t>Locality optimization has parallels with Active Disks/Diamond work </a:t>
            </a:r>
            <a:endParaRPr lang="en-US" dirty="0" smtClean="0"/>
          </a:p>
          <a:p>
            <a:pPr lvl="1"/>
            <a:r>
              <a:rPr lang="en-US" dirty="0" smtClean="0"/>
              <a:t>Active </a:t>
            </a:r>
            <a:r>
              <a:rPr lang="en-US" dirty="0"/>
              <a:t>Disks ['01], Diamond ['04] </a:t>
            </a:r>
          </a:p>
          <a:p>
            <a:r>
              <a:rPr lang="en-US" dirty="0"/>
              <a:t>Backup tasks similar to Eager Scheduling in Charlotte system </a:t>
            </a:r>
            <a:endParaRPr lang="en-US" dirty="0" smtClean="0"/>
          </a:p>
          <a:p>
            <a:pPr lvl="1"/>
            <a:r>
              <a:rPr lang="en-US" dirty="0" smtClean="0"/>
              <a:t>Charlotte </a:t>
            </a:r>
            <a:r>
              <a:rPr lang="en-US" dirty="0"/>
              <a:t>['96] </a:t>
            </a:r>
          </a:p>
          <a:p>
            <a:r>
              <a:rPr lang="en-US" dirty="0"/>
              <a:t>Dynamic load balancing solves similar problem as River's distributed queues </a:t>
            </a:r>
            <a:endParaRPr lang="en-US" dirty="0" smtClean="0"/>
          </a:p>
          <a:p>
            <a:pPr lvl="1"/>
            <a:r>
              <a:rPr lang="en-US" dirty="0" smtClean="0"/>
              <a:t>River </a:t>
            </a:r>
            <a:r>
              <a:rPr lang="en-US" dirty="0"/>
              <a:t>['99]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6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has proven to be a useful </a:t>
            </a:r>
            <a:r>
              <a:rPr lang="en-US" dirty="0" smtClean="0"/>
              <a:t>abstraction</a:t>
            </a:r>
          </a:p>
          <a:p>
            <a:r>
              <a:rPr lang="en-US" dirty="0" smtClean="0"/>
              <a:t>Greatly </a:t>
            </a:r>
            <a:r>
              <a:rPr lang="en-US" dirty="0"/>
              <a:t>simplifies large-scale computations at </a:t>
            </a:r>
            <a:r>
              <a:rPr lang="en-US" dirty="0" smtClean="0"/>
              <a:t>Google</a:t>
            </a:r>
          </a:p>
          <a:p>
            <a:r>
              <a:rPr lang="en-US" dirty="0" smtClean="0"/>
              <a:t>Fun </a:t>
            </a:r>
            <a:r>
              <a:rPr lang="en-US" dirty="0"/>
              <a:t>to use: focus on problem, let library deal w/ messy details </a:t>
            </a:r>
          </a:p>
        </p:txBody>
      </p:sp>
    </p:spTree>
    <p:extLst>
      <p:ext uri="{BB962C8B-B14F-4D97-AF65-F5344CB8AC3E}">
        <p14:creationId xmlns:p14="http://schemas.microsoft.com/office/powerpoint/2010/main" val="2644302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Count word </a:t>
            </a:r>
            <a:r>
              <a:rPr lang="en-US" dirty="0" smtClean="0"/>
              <a:t>occurrences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(URL, content) pairs</a:t>
            </a:r>
          </a:p>
          <a:p>
            <a:r>
              <a:rPr lang="en-US" sz="2000" dirty="0">
                <a:latin typeface="Courier"/>
                <a:cs typeface="Courier"/>
              </a:rPr>
              <a:t>m</a:t>
            </a:r>
            <a:r>
              <a:rPr lang="en-US" sz="2000" dirty="0" smtClean="0">
                <a:latin typeface="Courier"/>
                <a:cs typeface="Courier"/>
              </a:rPr>
              <a:t>ap(key=URL, value=content)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 each word w in content, output (w, 1)</a:t>
            </a:r>
          </a:p>
          <a:p>
            <a:r>
              <a:rPr lang="en-US" sz="2000" dirty="0">
                <a:latin typeface="Courier"/>
                <a:cs typeface="Courier"/>
              </a:rPr>
              <a:t>r</a:t>
            </a:r>
            <a:r>
              <a:rPr lang="en-US" sz="2000" dirty="0" smtClean="0">
                <a:latin typeface="Courier"/>
                <a:cs typeface="Courier"/>
              </a:rPr>
              <a:t>educe(key=word, values=</a:t>
            </a:r>
            <a:r>
              <a:rPr lang="en-US" sz="2000" dirty="0" err="1" smtClean="0">
                <a:latin typeface="Courier"/>
                <a:cs typeface="Courier"/>
              </a:rPr>
              <a:t>uniq_counts_list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 all 1’s in </a:t>
            </a:r>
            <a:r>
              <a:rPr lang="en-US" dirty="0" err="1" smtClean="0"/>
              <a:t>uniq_counts_list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utput(word, sum)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7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Word count </a:t>
            </a:r>
            <a:r>
              <a:rPr lang="en-US" dirty="0" smtClean="0"/>
              <a:t>example illustrated</a:t>
            </a:r>
            <a:endParaRPr lang="en-US" sz="4000" dirty="0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63359" y="1099020"/>
            <a:ext cx="6324600" cy="2057400"/>
          </a:xfrm>
          <a:noFill/>
          <a:ln/>
        </p:spPr>
        <p:txBody>
          <a:bodyPr/>
          <a:lstStyle/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map(key=</a:t>
            </a:r>
            <a:r>
              <a:rPr lang="en-US" sz="2400" dirty="0" err="1">
                <a:solidFill>
                  <a:srgbClr val="FF0000"/>
                </a:solidFill>
              </a:rPr>
              <a:t>url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val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content)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lvl="2">
              <a:buFont typeface="Arial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For each word </a:t>
            </a:r>
            <a:r>
              <a:rPr lang="en-US" sz="2000" i="1" dirty="0">
                <a:solidFill>
                  <a:srgbClr val="FF0000"/>
                </a:solidFill>
              </a:rPr>
              <a:t>w</a:t>
            </a:r>
            <a:r>
              <a:rPr lang="en-US" sz="2000" dirty="0">
                <a:solidFill>
                  <a:srgbClr val="FF0000"/>
                </a:solidFill>
              </a:rPr>
              <a:t> in contents, emit (w, </a:t>
            </a:r>
            <a:r>
              <a:rPr lang="ja-JP" altLang="en-US" sz="2000" dirty="0">
                <a:solidFill>
                  <a:srgbClr val="FF0000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ja-JP" altLang="en-US" sz="2000" dirty="0">
                <a:solidFill>
                  <a:srgbClr val="FF0000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9900CC"/>
                </a:solidFill>
              </a:rPr>
              <a:t>reduce(key=word, values=</a:t>
            </a:r>
            <a:r>
              <a:rPr lang="en-US" sz="2400" dirty="0" err="1" smtClean="0">
                <a:solidFill>
                  <a:srgbClr val="9900CC"/>
                </a:solidFill>
              </a:rPr>
              <a:t>uniq_counts_list</a:t>
            </a:r>
            <a:r>
              <a:rPr lang="en-US" sz="2400" dirty="0" smtClean="0">
                <a:solidFill>
                  <a:srgbClr val="9900CC"/>
                </a:solidFill>
              </a:rPr>
              <a:t>)</a:t>
            </a:r>
            <a:r>
              <a:rPr lang="en-US" sz="2400" dirty="0">
                <a:solidFill>
                  <a:srgbClr val="9900CC"/>
                </a:solidFill>
              </a:rPr>
              <a:t>:</a:t>
            </a:r>
          </a:p>
          <a:p>
            <a:pPr lvl="2">
              <a:buFont typeface="Arial" charset="0"/>
              <a:buNone/>
            </a:pPr>
            <a:r>
              <a:rPr lang="en-US" sz="2000" dirty="0">
                <a:solidFill>
                  <a:srgbClr val="9900CC"/>
                </a:solidFill>
              </a:rPr>
              <a:t>Sum all </a:t>
            </a:r>
            <a:r>
              <a:rPr lang="ja-JP" altLang="en-US" sz="2000" dirty="0">
                <a:solidFill>
                  <a:srgbClr val="9900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9900CC"/>
                </a:solidFill>
              </a:rPr>
              <a:t>1</a:t>
            </a:r>
            <a:r>
              <a:rPr lang="ja-JP" altLang="en-US" sz="2000" dirty="0">
                <a:solidFill>
                  <a:srgbClr val="9900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9900CC"/>
                </a:solidFill>
              </a:rPr>
              <a:t>s in values list</a:t>
            </a:r>
          </a:p>
          <a:p>
            <a:pPr lvl="2">
              <a:buFont typeface="Arial" charset="0"/>
              <a:buNone/>
            </a:pPr>
            <a:r>
              <a:rPr lang="en-US" sz="2000" dirty="0">
                <a:solidFill>
                  <a:srgbClr val="9900CC"/>
                </a:solidFill>
              </a:rPr>
              <a:t>Emit result </a:t>
            </a:r>
            <a:r>
              <a:rPr lang="ja-JP" altLang="en-US" sz="2000" dirty="0">
                <a:solidFill>
                  <a:srgbClr val="9900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9900CC"/>
                </a:solidFill>
              </a:rPr>
              <a:t>(word, sum)</a:t>
            </a:r>
            <a:r>
              <a:rPr lang="ja-JP" altLang="en-US" sz="2000" dirty="0">
                <a:solidFill>
                  <a:srgbClr val="9900CC"/>
                </a:solidFill>
                <a:latin typeface="Arial"/>
              </a:rPr>
              <a:t>”</a:t>
            </a:r>
            <a:endParaRPr lang="en-US" sz="2000" dirty="0">
              <a:solidFill>
                <a:srgbClr val="9900CC"/>
              </a:solidFill>
            </a:endParaRP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152400" y="3276600"/>
            <a:ext cx="2819400" cy="1447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SzPct val="50000"/>
              <a:buFont typeface="Wingdings" charset="0"/>
              <a:buNone/>
            </a:pPr>
            <a:r>
              <a:rPr lang="en-US" sz="2400" dirty="0">
                <a:latin typeface="Comic Sans MS" charset="0"/>
              </a:rPr>
              <a:t>see bob throw</a:t>
            </a:r>
          </a:p>
          <a:p>
            <a:pPr marL="742950" lvl="1" indent="-285750">
              <a:spcBef>
                <a:spcPct val="20000"/>
              </a:spcBef>
              <a:buSzPct val="50000"/>
              <a:buFont typeface="Wingdings" charset="0"/>
              <a:buNone/>
            </a:pPr>
            <a:r>
              <a:rPr lang="en-US" sz="2400" dirty="0">
                <a:latin typeface="Comic Sans MS" charset="0"/>
              </a:rPr>
              <a:t>see spot run</a:t>
            </a: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3276600" y="3124200"/>
            <a:ext cx="2819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SzPct val="50000"/>
              <a:buFont typeface="Wingdings" charset="0"/>
              <a:buNone/>
            </a:pP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see	1</a:t>
            </a:r>
          </a:p>
          <a:p>
            <a:pPr marL="742950" lvl="1" indent="-285750">
              <a:spcBef>
                <a:spcPct val="20000"/>
              </a:spcBef>
              <a:buSzPct val="50000"/>
              <a:buFont typeface="Wingdings" charset="0"/>
              <a:buNone/>
            </a:pP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bob	1 </a:t>
            </a:r>
          </a:p>
          <a:p>
            <a:pPr marL="742950" lvl="1" indent="-285750">
              <a:spcBef>
                <a:spcPct val="20000"/>
              </a:spcBef>
              <a:buSzPct val="50000"/>
              <a:buFont typeface="Wingdings" charset="0"/>
              <a:buNone/>
            </a:pP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run	1</a:t>
            </a:r>
          </a:p>
          <a:p>
            <a:pPr marL="742950" lvl="1" indent="-285750">
              <a:spcBef>
                <a:spcPct val="20000"/>
              </a:spcBef>
              <a:buSzPct val="50000"/>
              <a:buFont typeface="Wingdings" charset="0"/>
              <a:buNone/>
            </a:pP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see 	1</a:t>
            </a:r>
          </a:p>
          <a:p>
            <a:pPr marL="742950" lvl="1" indent="-285750">
              <a:spcBef>
                <a:spcPct val="20000"/>
              </a:spcBef>
              <a:buSzPct val="50000"/>
              <a:buFont typeface="Wingdings" charset="0"/>
              <a:buNone/>
            </a:pP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spot 	1</a:t>
            </a:r>
          </a:p>
          <a:p>
            <a:pPr marL="742950" lvl="1" indent="-285750">
              <a:spcBef>
                <a:spcPct val="20000"/>
              </a:spcBef>
              <a:buSzPct val="50000"/>
              <a:buFont typeface="Wingdings" charset="0"/>
              <a:buNone/>
            </a:pP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throw	1</a:t>
            </a:r>
          </a:p>
          <a:p>
            <a:pPr marL="742950" lvl="1" indent="-285750">
              <a:spcBef>
                <a:spcPct val="20000"/>
              </a:spcBef>
              <a:buSzPct val="50000"/>
              <a:buFont typeface="Wingdings" charset="0"/>
              <a:buNone/>
            </a:pPr>
            <a:endParaRPr lang="en-US" sz="2400" dirty="0">
              <a:solidFill>
                <a:srgbClr val="FF0000"/>
              </a:solidFill>
              <a:latin typeface="Comic Sans MS" charset="0"/>
            </a:endParaRPr>
          </a:p>
          <a:p>
            <a:pPr marL="742950" lvl="1" indent="-285750">
              <a:spcBef>
                <a:spcPct val="20000"/>
              </a:spcBef>
              <a:buSzPct val="50000"/>
              <a:buFont typeface="Wingdings" charset="0"/>
              <a:buNone/>
            </a:pPr>
            <a:endParaRPr lang="en-US" sz="2400" dirty="0">
              <a:solidFill>
                <a:srgbClr val="FF0000"/>
              </a:solidFill>
              <a:latin typeface="Comic Sans MS" charset="0"/>
            </a:endParaRP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6324600" y="3124200"/>
            <a:ext cx="2819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SzPct val="50000"/>
              <a:buFont typeface="Wingdings" charset="0"/>
              <a:buNone/>
            </a:pPr>
            <a:r>
              <a:rPr lang="en-US" sz="2400">
                <a:solidFill>
                  <a:srgbClr val="9900CC"/>
                </a:solidFill>
                <a:latin typeface="Comic Sans MS" charset="0"/>
              </a:rPr>
              <a:t>bob	1 </a:t>
            </a:r>
          </a:p>
          <a:p>
            <a:pPr marL="742950" lvl="1" indent="-285750">
              <a:spcBef>
                <a:spcPct val="20000"/>
              </a:spcBef>
              <a:buSzPct val="50000"/>
              <a:buFont typeface="Wingdings" charset="0"/>
              <a:buNone/>
            </a:pPr>
            <a:r>
              <a:rPr lang="en-US" sz="2400">
                <a:solidFill>
                  <a:srgbClr val="9900CC"/>
                </a:solidFill>
                <a:latin typeface="Comic Sans MS" charset="0"/>
              </a:rPr>
              <a:t>run	1</a:t>
            </a:r>
          </a:p>
          <a:p>
            <a:pPr marL="742950" lvl="1" indent="-285750">
              <a:spcBef>
                <a:spcPct val="20000"/>
              </a:spcBef>
              <a:buSzPct val="50000"/>
              <a:buFont typeface="Wingdings" charset="0"/>
              <a:buNone/>
            </a:pPr>
            <a:r>
              <a:rPr lang="en-US" sz="2400">
                <a:solidFill>
                  <a:srgbClr val="9900CC"/>
                </a:solidFill>
                <a:latin typeface="Comic Sans MS" charset="0"/>
              </a:rPr>
              <a:t>see 	2</a:t>
            </a:r>
          </a:p>
          <a:p>
            <a:pPr marL="742950" lvl="1" indent="-285750">
              <a:spcBef>
                <a:spcPct val="20000"/>
              </a:spcBef>
              <a:buSzPct val="50000"/>
              <a:buFont typeface="Wingdings" charset="0"/>
              <a:buNone/>
            </a:pPr>
            <a:r>
              <a:rPr lang="en-US" sz="2400">
                <a:solidFill>
                  <a:srgbClr val="9900CC"/>
                </a:solidFill>
                <a:latin typeface="Comic Sans MS" charset="0"/>
              </a:rPr>
              <a:t>spot 	1</a:t>
            </a:r>
          </a:p>
          <a:p>
            <a:pPr marL="742950" lvl="1" indent="-285750">
              <a:spcBef>
                <a:spcPct val="20000"/>
              </a:spcBef>
              <a:buSzPct val="50000"/>
              <a:buFont typeface="Wingdings" charset="0"/>
              <a:buNone/>
            </a:pPr>
            <a:r>
              <a:rPr lang="en-US" sz="2400">
                <a:solidFill>
                  <a:srgbClr val="9900CC"/>
                </a:solidFill>
                <a:latin typeface="Comic Sans MS" charset="0"/>
              </a:rPr>
              <a:t>throw	1</a:t>
            </a:r>
          </a:p>
          <a:p>
            <a:pPr marL="742950" lvl="1" indent="-285750">
              <a:spcBef>
                <a:spcPct val="20000"/>
              </a:spcBef>
              <a:buSzPct val="50000"/>
              <a:buFont typeface="Wingdings" charset="0"/>
              <a:buNone/>
            </a:pPr>
            <a:endParaRPr lang="en-US" sz="2400">
              <a:solidFill>
                <a:srgbClr val="9900CC"/>
              </a:solidFill>
              <a:latin typeface="Comic Sans MS" charset="0"/>
            </a:endParaRPr>
          </a:p>
          <a:p>
            <a:pPr marL="742950" lvl="1" indent="-285750">
              <a:spcBef>
                <a:spcPct val="20000"/>
              </a:spcBef>
              <a:buSzPct val="50000"/>
              <a:buFont typeface="Wingdings" charset="0"/>
              <a:buNone/>
            </a:pPr>
            <a:endParaRPr lang="en-US" sz="2400">
              <a:solidFill>
                <a:srgbClr val="9900CC"/>
              </a:solidFill>
              <a:latin typeface="Comic Sans MS" charset="0"/>
            </a:endParaRPr>
          </a:p>
        </p:txBody>
      </p:sp>
      <p:sp>
        <p:nvSpPr>
          <p:cNvPr id="156680" name="AutoShape 8"/>
          <p:cNvSpPr>
            <a:spLocks noChangeArrowheads="1"/>
          </p:cNvSpPr>
          <p:nvPr/>
        </p:nvSpPr>
        <p:spPr bwMode="auto">
          <a:xfrm>
            <a:off x="2895600" y="38862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1" name="AutoShape 9"/>
          <p:cNvSpPr>
            <a:spLocks noChangeArrowheads="1"/>
          </p:cNvSpPr>
          <p:nvPr/>
        </p:nvSpPr>
        <p:spPr bwMode="auto">
          <a:xfrm>
            <a:off x="5791200" y="39624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99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06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8" grpId="0" autoUpdateAnimBg="0"/>
      <p:bldP spid="156679" grpId="0" autoUpdateAnimBg="0"/>
      <p:bldP spid="156680" grpId="0" animBg="1"/>
      <p:bldP spid="1566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consists of (</a:t>
            </a:r>
            <a:r>
              <a:rPr lang="en-US" dirty="0" err="1"/>
              <a:t>url+offset</a:t>
            </a:r>
            <a:r>
              <a:rPr lang="en-US" dirty="0"/>
              <a:t>, single line)</a:t>
            </a:r>
          </a:p>
          <a:p>
            <a:r>
              <a:rPr lang="en-US" sz="2000" dirty="0">
                <a:latin typeface="Courier"/>
                <a:cs typeface="Courier"/>
              </a:rPr>
              <a:t>map(key=</a:t>
            </a:r>
            <a:r>
              <a:rPr lang="en-US" sz="2000" dirty="0" err="1">
                <a:latin typeface="Courier"/>
                <a:cs typeface="Courier"/>
              </a:rPr>
              <a:t>url+offset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r>
              <a:rPr lang="en-US" sz="2000" dirty="0">
                <a:latin typeface="Courier"/>
                <a:cs typeface="Courier"/>
              </a:rPr>
              <a:t>=line)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line matches </a:t>
            </a:r>
            <a:r>
              <a:rPr lang="en-US" dirty="0" err="1"/>
              <a:t>regexp</a:t>
            </a:r>
            <a:r>
              <a:rPr lang="en-US" dirty="0"/>
              <a:t>, emit (line, “1”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sz="2000" dirty="0">
                <a:latin typeface="Courier"/>
                <a:cs typeface="Courier"/>
              </a:rPr>
              <a:t>reduce(key=line, values=</a:t>
            </a:r>
            <a:r>
              <a:rPr lang="en-US" sz="2000" dirty="0" err="1">
                <a:latin typeface="Courier"/>
                <a:cs typeface="Courier"/>
              </a:rPr>
              <a:t>uniq_counts_list</a:t>
            </a:r>
            <a:r>
              <a:rPr lang="en-US" sz="2000" dirty="0">
                <a:latin typeface="Courier"/>
                <a:cs typeface="Courier"/>
              </a:rPr>
              <a:t>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Just emit line as-is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3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</a:t>
            </a:r>
            <a:r>
              <a:rPr lang="en-US" dirty="0" smtClean="0"/>
              <a:t>web-link graph</a:t>
            </a:r>
            <a:endParaRPr 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  <a:p>
            <a:pPr lvl="1"/>
            <a:r>
              <a:rPr lang="en-US" dirty="0"/>
              <a:t>For each URL linking to target, …</a:t>
            </a:r>
          </a:p>
          <a:p>
            <a:pPr lvl="1"/>
            <a:r>
              <a:rPr lang="en-US" dirty="0"/>
              <a:t>Output &lt;target, source&gt; pairs </a:t>
            </a:r>
          </a:p>
          <a:p>
            <a:r>
              <a:rPr lang="en-US" dirty="0"/>
              <a:t>Reduce</a:t>
            </a:r>
          </a:p>
          <a:p>
            <a:pPr lvl="1"/>
            <a:r>
              <a:rPr lang="en-US" dirty="0"/>
              <a:t>Concatenate list of all source URLs</a:t>
            </a:r>
          </a:p>
          <a:p>
            <a:pPr lvl="1"/>
            <a:r>
              <a:rPr lang="en-US" dirty="0"/>
              <a:t>Outputs: &lt;target, </a:t>
            </a:r>
            <a:r>
              <a:rPr lang="en-US" b="1" i="1" dirty="0"/>
              <a:t>list </a:t>
            </a:r>
            <a:r>
              <a:rPr lang="en-US" dirty="0"/>
              <a:t>(source)&gt; pairs</a:t>
            </a:r>
          </a:p>
        </p:txBody>
      </p:sp>
    </p:spTree>
    <p:extLst>
      <p:ext uri="{BB962C8B-B14F-4D97-AF65-F5344CB8AC3E}">
        <p14:creationId xmlns:p14="http://schemas.microsoft.com/office/powerpoint/2010/main" val="341660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?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Reduce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0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Multiplying a large matrix with </a:t>
            </a:r>
          </a:p>
          <a:p>
            <a:pPr lvl="1"/>
            <a:r>
              <a:rPr lang="en-US" dirty="0" smtClean="0"/>
              <a:t>a large vector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large matrix</a:t>
            </a:r>
          </a:p>
          <a:p>
            <a:r>
              <a:rPr lang="en-US" dirty="0" smtClean="0"/>
              <a:t>Find paths of length two in a web link or social network graph</a:t>
            </a:r>
          </a:p>
          <a:p>
            <a:r>
              <a:rPr lang="en-US" dirty="0" smtClean="0"/>
              <a:t>How to translate relational database style operations like selections, projections, union, intersection, difference, joins etc. given a set of tuples to </a:t>
            </a:r>
            <a:r>
              <a:rPr lang="en-US" dirty="0" err="1" smtClean="0"/>
              <a:t>MapReduce</a:t>
            </a:r>
            <a:r>
              <a:rPr lang="en-US" dirty="0" smtClean="0"/>
              <a:t> operations?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3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10236</TotalTime>
  <Words>1133</Words>
  <Application>Microsoft Macintosh PowerPoint</Application>
  <PresentationFormat>On-screen Show (4:3)</PresentationFormat>
  <Paragraphs>226</Paragraphs>
  <Slides>38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1_Office Theme</vt:lpstr>
      <vt:lpstr>MapReduce: Simplified Data Processing on Large Clusters </vt:lpstr>
      <vt:lpstr>Motivation</vt:lpstr>
      <vt:lpstr>Programming model</vt:lpstr>
      <vt:lpstr>Example: Count word occurrences</vt:lpstr>
      <vt:lpstr>Word count example illustrated</vt:lpstr>
      <vt:lpstr>Grep</vt:lpstr>
      <vt:lpstr>Reverse web-link graph</vt:lpstr>
      <vt:lpstr>Inverted index</vt:lpstr>
      <vt:lpstr>Other example problems</vt:lpstr>
      <vt:lpstr>MapReduce model widely applicable</vt:lpstr>
      <vt:lpstr>Implementation overview</vt:lpstr>
      <vt:lpstr>Execution</vt:lpstr>
      <vt:lpstr>Parellel execution</vt:lpstr>
      <vt:lpstr>Overall execution workflow</vt:lpstr>
      <vt:lpstr>Task Granularity &amp; Pipelining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Fault-tolerance via re-execution</vt:lpstr>
      <vt:lpstr>Refinement: Redundant Execution</vt:lpstr>
      <vt:lpstr>Refinement: Locality Optimization</vt:lpstr>
      <vt:lpstr>Refinement: Skipping Bad Records</vt:lpstr>
      <vt:lpstr>Other Refinements</vt:lpstr>
      <vt:lpstr>Performance evaluation</vt:lpstr>
      <vt:lpstr>MR_Grep</vt:lpstr>
      <vt:lpstr>MR_Sort </vt:lpstr>
      <vt:lpstr>Google Experience: Rewrite of Production Indexing System</vt:lpstr>
      <vt:lpstr>Google usage: MapReduce jobs in Aug’04</vt:lpstr>
      <vt:lpstr>Related Work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MapReduce: Simplified Data Processing on Large Clusters </dc:title>
  <dc:creator>Arun Venkataramani</dc:creator>
  <cp:lastModifiedBy>Arun Venkataramani</cp:lastModifiedBy>
  <cp:revision>36</cp:revision>
  <dcterms:created xsi:type="dcterms:W3CDTF">2012-09-17T14:19:10Z</dcterms:created>
  <dcterms:modified xsi:type="dcterms:W3CDTF">2012-09-24T16:55:49Z</dcterms:modified>
</cp:coreProperties>
</file>