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  <p:embeddedFont>
      <p:font typeface="Maven Pro Medium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22" Type="http://schemas.openxmlformats.org/officeDocument/2006/relationships/font" Target="fonts/MavenProMedium-bold.fntdata"/><Relationship Id="rId10" Type="http://schemas.openxmlformats.org/officeDocument/2006/relationships/slide" Target="slides/slide5.xml"/><Relationship Id="rId21" Type="http://schemas.openxmlformats.org/officeDocument/2006/relationships/font" Target="fonts/MavenPro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2c7b34bc0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2c7b34bc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2c7b34bc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2c7b34bc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2c7b34bc0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2c7b34bc0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2d0b981c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2d0b981c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2d0b981cf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2d0b981cf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2d0b981cf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2d0b981cf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2c7b34bc0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2c7b34bc0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2c7b34bc0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2c7b34bc0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896150"/>
            <a:ext cx="6284400" cy="25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aven Pro Medium"/>
                <a:ea typeface="Maven Pro Medium"/>
                <a:cs typeface="Maven Pro Medium"/>
                <a:sym typeface="Maven Pro Medium"/>
              </a:rPr>
              <a:t>Improve IT service delivery to federal departments</a:t>
            </a:r>
            <a:endParaRPr b="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347050"/>
            <a:ext cx="42555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Data Analysis to discover the major reasons that cause long incident resolution times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43300" y="217175"/>
            <a:ext cx="70305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52300"/>
            <a:ext cx="70305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Finding out the main reason that causes an incident to take too long to be resolved.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Learning this could help SSC increase the efficiency of their services, which would in turn make federal departments more efficient.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704250" y="0"/>
            <a:ext cx="7630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services work on the longest tickets?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Show the result and explain does re-assigning affect the length of the ticket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5999"/>
            <a:ext cx="9144002" cy="4011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77700" y="0"/>
            <a:ext cx="8961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reassignments and completion time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951950" y="4531525"/>
            <a:ext cx="75039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Low Priority: </a:t>
            </a:r>
            <a:r>
              <a:rPr lang="en"/>
              <a:t>r = 0.2334189;</a:t>
            </a:r>
            <a:r>
              <a:rPr b="1" lang="en"/>
              <a:t> Medium Priority: </a:t>
            </a:r>
            <a:r>
              <a:rPr lang="en"/>
              <a:t>r =0.2433998;</a:t>
            </a:r>
            <a:r>
              <a:rPr b="1" lang="en"/>
              <a:t> High Priority: </a:t>
            </a:r>
            <a:r>
              <a:rPr lang="en"/>
              <a:t>r = 0.1807678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00" y="699400"/>
            <a:ext cx="7023127" cy="371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337175" y="40125"/>
            <a:ext cx="8101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Correlation of STATUS spending hours</a:t>
            </a:r>
            <a:r>
              <a:rPr lang="en" sz="2600"/>
              <a:t> and Total hours</a:t>
            </a:r>
            <a:endParaRPr sz="2600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5825725" y="1613375"/>
            <a:ext cx="2961000" cy="23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The time</a:t>
            </a:r>
            <a:r>
              <a:rPr lang="en" sz="1700"/>
              <a:t> spent in </a:t>
            </a:r>
            <a:r>
              <a:rPr b="1" lang="en" sz="1700"/>
              <a:t>“Queued”</a:t>
            </a:r>
            <a:r>
              <a:rPr lang="en" sz="1700"/>
              <a:t> and </a:t>
            </a:r>
            <a:r>
              <a:rPr b="1" lang="en" sz="1700"/>
              <a:t>“In Progress”</a:t>
            </a:r>
            <a:r>
              <a:rPr lang="en" sz="1700"/>
              <a:t> had the greatest effect on extending total hours.</a:t>
            </a:r>
            <a:endParaRPr sz="17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75" y="782600"/>
            <a:ext cx="4881401" cy="426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978600" y="262275"/>
            <a:ext cx="73557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Organizations Require the Most Time?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 rotWithShape="1">
          <a:blip r:embed="rId3">
            <a:alphaModFix/>
          </a:blip>
          <a:srcRect b="0" l="-1319" r="1320" t="0"/>
          <a:stretch/>
        </p:blipFill>
        <p:spPr>
          <a:xfrm>
            <a:off x="-76300" y="784908"/>
            <a:ext cx="9144000" cy="401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75" y="114475"/>
            <a:ext cx="6265125" cy="491454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 txBox="1"/>
          <p:nvPr>
            <p:ph type="title"/>
          </p:nvPr>
        </p:nvSpPr>
        <p:spPr>
          <a:xfrm>
            <a:off x="6308800" y="803325"/>
            <a:ext cx="2925600" cy="4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Event Management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Key Points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0" lang="en" sz="1500"/>
              <a:t>43% of total tickets are</a:t>
            </a:r>
            <a:r>
              <a:rPr lang="en" sz="1500"/>
              <a:t> event management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Top 5 organizations </a:t>
            </a:r>
            <a:r>
              <a:rPr b="0" lang="en" sz="1500"/>
              <a:t>are 91% of </a:t>
            </a:r>
            <a:r>
              <a:rPr lang="en" sz="1500"/>
              <a:t>event management </a:t>
            </a:r>
            <a:r>
              <a:rPr b="0" lang="en" sz="1500"/>
              <a:t>tickets</a:t>
            </a:r>
            <a:r>
              <a:rPr lang="en" sz="1500"/>
              <a:t>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Hardware </a:t>
            </a:r>
            <a:r>
              <a:rPr b="0" lang="en" sz="1500"/>
              <a:t>and</a:t>
            </a:r>
            <a:r>
              <a:rPr lang="en" sz="1500"/>
              <a:t> Software </a:t>
            </a:r>
            <a:r>
              <a:rPr b="0" lang="en" sz="1500"/>
              <a:t>are critical problems of top 5 organizations </a:t>
            </a:r>
            <a:endParaRPr b="0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127275" y="0"/>
            <a:ext cx="70305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179725" y="899225"/>
            <a:ext cx="72780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Conclude the </a:t>
            </a:r>
            <a:r>
              <a:rPr b="1" lang="en"/>
              <a:t>MAIN</a:t>
            </a:r>
            <a:r>
              <a:rPr b="1" lang="en"/>
              <a:t> REASONS</a:t>
            </a:r>
            <a:r>
              <a:rPr lang="en"/>
              <a:t> that may cause tickets to consume a significant amount of time: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Majority of time was spent on </a:t>
            </a:r>
            <a:r>
              <a:rPr b="1" lang="en"/>
              <a:t>“Queued”</a:t>
            </a:r>
            <a:r>
              <a:rPr lang="en"/>
              <a:t> and </a:t>
            </a:r>
            <a:r>
              <a:rPr b="1" lang="en"/>
              <a:t>“In Progress”.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These Organizations had majority of the tickets with the most of the reassignments for the long period of time to resolve the issue: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1342</a:t>
            </a:r>
            <a:r>
              <a:rPr lang="en"/>
              <a:t>, </a:t>
            </a:r>
            <a:r>
              <a:rPr lang="en" u="sng"/>
              <a:t>1062</a:t>
            </a:r>
            <a:r>
              <a:rPr lang="en"/>
              <a:t>,</a:t>
            </a:r>
            <a:r>
              <a:rPr lang="en"/>
              <a:t> </a:t>
            </a:r>
            <a:r>
              <a:rPr lang="en" u="sng"/>
              <a:t>1047</a:t>
            </a:r>
            <a:r>
              <a:rPr lang="en"/>
              <a:t>, </a:t>
            </a:r>
            <a:r>
              <a:rPr lang="en" u="sng"/>
              <a:t>1028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Most of the tickets in </a:t>
            </a:r>
            <a:r>
              <a:rPr b="1" lang="en"/>
              <a:t>Low and Medium priority</a:t>
            </a:r>
            <a:r>
              <a:rPr lang="en"/>
              <a:t>  were </a:t>
            </a:r>
            <a:r>
              <a:rPr b="1" lang="en"/>
              <a:t>reassigned the most</a:t>
            </a:r>
            <a:r>
              <a:rPr lang="en"/>
              <a:t> and takes longer period of time to resolve them.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These Organizations spent most of their business time to resolve the incidents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Low:</a:t>
            </a:r>
            <a:r>
              <a:rPr lang="en"/>
              <a:t> </a:t>
            </a:r>
            <a:r>
              <a:rPr lang="en" u="sng"/>
              <a:t>918</a:t>
            </a:r>
            <a:r>
              <a:rPr lang="en"/>
              <a:t>, </a:t>
            </a:r>
            <a:r>
              <a:rPr lang="en" u="sng"/>
              <a:t>1237</a:t>
            </a:r>
            <a:r>
              <a:rPr lang="en"/>
              <a:t>  </a:t>
            </a:r>
            <a:r>
              <a:rPr b="1" lang="en"/>
              <a:t>Medium:</a:t>
            </a:r>
            <a:r>
              <a:rPr lang="en"/>
              <a:t> </a:t>
            </a:r>
            <a:r>
              <a:rPr lang="en" u="sng"/>
              <a:t>1085</a:t>
            </a:r>
            <a:r>
              <a:rPr lang="en"/>
              <a:t>, </a:t>
            </a:r>
            <a:r>
              <a:rPr lang="en" u="sng"/>
              <a:t>1260</a:t>
            </a:r>
            <a:r>
              <a:rPr lang="en"/>
              <a:t>, </a:t>
            </a:r>
            <a:r>
              <a:rPr lang="en" u="sng"/>
              <a:t>948</a:t>
            </a:r>
            <a:r>
              <a:rPr lang="en"/>
              <a:t> </a:t>
            </a:r>
            <a:r>
              <a:rPr b="1" lang="en"/>
              <a:t>High: </a:t>
            </a:r>
            <a:r>
              <a:rPr lang="en" u="sng"/>
              <a:t>1032</a:t>
            </a:r>
            <a:r>
              <a:rPr lang="en"/>
              <a:t>, </a:t>
            </a:r>
            <a:r>
              <a:rPr lang="en" u="sng"/>
              <a:t>1342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Majority of the tickets were related with Hardware and Software issues.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There is a weak correlation between the number of reassignments and the business completion hours.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923300"/>
            <a:ext cx="7030500" cy="3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What can SSC do to provide better service?</a:t>
            </a:r>
            <a:endParaRPr i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i="1" lang="en" sz="1600"/>
              <a:t>Improve</a:t>
            </a:r>
            <a:r>
              <a:rPr lang="en" sz="1500"/>
              <a:t> the queueing process to make sure the tickets are assigned to a group faster.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i="1" lang="en" sz="1600"/>
              <a:t>Investigate</a:t>
            </a:r>
            <a:r>
              <a:rPr lang="en" sz="1500"/>
              <a:t> the issues of the organizations which have the most re-</a:t>
            </a:r>
            <a:r>
              <a:rPr lang="en" sz="1500"/>
              <a:t>assignments</a:t>
            </a:r>
            <a:r>
              <a:rPr lang="en" sz="1500"/>
              <a:t> and tickets as they are impacting the resolution time.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b="1" i="1" lang="en" sz="1600"/>
              <a:t>Investigate</a:t>
            </a:r>
            <a:r>
              <a:rPr lang="en" sz="1500"/>
              <a:t> g</a:t>
            </a:r>
            <a:r>
              <a:rPr lang="en" sz="1500"/>
              <a:t>roups under “Other Activities” category to understand why they have majority of the tickets. Model needs to be created and existing services to be overviewed to re</a:t>
            </a:r>
            <a:r>
              <a:rPr lang="en" sz="1500"/>
              <a:t>assign those tickets to proper services.  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500"/>
              <a:buAutoNum type="arabicPeriod"/>
            </a:pPr>
            <a:r>
              <a:rPr b="1" i="1" lang="en" sz="1600"/>
              <a:t>Invest</a:t>
            </a:r>
            <a:r>
              <a:rPr lang="en" sz="1500"/>
              <a:t> into</a:t>
            </a:r>
            <a:r>
              <a:rPr lang="en" sz="1500"/>
              <a:t> IT infrastructure for event management tickets of key organizations could possibly reduce 40% of incoming incidents. </a:t>
            </a:r>
            <a:r>
              <a:rPr lang="en" sz="1500"/>
              <a:t> </a:t>
            </a:r>
            <a:endParaRPr sz="1500"/>
          </a:p>
        </p:txBody>
      </p:sp>
      <p:sp>
        <p:nvSpPr>
          <p:cNvPr id="330" name="Google Shape;330;p21"/>
          <p:cNvSpPr txBox="1"/>
          <p:nvPr>
            <p:ph type="title"/>
          </p:nvPr>
        </p:nvSpPr>
        <p:spPr>
          <a:xfrm>
            <a:off x="11272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