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9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0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8" r:id="rId9"/>
    <p:sldId id="263" r:id="rId10"/>
    <p:sldId id="267" r:id="rId11"/>
    <p:sldId id="265" r:id="rId12"/>
    <p:sldId id="266" r:id="rId13"/>
  </p:sldIdLst>
  <p:sldSz cx="18288000" cy="10287000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Clear Sans Regular Bold" panose="020B0604020202020204" charset="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00FF"/>
    <a:srgbClr val="963488"/>
    <a:srgbClr val="883C84"/>
    <a:srgbClr val="461B49"/>
    <a:srgbClr val="2831A2"/>
    <a:srgbClr val="2086AA"/>
    <a:srgbClr val="1994B1"/>
    <a:srgbClr val="00B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41" autoAdjust="0"/>
    <p:restoredTop sz="95184" autoAdjust="0"/>
  </p:normalViewPr>
  <p:slideViewPr>
    <p:cSldViewPr>
      <p:cViewPr varScale="1">
        <p:scale>
          <a:sx n="53" d="100"/>
          <a:sy n="53" d="100"/>
        </p:scale>
        <p:origin x="86" y="54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ownloads\top%205%20categories.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ownloads\top%205%20categories.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E:\Certificates\Accenture\top%205%20categories.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ownloads\top%205%20categories.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ownloads\top%205%20categories.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[top 5 categories..xlsx]Sheet4!PivotTable16</c:name>
    <c:fmtId val="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dirty="0"/>
              <a:t>Popularity % share of top 5 categories</a:t>
            </a:r>
          </a:p>
        </c:rich>
      </c:tx>
      <c:layout>
        <c:manualLayout>
          <c:xMode val="edge"/>
          <c:yMode val="edge"/>
          <c:x val="0.20312647519779448"/>
          <c:y val="1.162790697674418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3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4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5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6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7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9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10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11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12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</c:pivotFmts>
    <c:plotArea>
      <c:layout/>
      <c:pieChart>
        <c:varyColors val="1"/>
        <c:dLbls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[top 5 categories..xlsx]Sheet4!PivotTable16</c:name>
    <c:fmtId val="9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3200" dirty="0"/>
              <a:t>Popularity Score of top 5 Categories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Sheet4!$B$31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A100FF"/>
            </a:solidFill>
            <a:ln>
              <a:noFill/>
            </a:ln>
            <a:effectLst/>
          </c:spPr>
          <c:invertIfNegative val="0"/>
          <c:cat>
            <c:strRef>
              <c:f>Sheet4!$A$32:$A$37</c:f>
              <c:strCache>
                <c:ptCount val="5"/>
                <c:pt idx="0">
                  <c:v>food</c:v>
                </c:pt>
                <c:pt idx="1">
                  <c:v>technology</c:v>
                </c:pt>
                <c:pt idx="2">
                  <c:v>healthy eating</c:v>
                </c:pt>
                <c:pt idx="3">
                  <c:v>science</c:v>
                </c:pt>
                <c:pt idx="4">
                  <c:v>Animals</c:v>
                </c:pt>
              </c:strCache>
            </c:strRef>
          </c:cat>
          <c:val>
            <c:numRef>
              <c:f>Sheet4!$B$32:$B$37</c:f>
              <c:numCache>
                <c:formatCode>General</c:formatCode>
                <c:ptCount val="5"/>
                <c:pt idx="0">
                  <c:v>66676</c:v>
                </c:pt>
                <c:pt idx="1">
                  <c:v>68738</c:v>
                </c:pt>
                <c:pt idx="2">
                  <c:v>69339</c:v>
                </c:pt>
                <c:pt idx="3">
                  <c:v>71168</c:v>
                </c:pt>
                <c:pt idx="4">
                  <c:v>74965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7E9-4ABE-9F63-E84EDCC7BE2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35364751"/>
        <c:axId val="35374351"/>
      </c:barChart>
      <c:valAx>
        <c:axId val="3537435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364751"/>
        <c:crosses val="autoZero"/>
        <c:crossBetween val="between"/>
      </c:valAx>
      <c:catAx>
        <c:axId val="3536475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374351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[top 5 categories..xlsx]Sheet1!PivotTable1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defRPr>
            </a:pPr>
            <a:r>
              <a:rPr lang="en-IN" sz="2800" b="1" i="0" u="none" strike="noStrike" kern="1200" baseline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Popularity % share of top 5 categories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2800" b="0" i="0" u="none" strike="noStrike" kern="1200" spc="0" baseline="0">
              <a:solidFill>
                <a:sysClr val="windowText" lastClr="000000">
                  <a:lumMod val="65000"/>
                  <a:lumOff val="35000"/>
                </a:sys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</c:pivotFmt>
    </c:pivotFmts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853D-4B12-A50A-54C2E960475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853D-4B12-A50A-54C2E960475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853D-4B12-A50A-54C2E9604759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853D-4B12-A50A-54C2E9604759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853D-4B12-A50A-54C2E9604759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5"/>
                <c:pt idx="0">
                  <c:v>Animals</c:v>
                </c:pt>
                <c:pt idx="1">
                  <c:v>food</c:v>
                </c:pt>
                <c:pt idx="2">
                  <c:v>healthy eating</c:v>
                </c:pt>
                <c:pt idx="3">
                  <c:v>science</c:v>
                </c:pt>
                <c:pt idx="4">
                  <c:v>technology</c:v>
                </c:pt>
              </c:strCache>
            </c:strRef>
          </c:cat>
          <c:val>
            <c:numRef>
              <c:f>Sheet1!$B$2:$B$7</c:f>
              <c:numCache>
                <c:formatCode>0.00%</c:formatCode>
                <c:ptCount val="5"/>
                <c:pt idx="0">
                  <c:v>0.21364488751332342</c:v>
                </c:pt>
                <c:pt idx="1">
                  <c:v>0.19002183045205565</c:v>
                </c:pt>
                <c:pt idx="2">
                  <c:v>0.19761118995913202</c:v>
                </c:pt>
                <c:pt idx="3">
                  <c:v>0.20282370912490097</c:v>
                </c:pt>
                <c:pt idx="4">
                  <c:v>0.19589838295058795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853D-4B12-A50A-54C2E9604759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[top 5 categories..xlsx]Sheet4!PivotTable13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3200" b="1" dirty="0"/>
              <a:t>Number of Reactions to the most popular categories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Sheet4!$B$20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A100FF"/>
            </a:solidFill>
            <a:ln>
              <a:noFill/>
            </a:ln>
            <a:effectLst/>
          </c:spPr>
          <c:invertIfNegative val="0"/>
          <c:cat>
            <c:strRef>
              <c:f>Sheet4!$A$21:$A$26</c:f>
              <c:strCache>
                <c:ptCount val="5"/>
                <c:pt idx="0">
                  <c:v>Animals</c:v>
                </c:pt>
                <c:pt idx="1">
                  <c:v>food</c:v>
                </c:pt>
                <c:pt idx="2">
                  <c:v>healthy eating</c:v>
                </c:pt>
                <c:pt idx="3">
                  <c:v>science</c:v>
                </c:pt>
                <c:pt idx="4">
                  <c:v>technology</c:v>
                </c:pt>
              </c:strCache>
            </c:strRef>
          </c:cat>
          <c:val>
            <c:numRef>
              <c:f>Sheet4!$B$21:$B$26</c:f>
              <c:numCache>
                <c:formatCode>General</c:formatCode>
                <c:ptCount val="5"/>
                <c:pt idx="0">
                  <c:v>1897</c:v>
                </c:pt>
                <c:pt idx="1">
                  <c:v>1699</c:v>
                </c:pt>
                <c:pt idx="2">
                  <c:v>1717</c:v>
                </c:pt>
                <c:pt idx="3">
                  <c:v>1796</c:v>
                </c:pt>
                <c:pt idx="4">
                  <c:v>1698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74E-404D-AF4A-94FC5278964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92747919"/>
        <c:axId val="1892733039"/>
      </c:barChart>
      <c:catAx>
        <c:axId val="18927479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92733039"/>
        <c:crosses val="autoZero"/>
        <c:auto val="1"/>
        <c:lblAlgn val="ctr"/>
        <c:lblOffset val="100"/>
        <c:noMultiLvlLbl val="0"/>
      </c:catAx>
      <c:valAx>
        <c:axId val="18927330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9274791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[top 5 categories..xlsx]Sheet4!PivotTable11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36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3600" b="1"/>
              <a:t>Posts</a:t>
            </a:r>
            <a:r>
              <a:rPr lang="en-US" sz="3600" b="1" baseline="0"/>
              <a:t> in each month</a:t>
            </a:r>
            <a:endParaRPr lang="en-US" sz="3600" b="1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6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4.7135600226060205E-2"/>
          <c:y val="0.1399132303336672"/>
          <c:w val="0.90224469970767085"/>
          <c:h val="0.7717485697271870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Sheet4!$B$3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A100FF"/>
            </a:solidFill>
            <a:ln>
              <a:noFill/>
            </a:ln>
            <a:effectLst/>
          </c:spPr>
          <c:invertIfNegative val="0"/>
          <c:cat>
            <c:strRef>
              <c:f>Sheet4!$A$4:$A$16</c:f>
              <c:strCache>
                <c:ptCount val="12"/>
                <c:pt idx="0">
                  <c:v>May</c:v>
                </c:pt>
                <c:pt idx="1">
                  <c:v>Jan</c:v>
                </c:pt>
                <c:pt idx="2">
                  <c:v>Aug</c:v>
                </c:pt>
                <c:pt idx="3">
                  <c:v>Dec</c:v>
                </c:pt>
                <c:pt idx="4">
                  <c:v>Jul</c:v>
                </c:pt>
                <c:pt idx="5">
                  <c:v>Oct</c:v>
                </c:pt>
                <c:pt idx="6">
                  <c:v>Nov</c:v>
                </c:pt>
                <c:pt idx="7">
                  <c:v>Sep</c:v>
                </c:pt>
                <c:pt idx="8">
                  <c:v>Jun</c:v>
                </c:pt>
                <c:pt idx="9">
                  <c:v>Mar</c:v>
                </c:pt>
                <c:pt idx="10">
                  <c:v>Apr</c:v>
                </c:pt>
                <c:pt idx="11">
                  <c:v>Feb</c:v>
                </c:pt>
              </c:strCache>
            </c:strRef>
          </c:cat>
          <c:val>
            <c:numRef>
              <c:f>Sheet4!$B$4:$B$16</c:f>
              <c:numCache>
                <c:formatCode>General</c:formatCode>
                <c:ptCount val="12"/>
                <c:pt idx="0">
                  <c:v>2138</c:v>
                </c:pt>
                <c:pt idx="1">
                  <c:v>2126</c:v>
                </c:pt>
                <c:pt idx="2">
                  <c:v>2114</c:v>
                </c:pt>
                <c:pt idx="3">
                  <c:v>2092</c:v>
                </c:pt>
                <c:pt idx="4">
                  <c:v>2070</c:v>
                </c:pt>
                <c:pt idx="5">
                  <c:v>2056</c:v>
                </c:pt>
                <c:pt idx="6">
                  <c:v>2034</c:v>
                </c:pt>
                <c:pt idx="7">
                  <c:v>2022</c:v>
                </c:pt>
                <c:pt idx="8">
                  <c:v>2021</c:v>
                </c:pt>
                <c:pt idx="9">
                  <c:v>2012</c:v>
                </c:pt>
                <c:pt idx="10">
                  <c:v>1974</c:v>
                </c:pt>
                <c:pt idx="11">
                  <c:v>1914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282-4AA5-9D85-124837D099A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03866991"/>
        <c:axId val="303872751"/>
      </c:barChart>
      <c:catAx>
        <c:axId val="30386699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3872751"/>
        <c:crosses val="autoZero"/>
        <c:auto val="1"/>
        <c:lblAlgn val="ctr"/>
        <c:lblOffset val="100"/>
        <c:noMultiLvlLbl val="0"/>
      </c:catAx>
      <c:valAx>
        <c:axId val="3038727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38669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26.06.2023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26.06.2023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</a:t>
            </a:fld>
            <a:endParaRPr lang="cs-CZ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26.06.2023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847306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26.06.2023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11</a:t>
            </a:fld>
            <a:endParaRPr lang="cs-CZ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26.06.2023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12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26.06.2023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2</a:t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26.06.2023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3</a:t>
            </a:fld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26.06.2023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4</a:t>
            </a:fld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26.06.2023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5</a:t>
            </a:fld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26.06.2023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6</a:t>
            </a:fld>
            <a:endParaRPr lang="cs-C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26.06.2023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7</a:t>
            </a:fld>
            <a:endParaRPr lang="cs-CZ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26.06.2023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467199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26.06.2023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9</a:t>
            </a:fld>
            <a:endParaRPr lang="cs-CZ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chart" Target="../charts/chart5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18.jpeg"/><Relationship Id="rId4" Type="http://schemas.openxmlformats.org/officeDocument/2006/relationships/image" Target="../media/image17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19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6.svg"/><Relationship Id="rId9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7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hart" Target="../charts/chart2.xml"/><Relationship Id="rId3" Type="http://schemas.openxmlformats.org/officeDocument/2006/relationships/image" Target="../media/image16.png"/><Relationship Id="rId7" Type="http://schemas.openxmlformats.org/officeDocument/2006/relationships/chart" Target="../charts/chart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7.svg"/><Relationship Id="rId9" Type="http://schemas.openxmlformats.org/officeDocument/2006/relationships/chart" Target="../charts/char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chart" Target="../charts/chart4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6394731" y="0"/>
            <a:ext cx="1893269" cy="10287000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3" name="Group 3"/>
          <p:cNvGrpSpPr/>
          <p:nvPr/>
        </p:nvGrpSpPr>
        <p:grpSpPr>
          <a:xfrm>
            <a:off x="6553200" y="406153"/>
            <a:ext cx="10042534" cy="9474693"/>
            <a:chOff x="0" y="0"/>
            <a:chExt cx="13390046" cy="12632924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0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0"/>
              <a:ext cx="3005065" cy="2794710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3279405"/>
              <a:ext cx="3005065" cy="2794710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6558809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20" name="Group 20"/>
          <p:cNvGrpSpPr/>
          <p:nvPr/>
        </p:nvGrpSpPr>
        <p:grpSpPr>
          <a:xfrm>
            <a:off x="1104900" y="824285"/>
            <a:ext cx="8750843" cy="8318192"/>
            <a:chOff x="0" y="0"/>
            <a:chExt cx="11667791" cy="11090922"/>
          </a:xfrm>
        </p:grpSpPr>
        <p:grpSp>
          <p:nvGrpSpPr>
            <p:cNvPr id="21" name="Group 21"/>
            <p:cNvGrpSpPr>
              <a:grpSpLocks noChangeAspect="1"/>
            </p:cNvGrpSpPr>
            <p:nvPr/>
          </p:nvGrpSpPr>
          <p:grpSpPr>
            <a:xfrm>
              <a:off x="1931835" y="1354967"/>
              <a:ext cx="9735956" cy="9735956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96140" y="376277"/>
              <a:ext cx="9735956" cy="9756713"/>
            </a:xfrm>
            <a:prstGeom prst="rect">
              <a:avLst/>
            </a:prstGeom>
          </p:spPr>
        </p:pic>
      </p:grpSp>
      <p:sp>
        <p:nvSpPr>
          <p:cNvPr id="24" name="TextBox 24"/>
          <p:cNvSpPr txBox="1"/>
          <p:nvPr/>
        </p:nvSpPr>
        <p:spPr>
          <a:xfrm>
            <a:off x="2264200" y="2472529"/>
            <a:ext cx="5482998" cy="427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59"/>
              </a:lnSpc>
            </a:pPr>
            <a:r>
              <a:rPr lang="en-US" sz="10533" spc="-105" dirty="0">
                <a:solidFill>
                  <a:srgbClr val="FFFFFF"/>
                </a:solidFill>
                <a:latin typeface="Graphik Regular" panose="020B0503030202060203" pitchFamily="34" charset="0"/>
              </a:rPr>
              <a:t>Social Buzz</a:t>
            </a:r>
          </a:p>
          <a:p>
            <a:pPr algn="ctr">
              <a:lnSpc>
                <a:spcPts val="11059"/>
              </a:lnSpc>
            </a:pPr>
            <a:r>
              <a:rPr lang="en-US" sz="10533" spc="-105" dirty="0">
                <a:solidFill>
                  <a:srgbClr val="FFFFFF"/>
                </a:solidFill>
                <a:latin typeface="Graphik Regular" panose="020B0503030202060203" pitchFamily="34" charset="0"/>
              </a:rPr>
              <a:t>Analysis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2" y="-1235382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aphicFrame>
        <p:nvGraphicFramePr>
          <p:cNvPr id="27" name="Chart 26">
            <a:extLst>
              <a:ext uri="{FF2B5EF4-FFF2-40B4-BE49-F238E27FC236}">
                <a16:creationId xmlns:a16="http://schemas.microsoft.com/office/drawing/2014/main" id="{47749FFF-1110-207C-2772-8CA58FE96B3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08229542"/>
              </p:ext>
            </p:extLst>
          </p:nvPr>
        </p:nvGraphicFramePr>
        <p:xfrm>
          <a:off x="3942866" y="1383832"/>
          <a:ext cx="12897449" cy="61261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24538516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5003701"/>
            <a:ext cx="942466" cy="27959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2227332"/>
            <a:ext cx="942466" cy="27959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7780070"/>
            <a:ext cx="942466" cy="27959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rcRect l="4069" t="1617" r="4069" b="1617"/>
          <a:stretch>
            <a:fillRect/>
          </a:stretch>
        </p:blipFill>
        <p:spPr>
          <a:xfrm>
            <a:off x="5438298" y="1161805"/>
            <a:ext cx="5036754" cy="796339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457200" y="4539600"/>
            <a:ext cx="4703553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Summary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327032" y="9481425"/>
            <a:ext cx="9711338" cy="2017079"/>
            <a:chOff x="0" y="0"/>
            <a:chExt cx="12948451" cy="2689439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327032" y="-1179605"/>
            <a:ext cx="9711338" cy="2017079"/>
            <a:chOff x="0" y="0"/>
            <a:chExt cx="12948451" cy="2689439"/>
          </a:xfrm>
        </p:grpSpPr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20" name="Group 11">
            <a:extLst>
              <a:ext uri="{FF2B5EF4-FFF2-40B4-BE49-F238E27FC236}">
                <a16:creationId xmlns:a16="http://schemas.microsoft.com/office/drawing/2014/main" id="{C00ABEC5-EF3F-4E3E-827E-EB1F2EF17C0D}"/>
              </a:ext>
            </a:extLst>
          </p:cNvPr>
          <p:cNvGrpSpPr/>
          <p:nvPr/>
        </p:nvGrpSpPr>
        <p:grpSpPr>
          <a:xfrm>
            <a:off x="11581833" y="1586898"/>
            <a:ext cx="5677467" cy="867617"/>
            <a:chOff x="0" y="-47625"/>
            <a:chExt cx="7569956" cy="1156823"/>
          </a:xfrm>
        </p:grpSpPr>
        <p:sp>
          <p:nvSpPr>
            <p:cNvPr id="21" name="TextBox 12">
              <a:extLst>
                <a:ext uri="{FF2B5EF4-FFF2-40B4-BE49-F238E27FC236}">
                  <a16:creationId xmlns:a16="http://schemas.microsoft.com/office/drawing/2014/main" id="{19A1BE45-8301-44C6-A0D0-F8FDA800622F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2" name="TextBox 13">
              <a:extLst>
                <a:ext uri="{FF2B5EF4-FFF2-40B4-BE49-F238E27FC236}">
                  <a16:creationId xmlns:a16="http://schemas.microsoft.com/office/drawing/2014/main" id="{3DAE5247-0244-4123-A713-8D8809E80C70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grpSp>
        <p:nvGrpSpPr>
          <p:cNvPr id="23" name="Group 14">
            <a:extLst>
              <a:ext uri="{FF2B5EF4-FFF2-40B4-BE49-F238E27FC236}">
                <a16:creationId xmlns:a16="http://schemas.microsoft.com/office/drawing/2014/main" id="{F49CBA38-C879-499F-B0F5-691188949921}"/>
              </a:ext>
            </a:extLst>
          </p:cNvPr>
          <p:cNvGrpSpPr/>
          <p:nvPr/>
        </p:nvGrpSpPr>
        <p:grpSpPr>
          <a:xfrm>
            <a:off x="11581833" y="6964868"/>
            <a:ext cx="5677467" cy="867617"/>
            <a:chOff x="0" y="-47625"/>
            <a:chExt cx="7569956" cy="1156823"/>
          </a:xfrm>
        </p:grpSpPr>
        <p:sp>
          <p:nvSpPr>
            <p:cNvPr id="24" name="TextBox 15">
              <a:extLst>
                <a:ext uri="{FF2B5EF4-FFF2-40B4-BE49-F238E27FC236}">
                  <a16:creationId xmlns:a16="http://schemas.microsoft.com/office/drawing/2014/main" id="{3A90234A-916B-4C29-ACF1-11F97E8C2563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5" name="TextBox 16">
              <a:extLst>
                <a:ext uri="{FF2B5EF4-FFF2-40B4-BE49-F238E27FC236}">
                  <a16:creationId xmlns:a16="http://schemas.microsoft.com/office/drawing/2014/main" id="{E1CF9388-A25B-45EF-AAD4-73FE2BA72053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1173123B-79C4-019D-1BF0-09DAE77397BB}"/>
              </a:ext>
            </a:extLst>
          </p:cNvPr>
          <p:cNvSpPr txBox="1"/>
          <p:nvPr/>
        </p:nvSpPr>
        <p:spPr>
          <a:xfrm>
            <a:off x="11430000" y="1221132"/>
            <a:ext cx="6275483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The top 5 categories in descending order are: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/>
              <a:t>Animals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/>
              <a:t>Science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/>
              <a:t>Healthy eating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/>
              <a:t>Food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/>
              <a:t>Technology</a:t>
            </a:r>
          </a:p>
          <a:p>
            <a:endParaRPr lang="en-IN" sz="3200" dirty="0"/>
          </a:p>
          <a:p>
            <a:endParaRPr lang="en-IN" sz="3200" dirty="0"/>
          </a:p>
          <a:p>
            <a:r>
              <a:rPr lang="en-IN" sz="3200" dirty="0"/>
              <a:t>The category with the highest number of reactions was- </a:t>
            </a:r>
            <a:r>
              <a:rPr lang="en-IN" sz="3200" b="1" u="sng" dirty="0">
                <a:solidFill>
                  <a:srgbClr val="A100FF"/>
                </a:solidFill>
              </a:rPr>
              <a:t>Animals</a:t>
            </a:r>
          </a:p>
          <a:p>
            <a:endParaRPr lang="en-IN" sz="3200" dirty="0"/>
          </a:p>
          <a:p>
            <a:endParaRPr lang="en-IN" sz="3200" dirty="0"/>
          </a:p>
          <a:p>
            <a:r>
              <a:rPr lang="en-IN" sz="3200" dirty="0"/>
              <a:t>The month with maximum number of </a:t>
            </a:r>
            <a:r>
              <a:rPr lang="en-IN" sz="3200"/>
              <a:t>posts- </a:t>
            </a:r>
            <a:r>
              <a:rPr lang="en-IN" sz="3200" b="1" u="sng">
                <a:solidFill>
                  <a:srgbClr val="A100FF"/>
                </a:solidFill>
              </a:rPr>
              <a:t>May</a:t>
            </a:r>
            <a:endParaRPr lang="en-IN" sz="3200" b="1" u="sng" dirty="0">
              <a:solidFill>
                <a:srgbClr val="A100F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21913" y="5552246"/>
            <a:ext cx="5385738" cy="4122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 spc="-26" dirty="0">
                <a:solidFill>
                  <a:srgbClr val="FFFFFF"/>
                </a:solidFill>
                <a:latin typeface="Graphik Regular" panose="020B0503030202060203" pitchFamily="34" charset="0"/>
              </a:rPr>
              <a:t>ANY QUESTIONS?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728428" y="3599225"/>
            <a:ext cx="3546595" cy="3371248"/>
            <a:chOff x="0" y="0"/>
            <a:chExt cx="4728794" cy="4494997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>
              <a:off x="782946" y="549149"/>
              <a:ext cx="3945848" cy="3945848"/>
              <a:chOff x="0" y="0"/>
              <a:chExt cx="6350000" cy="6350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</p:sp>
        </p:grpSp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160550" y="152500"/>
              <a:ext cx="3945848" cy="3954260"/>
            </a:xfrm>
            <a:prstGeom prst="rect">
              <a:avLst/>
            </a:prstGeom>
          </p:spPr>
        </p:pic>
      </p:grpSp>
      <p:sp>
        <p:nvSpPr>
          <p:cNvPr id="7" name="TextBox 7"/>
          <p:cNvSpPr txBox="1"/>
          <p:nvPr/>
        </p:nvSpPr>
        <p:spPr>
          <a:xfrm>
            <a:off x="4669076" y="4178375"/>
            <a:ext cx="57298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Thank you!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517113" y="-1140306"/>
            <a:ext cx="17253775" cy="2017079"/>
            <a:chOff x="0" y="0"/>
            <a:chExt cx="23005033" cy="2689439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517113" y="9394369"/>
            <a:ext cx="17253775" cy="2017079"/>
            <a:chOff x="0" y="0"/>
            <a:chExt cx="23005033" cy="2689439"/>
          </a:xfrm>
        </p:grpSpPr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921591" y="3285301"/>
            <a:ext cx="8673443" cy="3762839"/>
            <a:chOff x="0" y="0"/>
            <a:chExt cx="11564591" cy="5017118"/>
          </a:xfrm>
        </p:grpSpPr>
        <p:sp>
          <p:nvSpPr>
            <p:cNvPr id="3" name="TextBox 3"/>
            <p:cNvSpPr txBox="1"/>
            <p:nvPr/>
          </p:nvSpPr>
          <p:spPr>
            <a:xfrm>
              <a:off x="0" y="0"/>
              <a:ext cx="11564591" cy="16414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600"/>
                </a:lnSpc>
              </a:pPr>
              <a:r>
                <a:rPr lang="en-US" sz="8000" spc="-80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Today's agenda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298167"/>
              <a:ext cx="11564591" cy="271895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Project recap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Problem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The Analytics team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Process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Insights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Summary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307242" y="-1685151"/>
            <a:ext cx="3545508" cy="3370302"/>
            <a:chOff x="0" y="0"/>
            <a:chExt cx="4727344" cy="4493736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9" name="Group 9"/>
          <p:cNvGrpSpPr/>
          <p:nvPr/>
        </p:nvGrpSpPr>
        <p:grpSpPr>
          <a:xfrm>
            <a:off x="13610070" y="3458349"/>
            <a:ext cx="3545508" cy="3370302"/>
            <a:chOff x="0" y="0"/>
            <a:chExt cx="4727344" cy="4493736"/>
          </a:xfrm>
        </p:grpSpPr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1912898" y="8601849"/>
            <a:ext cx="3545508" cy="3370302"/>
            <a:chOff x="0" y="0"/>
            <a:chExt cx="4727344" cy="4493736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-927557" y="406153"/>
            <a:ext cx="2253799" cy="9474693"/>
            <a:chOff x="0" y="0"/>
            <a:chExt cx="3005065" cy="12632924"/>
          </a:xfrm>
        </p:grpSpPr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7113" y="584601"/>
            <a:ext cx="17253775" cy="9117799"/>
            <a:chOff x="0" y="0"/>
            <a:chExt cx="23005033" cy="12157065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3155875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6311751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9467626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3155875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6311751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9467626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3155875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6311751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9467626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3155875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6311751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9467626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3155875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6311751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9467626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3155875"/>
              <a:ext cx="2891870" cy="2689439"/>
            </a:xfrm>
            <a:prstGeom prst="rect">
              <a:avLst/>
            </a:prstGeom>
          </p:spPr>
        </p:pic>
        <p:pic>
          <p:nvPicPr>
            <p:cNvPr id="25" name="Picture 2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6311751"/>
              <a:ext cx="2891870" cy="2689439"/>
            </a:xfrm>
            <a:prstGeom prst="rect">
              <a:avLst/>
            </a:prstGeom>
          </p:spPr>
        </p:pic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9467626"/>
              <a:ext cx="2891870" cy="2689439"/>
            </a:xfrm>
            <a:prstGeom prst="rect">
              <a:avLst/>
            </a:prstGeom>
          </p:spPr>
        </p:pic>
        <p:pic>
          <p:nvPicPr>
            <p:cNvPr id="27" name="Picture 2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155875"/>
              <a:ext cx="2891870" cy="2689439"/>
            </a:xfrm>
            <a:prstGeom prst="rect">
              <a:avLst/>
            </a:prstGeom>
          </p:spPr>
        </p:pic>
        <p:pic>
          <p:nvPicPr>
            <p:cNvPr id="29" name="Picture 2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311751"/>
              <a:ext cx="2891870" cy="2689439"/>
            </a:xfrm>
            <a:prstGeom prst="rect">
              <a:avLst/>
            </a:prstGeom>
          </p:spPr>
        </p:pic>
        <p:pic>
          <p:nvPicPr>
            <p:cNvPr id="30" name="Picture 3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467626"/>
              <a:ext cx="2891870" cy="2689439"/>
            </a:xfrm>
            <a:prstGeom prst="rect">
              <a:avLst/>
            </a:prstGeom>
          </p:spPr>
        </p:pic>
      </p:grpSp>
      <p:sp>
        <p:nvSpPr>
          <p:cNvPr id="31" name="AutoShape 31"/>
          <p:cNvSpPr/>
          <p:nvPr/>
        </p:nvSpPr>
        <p:spPr>
          <a:xfrm>
            <a:off x="4962670" y="2005584"/>
            <a:ext cx="11342283" cy="6275832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endParaRPr lang="en-IN" dirty="0"/>
          </a:p>
        </p:txBody>
      </p:sp>
      <p:pic>
        <p:nvPicPr>
          <p:cNvPr id="32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321"/>
          <a:stretch>
            <a:fillRect/>
          </a:stretch>
        </p:blipFill>
        <p:spPr>
          <a:xfrm rot="10799999">
            <a:off x="1983048" y="1909668"/>
            <a:ext cx="6453903" cy="6467663"/>
          </a:xfrm>
          <a:prstGeom prst="rect">
            <a:avLst/>
          </a:prstGeom>
        </p:spPr>
      </p:pic>
      <p:sp>
        <p:nvSpPr>
          <p:cNvPr id="33" name="TextBox 33"/>
          <p:cNvSpPr txBox="1"/>
          <p:nvPr/>
        </p:nvSpPr>
        <p:spPr>
          <a:xfrm>
            <a:off x="2969013" y="3935700"/>
            <a:ext cx="4481973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Project Recap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B1C844B-AAC1-2D65-33C7-82E37DA6E025}"/>
              </a:ext>
            </a:extLst>
          </p:cNvPr>
          <p:cNvSpPr txBox="1"/>
          <p:nvPr/>
        </p:nvSpPr>
        <p:spPr>
          <a:xfrm>
            <a:off x="8782194" y="2781300"/>
            <a:ext cx="653679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This project is on Social Buzz which is a fast growing technology unicorn which is scaling up globally and needed assistance for the same. So, Accenture had begun a 3 month POC focusing on these tasks :</a:t>
            </a:r>
          </a:p>
          <a:p>
            <a:endParaRPr lang="en-IN" sz="2800" dirty="0"/>
          </a:p>
          <a:p>
            <a:pPr marL="342900" indent="-342900">
              <a:buAutoNum type="arabicPeriod"/>
            </a:pPr>
            <a:r>
              <a:rPr lang="en-IN" sz="2800" dirty="0"/>
              <a:t>Conducting an audit of big data practices of Social Buzz</a:t>
            </a:r>
          </a:p>
          <a:p>
            <a:pPr marL="342900" indent="-342900">
              <a:buAutoNum type="arabicPeriod"/>
            </a:pPr>
            <a:r>
              <a:rPr lang="en-IN" sz="2800" dirty="0"/>
              <a:t>Successful IPO recommendation</a:t>
            </a:r>
          </a:p>
          <a:p>
            <a:pPr marL="342900" indent="-342900">
              <a:buAutoNum type="arabicPeriod"/>
            </a:pPr>
            <a:r>
              <a:rPr lang="en-IN" sz="2800" dirty="0"/>
              <a:t>Analysis to find top 5 popular content category</a:t>
            </a:r>
          </a:p>
          <a:p>
            <a:endParaRPr lang="en-IN" sz="2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8195696"/>
            <a:ext cx="3545508" cy="3370302"/>
            <a:chOff x="0" y="0"/>
            <a:chExt cx="4727344" cy="4493736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6" name="AutoShape 6"/>
          <p:cNvSpPr/>
          <p:nvPr/>
        </p:nvSpPr>
        <p:spPr>
          <a:xfrm>
            <a:off x="0" y="0"/>
            <a:ext cx="9964482" cy="10287000"/>
          </a:xfrm>
          <a:prstGeom prst="rect">
            <a:avLst/>
          </a:prstGeom>
          <a:solidFill>
            <a:srgbClr val="A100FF"/>
          </a:solidFill>
          <a:ln>
            <a:solidFill>
              <a:srgbClr val="A100FF"/>
            </a:solidFill>
          </a:ln>
        </p:spPr>
        <p:txBody>
          <a:bodyPr/>
          <a:lstStyle/>
          <a:p>
            <a:endParaRPr lang="en-AU" dirty="0"/>
          </a:p>
        </p:txBody>
      </p:sp>
      <p:grpSp>
        <p:nvGrpSpPr>
          <p:cNvPr id="7" name="Group 7"/>
          <p:cNvGrpSpPr/>
          <p:nvPr/>
        </p:nvGrpSpPr>
        <p:grpSpPr>
          <a:xfrm>
            <a:off x="-146279" y="406153"/>
            <a:ext cx="2253799" cy="9474693"/>
            <a:chOff x="0" y="0"/>
            <a:chExt cx="3005065" cy="12632924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1298688" y="1464558"/>
            <a:ext cx="3438614" cy="3297100"/>
            <a:chOff x="0" y="154662"/>
            <a:chExt cx="4584818" cy="4396135"/>
          </a:xfrm>
        </p:grpSpPr>
        <p:grpSp>
          <p:nvGrpSpPr>
            <p:cNvPr id="13" name="Group 13"/>
            <p:cNvGrpSpPr>
              <a:grpSpLocks noChangeAspect="1"/>
            </p:cNvGrpSpPr>
            <p:nvPr/>
          </p:nvGrpSpPr>
          <p:grpSpPr>
            <a:xfrm>
              <a:off x="0" y="656398"/>
              <a:ext cx="3894399" cy="3894399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963488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b="321"/>
            <a:stretch>
              <a:fillRect/>
            </a:stretch>
          </p:blipFill>
          <p:spPr>
            <a:xfrm rot="16484543">
              <a:off x="686267" y="150511"/>
              <a:ext cx="3894400" cy="3902702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15986267" y="-1061348"/>
            <a:ext cx="3545508" cy="3370302"/>
            <a:chOff x="0" y="0"/>
            <a:chExt cx="4727344" cy="4493736"/>
          </a:xfrm>
        </p:grpSpPr>
        <p:grpSp>
          <p:nvGrpSpPr>
            <p:cNvPr id="17" name="Group 17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9"/>
          <a:srcRect l="24693" r="24693"/>
          <a:stretch>
            <a:fillRect/>
          </a:stretch>
        </p:blipFill>
        <p:spPr>
          <a:xfrm>
            <a:off x="11007484" y="1028700"/>
            <a:ext cx="6251816" cy="8229600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3069738" y="2308953"/>
            <a:ext cx="578686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Problem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6389F9A-35C5-104D-7F2B-533A0AFD835B}"/>
              </a:ext>
            </a:extLst>
          </p:cNvPr>
          <p:cNvSpPr txBox="1"/>
          <p:nvPr/>
        </p:nvSpPr>
        <p:spPr>
          <a:xfrm>
            <a:off x="2908412" y="4961740"/>
            <a:ext cx="6477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chemeClr val="bg1"/>
                </a:solidFill>
              </a:rPr>
              <a:t>No. of posts per day is &gt; </a:t>
            </a:r>
            <a:r>
              <a:rPr lang="en-IN" sz="3200" b="1" u="sng" dirty="0">
                <a:solidFill>
                  <a:schemeClr val="bg1"/>
                </a:solidFill>
              </a:rPr>
              <a:t>100000</a:t>
            </a:r>
          </a:p>
          <a:p>
            <a:r>
              <a:rPr lang="en-IN" sz="3200" dirty="0">
                <a:solidFill>
                  <a:schemeClr val="bg1"/>
                </a:solidFill>
              </a:rPr>
              <a:t>No. of posts per year &gt; </a:t>
            </a:r>
            <a:r>
              <a:rPr lang="en-IN" sz="3200" b="1" u="sng" dirty="0">
                <a:solidFill>
                  <a:schemeClr val="bg1"/>
                </a:solidFill>
              </a:rPr>
              <a:t>36500000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EF34E27-C433-2D2A-2A59-A34409D8D268}"/>
              </a:ext>
            </a:extLst>
          </p:cNvPr>
          <p:cNvSpPr txBox="1"/>
          <p:nvPr/>
        </p:nvSpPr>
        <p:spPr>
          <a:xfrm>
            <a:off x="2895600" y="6580882"/>
            <a:ext cx="6477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chemeClr val="bg1"/>
                </a:solidFill>
              </a:rPr>
              <a:t>How to capitalize this and make it profitable?</a:t>
            </a:r>
            <a:endParaRPr lang="en-IN" sz="3200" b="1" u="sng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AEE30CF-0D6C-BE54-48EB-073D4EF03A61}"/>
              </a:ext>
            </a:extLst>
          </p:cNvPr>
          <p:cNvSpPr txBox="1"/>
          <p:nvPr/>
        </p:nvSpPr>
        <p:spPr>
          <a:xfrm>
            <a:off x="2895600" y="7920208"/>
            <a:ext cx="6477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u="sng" dirty="0">
                <a:solidFill>
                  <a:schemeClr val="bg1"/>
                </a:solidFill>
              </a:rPr>
              <a:t>Analyse to find Social Buzz’s top 5 most popular content categories.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06723" y="406153"/>
            <a:ext cx="9939843" cy="9474693"/>
            <a:chOff x="0" y="0"/>
            <a:chExt cx="13253124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0"/>
              <a:ext cx="3005065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0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9838214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0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3279405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6558809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9838214"/>
              <a:ext cx="3005065" cy="2794710"/>
            </a:xfrm>
            <a:prstGeom prst="rect">
              <a:avLst/>
            </a:prstGeom>
          </p:spPr>
        </p:pic>
      </p:grpSp>
      <p:sp>
        <p:nvSpPr>
          <p:cNvPr id="15" name="AutoShape 15"/>
          <p:cNvSpPr/>
          <p:nvPr/>
        </p:nvSpPr>
        <p:spPr>
          <a:xfrm>
            <a:off x="2110745" y="1825527"/>
            <a:ext cx="6750815" cy="6635945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16" name="Group 16"/>
          <p:cNvGrpSpPr>
            <a:grpSpLocks noChangeAspect="1"/>
          </p:cNvGrpSpPr>
          <p:nvPr/>
        </p:nvGrpSpPr>
        <p:grpSpPr>
          <a:xfrm>
            <a:off x="11825797" y="1270731"/>
            <a:ext cx="2085137" cy="2085137"/>
            <a:chOff x="0" y="0"/>
            <a:chExt cx="6350000" cy="6350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</p:sp>
      </p:grpSp>
      <p:grpSp>
        <p:nvGrpSpPr>
          <p:cNvPr id="18" name="Group 18"/>
          <p:cNvGrpSpPr>
            <a:grpSpLocks noChangeAspect="1"/>
          </p:cNvGrpSpPr>
          <p:nvPr/>
        </p:nvGrpSpPr>
        <p:grpSpPr>
          <a:xfrm>
            <a:off x="11419219" y="1028700"/>
            <a:ext cx="2174041" cy="2165548"/>
            <a:chOff x="0" y="0"/>
            <a:chExt cx="6502400" cy="6477000"/>
          </a:xfrm>
        </p:grpSpPr>
        <p:sp>
          <p:nvSpPr>
            <p:cNvPr id="19" name="Freeform 1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5"/>
              <a:stretch>
                <a:fillRect l="-136837" t="-28774" r="-84967" b="-86469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20" name="Freeform 2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grpSp>
        <p:nvGrpSpPr>
          <p:cNvPr id="21" name="Group 21"/>
          <p:cNvGrpSpPr>
            <a:grpSpLocks noChangeAspect="1"/>
          </p:cNvGrpSpPr>
          <p:nvPr/>
        </p:nvGrpSpPr>
        <p:grpSpPr>
          <a:xfrm>
            <a:off x="11825797" y="4221947"/>
            <a:ext cx="2085137" cy="2085137"/>
            <a:chOff x="0" y="0"/>
            <a:chExt cx="6350000" cy="63500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3" name="Group 23"/>
          <p:cNvGrpSpPr>
            <a:grpSpLocks noChangeAspect="1"/>
          </p:cNvGrpSpPr>
          <p:nvPr/>
        </p:nvGrpSpPr>
        <p:grpSpPr>
          <a:xfrm>
            <a:off x="11411515" y="4002073"/>
            <a:ext cx="2187334" cy="2123082"/>
            <a:chOff x="-23042" y="66269"/>
            <a:chExt cx="6542158" cy="6349987"/>
          </a:xfrm>
        </p:grpSpPr>
        <p:sp>
          <p:nvSpPr>
            <p:cNvPr id="24" name="Freeform 24"/>
            <p:cNvSpPr/>
            <p:nvPr/>
          </p:nvSpPr>
          <p:spPr>
            <a:xfrm>
              <a:off x="-23042" y="119185"/>
              <a:ext cx="6542158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6"/>
              <a:stretch>
                <a:fillRect l="-162891" t="-16684" r="-160683" b="-166629"/>
              </a:stretch>
            </a:blipFill>
            <a:ln>
              <a:solidFill>
                <a:srgbClr val="00BAFF"/>
              </a:solidFill>
            </a:ln>
          </p:spPr>
        </p:sp>
        <p:sp>
          <p:nvSpPr>
            <p:cNvPr id="25" name="Freeform 25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grpSp>
        <p:nvGrpSpPr>
          <p:cNvPr id="26" name="Group 26"/>
          <p:cNvGrpSpPr>
            <a:grpSpLocks noChangeAspect="1"/>
          </p:cNvGrpSpPr>
          <p:nvPr/>
        </p:nvGrpSpPr>
        <p:grpSpPr>
          <a:xfrm>
            <a:off x="11825797" y="7173163"/>
            <a:ext cx="2085137" cy="2085137"/>
            <a:chOff x="0" y="0"/>
            <a:chExt cx="6350000" cy="63500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8" name="Group 28"/>
          <p:cNvGrpSpPr>
            <a:grpSpLocks noChangeAspect="1"/>
          </p:cNvGrpSpPr>
          <p:nvPr/>
        </p:nvGrpSpPr>
        <p:grpSpPr>
          <a:xfrm>
            <a:off x="11411515" y="6953289"/>
            <a:ext cx="2187334" cy="2123082"/>
            <a:chOff x="-23042" y="66270"/>
            <a:chExt cx="6542158" cy="6349987"/>
          </a:xfrm>
        </p:grpSpPr>
        <p:sp>
          <p:nvSpPr>
            <p:cNvPr id="29" name="Freeform 2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 dpi="0"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30" name="Freeform 3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sp>
        <p:nvSpPr>
          <p:cNvPr id="31" name="TextBox 31"/>
          <p:cNvSpPr txBox="1"/>
          <p:nvPr/>
        </p:nvSpPr>
        <p:spPr>
          <a:xfrm>
            <a:off x="2670508" y="3331799"/>
            <a:ext cx="5612273" cy="36933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The Analytics team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5483C97-675E-F843-C767-AC02FF07D8A3}"/>
              </a:ext>
            </a:extLst>
          </p:cNvPr>
          <p:cNvSpPr txBox="1"/>
          <p:nvPr/>
        </p:nvSpPr>
        <p:spPr>
          <a:xfrm>
            <a:off x="14249400" y="1409700"/>
            <a:ext cx="35318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/>
              <a:t>Andrew Fleming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66EA8D3-61F2-5384-CE91-AA3B2CF43B2C}"/>
              </a:ext>
            </a:extLst>
          </p:cNvPr>
          <p:cNvSpPr txBox="1"/>
          <p:nvPr/>
        </p:nvSpPr>
        <p:spPr>
          <a:xfrm>
            <a:off x="14464909" y="4051704"/>
            <a:ext cx="35318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/>
              <a:t>Marcus Rompton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F597BBF-439E-6C0A-F453-9E65AE7F1732}"/>
              </a:ext>
            </a:extLst>
          </p:cNvPr>
          <p:cNvSpPr txBox="1"/>
          <p:nvPr/>
        </p:nvSpPr>
        <p:spPr>
          <a:xfrm>
            <a:off x="14563797" y="7057837"/>
            <a:ext cx="35318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/>
              <a:t>Sagnik Sarkar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178919C-DDA2-6CB7-63EB-2B7727CD78F8}"/>
              </a:ext>
            </a:extLst>
          </p:cNvPr>
          <p:cNvSpPr txBox="1"/>
          <p:nvPr/>
        </p:nvSpPr>
        <p:spPr>
          <a:xfrm>
            <a:off x="14249400" y="1953280"/>
            <a:ext cx="37473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Chief Technical Architect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AA391E0-4ADB-50E5-C71D-DCADA8CFE44C}"/>
              </a:ext>
            </a:extLst>
          </p:cNvPr>
          <p:cNvSpPr txBox="1"/>
          <p:nvPr/>
        </p:nvSpPr>
        <p:spPr>
          <a:xfrm>
            <a:off x="14293092" y="4700130"/>
            <a:ext cx="37473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/>
              <a:t>Senior Principle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B4DF4AC-C52B-A852-B76F-1535727B72C8}"/>
              </a:ext>
            </a:extLst>
          </p:cNvPr>
          <p:cNvSpPr txBox="1"/>
          <p:nvPr/>
        </p:nvSpPr>
        <p:spPr>
          <a:xfrm>
            <a:off x="14448385" y="7704168"/>
            <a:ext cx="37473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/>
              <a:t>Data Analyst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45296" y="406153"/>
            <a:ext cx="10042534" cy="9474693"/>
            <a:chOff x="0" y="0"/>
            <a:chExt cx="13390046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r="10232"/>
            <a:stretch>
              <a:fillRect/>
            </a:stretch>
          </p:blipFill>
          <p:spPr>
            <a:xfrm>
              <a:off x="6923321" y="6558809"/>
              <a:ext cx="2697587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903391" y="1027892"/>
            <a:ext cx="1854962" cy="1781248"/>
            <a:chOff x="0" y="0"/>
            <a:chExt cx="2473282" cy="2374997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3758754" y="2639980"/>
            <a:ext cx="1854962" cy="1781248"/>
            <a:chOff x="0" y="0"/>
            <a:chExt cx="2473282" cy="2374997"/>
          </a:xfrm>
        </p:grpSpPr>
        <p:grpSp>
          <p:nvGrpSpPr>
            <p:cNvPr id="18" name="Group 18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1" name="Group 21"/>
          <p:cNvGrpSpPr/>
          <p:nvPr/>
        </p:nvGrpSpPr>
        <p:grpSpPr>
          <a:xfrm>
            <a:off x="5614117" y="4252068"/>
            <a:ext cx="1854962" cy="1781248"/>
            <a:chOff x="0" y="0"/>
            <a:chExt cx="2473282" cy="2374997"/>
          </a:xfrm>
        </p:grpSpPr>
        <p:grpSp>
          <p:nvGrpSpPr>
            <p:cNvPr id="22" name="Group 22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5" name="Group 25"/>
          <p:cNvGrpSpPr/>
          <p:nvPr/>
        </p:nvGrpSpPr>
        <p:grpSpPr>
          <a:xfrm>
            <a:off x="7469480" y="5864156"/>
            <a:ext cx="1854962" cy="1781248"/>
            <a:chOff x="0" y="0"/>
            <a:chExt cx="2473282" cy="2374997"/>
          </a:xfrm>
        </p:grpSpPr>
        <p:grpSp>
          <p:nvGrpSpPr>
            <p:cNvPr id="26" name="Group 26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9" name="Group 29"/>
          <p:cNvGrpSpPr/>
          <p:nvPr/>
        </p:nvGrpSpPr>
        <p:grpSpPr>
          <a:xfrm>
            <a:off x="9324843" y="7476244"/>
            <a:ext cx="1854962" cy="1781248"/>
            <a:chOff x="0" y="0"/>
            <a:chExt cx="2473282" cy="2374997"/>
          </a:xfrm>
        </p:grpSpPr>
        <p:grpSp>
          <p:nvGrpSpPr>
            <p:cNvPr id="30" name="Group 30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32" name="Picture 3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sp>
        <p:nvSpPr>
          <p:cNvPr id="33" name="TextBox 33"/>
          <p:cNvSpPr txBox="1"/>
          <p:nvPr/>
        </p:nvSpPr>
        <p:spPr>
          <a:xfrm>
            <a:off x="10667818" y="1028700"/>
            <a:ext cx="6642545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Process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2630944" y="1372359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1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4534646" y="2984043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2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0108223" y="7828620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>
                <a:solidFill>
                  <a:srgbClr val="FFFFFF"/>
                </a:solidFill>
                <a:latin typeface="Clear Sans Regular Bold"/>
              </a:rPr>
              <a:t>5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8193880" y="6204766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4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6396750" y="4605252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3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13356AC-0A63-D3BF-8458-68C9C143B0B7}"/>
              </a:ext>
            </a:extLst>
          </p:cNvPr>
          <p:cNvSpPr txBox="1"/>
          <p:nvPr/>
        </p:nvSpPr>
        <p:spPr>
          <a:xfrm>
            <a:off x="4126222" y="1326420"/>
            <a:ext cx="39262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bg1"/>
                </a:solidFill>
              </a:rPr>
              <a:t>Data Understanding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CAE6545-D7D5-913F-174E-0E269E234C45}"/>
              </a:ext>
            </a:extLst>
          </p:cNvPr>
          <p:cNvSpPr txBox="1"/>
          <p:nvPr/>
        </p:nvSpPr>
        <p:spPr>
          <a:xfrm>
            <a:off x="5864639" y="3163099"/>
            <a:ext cx="39262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bg1"/>
                </a:solidFill>
              </a:rPr>
              <a:t>Data Cleaning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58F019C-6A5B-C36A-8175-F69171217856}"/>
              </a:ext>
            </a:extLst>
          </p:cNvPr>
          <p:cNvSpPr txBox="1"/>
          <p:nvPr/>
        </p:nvSpPr>
        <p:spPr>
          <a:xfrm>
            <a:off x="7816028" y="4405433"/>
            <a:ext cx="39262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bg1"/>
                </a:solidFill>
              </a:rPr>
              <a:t>Data Modelling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5B894FE-4F8B-FF0F-47E6-27ADDFBF7595}"/>
              </a:ext>
            </a:extLst>
          </p:cNvPr>
          <p:cNvSpPr txBox="1"/>
          <p:nvPr/>
        </p:nvSpPr>
        <p:spPr>
          <a:xfrm>
            <a:off x="9677400" y="6021339"/>
            <a:ext cx="39262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bg1"/>
                </a:solidFill>
              </a:rPr>
              <a:t>Data Analysis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637D052-99A2-AC1E-1602-B30608D6AB64}"/>
              </a:ext>
            </a:extLst>
          </p:cNvPr>
          <p:cNvSpPr txBox="1"/>
          <p:nvPr/>
        </p:nvSpPr>
        <p:spPr>
          <a:xfrm>
            <a:off x="11782349" y="8037333"/>
            <a:ext cx="39262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bg1"/>
                </a:solidFill>
              </a:rPr>
              <a:t>Data Visualization and Provide Insights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064559" y="7810500"/>
            <a:ext cx="2972219" cy="881758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028700" y="860915"/>
            <a:ext cx="46361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Insights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517112" y="8692258"/>
            <a:ext cx="17253775" cy="2017079"/>
            <a:chOff x="0" y="0"/>
            <a:chExt cx="23005033" cy="2689439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6858000" y="7810500"/>
            <a:ext cx="2972219" cy="881758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3335000" y="7810500"/>
            <a:ext cx="2972219" cy="88175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EC69F3F-A98E-45C5-D374-106473833DE1}"/>
              </a:ext>
            </a:extLst>
          </p:cNvPr>
          <p:cNvSpPr txBox="1"/>
          <p:nvPr/>
        </p:nvSpPr>
        <p:spPr>
          <a:xfrm>
            <a:off x="2297850" y="4137639"/>
            <a:ext cx="146681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600" b="1" dirty="0">
                <a:solidFill>
                  <a:srgbClr val="A100FF"/>
                </a:solidFill>
              </a:rPr>
              <a:t>16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1D0BA6E-44FF-67D2-F5F5-4BA422D3D707}"/>
              </a:ext>
            </a:extLst>
          </p:cNvPr>
          <p:cNvSpPr txBox="1"/>
          <p:nvPr/>
        </p:nvSpPr>
        <p:spPr>
          <a:xfrm>
            <a:off x="354956" y="6081554"/>
            <a:ext cx="486203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dirty="0"/>
              <a:t>Unique</a:t>
            </a:r>
          </a:p>
          <a:p>
            <a:pPr algn="ctr"/>
            <a:r>
              <a:rPr lang="en-IN" sz="4400" dirty="0"/>
              <a:t> Categories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6BD771C-564C-8DC5-2A49-4B8303101F33}"/>
              </a:ext>
            </a:extLst>
          </p:cNvPr>
          <p:cNvSpPr txBox="1"/>
          <p:nvPr/>
        </p:nvSpPr>
        <p:spPr>
          <a:xfrm>
            <a:off x="5913091" y="6134100"/>
            <a:ext cx="486203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dirty="0"/>
              <a:t>Reactions to ANIMAL posts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29DA726-18B0-9B5D-A3D6-E92D5B599508}"/>
              </a:ext>
            </a:extLst>
          </p:cNvPr>
          <p:cNvSpPr txBox="1"/>
          <p:nvPr/>
        </p:nvSpPr>
        <p:spPr>
          <a:xfrm>
            <a:off x="12390091" y="6178261"/>
            <a:ext cx="486203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dirty="0"/>
              <a:t>Month with</a:t>
            </a:r>
          </a:p>
          <a:p>
            <a:pPr algn="ctr"/>
            <a:r>
              <a:rPr lang="en-IN" sz="4400" dirty="0"/>
              <a:t> MAX posts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89DF91B-5578-22FF-FDFD-EECEE576D28E}"/>
              </a:ext>
            </a:extLst>
          </p:cNvPr>
          <p:cNvSpPr txBox="1"/>
          <p:nvPr/>
        </p:nvSpPr>
        <p:spPr>
          <a:xfrm>
            <a:off x="7304045" y="4187904"/>
            <a:ext cx="367990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600" b="1" dirty="0">
                <a:solidFill>
                  <a:srgbClr val="A100FF"/>
                </a:solidFill>
              </a:rPr>
              <a:t>1897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A9D8802-D19C-F25D-5129-0F4720190440}"/>
              </a:ext>
            </a:extLst>
          </p:cNvPr>
          <p:cNvSpPr txBox="1"/>
          <p:nvPr/>
        </p:nvSpPr>
        <p:spPr>
          <a:xfrm>
            <a:off x="13087839" y="4187771"/>
            <a:ext cx="764864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600" b="1" dirty="0">
                <a:solidFill>
                  <a:srgbClr val="A100FF"/>
                </a:solidFill>
              </a:rPr>
              <a:t>MAY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201130" y="8985206"/>
            <a:ext cx="2972219" cy="881758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517112" y="9451021"/>
            <a:ext cx="17253775" cy="2017079"/>
            <a:chOff x="0" y="0"/>
            <a:chExt cx="23005033" cy="2689439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6915447" y="8985206"/>
            <a:ext cx="2972219" cy="881758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3563600" y="8985206"/>
            <a:ext cx="2972219" cy="881758"/>
          </a:xfrm>
          <a:prstGeom prst="rect">
            <a:avLst/>
          </a:prstGeom>
        </p:spPr>
      </p:pic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B02F0D03-DB3D-4256-BE62-2613F0EEF61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51081976"/>
              </p:ext>
            </p:extLst>
          </p:nvPr>
        </p:nvGraphicFramePr>
        <p:xfrm>
          <a:off x="8385821" y="-1562100"/>
          <a:ext cx="9277839" cy="6172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B02F0D03-DB3D-4256-BE62-2613F0EEF61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93148217"/>
              </p:ext>
            </p:extLst>
          </p:nvPr>
        </p:nvGraphicFramePr>
        <p:xfrm>
          <a:off x="9887666" y="2075446"/>
          <a:ext cx="8171733" cy="53086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F601D0F2-6DDF-0F7E-8DD2-7173EFDD30B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76910389"/>
              </p:ext>
            </p:extLst>
          </p:nvPr>
        </p:nvGraphicFramePr>
        <p:xfrm>
          <a:off x="1897744" y="1300757"/>
          <a:ext cx="7239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</p:spTree>
    <p:extLst>
      <p:ext uri="{BB962C8B-B14F-4D97-AF65-F5344CB8AC3E}">
        <p14:creationId xmlns:p14="http://schemas.microsoft.com/office/powerpoint/2010/main" val="12206344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1" y="-710238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aphicFrame>
        <p:nvGraphicFramePr>
          <p:cNvPr id="27" name="Chart 26">
            <a:extLst>
              <a:ext uri="{FF2B5EF4-FFF2-40B4-BE49-F238E27FC236}">
                <a16:creationId xmlns:a16="http://schemas.microsoft.com/office/drawing/2014/main" id="{31E34C09-D816-BEE9-F84B-334D4344511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42951647"/>
              </p:ext>
            </p:extLst>
          </p:nvPr>
        </p:nvGraphicFramePr>
        <p:xfrm>
          <a:off x="3338962" y="2341646"/>
          <a:ext cx="13659338" cy="64776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262</Words>
  <Application>Microsoft Office PowerPoint</Application>
  <PresentationFormat>Custom</PresentationFormat>
  <Paragraphs>91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Clear Sans Regular Bold</vt:lpstr>
      <vt:lpstr>Graphik Regular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Kevin Dang</dc:creator>
  <cp:lastModifiedBy>Sagnik</cp:lastModifiedBy>
  <cp:revision>16</cp:revision>
  <dcterms:created xsi:type="dcterms:W3CDTF">2006-08-16T00:00:00Z</dcterms:created>
  <dcterms:modified xsi:type="dcterms:W3CDTF">2023-06-26T05:42:40Z</dcterms:modified>
  <dc:identifier>DAEhDyfaYKE</dc:identifier>
</cp:coreProperties>
</file>