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26" autoAdjust="0"/>
    <p:restoredTop sz="94660"/>
  </p:normalViewPr>
  <p:slideViewPr>
    <p:cSldViewPr snapToGrid="0">
      <p:cViewPr varScale="1">
        <p:scale>
          <a:sx n="88" d="100"/>
          <a:sy n="88" d="100"/>
        </p:scale>
        <p:origin x="12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82844-9E93-4646-B5A2-13AC27C4F5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BBE2A3BA-DFF9-410A-BA63-6F4DB54BE7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4BC4286D-C2BC-4F7C-9BBB-328AABAE7F44}"/>
              </a:ext>
            </a:extLst>
          </p:cNvPr>
          <p:cNvSpPr>
            <a:spLocks noGrp="1"/>
          </p:cNvSpPr>
          <p:nvPr>
            <p:ph type="dt" sz="half" idx="10"/>
          </p:nvPr>
        </p:nvSpPr>
        <p:spPr/>
        <p:txBody>
          <a:bodyPr/>
          <a:lstStyle/>
          <a:p>
            <a:fld id="{C96B05B4-FB0E-4F90-A4B8-4D741CC1A407}" type="datetimeFigureOut">
              <a:rPr lang="tr-TR" smtClean="0"/>
              <a:t>12.07.2018</a:t>
            </a:fld>
            <a:endParaRPr lang="tr-TR"/>
          </a:p>
        </p:txBody>
      </p:sp>
      <p:sp>
        <p:nvSpPr>
          <p:cNvPr id="5" name="Footer Placeholder 4">
            <a:extLst>
              <a:ext uri="{FF2B5EF4-FFF2-40B4-BE49-F238E27FC236}">
                <a16:creationId xmlns:a16="http://schemas.microsoft.com/office/drawing/2014/main" id="{4F0BA0E7-B2B8-4373-A20A-D225B600FBDD}"/>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3DA9968E-2F2E-4490-AF82-E3DDC8D69ABE}"/>
              </a:ext>
            </a:extLst>
          </p:cNvPr>
          <p:cNvSpPr>
            <a:spLocks noGrp="1"/>
          </p:cNvSpPr>
          <p:nvPr>
            <p:ph type="sldNum" sz="quarter" idx="12"/>
          </p:nvPr>
        </p:nvSpPr>
        <p:spPr/>
        <p:txBody>
          <a:bodyPr/>
          <a:lstStyle/>
          <a:p>
            <a:fld id="{807EF654-82AE-4824-8F08-03CD679AC269}" type="slidenum">
              <a:rPr lang="tr-TR" smtClean="0"/>
              <a:t>‹#›</a:t>
            </a:fld>
            <a:endParaRPr lang="tr-TR"/>
          </a:p>
        </p:txBody>
      </p:sp>
    </p:spTree>
    <p:extLst>
      <p:ext uri="{BB962C8B-B14F-4D97-AF65-F5344CB8AC3E}">
        <p14:creationId xmlns:p14="http://schemas.microsoft.com/office/powerpoint/2010/main" val="3627928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828FB-5A34-44CB-BC76-45581E2C56CB}"/>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AEC2A68C-BEFA-453E-936E-3137E10B662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AB3AEE0D-E18A-4BC7-BF12-25B9955FA918}"/>
              </a:ext>
            </a:extLst>
          </p:cNvPr>
          <p:cNvSpPr>
            <a:spLocks noGrp="1"/>
          </p:cNvSpPr>
          <p:nvPr>
            <p:ph type="dt" sz="half" idx="10"/>
          </p:nvPr>
        </p:nvSpPr>
        <p:spPr/>
        <p:txBody>
          <a:bodyPr/>
          <a:lstStyle/>
          <a:p>
            <a:fld id="{C96B05B4-FB0E-4F90-A4B8-4D741CC1A407}" type="datetimeFigureOut">
              <a:rPr lang="tr-TR" smtClean="0"/>
              <a:t>12.07.2018</a:t>
            </a:fld>
            <a:endParaRPr lang="tr-TR"/>
          </a:p>
        </p:txBody>
      </p:sp>
      <p:sp>
        <p:nvSpPr>
          <p:cNvPr id="5" name="Footer Placeholder 4">
            <a:extLst>
              <a:ext uri="{FF2B5EF4-FFF2-40B4-BE49-F238E27FC236}">
                <a16:creationId xmlns:a16="http://schemas.microsoft.com/office/drawing/2014/main" id="{C76C46C8-AABB-4FC2-8B3A-6F30582AE321}"/>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E695044E-7BA0-48ED-96D1-107F3DAFDA5B}"/>
              </a:ext>
            </a:extLst>
          </p:cNvPr>
          <p:cNvSpPr>
            <a:spLocks noGrp="1"/>
          </p:cNvSpPr>
          <p:nvPr>
            <p:ph type="sldNum" sz="quarter" idx="12"/>
          </p:nvPr>
        </p:nvSpPr>
        <p:spPr/>
        <p:txBody>
          <a:bodyPr/>
          <a:lstStyle/>
          <a:p>
            <a:fld id="{807EF654-82AE-4824-8F08-03CD679AC269}" type="slidenum">
              <a:rPr lang="tr-TR" smtClean="0"/>
              <a:t>‹#›</a:t>
            </a:fld>
            <a:endParaRPr lang="tr-TR"/>
          </a:p>
        </p:txBody>
      </p:sp>
    </p:spTree>
    <p:extLst>
      <p:ext uri="{BB962C8B-B14F-4D97-AF65-F5344CB8AC3E}">
        <p14:creationId xmlns:p14="http://schemas.microsoft.com/office/powerpoint/2010/main" val="3098540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4E404B-606E-48A5-A3BC-D5E0B4AA958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029F89ED-2E6F-4ECE-BB1D-DAD48CCB21A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07654965-222E-409D-B294-39FD3D867AFE}"/>
              </a:ext>
            </a:extLst>
          </p:cNvPr>
          <p:cNvSpPr>
            <a:spLocks noGrp="1"/>
          </p:cNvSpPr>
          <p:nvPr>
            <p:ph type="dt" sz="half" idx="10"/>
          </p:nvPr>
        </p:nvSpPr>
        <p:spPr/>
        <p:txBody>
          <a:bodyPr/>
          <a:lstStyle/>
          <a:p>
            <a:fld id="{C96B05B4-FB0E-4F90-A4B8-4D741CC1A407}" type="datetimeFigureOut">
              <a:rPr lang="tr-TR" smtClean="0"/>
              <a:t>12.07.2018</a:t>
            </a:fld>
            <a:endParaRPr lang="tr-TR"/>
          </a:p>
        </p:txBody>
      </p:sp>
      <p:sp>
        <p:nvSpPr>
          <p:cNvPr id="5" name="Footer Placeholder 4">
            <a:extLst>
              <a:ext uri="{FF2B5EF4-FFF2-40B4-BE49-F238E27FC236}">
                <a16:creationId xmlns:a16="http://schemas.microsoft.com/office/drawing/2014/main" id="{46942390-1D54-415B-88CD-1FAD50C60884}"/>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B7284E2F-1C20-4D73-B505-FE6BA5E14004}"/>
              </a:ext>
            </a:extLst>
          </p:cNvPr>
          <p:cNvSpPr>
            <a:spLocks noGrp="1"/>
          </p:cNvSpPr>
          <p:nvPr>
            <p:ph type="sldNum" sz="quarter" idx="12"/>
          </p:nvPr>
        </p:nvSpPr>
        <p:spPr/>
        <p:txBody>
          <a:bodyPr/>
          <a:lstStyle/>
          <a:p>
            <a:fld id="{807EF654-82AE-4824-8F08-03CD679AC269}" type="slidenum">
              <a:rPr lang="tr-TR" smtClean="0"/>
              <a:t>‹#›</a:t>
            </a:fld>
            <a:endParaRPr lang="tr-TR"/>
          </a:p>
        </p:txBody>
      </p:sp>
    </p:spTree>
    <p:extLst>
      <p:ext uri="{BB962C8B-B14F-4D97-AF65-F5344CB8AC3E}">
        <p14:creationId xmlns:p14="http://schemas.microsoft.com/office/powerpoint/2010/main" val="2625360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1EBF3-7CC0-464C-B7B4-934197A34C55}"/>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BDEFB23E-80CE-4218-BE7A-169798526E0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9675E92C-43B2-4148-9F13-1744A20D880A}"/>
              </a:ext>
            </a:extLst>
          </p:cNvPr>
          <p:cNvSpPr>
            <a:spLocks noGrp="1"/>
          </p:cNvSpPr>
          <p:nvPr>
            <p:ph type="dt" sz="half" idx="10"/>
          </p:nvPr>
        </p:nvSpPr>
        <p:spPr/>
        <p:txBody>
          <a:bodyPr/>
          <a:lstStyle/>
          <a:p>
            <a:fld id="{C96B05B4-FB0E-4F90-A4B8-4D741CC1A407}" type="datetimeFigureOut">
              <a:rPr lang="tr-TR" smtClean="0"/>
              <a:t>12.07.2018</a:t>
            </a:fld>
            <a:endParaRPr lang="tr-TR"/>
          </a:p>
        </p:txBody>
      </p:sp>
      <p:sp>
        <p:nvSpPr>
          <p:cNvPr id="5" name="Footer Placeholder 4">
            <a:extLst>
              <a:ext uri="{FF2B5EF4-FFF2-40B4-BE49-F238E27FC236}">
                <a16:creationId xmlns:a16="http://schemas.microsoft.com/office/drawing/2014/main" id="{E8DFD1D5-41D6-4A2E-9A08-99D75B621B16}"/>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C6E6752F-12A6-4500-8881-E962DDCE3B98}"/>
              </a:ext>
            </a:extLst>
          </p:cNvPr>
          <p:cNvSpPr>
            <a:spLocks noGrp="1"/>
          </p:cNvSpPr>
          <p:nvPr>
            <p:ph type="sldNum" sz="quarter" idx="12"/>
          </p:nvPr>
        </p:nvSpPr>
        <p:spPr/>
        <p:txBody>
          <a:bodyPr/>
          <a:lstStyle/>
          <a:p>
            <a:fld id="{807EF654-82AE-4824-8F08-03CD679AC269}" type="slidenum">
              <a:rPr lang="tr-TR" smtClean="0"/>
              <a:t>‹#›</a:t>
            </a:fld>
            <a:endParaRPr lang="tr-TR"/>
          </a:p>
        </p:txBody>
      </p:sp>
    </p:spTree>
    <p:extLst>
      <p:ext uri="{BB962C8B-B14F-4D97-AF65-F5344CB8AC3E}">
        <p14:creationId xmlns:p14="http://schemas.microsoft.com/office/powerpoint/2010/main" val="4174193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08731-0DA4-4EC2-A818-DAFEDD3B23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D91BE99D-D2E6-428B-AD14-69697A4DE5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900CFB7-F1A1-48B8-91B8-303BC2AC6E24}"/>
              </a:ext>
            </a:extLst>
          </p:cNvPr>
          <p:cNvSpPr>
            <a:spLocks noGrp="1"/>
          </p:cNvSpPr>
          <p:nvPr>
            <p:ph type="dt" sz="half" idx="10"/>
          </p:nvPr>
        </p:nvSpPr>
        <p:spPr/>
        <p:txBody>
          <a:bodyPr/>
          <a:lstStyle/>
          <a:p>
            <a:fld id="{C96B05B4-FB0E-4F90-A4B8-4D741CC1A407}" type="datetimeFigureOut">
              <a:rPr lang="tr-TR" smtClean="0"/>
              <a:t>12.07.2018</a:t>
            </a:fld>
            <a:endParaRPr lang="tr-TR"/>
          </a:p>
        </p:txBody>
      </p:sp>
      <p:sp>
        <p:nvSpPr>
          <p:cNvPr id="5" name="Footer Placeholder 4">
            <a:extLst>
              <a:ext uri="{FF2B5EF4-FFF2-40B4-BE49-F238E27FC236}">
                <a16:creationId xmlns:a16="http://schemas.microsoft.com/office/drawing/2014/main" id="{33925292-28DD-499F-843B-62324F23E0BD}"/>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456A92A3-0733-4AA7-8EAC-984D9F307E4E}"/>
              </a:ext>
            </a:extLst>
          </p:cNvPr>
          <p:cNvSpPr>
            <a:spLocks noGrp="1"/>
          </p:cNvSpPr>
          <p:nvPr>
            <p:ph type="sldNum" sz="quarter" idx="12"/>
          </p:nvPr>
        </p:nvSpPr>
        <p:spPr/>
        <p:txBody>
          <a:bodyPr/>
          <a:lstStyle/>
          <a:p>
            <a:fld id="{807EF654-82AE-4824-8F08-03CD679AC269}" type="slidenum">
              <a:rPr lang="tr-TR" smtClean="0"/>
              <a:t>‹#›</a:t>
            </a:fld>
            <a:endParaRPr lang="tr-TR"/>
          </a:p>
        </p:txBody>
      </p:sp>
    </p:spTree>
    <p:extLst>
      <p:ext uri="{BB962C8B-B14F-4D97-AF65-F5344CB8AC3E}">
        <p14:creationId xmlns:p14="http://schemas.microsoft.com/office/powerpoint/2010/main" val="3474593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05FF4-8E3F-4C1A-A21F-7CA672201AB6}"/>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74D742BD-C4B4-42E1-A2FC-C31427E8B72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63D806D3-F7BC-4027-A735-55A0920A7BD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95FB4911-D87F-466E-8986-F1DC9440D4C1}"/>
              </a:ext>
            </a:extLst>
          </p:cNvPr>
          <p:cNvSpPr>
            <a:spLocks noGrp="1"/>
          </p:cNvSpPr>
          <p:nvPr>
            <p:ph type="dt" sz="half" idx="10"/>
          </p:nvPr>
        </p:nvSpPr>
        <p:spPr/>
        <p:txBody>
          <a:bodyPr/>
          <a:lstStyle/>
          <a:p>
            <a:fld id="{C96B05B4-FB0E-4F90-A4B8-4D741CC1A407}" type="datetimeFigureOut">
              <a:rPr lang="tr-TR" smtClean="0"/>
              <a:t>12.07.2018</a:t>
            </a:fld>
            <a:endParaRPr lang="tr-TR"/>
          </a:p>
        </p:txBody>
      </p:sp>
      <p:sp>
        <p:nvSpPr>
          <p:cNvPr id="6" name="Footer Placeholder 5">
            <a:extLst>
              <a:ext uri="{FF2B5EF4-FFF2-40B4-BE49-F238E27FC236}">
                <a16:creationId xmlns:a16="http://schemas.microsoft.com/office/drawing/2014/main" id="{40563269-D0AB-4C9C-AA71-EEBBFD2ECA3E}"/>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FB42E8C5-D3C2-4808-96C1-E9B9397D41D2}"/>
              </a:ext>
            </a:extLst>
          </p:cNvPr>
          <p:cNvSpPr>
            <a:spLocks noGrp="1"/>
          </p:cNvSpPr>
          <p:nvPr>
            <p:ph type="sldNum" sz="quarter" idx="12"/>
          </p:nvPr>
        </p:nvSpPr>
        <p:spPr/>
        <p:txBody>
          <a:bodyPr/>
          <a:lstStyle/>
          <a:p>
            <a:fld id="{807EF654-82AE-4824-8F08-03CD679AC269}" type="slidenum">
              <a:rPr lang="tr-TR" smtClean="0"/>
              <a:t>‹#›</a:t>
            </a:fld>
            <a:endParaRPr lang="tr-TR"/>
          </a:p>
        </p:txBody>
      </p:sp>
    </p:spTree>
    <p:extLst>
      <p:ext uri="{BB962C8B-B14F-4D97-AF65-F5344CB8AC3E}">
        <p14:creationId xmlns:p14="http://schemas.microsoft.com/office/powerpoint/2010/main" val="1507360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EF9AC-7587-4397-90D7-6E8571557103}"/>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523AF02B-416E-4582-BC51-7C6A8F6BEB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8BC2233-9B7E-4359-9366-3E649A3DFEA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20FC8745-9B51-4AF1-8033-2A62884F38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746E0E1-6909-45C8-8D78-AEC04B0A46C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8CF8458B-77DB-4F9F-94AF-15DF1746CD27}"/>
              </a:ext>
            </a:extLst>
          </p:cNvPr>
          <p:cNvSpPr>
            <a:spLocks noGrp="1"/>
          </p:cNvSpPr>
          <p:nvPr>
            <p:ph type="dt" sz="half" idx="10"/>
          </p:nvPr>
        </p:nvSpPr>
        <p:spPr/>
        <p:txBody>
          <a:bodyPr/>
          <a:lstStyle/>
          <a:p>
            <a:fld id="{C96B05B4-FB0E-4F90-A4B8-4D741CC1A407}" type="datetimeFigureOut">
              <a:rPr lang="tr-TR" smtClean="0"/>
              <a:t>12.07.2018</a:t>
            </a:fld>
            <a:endParaRPr lang="tr-TR"/>
          </a:p>
        </p:txBody>
      </p:sp>
      <p:sp>
        <p:nvSpPr>
          <p:cNvPr id="8" name="Footer Placeholder 7">
            <a:extLst>
              <a:ext uri="{FF2B5EF4-FFF2-40B4-BE49-F238E27FC236}">
                <a16:creationId xmlns:a16="http://schemas.microsoft.com/office/drawing/2014/main" id="{5A2EF738-DF15-4C89-B3BD-8F64841B4FD5}"/>
              </a:ext>
            </a:extLst>
          </p:cNvPr>
          <p:cNvSpPr>
            <a:spLocks noGrp="1"/>
          </p:cNvSpPr>
          <p:nvPr>
            <p:ph type="ftr" sz="quarter" idx="11"/>
          </p:nvPr>
        </p:nvSpPr>
        <p:spPr/>
        <p:txBody>
          <a:bodyPr/>
          <a:lstStyle/>
          <a:p>
            <a:endParaRPr lang="tr-TR"/>
          </a:p>
        </p:txBody>
      </p:sp>
      <p:sp>
        <p:nvSpPr>
          <p:cNvPr id="9" name="Slide Number Placeholder 8">
            <a:extLst>
              <a:ext uri="{FF2B5EF4-FFF2-40B4-BE49-F238E27FC236}">
                <a16:creationId xmlns:a16="http://schemas.microsoft.com/office/drawing/2014/main" id="{4E357F3B-ED49-4B1F-8169-A6ACEB7A90EF}"/>
              </a:ext>
            </a:extLst>
          </p:cNvPr>
          <p:cNvSpPr>
            <a:spLocks noGrp="1"/>
          </p:cNvSpPr>
          <p:nvPr>
            <p:ph type="sldNum" sz="quarter" idx="12"/>
          </p:nvPr>
        </p:nvSpPr>
        <p:spPr/>
        <p:txBody>
          <a:bodyPr/>
          <a:lstStyle/>
          <a:p>
            <a:fld id="{807EF654-82AE-4824-8F08-03CD679AC269}" type="slidenum">
              <a:rPr lang="tr-TR" smtClean="0"/>
              <a:t>‹#›</a:t>
            </a:fld>
            <a:endParaRPr lang="tr-TR"/>
          </a:p>
        </p:txBody>
      </p:sp>
    </p:spTree>
    <p:extLst>
      <p:ext uri="{BB962C8B-B14F-4D97-AF65-F5344CB8AC3E}">
        <p14:creationId xmlns:p14="http://schemas.microsoft.com/office/powerpoint/2010/main" val="426663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01835-7385-40F1-AC9A-66207A536BC6}"/>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7485715E-DE58-42B2-B853-1C7BD9D9A615}"/>
              </a:ext>
            </a:extLst>
          </p:cNvPr>
          <p:cNvSpPr>
            <a:spLocks noGrp="1"/>
          </p:cNvSpPr>
          <p:nvPr>
            <p:ph type="dt" sz="half" idx="10"/>
          </p:nvPr>
        </p:nvSpPr>
        <p:spPr/>
        <p:txBody>
          <a:bodyPr/>
          <a:lstStyle/>
          <a:p>
            <a:fld id="{C96B05B4-FB0E-4F90-A4B8-4D741CC1A407}" type="datetimeFigureOut">
              <a:rPr lang="tr-TR" smtClean="0"/>
              <a:t>12.07.2018</a:t>
            </a:fld>
            <a:endParaRPr lang="tr-TR"/>
          </a:p>
        </p:txBody>
      </p:sp>
      <p:sp>
        <p:nvSpPr>
          <p:cNvPr id="4" name="Footer Placeholder 3">
            <a:extLst>
              <a:ext uri="{FF2B5EF4-FFF2-40B4-BE49-F238E27FC236}">
                <a16:creationId xmlns:a16="http://schemas.microsoft.com/office/drawing/2014/main" id="{7BCE4A54-AB18-4F0E-9D67-32F5CBEC0659}"/>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BD708A2A-B975-4E7F-B1C7-EC608AB62B78}"/>
              </a:ext>
            </a:extLst>
          </p:cNvPr>
          <p:cNvSpPr>
            <a:spLocks noGrp="1"/>
          </p:cNvSpPr>
          <p:nvPr>
            <p:ph type="sldNum" sz="quarter" idx="12"/>
          </p:nvPr>
        </p:nvSpPr>
        <p:spPr/>
        <p:txBody>
          <a:bodyPr/>
          <a:lstStyle/>
          <a:p>
            <a:fld id="{807EF654-82AE-4824-8F08-03CD679AC269}" type="slidenum">
              <a:rPr lang="tr-TR" smtClean="0"/>
              <a:t>‹#›</a:t>
            </a:fld>
            <a:endParaRPr lang="tr-TR"/>
          </a:p>
        </p:txBody>
      </p:sp>
    </p:spTree>
    <p:extLst>
      <p:ext uri="{BB962C8B-B14F-4D97-AF65-F5344CB8AC3E}">
        <p14:creationId xmlns:p14="http://schemas.microsoft.com/office/powerpoint/2010/main" val="4208776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115C4A-7B51-42C2-BBB7-3DE4BB2156A9}"/>
              </a:ext>
            </a:extLst>
          </p:cNvPr>
          <p:cNvSpPr>
            <a:spLocks noGrp="1"/>
          </p:cNvSpPr>
          <p:nvPr>
            <p:ph type="dt" sz="half" idx="10"/>
          </p:nvPr>
        </p:nvSpPr>
        <p:spPr/>
        <p:txBody>
          <a:bodyPr/>
          <a:lstStyle/>
          <a:p>
            <a:fld id="{C96B05B4-FB0E-4F90-A4B8-4D741CC1A407}" type="datetimeFigureOut">
              <a:rPr lang="tr-TR" smtClean="0"/>
              <a:t>12.07.2018</a:t>
            </a:fld>
            <a:endParaRPr lang="tr-TR"/>
          </a:p>
        </p:txBody>
      </p:sp>
      <p:sp>
        <p:nvSpPr>
          <p:cNvPr id="3" name="Footer Placeholder 2">
            <a:extLst>
              <a:ext uri="{FF2B5EF4-FFF2-40B4-BE49-F238E27FC236}">
                <a16:creationId xmlns:a16="http://schemas.microsoft.com/office/drawing/2014/main" id="{6D2A1C10-921E-48BF-9867-93C741C0F4CE}"/>
              </a:ext>
            </a:extLst>
          </p:cNvPr>
          <p:cNvSpPr>
            <a:spLocks noGrp="1"/>
          </p:cNvSpPr>
          <p:nvPr>
            <p:ph type="ftr" sz="quarter" idx="11"/>
          </p:nvPr>
        </p:nvSpPr>
        <p:spPr/>
        <p:txBody>
          <a:bodyPr/>
          <a:lstStyle/>
          <a:p>
            <a:endParaRPr lang="tr-TR"/>
          </a:p>
        </p:txBody>
      </p:sp>
      <p:sp>
        <p:nvSpPr>
          <p:cNvPr id="4" name="Slide Number Placeholder 3">
            <a:extLst>
              <a:ext uri="{FF2B5EF4-FFF2-40B4-BE49-F238E27FC236}">
                <a16:creationId xmlns:a16="http://schemas.microsoft.com/office/drawing/2014/main" id="{7E46252A-A21A-40CB-A872-ED41A382E525}"/>
              </a:ext>
            </a:extLst>
          </p:cNvPr>
          <p:cNvSpPr>
            <a:spLocks noGrp="1"/>
          </p:cNvSpPr>
          <p:nvPr>
            <p:ph type="sldNum" sz="quarter" idx="12"/>
          </p:nvPr>
        </p:nvSpPr>
        <p:spPr/>
        <p:txBody>
          <a:bodyPr/>
          <a:lstStyle/>
          <a:p>
            <a:fld id="{807EF654-82AE-4824-8F08-03CD679AC269}" type="slidenum">
              <a:rPr lang="tr-TR" smtClean="0"/>
              <a:t>‹#›</a:t>
            </a:fld>
            <a:endParaRPr lang="tr-TR"/>
          </a:p>
        </p:txBody>
      </p:sp>
    </p:spTree>
    <p:extLst>
      <p:ext uri="{BB962C8B-B14F-4D97-AF65-F5344CB8AC3E}">
        <p14:creationId xmlns:p14="http://schemas.microsoft.com/office/powerpoint/2010/main" val="2306677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E607B-D971-414A-85F8-DB86642EF8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BF4719C4-0FDB-4392-84D5-0320008241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4DB4BF57-C9F9-4779-9F79-122A5360B6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6546D64-A553-46AB-8E16-522A0A0BE9B4}"/>
              </a:ext>
            </a:extLst>
          </p:cNvPr>
          <p:cNvSpPr>
            <a:spLocks noGrp="1"/>
          </p:cNvSpPr>
          <p:nvPr>
            <p:ph type="dt" sz="half" idx="10"/>
          </p:nvPr>
        </p:nvSpPr>
        <p:spPr/>
        <p:txBody>
          <a:bodyPr/>
          <a:lstStyle/>
          <a:p>
            <a:fld id="{C96B05B4-FB0E-4F90-A4B8-4D741CC1A407}" type="datetimeFigureOut">
              <a:rPr lang="tr-TR" smtClean="0"/>
              <a:t>12.07.2018</a:t>
            </a:fld>
            <a:endParaRPr lang="tr-TR"/>
          </a:p>
        </p:txBody>
      </p:sp>
      <p:sp>
        <p:nvSpPr>
          <p:cNvPr id="6" name="Footer Placeholder 5">
            <a:extLst>
              <a:ext uri="{FF2B5EF4-FFF2-40B4-BE49-F238E27FC236}">
                <a16:creationId xmlns:a16="http://schemas.microsoft.com/office/drawing/2014/main" id="{3D33AE6F-C7A9-444C-855E-41FBEDA698E7}"/>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4D81CC04-1686-4CEC-B8E4-8FEC02260437}"/>
              </a:ext>
            </a:extLst>
          </p:cNvPr>
          <p:cNvSpPr>
            <a:spLocks noGrp="1"/>
          </p:cNvSpPr>
          <p:nvPr>
            <p:ph type="sldNum" sz="quarter" idx="12"/>
          </p:nvPr>
        </p:nvSpPr>
        <p:spPr/>
        <p:txBody>
          <a:bodyPr/>
          <a:lstStyle/>
          <a:p>
            <a:fld id="{807EF654-82AE-4824-8F08-03CD679AC269}" type="slidenum">
              <a:rPr lang="tr-TR" smtClean="0"/>
              <a:t>‹#›</a:t>
            </a:fld>
            <a:endParaRPr lang="tr-TR"/>
          </a:p>
        </p:txBody>
      </p:sp>
    </p:spTree>
    <p:extLst>
      <p:ext uri="{BB962C8B-B14F-4D97-AF65-F5344CB8AC3E}">
        <p14:creationId xmlns:p14="http://schemas.microsoft.com/office/powerpoint/2010/main" val="2725765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5AD9C-356D-48E9-9AAB-A3E59E2D4F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8CE28D41-FA15-4230-82A7-38E5329FC5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09BD6EA6-2564-4B7F-AF76-DD9D558638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D939A65-2437-41B7-A952-012EA8E31355}"/>
              </a:ext>
            </a:extLst>
          </p:cNvPr>
          <p:cNvSpPr>
            <a:spLocks noGrp="1"/>
          </p:cNvSpPr>
          <p:nvPr>
            <p:ph type="dt" sz="half" idx="10"/>
          </p:nvPr>
        </p:nvSpPr>
        <p:spPr/>
        <p:txBody>
          <a:bodyPr/>
          <a:lstStyle/>
          <a:p>
            <a:fld id="{C96B05B4-FB0E-4F90-A4B8-4D741CC1A407}" type="datetimeFigureOut">
              <a:rPr lang="tr-TR" smtClean="0"/>
              <a:t>12.07.2018</a:t>
            </a:fld>
            <a:endParaRPr lang="tr-TR"/>
          </a:p>
        </p:txBody>
      </p:sp>
      <p:sp>
        <p:nvSpPr>
          <p:cNvPr id="6" name="Footer Placeholder 5">
            <a:extLst>
              <a:ext uri="{FF2B5EF4-FFF2-40B4-BE49-F238E27FC236}">
                <a16:creationId xmlns:a16="http://schemas.microsoft.com/office/drawing/2014/main" id="{05EC7C1E-7DFF-436A-8B62-38F47E8386D7}"/>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8344A138-DFB7-4CF1-A328-DD96C5CCFCBB}"/>
              </a:ext>
            </a:extLst>
          </p:cNvPr>
          <p:cNvSpPr>
            <a:spLocks noGrp="1"/>
          </p:cNvSpPr>
          <p:nvPr>
            <p:ph type="sldNum" sz="quarter" idx="12"/>
          </p:nvPr>
        </p:nvSpPr>
        <p:spPr/>
        <p:txBody>
          <a:bodyPr/>
          <a:lstStyle/>
          <a:p>
            <a:fld id="{807EF654-82AE-4824-8F08-03CD679AC269}" type="slidenum">
              <a:rPr lang="tr-TR" smtClean="0"/>
              <a:t>‹#›</a:t>
            </a:fld>
            <a:endParaRPr lang="tr-TR"/>
          </a:p>
        </p:txBody>
      </p:sp>
    </p:spTree>
    <p:extLst>
      <p:ext uri="{BB962C8B-B14F-4D97-AF65-F5344CB8AC3E}">
        <p14:creationId xmlns:p14="http://schemas.microsoft.com/office/powerpoint/2010/main" val="415587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66B2D5-329A-4A7C-AD61-A37626EBE1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A11AC35C-C141-4076-AB0E-25D4DC4387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3B4C0C06-38C5-49B3-9FA4-0601BACAB4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6B05B4-FB0E-4F90-A4B8-4D741CC1A407}" type="datetimeFigureOut">
              <a:rPr lang="tr-TR" smtClean="0"/>
              <a:t>12.07.2018</a:t>
            </a:fld>
            <a:endParaRPr lang="tr-TR"/>
          </a:p>
        </p:txBody>
      </p:sp>
      <p:sp>
        <p:nvSpPr>
          <p:cNvPr id="5" name="Footer Placeholder 4">
            <a:extLst>
              <a:ext uri="{FF2B5EF4-FFF2-40B4-BE49-F238E27FC236}">
                <a16:creationId xmlns:a16="http://schemas.microsoft.com/office/drawing/2014/main" id="{4FE506D7-E392-4342-B531-5AAFE17446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a:extLst>
              <a:ext uri="{FF2B5EF4-FFF2-40B4-BE49-F238E27FC236}">
                <a16:creationId xmlns:a16="http://schemas.microsoft.com/office/drawing/2014/main" id="{D2B312E3-B74D-4CBA-B91D-0EB862D660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7EF654-82AE-4824-8F08-03CD679AC269}" type="slidenum">
              <a:rPr lang="tr-TR" smtClean="0"/>
              <a:t>‹#›</a:t>
            </a:fld>
            <a:endParaRPr lang="tr-TR"/>
          </a:p>
        </p:txBody>
      </p:sp>
    </p:spTree>
    <p:extLst>
      <p:ext uri="{BB962C8B-B14F-4D97-AF65-F5344CB8AC3E}">
        <p14:creationId xmlns:p14="http://schemas.microsoft.com/office/powerpoint/2010/main" val="1573924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tackoverflow.com/questions/10985000/how-should-i-design-a-good-evaluation-function-for-connect-4" TargetMode="External"/><Relationship Id="rId2" Type="http://schemas.openxmlformats.org/officeDocument/2006/relationships/hyperlink" Target="https://www.leaseweb.com/labs/2014/01/python-connect4-ai-mtdf-algorithm/" TargetMode="External"/><Relationship Id="rId1" Type="http://schemas.openxmlformats.org/officeDocument/2006/relationships/slideLayout" Target="../slideLayouts/slideLayout2.xml"/><Relationship Id="rId5" Type="http://schemas.openxmlformats.org/officeDocument/2006/relationships/hyperlink" Target="https://softwareengineering.stackexchange.com/questions/263514/why-does-this-evaluation-function-work-in-a-connect-four-game-in-java" TargetMode="External"/><Relationship Id="rId4" Type="http://schemas.openxmlformats.org/officeDocument/2006/relationships/hyperlink" Target="https://codereview.stackexchange.com/questions/82647/evaluation-function-for-connect-four"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88E42-A506-4310-B558-47FCAB6C303A}"/>
              </a:ext>
            </a:extLst>
          </p:cNvPr>
          <p:cNvSpPr>
            <a:spLocks noGrp="1"/>
          </p:cNvSpPr>
          <p:nvPr>
            <p:ph type="ctrTitle"/>
          </p:nvPr>
        </p:nvSpPr>
        <p:spPr/>
        <p:txBody>
          <a:bodyPr/>
          <a:lstStyle/>
          <a:p>
            <a:r>
              <a:rPr lang="tr-TR" dirty="0"/>
              <a:t>Connect 4 AI Bot</a:t>
            </a:r>
          </a:p>
        </p:txBody>
      </p:sp>
      <p:sp>
        <p:nvSpPr>
          <p:cNvPr id="3" name="Subtitle 2">
            <a:extLst>
              <a:ext uri="{FF2B5EF4-FFF2-40B4-BE49-F238E27FC236}">
                <a16:creationId xmlns:a16="http://schemas.microsoft.com/office/drawing/2014/main" id="{5A00B01A-CA9E-4851-9659-E72B0BF3D07D}"/>
              </a:ext>
            </a:extLst>
          </p:cNvPr>
          <p:cNvSpPr>
            <a:spLocks noGrp="1"/>
          </p:cNvSpPr>
          <p:nvPr>
            <p:ph type="subTitle" idx="1"/>
          </p:nvPr>
        </p:nvSpPr>
        <p:spPr/>
        <p:txBody>
          <a:bodyPr/>
          <a:lstStyle/>
          <a:p>
            <a:r>
              <a:rPr lang="tr-TR" dirty="0"/>
              <a:t>Onur Çopur</a:t>
            </a:r>
          </a:p>
          <a:p>
            <a:r>
              <a:rPr lang="tr-TR" dirty="0"/>
              <a:t>Dilara Işıklı</a:t>
            </a:r>
            <a:endParaRPr lang="en-US" dirty="0"/>
          </a:p>
          <a:p>
            <a:r>
              <a:rPr lang="en-US" altLang="zh-CN"/>
              <a:t>Chunhui Wu</a:t>
            </a:r>
            <a:endParaRPr lang="tr-TR" dirty="0"/>
          </a:p>
        </p:txBody>
      </p:sp>
    </p:spTree>
    <p:extLst>
      <p:ext uri="{BB962C8B-B14F-4D97-AF65-F5344CB8AC3E}">
        <p14:creationId xmlns:p14="http://schemas.microsoft.com/office/powerpoint/2010/main" val="1537264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0C0C1-328C-4A5A-96DE-E504E42B9713}"/>
              </a:ext>
            </a:extLst>
          </p:cNvPr>
          <p:cNvSpPr>
            <a:spLocks noGrp="1"/>
          </p:cNvSpPr>
          <p:nvPr>
            <p:ph type="title"/>
          </p:nvPr>
        </p:nvSpPr>
        <p:spPr/>
        <p:txBody>
          <a:bodyPr/>
          <a:lstStyle/>
          <a:p>
            <a:r>
              <a:rPr lang="tr-TR" dirty="0"/>
              <a:t>References</a:t>
            </a:r>
          </a:p>
        </p:txBody>
      </p:sp>
      <p:sp>
        <p:nvSpPr>
          <p:cNvPr id="3" name="Content Placeholder 2">
            <a:extLst>
              <a:ext uri="{FF2B5EF4-FFF2-40B4-BE49-F238E27FC236}">
                <a16:creationId xmlns:a16="http://schemas.microsoft.com/office/drawing/2014/main" id="{12D5E06B-76C0-4752-8F1B-2F00FDDD0E3C}"/>
              </a:ext>
            </a:extLst>
          </p:cNvPr>
          <p:cNvSpPr>
            <a:spLocks noGrp="1"/>
          </p:cNvSpPr>
          <p:nvPr>
            <p:ph idx="1"/>
          </p:nvPr>
        </p:nvSpPr>
        <p:spPr/>
        <p:txBody>
          <a:bodyPr/>
          <a:lstStyle/>
          <a:p>
            <a:r>
              <a:rPr lang="tr-TR" dirty="0">
                <a:hlinkClick r:id="rId2"/>
              </a:rPr>
              <a:t>https://www.leaseweb.com/labs/2014/01/python-connect4-ai-mtdf-algorithm/</a:t>
            </a:r>
            <a:endParaRPr lang="tr-TR" dirty="0"/>
          </a:p>
          <a:p>
            <a:r>
              <a:rPr lang="tr-TR" dirty="0">
                <a:hlinkClick r:id="rId3"/>
              </a:rPr>
              <a:t>https://stackoverflow.com/questions/10985000/how-should-i-design-a-good-evaluation-function-for-connect-4</a:t>
            </a:r>
            <a:endParaRPr lang="tr-TR" dirty="0"/>
          </a:p>
          <a:p>
            <a:r>
              <a:rPr lang="tr-TR" dirty="0">
                <a:hlinkClick r:id="rId4"/>
              </a:rPr>
              <a:t>https://codereview.stackexchange.com/questions/82647/evaluation-function-for-connect-four</a:t>
            </a:r>
            <a:endParaRPr lang="tr-TR" dirty="0"/>
          </a:p>
          <a:p>
            <a:r>
              <a:rPr lang="tr-TR" dirty="0">
                <a:hlinkClick r:id="rId5"/>
              </a:rPr>
              <a:t>https://softwareengineering.stackexchange.com/questions/263514/why-does-this-evaluation-function-work-in-a-connect-four-game-in-java</a:t>
            </a:r>
            <a:endParaRPr lang="tr-TR" dirty="0"/>
          </a:p>
          <a:p>
            <a:endParaRPr lang="tr-TR" dirty="0"/>
          </a:p>
        </p:txBody>
      </p:sp>
    </p:spTree>
    <p:extLst>
      <p:ext uri="{BB962C8B-B14F-4D97-AF65-F5344CB8AC3E}">
        <p14:creationId xmlns:p14="http://schemas.microsoft.com/office/powerpoint/2010/main" val="2883882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C9CA1-C4F4-4DF8-9110-03FA5286D4D7}"/>
              </a:ext>
            </a:extLst>
          </p:cNvPr>
          <p:cNvSpPr>
            <a:spLocks noGrp="1"/>
          </p:cNvSpPr>
          <p:nvPr>
            <p:ph type="title"/>
          </p:nvPr>
        </p:nvSpPr>
        <p:spPr>
          <a:xfrm>
            <a:off x="838200" y="2103437"/>
            <a:ext cx="10515600" cy="1325563"/>
          </a:xfrm>
        </p:spPr>
        <p:txBody>
          <a:bodyPr/>
          <a:lstStyle/>
          <a:p>
            <a:pPr algn="ctr"/>
            <a:r>
              <a:rPr lang="tr-TR" dirty="0"/>
              <a:t>Thank you For Listening</a:t>
            </a:r>
          </a:p>
        </p:txBody>
      </p:sp>
    </p:spTree>
    <p:extLst>
      <p:ext uri="{BB962C8B-B14F-4D97-AF65-F5344CB8AC3E}">
        <p14:creationId xmlns:p14="http://schemas.microsoft.com/office/powerpoint/2010/main" val="2810730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1E55C-06AD-4E48-862D-AFF3EED32AD3}"/>
              </a:ext>
            </a:extLst>
          </p:cNvPr>
          <p:cNvSpPr>
            <a:spLocks noGrp="1"/>
          </p:cNvSpPr>
          <p:nvPr>
            <p:ph type="title"/>
          </p:nvPr>
        </p:nvSpPr>
        <p:spPr>
          <a:xfrm>
            <a:off x="648929" y="629266"/>
            <a:ext cx="5127031" cy="1676603"/>
          </a:xfrm>
        </p:spPr>
        <p:txBody>
          <a:bodyPr>
            <a:normAutofit/>
          </a:bodyPr>
          <a:lstStyle/>
          <a:p>
            <a:r>
              <a:rPr lang="tr-TR" dirty="0"/>
              <a:t>Algorithm steps</a:t>
            </a:r>
          </a:p>
        </p:txBody>
      </p:sp>
      <p:sp>
        <p:nvSpPr>
          <p:cNvPr id="3" name="Content Placeholder 2">
            <a:extLst>
              <a:ext uri="{FF2B5EF4-FFF2-40B4-BE49-F238E27FC236}">
                <a16:creationId xmlns:a16="http://schemas.microsoft.com/office/drawing/2014/main" id="{E56C150A-3B8D-44AC-A5EA-BFDD36ADA873}"/>
              </a:ext>
            </a:extLst>
          </p:cNvPr>
          <p:cNvSpPr>
            <a:spLocks noGrp="1"/>
          </p:cNvSpPr>
          <p:nvPr>
            <p:ph idx="1"/>
          </p:nvPr>
        </p:nvSpPr>
        <p:spPr>
          <a:xfrm>
            <a:off x="648930" y="2438400"/>
            <a:ext cx="5127029" cy="3785419"/>
          </a:xfrm>
        </p:spPr>
        <p:txBody>
          <a:bodyPr>
            <a:normAutofit/>
          </a:bodyPr>
          <a:lstStyle/>
          <a:p>
            <a:r>
              <a:rPr lang="en-US" dirty="0"/>
              <a:t>Wining </a:t>
            </a:r>
            <a:r>
              <a:rPr lang="tr-TR" dirty="0"/>
              <a:t>condition check</a:t>
            </a:r>
          </a:p>
          <a:p>
            <a:r>
              <a:rPr lang="tr-TR" dirty="0"/>
              <a:t>Evaluation Function and decision tree</a:t>
            </a:r>
          </a:p>
          <a:p>
            <a:r>
              <a:rPr lang="en-US" dirty="0"/>
              <a:t>Iterative deepening</a:t>
            </a:r>
            <a:r>
              <a:rPr lang="tr-TR" dirty="0"/>
              <a:t> and Horizon</a:t>
            </a:r>
            <a:endParaRPr lang="en-US" dirty="0"/>
          </a:p>
          <a:p>
            <a:endParaRPr lang="en-US" dirty="0"/>
          </a:p>
        </p:txBody>
      </p:sp>
      <p:pic>
        <p:nvPicPr>
          <p:cNvPr id="1026" name="Picture 2" descr="Image result for connect 4">
            <a:extLst>
              <a:ext uri="{FF2B5EF4-FFF2-40B4-BE49-F238E27FC236}">
                <a16:creationId xmlns:a16="http://schemas.microsoft.com/office/drawing/2014/main" id="{B2C25673-AEF5-4B4A-BD04-D5F7BC33634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085" b="3"/>
          <a:stretch/>
        </p:blipFill>
        <p:spPr bwMode="auto">
          <a:xfrm>
            <a:off x="6090613" y="640082"/>
            <a:ext cx="5461724" cy="5577837"/>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8116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44A93-4533-47D6-9815-E7757662F8A8}"/>
              </a:ext>
            </a:extLst>
          </p:cNvPr>
          <p:cNvSpPr>
            <a:spLocks noGrp="1"/>
          </p:cNvSpPr>
          <p:nvPr>
            <p:ph type="title"/>
          </p:nvPr>
        </p:nvSpPr>
        <p:spPr/>
        <p:txBody>
          <a:bodyPr/>
          <a:lstStyle/>
          <a:p>
            <a:r>
              <a:rPr lang="en-US" dirty="0"/>
              <a:t>Wining </a:t>
            </a:r>
            <a:r>
              <a:rPr lang="tr-TR" dirty="0"/>
              <a:t>condition check</a:t>
            </a:r>
            <a:br>
              <a:rPr lang="tr-TR" dirty="0"/>
            </a:br>
            <a:endParaRPr lang="tr-TR" dirty="0"/>
          </a:p>
        </p:txBody>
      </p:sp>
      <p:sp>
        <p:nvSpPr>
          <p:cNvPr id="3" name="Content Placeholder 2">
            <a:extLst>
              <a:ext uri="{FF2B5EF4-FFF2-40B4-BE49-F238E27FC236}">
                <a16:creationId xmlns:a16="http://schemas.microsoft.com/office/drawing/2014/main" id="{F57858FE-8A23-475F-ADCA-679DA4E2B103}"/>
              </a:ext>
            </a:extLst>
          </p:cNvPr>
          <p:cNvSpPr>
            <a:spLocks noGrp="1"/>
          </p:cNvSpPr>
          <p:nvPr>
            <p:ph idx="1"/>
          </p:nvPr>
        </p:nvSpPr>
        <p:spPr/>
        <p:txBody>
          <a:bodyPr/>
          <a:lstStyle/>
          <a:p>
            <a:r>
              <a:rPr lang="tr-TR" dirty="0"/>
              <a:t>At each sate of the game board, check for if there is a wining condition</a:t>
            </a:r>
          </a:p>
          <a:p>
            <a:r>
              <a:rPr lang="tr-TR" dirty="0"/>
              <a:t>If the algorithms finds a wining situation (3 tokens in a row vertical, Horizontal, diagonal 1 or diagonal 2) and if there is a possible move to complete the game</a:t>
            </a:r>
          </a:p>
          <a:p>
            <a:r>
              <a:rPr lang="tr-TR" dirty="0"/>
              <a:t>Do not search for any other conditions on the decision tree. </a:t>
            </a:r>
          </a:p>
        </p:txBody>
      </p:sp>
    </p:spTree>
    <p:extLst>
      <p:ext uri="{BB962C8B-B14F-4D97-AF65-F5344CB8AC3E}">
        <p14:creationId xmlns:p14="http://schemas.microsoft.com/office/powerpoint/2010/main" val="3362619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54345-CF9E-404D-85D4-83D7D0301BD3}"/>
              </a:ext>
            </a:extLst>
          </p:cNvPr>
          <p:cNvSpPr>
            <a:spLocks noGrp="1"/>
          </p:cNvSpPr>
          <p:nvPr>
            <p:ph type="title"/>
          </p:nvPr>
        </p:nvSpPr>
        <p:spPr>
          <a:xfrm>
            <a:off x="1514292" y="513612"/>
            <a:ext cx="9894133" cy="1031216"/>
          </a:xfrm>
        </p:spPr>
        <p:txBody>
          <a:bodyPr anchor="b">
            <a:normAutofit/>
          </a:bodyPr>
          <a:lstStyle/>
          <a:p>
            <a:r>
              <a:rPr lang="tr-TR" sz="3400"/>
              <a:t>Evaluation Function and decision tree</a:t>
            </a:r>
            <a:br>
              <a:rPr lang="tr-TR" sz="3400"/>
            </a:br>
            <a:endParaRPr lang="tr-TR" sz="3400"/>
          </a:p>
        </p:txBody>
      </p:sp>
      <p:pic>
        <p:nvPicPr>
          <p:cNvPr id="4" name="Picture 3">
            <a:extLst>
              <a:ext uri="{FF2B5EF4-FFF2-40B4-BE49-F238E27FC236}">
                <a16:creationId xmlns:a16="http://schemas.microsoft.com/office/drawing/2014/main" id="{830A4DB6-08EF-4834-AA5D-E348C49B00D6}"/>
              </a:ext>
            </a:extLst>
          </p:cNvPr>
          <p:cNvPicPr>
            <a:picLocks noChangeAspect="1"/>
          </p:cNvPicPr>
          <p:nvPr/>
        </p:nvPicPr>
        <p:blipFill>
          <a:blip r:embed="rId2"/>
          <a:stretch>
            <a:fillRect/>
          </a:stretch>
        </p:blipFill>
        <p:spPr>
          <a:xfrm>
            <a:off x="1725738" y="2589086"/>
            <a:ext cx="4646492" cy="2755478"/>
          </a:xfrm>
          <a:prstGeom prst="rect">
            <a:avLst/>
          </a:prstGeom>
        </p:spPr>
      </p:pic>
      <p:sp>
        <p:nvSpPr>
          <p:cNvPr id="15" name="Freeform: Shape 8">
            <a:extLst>
              <a:ext uri="{FF2B5EF4-FFF2-40B4-BE49-F238E27FC236}">
                <a16:creationId xmlns:a16="http://schemas.microsoft.com/office/drawing/2014/main" id="{C607803A-4E99-444E-94F7-8785CDDF5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80154" y="1884045"/>
            <a:ext cx="3275668" cy="2853308"/>
          </a:xfrm>
          <a:custGeom>
            <a:avLst/>
            <a:gdLst>
              <a:gd name="connsiteX0" fmla="*/ 3275668 w 3275668"/>
              <a:gd name="connsiteY0" fmla="*/ 2853308 h 2853308"/>
              <a:gd name="connsiteX1" fmla="*/ 655 w 3275668"/>
              <a:gd name="connsiteY1" fmla="*/ 2853308 h 2853308"/>
              <a:gd name="connsiteX2" fmla="*/ 0 w 3275668"/>
              <a:gd name="connsiteY2" fmla="*/ 2467565 h 2853308"/>
              <a:gd name="connsiteX3" fmla="*/ 2869894 w 3275668"/>
              <a:gd name="connsiteY3" fmla="*/ 2468888 h 2853308"/>
              <a:gd name="connsiteX4" fmla="*/ 2869894 w 3275668"/>
              <a:gd name="connsiteY4" fmla="*/ 0 h 2853308"/>
              <a:gd name="connsiteX5" fmla="*/ 3275668 w 3275668"/>
              <a:gd name="connsiteY5" fmla="*/ 0 h 2853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75668" h="2853308">
                <a:moveTo>
                  <a:pt x="3275668" y="2853308"/>
                </a:moveTo>
                <a:lnTo>
                  <a:pt x="655" y="2853308"/>
                </a:lnTo>
                <a:cubicBezTo>
                  <a:pt x="-655" y="2720171"/>
                  <a:pt x="1310" y="2600702"/>
                  <a:pt x="0" y="2467565"/>
                </a:cubicBezTo>
                <a:lnTo>
                  <a:pt x="2869894" y="2468888"/>
                </a:lnTo>
                <a:lnTo>
                  <a:pt x="2869894" y="0"/>
                </a:lnTo>
                <a:lnTo>
                  <a:pt x="3275668" y="0"/>
                </a:lnTo>
                <a:close/>
              </a:path>
            </a:pathLst>
          </a:custGeom>
          <a:solidFill>
            <a:srgbClr val="4C4C4C"/>
          </a:solidFill>
          <a:ln w="0">
            <a:noFill/>
            <a:prstDash val="solid"/>
            <a:round/>
            <a:headEnd/>
            <a:tailEnd/>
          </a:ln>
        </p:spPr>
      </p:sp>
      <p:sp>
        <p:nvSpPr>
          <p:cNvPr id="16" name="Freeform: Shape 10">
            <a:extLst>
              <a:ext uri="{FF2B5EF4-FFF2-40B4-BE49-F238E27FC236}">
                <a16:creationId xmlns:a16="http://schemas.microsoft.com/office/drawing/2014/main" id="{2989BE6A-C309-418E-8ADD-1616A9805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55822" y="3222529"/>
            <a:ext cx="3242952" cy="2828156"/>
          </a:xfrm>
          <a:custGeom>
            <a:avLst/>
            <a:gdLst>
              <a:gd name="connsiteX0" fmla="*/ 2837178 w 3242952"/>
              <a:gd name="connsiteY0" fmla="*/ 0 h 2828156"/>
              <a:gd name="connsiteX1" fmla="*/ 3242952 w 3242952"/>
              <a:gd name="connsiteY1" fmla="*/ 0 h 2828156"/>
              <a:gd name="connsiteX2" fmla="*/ 3242952 w 3242952"/>
              <a:gd name="connsiteY2" fmla="*/ 2828156 h 2828156"/>
              <a:gd name="connsiteX3" fmla="*/ 0 w 3242952"/>
              <a:gd name="connsiteY3" fmla="*/ 2828156 h 2828156"/>
              <a:gd name="connsiteX4" fmla="*/ 0 w 3242952"/>
              <a:gd name="connsiteY4" fmla="*/ 2442859 h 2828156"/>
              <a:gd name="connsiteX5" fmla="*/ 2837178 w 3242952"/>
              <a:gd name="connsiteY5" fmla="*/ 2443295 h 2828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2952" h="2828156">
                <a:moveTo>
                  <a:pt x="2837178" y="0"/>
                </a:moveTo>
                <a:lnTo>
                  <a:pt x="3242952" y="0"/>
                </a:lnTo>
                <a:lnTo>
                  <a:pt x="3242952" y="2828156"/>
                </a:lnTo>
                <a:lnTo>
                  <a:pt x="0" y="2828156"/>
                </a:lnTo>
                <a:lnTo>
                  <a:pt x="0" y="2442859"/>
                </a:lnTo>
                <a:lnTo>
                  <a:pt x="2837178" y="2443295"/>
                </a:lnTo>
                <a:close/>
              </a:path>
            </a:pathLst>
          </a:custGeom>
          <a:solidFill>
            <a:srgbClr val="4C4C4C"/>
          </a:solidFill>
          <a:ln w="0">
            <a:noFill/>
            <a:prstDash val="solid"/>
            <a:round/>
            <a:headEnd/>
            <a:tailEnd/>
          </a:ln>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CE934AC-DE08-4E1F-B3DC-3C9E4C93E4EB}"/>
              </a:ext>
            </a:extLst>
          </p:cNvPr>
          <p:cNvSpPr>
            <a:spLocks noGrp="1"/>
          </p:cNvSpPr>
          <p:nvPr>
            <p:ph idx="1"/>
          </p:nvPr>
        </p:nvSpPr>
        <p:spPr>
          <a:xfrm>
            <a:off x="7298774" y="1029220"/>
            <a:ext cx="4646492" cy="5652934"/>
          </a:xfrm>
        </p:spPr>
        <p:txBody>
          <a:bodyPr anchor="ctr">
            <a:normAutofit/>
          </a:bodyPr>
          <a:lstStyle/>
          <a:p>
            <a:pPr fontAlgn="base"/>
            <a:r>
              <a:rPr lang="tr-TR" sz="2400" dirty="0"/>
              <a:t>First assign points to each cell on the game board. </a:t>
            </a:r>
            <a:r>
              <a:rPr lang="en-US" sz="2400" dirty="0"/>
              <a:t>The numbers in the table indicate the number of four connected positions which include that space</a:t>
            </a:r>
            <a:r>
              <a:rPr lang="tr-TR" sz="2400" dirty="0"/>
              <a:t>.</a:t>
            </a:r>
          </a:p>
          <a:p>
            <a:pPr fontAlgn="base"/>
            <a:r>
              <a:rPr lang="en-US" sz="2400" dirty="0"/>
              <a:t>the 3 in the upper left corner is for one each of horizontal, vertical, and diagonal lines of four which can be made with it.</a:t>
            </a:r>
          </a:p>
          <a:p>
            <a:pPr fontAlgn="base"/>
            <a:r>
              <a:rPr lang="en-US" sz="2400" dirty="0"/>
              <a:t>the 4 beside it is for two horizontal (one including starting in the corner, one starting on it, one vertical, and one diagonal)</a:t>
            </a:r>
          </a:p>
          <a:p>
            <a:endParaRPr lang="tr-TR" sz="2400" dirty="0"/>
          </a:p>
        </p:txBody>
      </p:sp>
    </p:spTree>
    <p:extLst>
      <p:ext uri="{BB962C8B-B14F-4D97-AF65-F5344CB8AC3E}">
        <p14:creationId xmlns:p14="http://schemas.microsoft.com/office/powerpoint/2010/main" val="3081340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7B6FC8-41FC-4DB0-BCC9-67C18207F752}"/>
              </a:ext>
            </a:extLst>
          </p:cNvPr>
          <p:cNvSpPr>
            <a:spLocks noGrp="1"/>
          </p:cNvSpPr>
          <p:nvPr>
            <p:ph idx="1"/>
          </p:nvPr>
        </p:nvSpPr>
        <p:spPr>
          <a:xfrm>
            <a:off x="838200" y="1123260"/>
            <a:ext cx="10515600" cy="4351338"/>
          </a:xfrm>
        </p:spPr>
        <p:txBody>
          <a:bodyPr/>
          <a:lstStyle/>
          <a:p>
            <a:r>
              <a:rPr lang="tr-TR" dirty="0"/>
              <a:t>After Creating the Score Board, we can start scoring.</a:t>
            </a:r>
          </a:p>
          <a:p>
            <a:r>
              <a:rPr lang="tr-TR" dirty="0"/>
              <a:t>Player 1 (Maximizing) starts with 138 points (total points on the score board divided by 2)</a:t>
            </a:r>
          </a:p>
          <a:p>
            <a:r>
              <a:rPr lang="tr-TR" dirty="0"/>
              <a:t>Player 2 (Minimizing) starts with -138 points</a:t>
            </a:r>
          </a:p>
          <a:p>
            <a:pPr marL="0" indent="0">
              <a:buNone/>
            </a:pPr>
            <a:endParaRPr lang="tr-TR" dirty="0"/>
          </a:p>
        </p:txBody>
      </p:sp>
    </p:spTree>
    <p:extLst>
      <p:ext uri="{BB962C8B-B14F-4D97-AF65-F5344CB8AC3E}">
        <p14:creationId xmlns:p14="http://schemas.microsoft.com/office/powerpoint/2010/main" val="1472205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92851A-200B-4DFD-BC16-F483407DF355}"/>
              </a:ext>
            </a:extLst>
          </p:cNvPr>
          <p:cNvSpPr>
            <a:spLocks noGrp="1"/>
          </p:cNvSpPr>
          <p:nvPr>
            <p:ph idx="1"/>
          </p:nvPr>
        </p:nvSpPr>
        <p:spPr>
          <a:xfrm>
            <a:off x="838200" y="1253331"/>
            <a:ext cx="10515600" cy="4351338"/>
          </a:xfrm>
        </p:spPr>
        <p:txBody>
          <a:bodyPr/>
          <a:lstStyle/>
          <a:p>
            <a:r>
              <a:rPr lang="tr-TR" dirty="0"/>
              <a:t>Lets say Player 1 makes the first move with the 1 st column. Then Player 2 will get a penalty with the score of player 1’s move.</a:t>
            </a:r>
          </a:p>
          <a:p>
            <a:r>
              <a:rPr lang="tr-TR" dirty="0"/>
              <a:t>So in this case the new score of player 2 would be -138 + 3 =-135</a:t>
            </a:r>
          </a:p>
          <a:p>
            <a:r>
              <a:rPr lang="tr-TR" dirty="0"/>
              <a:t>After if Player 2 makes a move for the second column, then Player 1 will get a penalty of 4 and the new score of player 1 would be 138 – 4 =134 and so on...</a:t>
            </a:r>
          </a:p>
        </p:txBody>
      </p:sp>
    </p:spTree>
    <p:extLst>
      <p:ext uri="{BB962C8B-B14F-4D97-AF65-F5344CB8AC3E}">
        <p14:creationId xmlns:p14="http://schemas.microsoft.com/office/powerpoint/2010/main" val="1622339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3077F4-4FB8-4287-B2B1-2AA45AB710A9}"/>
              </a:ext>
            </a:extLst>
          </p:cNvPr>
          <p:cNvSpPr>
            <a:spLocks noGrp="1"/>
          </p:cNvSpPr>
          <p:nvPr>
            <p:ph idx="1"/>
          </p:nvPr>
        </p:nvSpPr>
        <p:spPr>
          <a:xfrm>
            <a:off x="838200" y="1253331"/>
            <a:ext cx="10515600" cy="4351338"/>
          </a:xfrm>
        </p:spPr>
        <p:txBody>
          <a:bodyPr/>
          <a:lstStyle/>
          <a:p>
            <a:r>
              <a:rPr lang="tr-TR" dirty="0"/>
              <a:t>By this way, we can form the decision tree and the AI will make moves to maximize the final score of the Player 1.</a:t>
            </a:r>
          </a:p>
          <a:p>
            <a:endParaRPr lang="tr-TR" dirty="0"/>
          </a:p>
          <a:p>
            <a:r>
              <a:rPr lang="tr-TR" dirty="0"/>
              <a:t>After this point, we will concentrate on optimizing the decision tree search.</a:t>
            </a:r>
          </a:p>
        </p:txBody>
      </p:sp>
    </p:spTree>
    <p:extLst>
      <p:ext uri="{BB962C8B-B14F-4D97-AF65-F5344CB8AC3E}">
        <p14:creationId xmlns:p14="http://schemas.microsoft.com/office/powerpoint/2010/main" val="4204621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5F9E0-445E-4BC9-BCD4-FE5A531C2681}"/>
              </a:ext>
            </a:extLst>
          </p:cNvPr>
          <p:cNvSpPr>
            <a:spLocks noGrp="1"/>
          </p:cNvSpPr>
          <p:nvPr>
            <p:ph type="title"/>
          </p:nvPr>
        </p:nvSpPr>
        <p:spPr/>
        <p:txBody>
          <a:bodyPr/>
          <a:lstStyle/>
          <a:p>
            <a:r>
              <a:rPr lang="en-US" dirty="0"/>
              <a:t>Iterative deepening</a:t>
            </a:r>
            <a:r>
              <a:rPr lang="tr-TR" dirty="0"/>
              <a:t> and Horizon</a:t>
            </a:r>
            <a:br>
              <a:rPr lang="en-US" dirty="0"/>
            </a:br>
            <a:endParaRPr lang="tr-TR" dirty="0"/>
          </a:p>
        </p:txBody>
      </p:sp>
      <p:sp>
        <p:nvSpPr>
          <p:cNvPr id="3" name="Content Placeholder 2">
            <a:extLst>
              <a:ext uri="{FF2B5EF4-FFF2-40B4-BE49-F238E27FC236}">
                <a16:creationId xmlns:a16="http://schemas.microsoft.com/office/drawing/2014/main" id="{34D7B8CC-4404-40E3-A95B-2AE82F34ECC7}"/>
              </a:ext>
            </a:extLst>
          </p:cNvPr>
          <p:cNvSpPr>
            <a:spLocks noGrp="1"/>
          </p:cNvSpPr>
          <p:nvPr>
            <p:ph idx="1"/>
          </p:nvPr>
        </p:nvSpPr>
        <p:spPr/>
        <p:txBody>
          <a:bodyPr>
            <a:normAutofit fontScale="92500" lnSpcReduction="10000"/>
          </a:bodyPr>
          <a:lstStyle/>
          <a:p>
            <a:r>
              <a:rPr lang="en-US" dirty="0"/>
              <a:t>Iterative deepening means that we limit the search time to some fixed amount and then we evaluate the nodes in the search tree.</a:t>
            </a:r>
            <a:endParaRPr lang="tr-TR" dirty="0"/>
          </a:p>
          <a:p>
            <a:r>
              <a:rPr lang="en-US" dirty="0"/>
              <a:t> We start evaluating with a horizon or look ahead of one move, then we look ahead for two moves, then three, etc. </a:t>
            </a:r>
            <a:endParaRPr lang="tr-TR" dirty="0"/>
          </a:p>
          <a:p>
            <a:r>
              <a:rPr lang="en-US" dirty="0"/>
              <a:t>Whenever we hit the time limit we continue the search with the current look ahead value, but stop afterwards. </a:t>
            </a:r>
            <a:endParaRPr lang="tr-TR" dirty="0"/>
          </a:p>
          <a:p>
            <a:r>
              <a:rPr lang="en-US" dirty="0"/>
              <a:t>This makes the AI “thinking” time more or less constant and the look ahead variable, but dependent on the (remaining) size of the tree.</a:t>
            </a:r>
            <a:endParaRPr lang="tr-TR" dirty="0"/>
          </a:p>
          <a:p>
            <a:r>
              <a:rPr lang="en-US" dirty="0"/>
              <a:t> This way we avoid that the AI is very slow for the first moves (when the search tree is still large) and very fast at the end (when there are not many possible moves left).</a:t>
            </a:r>
            <a:endParaRPr lang="tr-TR" dirty="0"/>
          </a:p>
        </p:txBody>
      </p:sp>
    </p:spTree>
    <p:extLst>
      <p:ext uri="{BB962C8B-B14F-4D97-AF65-F5344CB8AC3E}">
        <p14:creationId xmlns:p14="http://schemas.microsoft.com/office/powerpoint/2010/main" val="2318100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ED37A-62D4-4DAA-9895-608CBB1059AF}"/>
              </a:ext>
            </a:extLst>
          </p:cNvPr>
          <p:cNvSpPr>
            <a:spLocks noGrp="1"/>
          </p:cNvSpPr>
          <p:nvPr>
            <p:ph type="title"/>
          </p:nvPr>
        </p:nvSpPr>
        <p:spPr/>
        <p:txBody>
          <a:bodyPr/>
          <a:lstStyle/>
          <a:p>
            <a:r>
              <a:rPr lang="tr-TR" dirty="0"/>
              <a:t>Horizon</a:t>
            </a:r>
          </a:p>
        </p:txBody>
      </p:sp>
      <p:sp>
        <p:nvSpPr>
          <p:cNvPr id="3" name="Content Placeholder 2">
            <a:extLst>
              <a:ext uri="{FF2B5EF4-FFF2-40B4-BE49-F238E27FC236}">
                <a16:creationId xmlns:a16="http://schemas.microsoft.com/office/drawing/2014/main" id="{4EEB5D4D-5487-4176-B86E-2A7E94D2CFDB}"/>
              </a:ext>
            </a:extLst>
          </p:cNvPr>
          <p:cNvSpPr>
            <a:spLocks noGrp="1"/>
          </p:cNvSpPr>
          <p:nvPr>
            <p:ph idx="1"/>
          </p:nvPr>
        </p:nvSpPr>
        <p:spPr/>
        <p:txBody>
          <a:bodyPr/>
          <a:lstStyle/>
          <a:p>
            <a:r>
              <a:rPr lang="tr-TR" dirty="0"/>
              <a:t>Horizon is basically the level of deepness for the decision tree search.</a:t>
            </a:r>
          </a:p>
          <a:p>
            <a:r>
              <a:rPr lang="tr-TR" dirty="0"/>
              <a:t>In this project, we used a 4 step of horizon.</a:t>
            </a:r>
          </a:p>
        </p:txBody>
      </p:sp>
    </p:spTree>
    <p:extLst>
      <p:ext uri="{BB962C8B-B14F-4D97-AF65-F5344CB8AC3E}">
        <p14:creationId xmlns:p14="http://schemas.microsoft.com/office/powerpoint/2010/main" val="8262288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573</Words>
  <Application>Microsoft Office PowerPoint</Application>
  <PresentationFormat>宽屏</PresentationFormat>
  <Paragraphs>40</Paragraphs>
  <Slides>11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11</vt:i4>
      </vt:variant>
    </vt:vector>
  </HeadingPairs>
  <TitlesOfParts>
    <vt:vector size="16" baseType="lpstr">
      <vt:lpstr>等线</vt:lpstr>
      <vt:lpstr>Arial</vt:lpstr>
      <vt:lpstr>Calibri</vt:lpstr>
      <vt:lpstr>Calibri Light</vt:lpstr>
      <vt:lpstr>Office Theme</vt:lpstr>
      <vt:lpstr>Connect 4 AI Bot</vt:lpstr>
      <vt:lpstr>Algorithm steps</vt:lpstr>
      <vt:lpstr>Wining condition check </vt:lpstr>
      <vt:lpstr>Evaluation Function and decision tree </vt:lpstr>
      <vt:lpstr>PowerPoint 演示文稿</vt:lpstr>
      <vt:lpstr>PowerPoint 演示文稿</vt:lpstr>
      <vt:lpstr>PowerPoint 演示文稿</vt:lpstr>
      <vt:lpstr>Iterative deepening and Horizon </vt:lpstr>
      <vt:lpstr>Horizon</vt:lpstr>
      <vt:lpstr>References</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Connect 4 AI Bot</dc:title>
  <dc:creator>ONUR COPUR</dc:creator>
  <cp:lastModifiedBy>Wu Chunhui</cp:lastModifiedBy>
  <cp:revision>13</cp:revision>
  <dcterms:created xsi:type="dcterms:W3CDTF">2018-07-12T18:08:13Z</dcterms:created>
  <dcterms:modified xsi:type="dcterms:W3CDTF">2018-07-12T21:48:35Z</dcterms:modified>
</cp:coreProperties>
</file>