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9"/>
  </p:notesMasterIdLst>
  <p:sldIdLst>
    <p:sldId id="256" r:id="rId2"/>
    <p:sldId id="269" r:id="rId3"/>
    <p:sldId id="257" r:id="rId4"/>
    <p:sldId id="259" r:id="rId5"/>
    <p:sldId id="263" r:id="rId6"/>
    <p:sldId id="264" r:id="rId7"/>
    <p:sldId id="261" r:id="rId8"/>
    <p:sldId id="262" r:id="rId9"/>
    <p:sldId id="266" r:id="rId10"/>
    <p:sldId id="265" r:id="rId11"/>
    <p:sldId id="271" r:id="rId12"/>
    <p:sldId id="272" r:id="rId13"/>
    <p:sldId id="273" r:id="rId14"/>
    <p:sldId id="270" r:id="rId15"/>
    <p:sldId id="274" r:id="rId16"/>
    <p:sldId id="267" r:id="rId17"/>
    <p:sldId id="27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E44AD8"/>
    <a:srgbClr val="6E90FF"/>
    <a:srgbClr val="4083FF"/>
    <a:srgbClr val="47F7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vertBarState="maximized">
    <p:restoredLeft sz="16463" autoAdjust="0"/>
    <p:restoredTop sz="87472" autoAdjust="0"/>
  </p:normalViewPr>
  <p:slideViewPr>
    <p:cSldViewPr snapToGrid="0" snapToObjects="1">
      <p:cViewPr>
        <p:scale>
          <a:sx n="200" d="100"/>
          <a:sy n="200" d="100"/>
        </p:scale>
        <p:origin x="-88" y="2568"/>
      </p:cViewPr>
      <p:guideLst>
        <p:guide orient="horz" pos="2160"/>
        <p:guide pos="2880"/>
      </p:guideLst>
    </p:cSldViewPr>
  </p:slideViewPr>
  <p:notesTextViewPr>
    <p:cViewPr>
      <p:scale>
        <a:sx n="75" d="100"/>
        <a:sy n="75" d="100"/>
      </p:scale>
      <p:origin x="0" y="0"/>
    </p:cViewPr>
  </p:notesTextViewPr>
  <p:sorterViewPr>
    <p:cViewPr>
      <p:scale>
        <a:sx n="220" d="100"/>
        <a:sy n="220" d="100"/>
      </p:scale>
      <p:origin x="0" y="8968"/>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C61CF-CB3A-1C46-A1A2-40B0A984FDCD}" type="datetimeFigureOut">
              <a:rPr lang="en-US" smtClean="0"/>
              <a:pPr/>
              <a:t>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41FD2-D41B-C843-8464-0D525943DA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[Abstract] The complexity, volume, and distributed nature of CMIP5 data make it one of the most challenging data collections to acquire and manage. In spite of this, CMIP5 data are in great demand, and many users are struggling with the difficulties in getting the data they need. </a:t>
            </a:r>
            <a:r>
              <a:rPr lang="en-US" dirty="0" smtClean="0"/>
              <a:t>This</a:t>
            </a:r>
            <a:r>
              <a:rPr lang="en-US" baseline="0" dirty="0" smtClean="0"/>
              <a:t> presentation contains </a:t>
            </a:r>
            <a:r>
              <a:rPr lang="en-US" dirty="0" smtClean="0"/>
              <a:t>strategies </a:t>
            </a:r>
            <a:r>
              <a:rPr lang="en-US" dirty="0" smtClean="0"/>
              <a:t>that are being used to overcome the challenges CMIP5 data users face: authentication, searching for published data that match a list of desired experiments and variables, acquisition of wget scripts, managing wget script execution and the high wget failure rate, retention of critical metadata not present in the data files, version control, local data management, and setting up the data for analysis and visualization using GrADS. All these strategies exist in an automated workflow that is completely independent of any browser interface. </a:t>
            </a:r>
          </a:p>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#4</a:t>
            </a:r>
          </a:p>
          <a:p>
            <a:r>
              <a:rPr lang="en-US" dirty="0" smtClean="0"/>
              <a:t>Getting needed data has</a:t>
            </a:r>
            <a:r>
              <a:rPr lang="en-US" baseline="0" dirty="0" smtClean="0"/>
              <a:t> its own sub-workflow.</a:t>
            </a:r>
            <a:endParaRPr lang="en-US" dirty="0" smtClean="0"/>
          </a:p>
        </p:txBody>
      </p:sp>
      <p:sp>
        <p:nvSpPr>
          <p:cNvPr id="4" name="Slide Number Placeholder 3"/>
          <p:cNvSpPr>
            <a:spLocks noGrp="1"/>
          </p:cNvSpPr>
          <p:nvPr>
            <p:ph type="sldNum" sz="quarter" idx="10"/>
          </p:nvPr>
        </p:nvSpPr>
        <p:spPr/>
        <p:txBody>
          <a:bodyPr/>
          <a:lstStyle/>
          <a:p>
            <a:fld id="{A4241FD2-D41B-C843-8464-0D525943DAB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#4a</a:t>
            </a:r>
          </a:p>
          <a:p>
            <a:r>
              <a:rPr lang="en-US" dirty="0" smtClean="0"/>
              <a:t>You need to know the the</a:t>
            </a:r>
            <a:r>
              <a:rPr lang="en-US" baseline="0" dirty="0" smtClean="0"/>
              <a:t> number of files associated with a given download because you can only grab 1000 at a time; if there are more than 1000 files, you must break the download into chunks. </a:t>
            </a:r>
          </a:p>
          <a:p>
            <a:r>
              <a:rPr lang="en-US" baseline="0" dirty="0" smtClean="0"/>
              <a:t>Using the dataset ID and data node from the ‘available’ file plus the variable list from the ‘desired’ file, build </a:t>
            </a:r>
            <a:r>
              <a:rPr lang="en-US" dirty="0" smtClean="0"/>
              <a:t>a URL</a:t>
            </a:r>
            <a:r>
              <a:rPr lang="en-US" baseline="0" dirty="0" smtClean="0"/>
              <a:t> to get the number of files that will be downloaded for this data set. </a:t>
            </a:r>
          </a:p>
          <a:p>
            <a:r>
              <a:rPr lang="en-US" baseline="0" dirty="0" smtClean="0"/>
              <a:t>As before, facets highlighted in blue are specific for this type of search. </a:t>
            </a:r>
          </a:p>
          <a:p>
            <a:endParaRPr lang="en-US" baseline="0" dirty="0" smtClean="0"/>
          </a:p>
          <a:p>
            <a:r>
              <a:rPr lang="en-US" baseline="0" dirty="0" smtClean="0"/>
              <a:t>Instead of typing this URL into a browser, use ‘wget’ to capture the result and pipe it through ‘</a:t>
            </a:r>
            <a:r>
              <a:rPr lang="en-US" baseline="0" dirty="0" err="1" smtClean="0"/>
              <a:t>grep</a:t>
            </a:r>
            <a:r>
              <a:rPr lang="en-US" baseline="0" dirty="0" smtClean="0"/>
              <a:t>’ to get the number of files. </a:t>
            </a:r>
            <a:endParaRPr lang="en-US" dirty="0" smtClean="0"/>
          </a:p>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#4b</a:t>
            </a:r>
          </a:p>
          <a:p>
            <a:endParaRPr lang="en-US" dirty="0" smtClean="0"/>
          </a:p>
          <a:p>
            <a:r>
              <a:rPr lang="en-US" baseline="0" dirty="0" smtClean="0"/>
              <a:t>Using the dataset ID and data node from the ‘available’ file plus the variable list from the ‘desired’ file (just as in the previous URL) build </a:t>
            </a:r>
            <a:r>
              <a:rPr lang="en-US" dirty="0" smtClean="0"/>
              <a:t>a URL</a:t>
            </a:r>
            <a:r>
              <a:rPr lang="en-US" baseline="0" dirty="0" smtClean="0"/>
              <a:t> to get the wget script to download the files for this data set. </a:t>
            </a:r>
          </a:p>
          <a:p>
            <a:r>
              <a:rPr lang="en-US" baseline="0" dirty="0" smtClean="0"/>
              <a:t>As before, facets highlighted in blue are specific for this type of search. Note the instructions for what to do if you have to break the download into chunks. `</a:t>
            </a:r>
          </a:p>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#4b</a:t>
            </a:r>
          </a:p>
          <a:p>
            <a:r>
              <a:rPr lang="en-US" dirty="0" smtClean="0"/>
              <a:t>Give the wget script a name that indicates what</a:t>
            </a:r>
            <a:r>
              <a:rPr lang="en-US" baseline="0" dirty="0" smtClean="0"/>
              <a:t> data the script is configured to grab. It is especially important to keep the version number, since this information is not in the files.</a:t>
            </a:r>
          </a:p>
          <a:p>
            <a:r>
              <a:rPr lang="en-US" baseline="0" dirty="0" smtClean="0"/>
              <a:t>I archive the wget scripts (since they are so time-consuming to acquire), it is another record of what has been grabbed, and they can be reused in case the data files go missing for one reason or another.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a:t>
            </a:r>
            <a:r>
              <a:rPr lang="en-US" baseline="0" dirty="0" smtClean="0"/>
              <a:t> Element #4c</a:t>
            </a:r>
            <a:endParaRPr lang="en-US" dirty="0" smtClean="0"/>
          </a:p>
          <a:p>
            <a:r>
              <a:rPr lang="en-US" dirty="0" smtClean="0"/>
              <a:t>ESGF support can help with registration and enrollment.</a:t>
            </a:r>
          </a:p>
          <a:p>
            <a:r>
              <a:rPr lang="en-US" dirty="0" smtClean="0"/>
              <a:t>There are other utilities to renew certificates,</a:t>
            </a:r>
            <a:r>
              <a:rPr lang="en-US" baseline="0" dirty="0" smtClean="0"/>
              <a:t> but they require you to manually enter your password. </a:t>
            </a:r>
          </a:p>
          <a:p>
            <a:r>
              <a:rPr lang="en-US" baseline="0" dirty="0" smtClean="0"/>
              <a:t>This shell script reads the password from a file (/homes/</a:t>
            </a:r>
            <a:r>
              <a:rPr lang="en-US" baseline="0" dirty="0" err="1" smtClean="0"/>
              <a:t>jma</a:t>
            </a:r>
            <a:r>
              <a:rPr lang="en-US" baseline="0" dirty="0" smtClean="0"/>
              <a:t>/pass) so it can be run periodically in the background as a </a:t>
            </a:r>
            <a:r>
              <a:rPr lang="en-US" baseline="0" dirty="0" err="1" smtClean="0"/>
              <a:t>cron</a:t>
            </a:r>
            <a:r>
              <a:rPr lang="en-US" baseline="0" dirty="0" smtClean="0"/>
              <a:t> job.</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utility can be downloaded from here: </a:t>
            </a:r>
            <a:r>
              <a:rPr lang="en-US" dirty="0" smtClean="0"/>
              <a:t>http://pypi.python.org/pypi/MyProxyClient/1.3.0</a:t>
            </a:r>
          </a:p>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a:t>
            </a:r>
            <a:r>
              <a:rPr lang="en-US" baseline="0" dirty="0" smtClean="0"/>
              <a:t> Element #4d</a:t>
            </a:r>
          </a:p>
          <a:p>
            <a:r>
              <a:rPr lang="en-US" baseline="0" dirty="0" smtClean="0"/>
              <a:t>The repeated execution of the wget scripts can be automated. Keep trying, but remember that failure is an option.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#5</a:t>
            </a:r>
          </a:p>
          <a:p>
            <a:r>
              <a:rPr lang="en-US" dirty="0" smtClean="0"/>
              <a:t>After the data files have been collected and placed in position under /cmip5/data/,</a:t>
            </a:r>
            <a:r>
              <a:rPr lang="en-US" baseline="0" dirty="0" smtClean="0"/>
              <a:t> there is still more work to do to make them easy to use with GrADS.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workflow was designed during a time</a:t>
            </a:r>
            <a:r>
              <a:rPr lang="en-US" baseline="0" dirty="0" smtClean="0"/>
              <a:t> when new CMIP5 data sets were constantly being published – the available data was always expanding.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#1</a:t>
            </a:r>
          </a:p>
          <a:p>
            <a:r>
              <a:rPr lang="en-US" dirty="0" smtClean="0"/>
              <a:t>This</a:t>
            </a:r>
            <a:r>
              <a:rPr lang="en-US" baseline="0" dirty="0" smtClean="0"/>
              <a:t> is a </a:t>
            </a:r>
            <a:r>
              <a:rPr lang="en-US" dirty="0" smtClean="0"/>
              <a:t>sample from a text file,</a:t>
            </a:r>
            <a:r>
              <a:rPr lang="en-US" baseline="0" dirty="0" smtClean="0"/>
              <a:t> generated manually, that identifies the data desired by COLA scientists. The file is h</a:t>
            </a:r>
            <a:r>
              <a:rPr lang="en-US" dirty="0" smtClean="0"/>
              <a:t>uman readable</a:t>
            </a:r>
            <a:r>
              <a:rPr lang="en-US" dirty="0" smtClean="0"/>
              <a:t>, but also </a:t>
            </a:r>
            <a:r>
              <a:rPr lang="en-US" dirty="0" smtClean="0"/>
              <a:t>machine parseable</a:t>
            </a:r>
            <a:r>
              <a:rPr lang="en-US" dirty="0" smtClean="0"/>
              <a:t>.</a:t>
            </a:r>
            <a:r>
              <a:rPr lang="en-US" dirty="0" smtClean="0"/>
              <a:t> Desired</a:t>
            </a:r>
            <a:r>
              <a:rPr lang="en-US" baseline="0" dirty="0" smtClean="0"/>
              <a:t> data are specified by e</a:t>
            </a:r>
            <a:r>
              <a:rPr lang="en-US" dirty="0" smtClean="0"/>
              <a:t>xperiment, </a:t>
            </a:r>
            <a:r>
              <a:rPr lang="en-US" dirty="0" smtClean="0"/>
              <a:t>realm, frequency, MIP,</a:t>
            </a:r>
            <a:r>
              <a:rPr lang="en-US" dirty="0" smtClean="0"/>
              <a:t> and the variable</a:t>
            </a:r>
            <a:r>
              <a:rPr lang="en-US" baseline="0" dirty="0" smtClean="0"/>
              <a:t> </a:t>
            </a:r>
            <a:r>
              <a:rPr lang="en-US" baseline="0" dirty="0" smtClean="0"/>
              <a:t>names.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Element #2</a:t>
            </a:r>
          </a:p>
          <a:p>
            <a:r>
              <a:rPr lang="en-US" dirty="0" smtClean="0"/>
              <a:t>Local </a:t>
            </a:r>
            <a:r>
              <a:rPr lang="en-US" dirty="0" smtClean="0"/>
              <a:t>data management </a:t>
            </a:r>
            <a:r>
              <a:rPr lang="en-US" dirty="0" smtClean="0"/>
              <a:t>structure</a:t>
            </a:r>
          </a:p>
          <a:p>
            <a:r>
              <a:rPr lang="en-US" dirty="0" smtClean="0"/>
              <a:t>10</a:t>
            </a:r>
            <a:r>
              <a:rPr lang="en-US" baseline="0" dirty="0" smtClean="0"/>
              <a:t> keywords uniquely identify each data set (keyword product ‘output1/output2’ is not retained). Not all keywords are present in the data file name, or in the data file attributes, so this metadata is retained in the directory path. </a:t>
            </a:r>
            <a:endParaRPr lang="en-US" dirty="0" smtClean="0"/>
          </a:p>
          <a:p>
            <a:r>
              <a:rPr lang="en-US" dirty="0" smtClean="0"/>
              <a:t>Version control: the version number is not present in a CMIP5 data file, but it is available during the wget script acquisition process, so it must be deliberately retained in local directory structure.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of 1 January 2013, the master list has ~45,000 entries, disk has 30 Tb. This data was collected over a 12-month period.</a:t>
            </a:r>
          </a:p>
          <a:p>
            <a:endParaRPr lang="en-US" baseline="0" dirty="0" smtClean="0"/>
          </a:p>
          <a:p>
            <a:r>
              <a:rPr lang="en-US" dirty="0" smtClean="0"/>
              <a:t># find all </a:t>
            </a:r>
            <a:r>
              <a:rPr lang="en-US" dirty="0" err="1" smtClean="0"/>
              <a:t>subdirs</a:t>
            </a:r>
            <a:r>
              <a:rPr lang="en-US" dirty="0" smtClean="0"/>
              <a:t> under</a:t>
            </a:r>
            <a:r>
              <a:rPr lang="en-US" baseline="0" dirty="0" smtClean="0"/>
              <a:t> /cmip5/data</a:t>
            </a:r>
            <a:r>
              <a:rPr lang="en-US" dirty="0" smtClean="0"/>
              <a:t>, redirect</a:t>
            </a:r>
            <a:r>
              <a:rPr lang="en-US" baseline="0" dirty="0" smtClean="0"/>
              <a:t> all output to a file </a:t>
            </a:r>
            <a:r>
              <a:rPr lang="en-US" dirty="0" smtClean="0"/>
              <a:t>except the first in the list, which is</a:t>
            </a:r>
            <a:r>
              <a:rPr lang="en-US" baseline="0" dirty="0" smtClean="0"/>
              <a:t> the current working directory (“.”). </a:t>
            </a:r>
            <a:endParaRPr lang="en-US" dirty="0" smtClean="0"/>
          </a:p>
          <a:p>
            <a:r>
              <a:rPr lang="en-US" dirty="0" err="1" smtClean="0"/>
              <a:t>cd</a:t>
            </a:r>
            <a:r>
              <a:rPr lang="en-US" dirty="0" smtClean="0"/>
              <a:t> /cmip5/data/</a:t>
            </a:r>
          </a:p>
          <a:p>
            <a:r>
              <a:rPr lang="en-US" dirty="0" smtClean="0"/>
              <a:t>find . -type </a:t>
            </a:r>
            <a:r>
              <a:rPr lang="en-US" dirty="0" err="1" smtClean="0"/>
              <a:t>d</a:t>
            </a:r>
            <a:r>
              <a:rPr lang="en-US" dirty="0" smtClean="0"/>
              <a:t> | tail -</a:t>
            </a:r>
            <a:r>
              <a:rPr lang="en-US" dirty="0" err="1" smtClean="0"/>
              <a:t>n</a:t>
            </a:r>
            <a:r>
              <a:rPr lang="en-US" dirty="0" smtClean="0"/>
              <a:t> +2 &gt; </a:t>
            </a:r>
            <a:r>
              <a:rPr lang="en-US" dirty="0" err="1" smtClean="0"/>
              <a:t>find.tmp</a:t>
            </a:r>
            <a:endParaRPr lang="en-US" dirty="0" smtClean="0"/>
          </a:p>
          <a:p>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Workflow Element #3</a:t>
            </a:r>
          </a:p>
          <a:p>
            <a:r>
              <a:rPr lang="en-US" dirty="0" smtClean="0"/>
              <a:t>Using keywords from the ‘desired’ file (highlighted in green), build a URL</a:t>
            </a:r>
            <a:r>
              <a:rPr lang="en-US" baseline="0" dirty="0" smtClean="0"/>
              <a:t> to search for datasets that match the experiment description. Facets highlighted in blue are specific for this type of search. </a:t>
            </a:r>
          </a:p>
          <a:p>
            <a:r>
              <a:rPr lang="en-US" baseline="0" dirty="0" smtClean="0"/>
              <a:t>Note that I search for most recent version, and no replicas – I want the latest data from the original source.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of typing URL into a browser, use ‘wget’ to get the search results</a:t>
            </a:r>
            <a:r>
              <a:rPr lang="en-US" baseline="0" dirty="0" smtClean="0"/>
              <a:t> in a text file.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available list is, like the desired list, human readable and machine parseable. </a:t>
            </a:r>
            <a:endParaRPr lang="en-US" dirty="0"/>
          </a:p>
        </p:txBody>
      </p:sp>
      <p:sp>
        <p:nvSpPr>
          <p:cNvPr id="4" name="Slide Number Placeholder 3"/>
          <p:cNvSpPr>
            <a:spLocks noGrp="1"/>
          </p:cNvSpPr>
          <p:nvPr>
            <p:ph type="sldNum" sz="quarter" idx="10"/>
          </p:nvPr>
        </p:nvSpPr>
        <p:spPr/>
        <p:txBody>
          <a:bodyPr/>
          <a:lstStyle/>
          <a:p>
            <a:fld id="{A4241FD2-D41B-C843-8464-0D525943DAB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1A9ED-6A95-344A-9DC0-24D20633589B}" type="datetimeFigureOut">
              <a:rPr lang="en-US" smtClean="0"/>
              <a:pPr/>
              <a:t>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1A9ED-6A95-344A-9DC0-24D20633589B}" type="datetimeFigureOut">
              <a:rPr lang="en-US" smtClean="0"/>
              <a:pPr/>
              <a:t>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1A9ED-6A95-344A-9DC0-24D20633589B}" type="datetimeFigureOut">
              <a:rPr lang="en-US" smtClean="0"/>
              <a:pPr/>
              <a:t>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1A9ED-6A95-344A-9DC0-24D20633589B}" type="datetimeFigureOut">
              <a:rPr lang="en-US" smtClean="0"/>
              <a:pPr/>
              <a:t>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1A9ED-6A95-344A-9DC0-24D20633589B}" type="datetimeFigureOut">
              <a:rPr lang="en-US" smtClean="0"/>
              <a:pPr/>
              <a:t>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1A9ED-6A95-344A-9DC0-24D20633589B}" type="datetimeFigureOut">
              <a:rPr lang="en-US" smtClean="0"/>
              <a:pPr/>
              <a:t>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1A9ED-6A95-344A-9DC0-24D20633589B}" type="datetimeFigureOut">
              <a:rPr lang="en-US" smtClean="0"/>
              <a:pPr/>
              <a:t>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1A9ED-6A95-344A-9DC0-24D20633589B}" type="datetimeFigureOut">
              <a:rPr lang="en-US" smtClean="0"/>
              <a:pPr/>
              <a:t>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1A9ED-6A95-344A-9DC0-24D20633589B}" type="datetimeFigureOut">
              <a:rPr lang="en-US" smtClean="0"/>
              <a:pPr/>
              <a:t>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1A9ED-6A95-344A-9DC0-24D20633589B}" type="datetimeFigureOut">
              <a:rPr lang="en-US" smtClean="0"/>
              <a:pPr/>
              <a:t>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1A9ED-6A95-344A-9DC0-24D20633589B}" type="datetimeFigureOut">
              <a:rPr lang="en-US" smtClean="0"/>
              <a:pPr/>
              <a:t>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760CF-AB06-3745-BB57-30FBEC232F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1A9ED-6A95-344A-9DC0-24D20633589B}" type="datetimeFigureOut">
              <a:rPr lang="en-US" smtClean="0"/>
              <a:pPr/>
              <a:t>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760CF-AB06-3745-BB57-30FBEC232F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1410152"/>
            <a:ext cx="8865660" cy="2380413"/>
          </a:xfrm>
        </p:spPr>
        <p:txBody>
          <a:bodyPr>
            <a:normAutofit fontScale="90000"/>
          </a:bodyPr>
          <a:lstStyle/>
          <a:p>
            <a:r>
              <a:rPr lang="en-US" dirty="0">
                <a:solidFill>
                  <a:srgbClr val="FF0000"/>
                </a:solidFill>
              </a:rPr>
              <a:t>Successful Strategies</a:t>
            </a:r>
            <a:r>
              <a:rPr lang="en-US" dirty="0" smtClean="0">
                <a:solidFill>
                  <a:srgbClr val="FF0000"/>
                </a:solidFill>
              </a:rPr>
              <a:t> for </a:t>
            </a:r>
            <a:br>
              <a:rPr lang="en-US" dirty="0" smtClean="0">
                <a:solidFill>
                  <a:srgbClr val="FF0000"/>
                </a:solidFill>
              </a:rPr>
            </a:br>
            <a:r>
              <a:rPr lang="en-US" dirty="0" smtClean="0">
                <a:solidFill>
                  <a:srgbClr val="FF0000"/>
                </a:solidFill>
              </a:rPr>
              <a:t>Overcoming </a:t>
            </a:r>
            <a:r>
              <a:rPr lang="en-US" dirty="0">
                <a:solidFill>
                  <a:srgbClr val="FF0000"/>
                </a:solidFill>
              </a:rPr>
              <a:t>the Obstacles</a:t>
            </a:r>
            <a:r>
              <a:rPr lang="en-US" dirty="0" smtClean="0">
                <a:solidFill>
                  <a:srgbClr val="FF0000"/>
                </a:solidFill>
              </a:rPr>
              <a:t> in </a:t>
            </a:r>
            <a:br>
              <a:rPr lang="en-US" dirty="0" smtClean="0">
                <a:solidFill>
                  <a:srgbClr val="FF0000"/>
                </a:solidFill>
              </a:rPr>
            </a:br>
            <a:r>
              <a:rPr lang="en-US" dirty="0" smtClean="0">
                <a:solidFill>
                  <a:srgbClr val="FF0000"/>
                </a:solidFill>
              </a:rPr>
              <a:t>Acquisition, Management, and Analysis </a:t>
            </a:r>
            <a:br>
              <a:rPr lang="en-US" dirty="0" smtClean="0">
                <a:solidFill>
                  <a:srgbClr val="FF0000"/>
                </a:solidFill>
              </a:rPr>
            </a:br>
            <a:r>
              <a:rPr lang="en-US" dirty="0" smtClean="0">
                <a:solidFill>
                  <a:srgbClr val="FF0000"/>
                </a:solidFill>
              </a:rPr>
              <a:t>of CMIP5 Data</a:t>
            </a:r>
            <a:endParaRPr lang="en-US" dirty="0">
              <a:solidFill>
                <a:srgbClr val="FF0000"/>
              </a:solidFill>
            </a:endParaRPr>
          </a:p>
        </p:txBody>
      </p:sp>
      <p:sp>
        <p:nvSpPr>
          <p:cNvPr id="3" name="Subtitle 2"/>
          <p:cNvSpPr>
            <a:spLocks noGrp="1"/>
          </p:cNvSpPr>
          <p:nvPr>
            <p:ph type="subTitle" idx="1"/>
          </p:nvPr>
        </p:nvSpPr>
        <p:spPr>
          <a:xfrm>
            <a:off x="1371600" y="4618043"/>
            <a:ext cx="6400800" cy="1752600"/>
          </a:xfrm>
        </p:spPr>
        <p:txBody>
          <a:bodyPr/>
          <a:lstStyle/>
          <a:p>
            <a:r>
              <a:rPr lang="en-US" dirty="0" smtClean="0">
                <a:solidFill>
                  <a:srgbClr val="FFFF00"/>
                </a:solidFill>
              </a:rPr>
              <a:t>Jennifer </a:t>
            </a:r>
            <a:r>
              <a:rPr lang="en-US" dirty="0" err="1" smtClean="0">
                <a:solidFill>
                  <a:srgbClr val="FFFF00"/>
                </a:solidFill>
              </a:rPr>
              <a:t>Miletta</a:t>
            </a:r>
            <a:r>
              <a:rPr lang="en-US" dirty="0" smtClean="0">
                <a:solidFill>
                  <a:srgbClr val="FFFF00"/>
                </a:solidFill>
              </a:rPr>
              <a:t> Adams</a:t>
            </a:r>
            <a:r>
              <a:rPr lang="en-US" dirty="0" smtClean="0">
                <a:solidFill>
                  <a:srgbClr val="3366FF"/>
                </a:solidFill>
              </a:rPr>
              <a:t/>
            </a:r>
            <a:br>
              <a:rPr lang="en-US" dirty="0" smtClean="0">
                <a:solidFill>
                  <a:srgbClr val="3366FF"/>
                </a:solidFill>
              </a:rPr>
            </a:br>
            <a:r>
              <a:rPr lang="en-US" dirty="0" smtClean="0">
                <a:solidFill>
                  <a:schemeClr val="bg1">
                    <a:lumMod val="75000"/>
                  </a:schemeClr>
                </a:solidFill>
              </a:rPr>
              <a:t>IGES/COLA</a:t>
            </a:r>
            <a:br>
              <a:rPr lang="en-US" dirty="0" smtClean="0">
                <a:solidFill>
                  <a:schemeClr val="bg1">
                    <a:lumMod val="75000"/>
                  </a:schemeClr>
                </a:solidFill>
              </a:rPr>
            </a:br>
            <a:r>
              <a:rPr lang="en-US" dirty="0" smtClean="0">
                <a:solidFill>
                  <a:schemeClr val="bg1">
                    <a:lumMod val="75000"/>
                  </a:schemeClr>
                </a:solidFill>
              </a:rPr>
              <a:t>AMS 2013</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rmAutofit fontScale="90000"/>
          </a:bodyPr>
          <a:lstStyle/>
          <a:p>
            <a:r>
              <a:rPr lang="en-US" dirty="0" smtClean="0">
                <a:solidFill>
                  <a:srgbClr val="FF0000"/>
                </a:solidFill>
              </a:rPr>
              <a:t>Get Needed Data</a:t>
            </a:r>
            <a:endParaRPr lang="en-US" dirty="0">
              <a:solidFill>
                <a:srgbClr val="FF0000"/>
              </a:solidFill>
            </a:endParaRPr>
          </a:p>
        </p:txBody>
      </p:sp>
      <p:sp>
        <p:nvSpPr>
          <p:cNvPr id="3" name="Subtitle 2"/>
          <p:cNvSpPr>
            <a:spLocks noGrp="1"/>
          </p:cNvSpPr>
          <p:nvPr>
            <p:ph type="subTitle" idx="1"/>
          </p:nvPr>
        </p:nvSpPr>
        <p:spPr>
          <a:xfrm>
            <a:off x="414932" y="1236976"/>
            <a:ext cx="8145583" cy="4596557"/>
          </a:xfrm>
        </p:spPr>
        <p:txBody>
          <a:bodyPr>
            <a:normAutofit/>
          </a:bodyPr>
          <a:lstStyle/>
          <a:p>
            <a:pPr marL="571500" indent="-571500" algn="l">
              <a:buFont typeface="+mj-lt"/>
              <a:buAutoNum type="alphaLcParenR"/>
            </a:pPr>
            <a:r>
              <a:rPr lang="en-US" dirty="0" smtClean="0">
                <a:solidFill>
                  <a:schemeClr val="bg1"/>
                </a:solidFill>
              </a:rPr>
              <a:t>Determine </a:t>
            </a:r>
            <a:r>
              <a:rPr lang="en-US" dirty="0" smtClean="0">
                <a:solidFill>
                  <a:schemeClr val="bg1"/>
                </a:solidFill>
              </a:rPr>
              <a:t>number of files for each data set </a:t>
            </a:r>
            <a:endParaRPr lang="en-US" dirty="0" smtClean="0">
              <a:solidFill>
                <a:schemeClr val="bg1"/>
              </a:solidFill>
            </a:endParaRPr>
          </a:p>
          <a:p>
            <a:pPr marL="571500" indent="-571500" algn="l">
              <a:buFont typeface="+mj-lt"/>
              <a:buAutoNum type="alphaLcParenR"/>
            </a:pPr>
            <a:r>
              <a:rPr lang="en-US" dirty="0" smtClean="0">
                <a:solidFill>
                  <a:schemeClr val="bg1"/>
                </a:solidFill>
              </a:rPr>
              <a:t>Download </a:t>
            </a:r>
            <a:r>
              <a:rPr lang="en-US" dirty="0" smtClean="0">
                <a:solidFill>
                  <a:schemeClr val="bg1"/>
                </a:solidFill>
              </a:rPr>
              <a:t>wget script, give it a unique name</a:t>
            </a:r>
            <a:endParaRPr lang="en-US" dirty="0" smtClean="0">
              <a:solidFill>
                <a:schemeClr val="bg1"/>
              </a:solidFill>
            </a:endParaRPr>
          </a:p>
          <a:p>
            <a:pPr marL="571500" indent="-571500" algn="l">
              <a:buFont typeface="+mj-lt"/>
              <a:buAutoNum type="alphaLcParenR"/>
            </a:pPr>
            <a:r>
              <a:rPr lang="en-US" dirty="0" smtClean="0">
                <a:solidFill>
                  <a:schemeClr val="bg1"/>
                </a:solidFill>
              </a:rPr>
              <a:t>Keep </a:t>
            </a:r>
            <a:r>
              <a:rPr lang="en-US" dirty="0" smtClean="0">
                <a:solidFill>
                  <a:schemeClr val="bg1"/>
                </a:solidFill>
              </a:rPr>
              <a:t>authentication certificates up-to-date</a:t>
            </a:r>
            <a:endParaRPr lang="en-US" dirty="0" smtClean="0">
              <a:solidFill>
                <a:schemeClr val="bg1"/>
              </a:solidFill>
            </a:endParaRPr>
          </a:p>
          <a:p>
            <a:pPr marL="571500" indent="-571500" algn="l">
              <a:buFont typeface="+mj-lt"/>
              <a:buAutoNum type="alphaLcParenR"/>
            </a:pPr>
            <a:r>
              <a:rPr lang="en-US" dirty="0" smtClean="0">
                <a:solidFill>
                  <a:schemeClr val="bg1"/>
                </a:solidFill>
              </a:rPr>
              <a:t>Execute </a:t>
            </a:r>
            <a:r>
              <a:rPr lang="en-US" dirty="0" smtClean="0">
                <a:solidFill>
                  <a:schemeClr val="bg1"/>
                </a:solidFill>
              </a:rPr>
              <a:t>wget </a:t>
            </a:r>
            <a:r>
              <a:rPr lang="en-US" dirty="0" smtClean="0">
                <a:solidFill>
                  <a:schemeClr val="bg1"/>
                </a:solidFill>
              </a:rPr>
              <a:t>script</a:t>
            </a:r>
            <a:endParaRPr lang="en-US" dirty="0" smtClean="0">
              <a:solidFill>
                <a:schemeClr val="bg1"/>
              </a:solidFill>
            </a:endParaRPr>
          </a:p>
          <a:p>
            <a:pPr marL="571500" indent="-571500" algn="l">
              <a:buFont typeface="+mj-lt"/>
              <a:buAutoNum type="alphaLcParenR"/>
            </a:pPr>
            <a:r>
              <a:rPr lang="en-US" dirty="0" smtClean="0">
                <a:solidFill>
                  <a:schemeClr val="bg1"/>
                </a:solidFill>
              </a:rPr>
              <a:t>Put </a:t>
            </a:r>
            <a:r>
              <a:rPr lang="en-US" dirty="0" smtClean="0">
                <a:solidFill>
                  <a:schemeClr val="bg1"/>
                </a:solidFill>
              </a:rPr>
              <a:t>files in proper place under </a:t>
            </a:r>
            <a:r>
              <a:rPr lang="en-US" dirty="0" smtClean="0">
                <a:solidFill>
                  <a:schemeClr val="accent6">
                    <a:lumMod val="60000"/>
                    <a:lumOff val="40000"/>
                  </a:schemeClr>
                </a:solidFill>
              </a:rPr>
              <a:t>/cmip5/data/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Determine Number of Files </a:t>
            </a:r>
            <a:endParaRPr lang="en-US" dirty="0">
              <a:solidFill>
                <a:srgbClr val="FF0000"/>
              </a:solidFill>
            </a:endParaRPr>
          </a:p>
        </p:txBody>
      </p:sp>
      <p:sp>
        <p:nvSpPr>
          <p:cNvPr id="3" name="Subtitle 2"/>
          <p:cNvSpPr>
            <a:spLocks noGrp="1"/>
          </p:cNvSpPr>
          <p:nvPr>
            <p:ph type="subTitle" idx="1"/>
          </p:nvPr>
        </p:nvSpPr>
        <p:spPr>
          <a:xfrm>
            <a:off x="313332" y="1303867"/>
            <a:ext cx="8348068" cy="3811440"/>
          </a:xfrm>
        </p:spPr>
        <p:txBody>
          <a:bodyPr>
            <a:normAutofit/>
          </a:bodyPr>
          <a:lstStyle/>
          <a:p>
            <a:pPr algn="l"/>
            <a:r>
              <a:rPr lang="en-US" sz="3600" dirty="0" smtClean="0">
                <a:solidFill>
                  <a:schemeClr val="bg1"/>
                </a:solidFill>
              </a:rPr>
              <a:t>Build a File Search URL: </a:t>
            </a:r>
            <a:r>
              <a:rPr lang="en-US" sz="4000" dirty="0" smtClean="0"/>
              <a:t/>
            </a:r>
            <a:br>
              <a:rPr lang="en-US" sz="4000" dirty="0" smtClean="0"/>
            </a:br>
            <a:r>
              <a:rPr lang="en-US" sz="2595" dirty="0" smtClean="0">
                <a:solidFill>
                  <a:srgbClr val="A6A6A6"/>
                </a:solidFill>
              </a:rPr>
              <a:t>http://pcmdi9.llnl.gov/esg-search/</a:t>
            </a:r>
            <a:r>
              <a:rPr lang="en-US" sz="2595" dirty="0" smtClean="0">
                <a:solidFill>
                  <a:srgbClr val="6E90FF"/>
                </a:solidFill>
              </a:rPr>
              <a:t>search?type=File</a:t>
            </a:r>
            <a:br>
              <a:rPr lang="en-US" sz="2595" dirty="0" smtClean="0">
                <a:solidFill>
                  <a:srgbClr val="6E90FF"/>
                </a:solidFill>
              </a:rPr>
            </a:br>
            <a:r>
              <a:rPr lang="en-US" sz="2595" dirty="0" smtClean="0">
                <a:solidFill>
                  <a:srgbClr val="6E90FF"/>
                </a:solidFill>
              </a:rPr>
              <a:t>&amp;</a:t>
            </a:r>
            <a:r>
              <a:rPr lang="en-US" sz="2595" dirty="0" err="1" smtClean="0">
                <a:solidFill>
                  <a:srgbClr val="6E90FF"/>
                </a:solidFill>
              </a:rPr>
              <a:t>dataset_id</a:t>
            </a:r>
            <a:r>
              <a:rPr lang="en-US" sz="2595" dirty="0" smtClean="0">
                <a:solidFill>
                  <a:srgbClr val="6E90FF"/>
                </a:solidFill>
              </a:rPr>
              <a:t>=</a:t>
            </a:r>
            <a:r>
              <a:rPr lang="en-US" sz="2400" dirty="0" smtClean="0">
                <a:solidFill>
                  <a:schemeClr val="accent6"/>
                </a:solidFill>
              </a:rPr>
              <a:t>cmip5.output1.NCAR.CCSM4.rcp85</a:t>
            </a:r>
            <a:r>
              <a:rPr lang="en-US" sz="2400" dirty="0" smtClean="0">
                <a:solidFill>
                  <a:srgbClr val="F79646"/>
                </a:solidFill>
              </a:rPr>
              <a:t>.v1</a:t>
            </a:r>
            <a:r>
              <a:rPr lang="en-US" sz="2400" dirty="0" smtClean="0">
                <a:solidFill>
                  <a:schemeClr val="bg1"/>
                </a:solidFill>
              </a:rPr>
              <a:t>|</a:t>
            </a:r>
            <a:r>
              <a:rPr lang="en-US" sz="2400" dirty="0" smtClean="0">
                <a:solidFill>
                  <a:schemeClr val="accent3"/>
                </a:solidFill>
              </a:rPr>
              <a:t>tds.ucar.edu</a:t>
            </a:r>
            <a:r>
              <a:rPr lang="en-US" sz="2595" dirty="0" smtClean="0">
                <a:solidFill>
                  <a:srgbClr val="FFFFFF"/>
                </a:solidFill>
              </a:rPr>
              <a:t/>
            </a:r>
            <a:br>
              <a:rPr lang="en-US" sz="2595" dirty="0" smtClean="0">
                <a:solidFill>
                  <a:srgbClr val="FFFFFF"/>
                </a:solidFill>
              </a:rPr>
            </a:br>
            <a:r>
              <a:rPr lang="en-US" sz="2595" dirty="0" smtClean="0">
                <a:solidFill>
                  <a:srgbClr val="A6A6A6"/>
                </a:solidFill>
              </a:rPr>
              <a:t>&amp;variable=</a:t>
            </a:r>
            <a:r>
              <a:rPr lang="en-US" sz="2595" dirty="0" err="1" smtClean="0">
                <a:solidFill>
                  <a:srgbClr val="47F733"/>
                </a:solidFill>
              </a:rPr>
              <a:t>clt</a:t>
            </a:r>
            <a:r>
              <a:rPr lang="en-US" sz="2595" dirty="0" err="1" smtClean="0">
                <a:solidFill>
                  <a:srgbClr val="A6A6A6"/>
                </a:solidFill>
              </a:rPr>
              <a:t>&amp;variable</a:t>
            </a:r>
            <a:r>
              <a:rPr lang="en-US" sz="2595" dirty="0" smtClean="0">
                <a:solidFill>
                  <a:srgbClr val="A6A6A6"/>
                </a:solidFill>
              </a:rPr>
              <a:t>=</a:t>
            </a:r>
            <a:r>
              <a:rPr lang="en-US" sz="2595" dirty="0" err="1" smtClean="0">
                <a:solidFill>
                  <a:srgbClr val="47F733"/>
                </a:solidFill>
              </a:rPr>
              <a:t>hfls</a:t>
            </a:r>
            <a:r>
              <a:rPr lang="en-US" sz="2595" dirty="0" smtClean="0">
                <a:solidFill>
                  <a:srgbClr val="A6A6A6"/>
                </a:solidFill>
              </a:rPr>
              <a:t>….&amp;variable=</a:t>
            </a:r>
            <a:r>
              <a:rPr lang="en-US" sz="2595" dirty="0" smtClean="0">
                <a:solidFill>
                  <a:srgbClr val="47F733"/>
                </a:solidFill>
              </a:rPr>
              <a:t>vas</a:t>
            </a:r>
          </a:p>
          <a:p>
            <a:pPr algn="l"/>
            <a:r>
              <a:rPr lang="en-US" sz="2595" dirty="0" smtClean="0">
                <a:solidFill>
                  <a:srgbClr val="008000"/>
                </a:solidFill>
              </a:rPr>
              <a:t/>
            </a:r>
            <a:br>
              <a:rPr lang="en-US" sz="2595" dirty="0" smtClean="0">
                <a:solidFill>
                  <a:srgbClr val="008000"/>
                </a:solidFill>
              </a:rPr>
            </a:br>
            <a:r>
              <a:rPr lang="en-US" sz="3600" dirty="0" smtClean="0">
                <a:solidFill>
                  <a:schemeClr val="bg1"/>
                </a:solidFill>
              </a:rPr>
              <a:t>Extract number of files from result :  </a:t>
            </a:r>
          </a:p>
          <a:p>
            <a:pPr algn="l"/>
            <a:r>
              <a:rPr lang="en-US" sz="2400" dirty="0" smtClean="0">
                <a:solidFill>
                  <a:srgbClr val="FFFF00"/>
                </a:solidFill>
                <a:latin typeface="Lucida Console"/>
                <a:cs typeface="Lucida Console"/>
              </a:rPr>
              <a:t>  wget –</a:t>
            </a:r>
            <a:r>
              <a:rPr lang="en-US" sz="2400" dirty="0" err="1" smtClean="0">
                <a:solidFill>
                  <a:srgbClr val="FFFF00"/>
                </a:solidFill>
                <a:latin typeface="Lucida Console"/>
                <a:cs typeface="Lucida Console"/>
              </a:rPr>
              <a:t>q</a:t>
            </a:r>
            <a:r>
              <a:rPr lang="en-US" sz="2400" dirty="0" smtClean="0">
                <a:solidFill>
                  <a:srgbClr val="FFFF00"/>
                </a:solidFill>
                <a:latin typeface="Lucida Console"/>
                <a:cs typeface="Lucida Console"/>
              </a:rPr>
              <a:t> </a:t>
            </a:r>
            <a:r>
              <a:rPr lang="en-US" sz="2400" dirty="0" err="1" smtClean="0">
                <a:solidFill>
                  <a:srgbClr val="FFFF00"/>
                </a:solidFill>
                <a:latin typeface="Lucida Console"/>
                <a:cs typeface="Lucida Console"/>
              </a:rPr>
              <a:t>tmp</a:t>
            </a:r>
            <a:r>
              <a:rPr lang="en-US" sz="2400" dirty="0" smtClean="0">
                <a:solidFill>
                  <a:srgbClr val="FFFF00"/>
                </a:solidFill>
                <a:latin typeface="Lucida Console"/>
                <a:cs typeface="Lucida Console"/>
              </a:rPr>
              <a:t> “$URL” –O - | </a:t>
            </a:r>
            <a:r>
              <a:rPr lang="en-US" sz="2400" dirty="0" err="1" smtClean="0">
                <a:solidFill>
                  <a:srgbClr val="FFFF00"/>
                </a:solidFill>
                <a:latin typeface="Lucida Console"/>
                <a:cs typeface="Lucida Console"/>
              </a:rPr>
              <a:t>grep</a:t>
            </a:r>
            <a:r>
              <a:rPr lang="en-US" sz="2400" dirty="0" smtClean="0">
                <a:solidFill>
                  <a:srgbClr val="FFFF00"/>
                </a:solidFill>
                <a:latin typeface="Lucida Console"/>
                <a:cs typeface="Lucida Console"/>
              </a:rPr>
              <a:t> </a:t>
            </a:r>
            <a:r>
              <a:rPr lang="en-US" sz="2400" dirty="0" err="1" smtClean="0">
                <a:solidFill>
                  <a:srgbClr val="FFFF00"/>
                </a:solidFill>
                <a:latin typeface="Lucida Console"/>
                <a:cs typeface="Lucida Console"/>
              </a:rPr>
              <a:t>numFound</a:t>
            </a:r>
            <a:r>
              <a:rPr lang="en-US" sz="2400" dirty="0" smtClean="0">
                <a:solidFill>
                  <a:srgbClr val="FFFF00"/>
                </a:solidFill>
                <a:latin typeface="Lucida Console"/>
                <a:cs typeface="Lucida Console"/>
              </a:rPr>
              <a:t> </a:t>
            </a:r>
          </a:p>
          <a:p>
            <a:pPr algn="l">
              <a:buFont typeface="Wingdings" pitchFamily="-65" charset="2"/>
              <a:buChar char="Ø"/>
            </a:pPr>
            <a:endParaRPr lang="en-US" sz="2400" dirty="0" smtClean="0">
              <a:solidFill>
                <a:srgbClr val="FFFF00"/>
              </a:solidFill>
              <a:latin typeface="Lucida Console"/>
              <a:cs typeface="Lucida Console"/>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Download WGET Script I   </a:t>
            </a:r>
            <a:endParaRPr lang="en-US" dirty="0">
              <a:solidFill>
                <a:srgbClr val="FF0000"/>
              </a:solidFill>
            </a:endParaRPr>
          </a:p>
        </p:txBody>
      </p:sp>
      <p:sp>
        <p:nvSpPr>
          <p:cNvPr id="3" name="Subtitle 2"/>
          <p:cNvSpPr>
            <a:spLocks noGrp="1"/>
          </p:cNvSpPr>
          <p:nvPr>
            <p:ph type="subTitle" idx="1"/>
          </p:nvPr>
        </p:nvSpPr>
        <p:spPr>
          <a:xfrm>
            <a:off x="414932" y="1236975"/>
            <a:ext cx="8348068" cy="5350091"/>
          </a:xfrm>
        </p:spPr>
        <p:txBody>
          <a:bodyPr>
            <a:normAutofit/>
          </a:bodyPr>
          <a:lstStyle/>
          <a:p>
            <a:pPr algn="l"/>
            <a:r>
              <a:rPr lang="en-US" sz="3600" dirty="0" smtClean="0">
                <a:solidFill>
                  <a:schemeClr val="bg1"/>
                </a:solidFill>
              </a:rPr>
              <a:t>Build a wget URL: </a:t>
            </a:r>
            <a:r>
              <a:rPr lang="en-US" sz="4000" dirty="0" smtClean="0"/>
              <a:t/>
            </a:r>
            <a:br>
              <a:rPr lang="en-US" sz="4000" dirty="0" smtClean="0"/>
            </a:br>
            <a:r>
              <a:rPr lang="en-US" sz="2595" dirty="0" smtClean="0">
                <a:solidFill>
                  <a:srgbClr val="A6A6A6"/>
                </a:solidFill>
              </a:rPr>
              <a:t>http://pcmdi9.llnl.gov/esg-search/</a:t>
            </a:r>
            <a:r>
              <a:rPr lang="en-US" sz="2595" dirty="0" smtClean="0">
                <a:solidFill>
                  <a:srgbClr val="6E90FF"/>
                </a:solidFill>
              </a:rPr>
              <a:t>wget? </a:t>
            </a:r>
            <a:br>
              <a:rPr lang="en-US" sz="2595" dirty="0" smtClean="0">
                <a:solidFill>
                  <a:srgbClr val="6E90FF"/>
                </a:solidFill>
              </a:rPr>
            </a:br>
            <a:r>
              <a:rPr lang="en-US" sz="2595" dirty="0" smtClean="0">
                <a:solidFill>
                  <a:srgbClr val="6E90FF"/>
                </a:solidFill>
              </a:rPr>
              <a:t>&amp;</a:t>
            </a:r>
            <a:r>
              <a:rPr lang="en-US" sz="2595" dirty="0" err="1" smtClean="0">
                <a:solidFill>
                  <a:srgbClr val="6E90FF"/>
                </a:solidFill>
              </a:rPr>
              <a:t>dataset_id</a:t>
            </a:r>
            <a:r>
              <a:rPr lang="en-US" sz="2595" dirty="0" smtClean="0">
                <a:solidFill>
                  <a:srgbClr val="6E90FF"/>
                </a:solidFill>
              </a:rPr>
              <a:t>=</a:t>
            </a:r>
            <a:r>
              <a:rPr lang="en-US" sz="2400" dirty="0" smtClean="0">
                <a:solidFill>
                  <a:schemeClr val="accent6"/>
                </a:solidFill>
              </a:rPr>
              <a:t>cmip5.output1.NCAR.CCSM4.rcp85</a:t>
            </a:r>
            <a:r>
              <a:rPr lang="en-US" sz="2400" dirty="0" smtClean="0">
                <a:solidFill>
                  <a:srgbClr val="F79646"/>
                </a:solidFill>
              </a:rPr>
              <a:t>.v1</a:t>
            </a:r>
            <a:r>
              <a:rPr lang="en-US" sz="2400" dirty="0" smtClean="0">
                <a:solidFill>
                  <a:schemeClr val="bg1"/>
                </a:solidFill>
              </a:rPr>
              <a:t>|</a:t>
            </a:r>
            <a:r>
              <a:rPr lang="en-US" sz="2400" dirty="0" smtClean="0">
                <a:solidFill>
                  <a:schemeClr val="accent3"/>
                </a:solidFill>
              </a:rPr>
              <a:t>tds.ucar.edu</a:t>
            </a:r>
            <a:r>
              <a:rPr lang="en-US" sz="2595" dirty="0" smtClean="0">
                <a:solidFill>
                  <a:srgbClr val="FFFFFF"/>
                </a:solidFill>
              </a:rPr>
              <a:t/>
            </a:r>
            <a:br>
              <a:rPr lang="en-US" sz="2595" dirty="0" smtClean="0">
                <a:solidFill>
                  <a:srgbClr val="FFFFFF"/>
                </a:solidFill>
              </a:rPr>
            </a:br>
            <a:r>
              <a:rPr lang="en-US" sz="2400" dirty="0" smtClean="0">
                <a:solidFill>
                  <a:srgbClr val="6E90FF"/>
                </a:solidFill>
                <a:cs typeface="Lucida Console"/>
              </a:rPr>
              <a:t>&amp;limit=1000</a:t>
            </a:r>
            <a:r>
              <a:rPr lang="en-US" sz="2400" dirty="0" smtClean="0">
                <a:solidFill>
                  <a:srgbClr val="008000"/>
                </a:solidFill>
                <a:cs typeface="Lucida Console"/>
              </a:rPr>
              <a:t/>
            </a:r>
            <a:br>
              <a:rPr lang="en-US" sz="2400" dirty="0" smtClean="0">
                <a:solidFill>
                  <a:srgbClr val="008000"/>
                </a:solidFill>
                <a:cs typeface="Lucida Console"/>
              </a:rPr>
            </a:br>
            <a:r>
              <a:rPr lang="en-US" sz="2595" dirty="0" smtClean="0">
                <a:solidFill>
                  <a:srgbClr val="A6A6A6"/>
                </a:solidFill>
              </a:rPr>
              <a:t>&amp;variable=</a:t>
            </a:r>
            <a:r>
              <a:rPr lang="en-US" sz="2595" dirty="0" err="1" smtClean="0">
                <a:solidFill>
                  <a:srgbClr val="47F733"/>
                </a:solidFill>
              </a:rPr>
              <a:t>clt</a:t>
            </a:r>
            <a:r>
              <a:rPr lang="en-US" sz="2595" dirty="0" err="1" smtClean="0">
                <a:solidFill>
                  <a:srgbClr val="A6A6A6"/>
                </a:solidFill>
              </a:rPr>
              <a:t>&amp;variable</a:t>
            </a:r>
            <a:r>
              <a:rPr lang="en-US" sz="2595" dirty="0" smtClean="0">
                <a:solidFill>
                  <a:srgbClr val="A6A6A6"/>
                </a:solidFill>
              </a:rPr>
              <a:t>=</a:t>
            </a:r>
            <a:r>
              <a:rPr lang="en-US" sz="2595" dirty="0" err="1" smtClean="0">
                <a:solidFill>
                  <a:srgbClr val="47F733"/>
                </a:solidFill>
              </a:rPr>
              <a:t>hfls</a:t>
            </a:r>
            <a:r>
              <a:rPr lang="en-US" sz="2595" dirty="0" smtClean="0">
                <a:solidFill>
                  <a:srgbClr val="A6A6A6"/>
                </a:solidFill>
              </a:rPr>
              <a:t>….&amp;variable=</a:t>
            </a:r>
            <a:r>
              <a:rPr lang="en-US" sz="2595" dirty="0" smtClean="0">
                <a:solidFill>
                  <a:srgbClr val="47F733"/>
                </a:solidFill>
              </a:rPr>
              <a:t>vas</a:t>
            </a:r>
            <a:endParaRPr lang="en-US" sz="2400" dirty="0" smtClean="0">
              <a:solidFill>
                <a:srgbClr val="47F733"/>
              </a:solidFill>
              <a:latin typeface="Lucida Console"/>
              <a:cs typeface="Lucida Console"/>
            </a:endParaRPr>
          </a:p>
          <a:p>
            <a:pPr algn="l"/>
            <a:endParaRPr lang="en-US" sz="3600" dirty="0" smtClean="0">
              <a:solidFill>
                <a:srgbClr val="FFFFFF"/>
              </a:solidFill>
              <a:cs typeface="Lucida Console"/>
            </a:endParaRPr>
          </a:p>
          <a:p>
            <a:pPr algn="l"/>
            <a:r>
              <a:rPr lang="en-US" sz="3600" dirty="0" smtClean="0">
                <a:solidFill>
                  <a:srgbClr val="FFFFFF"/>
                </a:solidFill>
                <a:cs typeface="Lucida Console"/>
              </a:rPr>
              <a:t>If number of files &gt; 1000:</a:t>
            </a:r>
          </a:p>
          <a:p>
            <a:pPr algn="l"/>
            <a:r>
              <a:rPr lang="en-US" sz="2600" dirty="0" smtClean="0">
                <a:solidFill>
                  <a:schemeClr val="bg1">
                    <a:lumMod val="65000"/>
                  </a:schemeClr>
                </a:solidFill>
                <a:cs typeface="Lucida Console"/>
              </a:rPr>
              <a:t>You </a:t>
            </a:r>
            <a:r>
              <a:rPr lang="en-US" sz="2600" dirty="0" smtClean="0">
                <a:solidFill>
                  <a:schemeClr val="bg1">
                    <a:lumMod val="65000"/>
                  </a:schemeClr>
                </a:solidFill>
                <a:cs typeface="Lucida Console"/>
              </a:rPr>
              <a:t>need </a:t>
            </a:r>
            <a:r>
              <a:rPr lang="en-US" sz="2600" dirty="0" smtClean="0">
                <a:solidFill>
                  <a:schemeClr val="bg1">
                    <a:lumMod val="65000"/>
                  </a:schemeClr>
                </a:solidFill>
                <a:cs typeface="Lucida Console"/>
              </a:rPr>
              <a:t>separate </a:t>
            </a:r>
            <a:r>
              <a:rPr lang="en-US" sz="2600" dirty="0" smtClean="0">
                <a:solidFill>
                  <a:schemeClr val="bg1">
                    <a:lumMod val="65000"/>
                  </a:schemeClr>
                </a:solidFill>
                <a:cs typeface="Lucida Console"/>
              </a:rPr>
              <a:t>URLs: </a:t>
            </a:r>
            <a:r>
              <a:rPr lang="en-US" sz="2600" dirty="0" smtClean="0">
                <a:solidFill>
                  <a:schemeClr val="bg1">
                    <a:lumMod val="65000"/>
                  </a:schemeClr>
                </a:solidFill>
                <a:cs typeface="Lucida Console"/>
              </a:rPr>
              <a:t/>
            </a:r>
            <a:br>
              <a:rPr lang="en-US" sz="2600" dirty="0" smtClean="0">
                <a:solidFill>
                  <a:schemeClr val="bg1">
                    <a:lumMod val="65000"/>
                  </a:schemeClr>
                </a:solidFill>
                <a:cs typeface="Lucida Console"/>
              </a:rPr>
            </a:br>
            <a:r>
              <a:rPr lang="en-US" sz="2600" dirty="0" smtClean="0">
                <a:solidFill>
                  <a:schemeClr val="bg1">
                    <a:lumMod val="65000"/>
                  </a:schemeClr>
                </a:solidFill>
                <a:cs typeface="Lucida Console"/>
              </a:rPr>
              <a:t>Append “</a:t>
            </a:r>
            <a:r>
              <a:rPr lang="en-US" sz="2600" dirty="0" smtClean="0">
                <a:solidFill>
                  <a:srgbClr val="6E90FF"/>
                </a:solidFill>
                <a:cs typeface="Lucida Console"/>
              </a:rPr>
              <a:t>&amp;offset=1000</a:t>
            </a:r>
            <a:r>
              <a:rPr lang="en-US" sz="2600" dirty="0" smtClean="0">
                <a:solidFill>
                  <a:schemeClr val="bg1">
                    <a:lumMod val="65000"/>
                  </a:schemeClr>
                </a:solidFill>
                <a:cs typeface="Lucida Console"/>
              </a:rPr>
              <a:t>” to 1</a:t>
            </a:r>
            <a:r>
              <a:rPr lang="en-US" sz="2600" baseline="30000" dirty="0" smtClean="0">
                <a:solidFill>
                  <a:schemeClr val="bg1">
                    <a:lumMod val="65000"/>
                  </a:schemeClr>
                </a:solidFill>
                <a:cs typeface="Lucida Console"/>
              </a:rPr>
              <a:t>st</a:t>
            </a:r>
            <a:r>
              <a:rPr lang="en-US" sz="2600" dirty="0" smtClean="0">
                <a:solidFill>
                  <a:schemeClr val="bg1">
                    <a:lumMod val="65000"/>
                  </a:schemeClr>
                </a:solidFill>
                <a:cs typeface="Lucida Console"/>
              </a:rPr>
              <a:t> URL to get 2</a:t>
            </a:r>
            <a:r>
              <a:rPr lang="en-US" sz="2600" baseline="30000" dirty="0" smtClean="0">
                <a:solidFill>
                  <a:schemeClr val="bg1">
                    <a:lumMod val="65000"/>
                  </a:schemeClr>
                </a:solidFill>
                <a:cs typeface="Lucida Console"/>
              </a:rPr>
              <a:t>nd</a:t>
            </a:r>
            <a:r>
              <a:rPr lang="en-US" sz="2600" dirty="0" smtClean="0">
                <a:solidFill>
                  <a:schemeClr val="bg1">
                    <a:lumMod val="65000"/>
                  </a:schemeClr>
                </a:solidFill>
                <a:cs typeface="Lucida Console"/>
              </a:rPr>
              <a:t> group of </a:t>
            </a:r>
            <a:r>
              <a:rPr lang="en-US" sz="2600" dirty="0" smtClean="0">
                <a:solidFill>
                  <a:schemeClr val="bg1">
                    <a:lumMod val="65000"/>
                  </a:schemeClr>
                </a:solidFill>
                <a:cs typeface="Lucida Console"/>
              </a:rPr>
              <a:t>files</a:t>
            </a:r>
            <a:br>
              <a:rPr lang="en-US" sz="2600" dirty="0" smtClean="0">
                <a:solidFill>
                  <a:schemeClr val="bg1">
                    <a:lumMod val="65000"/>
                  </a:schemeClr>
                </a:solidFill>
                <a:cs typeface="Lucida Console"/>
              </a:rPr>
            </a:br>
            <a:r>
              <a:rPr lang="en-US" sz="2600" dirty="0" smtClean="0">
                <a:solidFill>
                  <a:schemeClr val="bg1">
                    <a:lumMod val="65000"/>
                  </a:schemeClr>
                </a:solidFill>
                <a:cs typeface="Lucida Console"/>
              </a:rPr>
              <a:t>Append </a:t>
            </a:r>
            <a:r>
              <a:rPr lang="en-US" sz="2600" dirty="0" smtClean="0">
                <a:solidFill>
                  <a:schemeClr val="bg1">
                    <a:lumMod val="65000"/>
                  </a:schemeClr>
                </a:solidFill>
                <a:cs typeface="Lucida Console"/>
              </a:rPr>
              <a:t>“</a:t>
            </a:r>
            <a:r>
              <a:rPr lang="en-US" sz="2600" dirty="0" smtClean="0">
                <a:solidFill>
                  <a:srgbClr val="6E90FF"/>
                </a:solidFill>
                <a:cs typeface="Lucida Console"/>
              </a:rPr>
              <a:t>&amp;offset</a:t>
            </a:r>
            <a:r>
              <a:rPr lang="en-US" sz="2600" dirty="0" smtClean="0">
                <a:solidFill>
                  <a:srgbClr val="6E90FF"/>
                </a:solidFill>
                <a:cs typeface="Lucida Console"/>
              </a:rPr>
              <a:t>=2000</a:t>
            </a:r>
            <a:r>
              <a:rPr lang="en-US" sz="2600" dirty="0" smtClean="0">
                <a:solidFill>
                  <a:schemeClr val="bg1">
                    <a:lumMod val="65000"/>
                  </a:schemeClr>
                </a:solidFill>
                <a:cs typeface="Lucida Console"/>
              </a:rPr>
              <a:t>” to 1</a:t>
            </a:r>
            <a:r>
              <a:rPr lang="en-US" sz="2600" baseline="30000" dirty="0" smtClean="0">
                <a:solidFill>
                  <a:schemeClr val="bg1">
                    <a:lumMod val="65000"/>
                  </a:schemeClr>
                </a:solidFill>
                <a:cs typeface="Lucida Console"/>
              </a:rPr>
              <a:t>st</a:t>
            </a:r>
            <a:r>
              <a:rPr lang="en-US" sz="2600" dirty="0" smtClean="0">
                <a:solidFill>
                  <a:schemeClr val="bg1">
                    <a:lumMod val="65000"/>
                  </a:schemeClr>
                </a:solidFill>
                <a:cs typeface="Lucida Console"/>
              </a:rPr>
              <a:t> URL to get</a:t>
            </a:r>
            <a:r>
              <a:rPr lang="en-US" sz="2600" dirty="0" smtClean="0">
                <a:solidFill>
                  <a:schemeClr val="bg1">
                    <a:lumMod val="65000"/>
                  </a:schemeClr>
                </a:solidFill>
                <a:cs typeface="Lucida Console"/>
              </a:rPr>
              <a:t> </a:t>
            </a:r>
            <a:r>
              <a:rPr lang="en-US" sz="2600" dirty="0" smtClean="0">
                <a:solidFill>
                  <a:schemeClr val="bg1">
                    <a:lumMod val="65000"/>
                  </a:schemeClr>
                </a:solidFill>
                <a:cs typeface="Lucida Console"/>
              </a:rPr>
              <a:t>3</a:t>
            </a:r>
            <a:r>
              <a:rPr lang="en-US" sz="2600" baseline="30000" dirty="0" smtClean="0">
                <a:solidFill>
                  <a:schemeClr val="bg1">
                    <a:lumMod val="65000"/>
                  </a:schemeClr>
                </a:solidFill>
                <a:cs typeface="Lucida Console"/>
              </a:rPr>
              <a:t>rd</a:t>
            </a:r>
            <a:r>
              <a:rPr lang="en-US" sz="2600" dirty="0" smtClean="0">
                <a:solidFill>
                  <a:schemeClr val="bg1">
                    <a:lumMod val="65000"/>
                  </a:schemeClr>
                </a:solidFill>
                <a:cs typeface="Lucida Console"/>
              </a:rPr>
              <a:t> </a:t>
            </a:r>
            <a:r>
              <a:rPr lang="en-US" sz="2600" dirty="0" smtClean="0">
                <a:solidFill>
                  <a:schemeClr val="bg1">
                    <a:lumMod val="65000"/>
                  </a:schemeClr>
                </a:solidFill>
                <a:cs typeface="Lucida Console"/>
              </a:rPr>
              <a:t>group of files</a:t>
            </a:r>
          </a:p>
          <a:p>
            <a:pPr algn="l"/>
            <a:endParaRPr lang="en-US" sz="2600" dirty="0" smtClean="0">
              <a:solidFill>
                <a:schemeClr val="bg1">
                  <a:lumMod val="65000"/>
                </a:schemeClr>
              </a:solidFill>
              <a:cs typeface="Lucida Console"/>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Download WGET Script II </a:t>
            </a:r>
            <a:endParaRPr lang="en-US" dirty="0">
              <a:solidFill>
                <a:srgbClr val="FF0000"/>
              </a:solidFill>
            </a:endParaRPr>
          </a:p>
        </p:txBody>
      </p:sp>
      <p:sp>
        <p:nvSpPr>
          <p:cNvPr id="3" name="Subtitle 2"/>
          <p:cNvSpPr>
            <a:spLocks noGrp="1"/>
          </p:cNvSpPr>
          <p:nvPr>
            <p:ph type="subTitle" idx="1"/>
          </p:nvPr>
        </p:nvSpPr>
        <p:spPr>
          <a:xfrm>
            <a:off x="414932" y="1236975"/>
            <a:ext cx="8348068" cy="5350091"/>
          </a:xfrm>
        </p:spPr>
        <p:txBody>
          <a:bodyPr>
            <a:normAutofit/>
          </a:bodyPr>
          <a:lstStyle/>
          <a:p>
            <a:pPr algn="l"/>
            <a:r>
              <a:rPr lang="en-US" sz="3600" dirty="0" smtClean="0">
                <a:solidFill>
                  <a:schemeClr val="bg1"/>
                </a:solidFill>
              </a:rPr>
              <a:t>Build a meaningful name for wget script: </a:t>
            </a:r>
            <a:r>
              <a:rPr lang="en-US" sz="4000" dirty="0" smtClean="0"/>
              <a:t/>
            </a:r>
            <a:br>
              <a:rPr lang="en-US" sz="4000" dirty="0" smtClean="0"/>
            </a:br>
            <a:r>
              <a:rPr lang="en-US" sz="2000" dirty="0" smtClean="0"/>
              <a:t>wget.</a:t>
            </a:r>
            <a:r>
              <a:rPr lang="en-US" sz="2000" dirty="0" smtClean="0">
                <a:solidFill>
                  <a:schemeClr val="accent6">
                    <a:lumMod val="75000"/>
                  </a:schemeClr>
                </a:solidFill>
              </a:rPr>
              <a:t>cmip5.output1.NCAR.CCSM.rcp85.mon.atmos.Amon.r1i1p1.v1</a:t>
            </a:r>
            <a:r>
              <a:rPr lang="en-US" sz="2000" dirty="0" smtClean="0"/>
              <a:t>.sh</a:t>
            </a:r>
            <a:endParaRPr lang="en-US" sz="2000" dirty="0" smtClean="0">
              <a:solidFill>
                <a:srgbClr val="008000"/>
              </a:solidFill>
            </a:endParaRPr>
          </a:p>
          <a:p>
            <a:pPr algn="l"/>
            <a:r>
              <a:rPr lang="en-US" sz="2595" dirty="0" smtClean="0">
                <a:solidFill>
                  <a:srgbClr val="008000"/>
                </a:solidFill>
              </a:rPr>
              <a:t/>
            </a:r>
            <a:br>
              <a:rPr lang="en-US" sz="2595" dirty="0" smtClean="0">
                <a:solidFill>
                  <a:srgbClr val="008000"/>
                </a:solidFill>
              </a:rPr>
            </a:br>
            <a:r>
              <a:rPr lang="en-US" sz="3600" dirty="0" smtClean="0">
                <a:solidFill>
                  <a:schemeClr val="bg1"/>
                </a:solidFill>
              </a:rPr>
              <a:t>Use wget to download the wget script :  </a:t>
            </a:r>
          </a:p>
          <a:p>
            <a:pPr algn="l"/>
            <a:r>
              <a:rPr lang="en-US" sz="3000" dirty="0" smtClean="0">
                <a:solidFill>
                  <a:srgbClr val="FFFF00"/>
                </a:solidFill>
                <a:latin typeface="Lucida Console"/>
                <a:cs typeface="Lucida Console"/>
              </a:rPr>
              <a:t>  wget –</a:t>
            </a:r>
            <a:r>
              <a:rPr lang="en-US" sz="3000" dirty="0" err="1" smtClean="0">
                <a:solidFill>
                  <a:srgbClr val="FFFF00"/>
                </a:solidFill>
                <a:latin typeface="Lucida Console"/>
                <a:cs typeface="Lucida Console"/>
              </a:rPr>
              <a:t>q</a:t>
            </a:r>
            <a:r>
              <a:rPr lang="en-US" sz="3000" dirty="0" smtClean="0">
                <a:solidFill>
                  <a:srgbClr val="FFFF00"/>
                </a:solidFill>
                <a:latin typeface="Lucida Console"/>
                <a:cs typeface="Lucida Console"/>
              </a:rPr>
              <a:t> –O </a:t>
            </a:r>
            <a:r>
              <a:rPr lang="en-US" sz="3000" i="1" dirty="0" smtClean="0">
                <a:solidFill>
                  <a:srgbClr val="FFFF00"/>
                </a:solidFill>
                <a:latin typeface="Lucida Console"/>
                <a:cs typeface="Lucida Console"/>
              </a:rPr>
              <a:t>wgetname.sh</a:t>
            </a:r>
            <a:r>
              <a:rPr lang="en-US" sz="3000" dirty="0" smtClean="0">
                <a:solidFill>
                  <a:srgbClr val="FFFF00"/>
                </a:solidFill>
                <a:latin typeface="Lucida Console"/>
                <a:cs typeface="Lucida Console"/>
              </a:rPr>
              <a:t> “$URL”</a:t>
            </a:r>
          </a:p>
          <a:p>
            <a:pPr algn="l">
              <a:buFont typeface="Wingdings" pitchFamily="-65" charset="2"/>
              <a:buChar char="Ø"/>
            </a:pPr>
            <a:endParaRPr lang="en-US" sz="2400" dirty="0" smtClean="0">
              <a:solidFill>
                <a:srgbClr val="FFFF00"/>
              </a:solidFill>
              <a:latin typeface="Lucida Console"/>
              <a:cs typeface="Lucida Console"/>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rmAutofit fontScale="90000"/>
          </a:bodyPr>
          <a:lstStyle/>
          <a:p>
            <a:r>
              <a:rPr lang="en-US" dirty="0" smtClean="0">
                <a:solidFill>
                  <a:srgbClr val="FF0000"/>
                </a:solidFill>
              </a:rPr>
              <a:t>User Access and Authentication</a:t>
            </a:r>
            <a:endParaRPr lang="en-US" dirty="0">
              <a:solidFill>
                <a:srgbClr val="FF0000"/>
              </a:solidFill>
            </a:endParaRPr>
          </a:p>
        </p:txBody>
      </p:sp>
      <p:sp>
        <p:nvSpPr>
          <p:cNvPr id="3" name="Subtitle 2"/>
          <p:cNvSpPr>
            <a:spLocks noGrp="1"/>
          </p:cNvSpPr>
          <p:nvPr>
            <p:ph type="subTitle" idx="1"/>
          </p:nvPr>
        </p:nvSpPr>
        <p:spPr>
          <a:xfrm>
            <a:off x="414932" y="1236977"/>
            <a:ext cx="8599176" cy="2928624"/>
          </a:xfrm>
        </p:spPr>
        <p:txBody>
          <a:bodyPr>
            <a:normAutofit lnSpcReduction="10000"/>
          </a:bodyPr>
          <a:lstStyle/>
          <a:p>
            <a:pPr algn="l">
              <a:buFont typeface="Arial"/>
              <a:buChar char="•"/>
            </a:pPr>
            <a:r>
              <a:rPr lang="en-US" sz="3000" dirty="0" smtClean="0">
                <a:solidFill>
                  <a:schemeClr val="bg1"/>
                </a:solidFill>
              </a:rPr>
              <a:t> Register with ESGF and get an </a:t>
            </a:r>
            <a:r>
              <a:rPr lang="en-US" sz="3000" dirty="0" err="1" smtClean="0">
                <a:solidFill>
                  <a:schemeClr val="bg1"/>
                </a:solidFill>
              </a:rPr>
              <a:t>OpenID</a:t>
            </a:r>
            <a:r>
              <a:rPr lang="en-US" sz="3000" dirty="0" smtClean="0">
                <a:solidFill>
                  <a:schemeClr val="bg1"/>
                </a:solidFill>
              </a:rPr>
              <a:t> and password</a:t>
            </a:r>
          </a:p>
          <a:p>
            <a:pPr lvl="1" algn="l"/>
            <a:r>
              <a:rPr lang="en-US" sz="2600" dirty="0" smtClean="0">
                <a:solidFill>
                  <a:schemeClr val="bg1">
                    <a:lumMod val="65000"/>
                  </a:schemeClr>
                </a:solidFill>
              </a:rPr>
              <a:t>e.g. https://pcmdi9.llnl.gov/esgf-idp/openid/</a:t>
            </a:r>
            <a:r>
              <a:rPr lang="en-US" sz="2600" dirty="0" smtClean="0">
                <a:solidFill>
                  <a:schemeClr val="accent6">
                    <a:lumMod val="60000"/>
                    <a:lumOff val="40000"/>
                  </a:schemeClr>
                </a:solidFill>
              </a:rPr>
              <a:t>jennifer</a:t>
            </a:r>
          </a:p>
          <a:p>
            <a:pPr algn="l">
              <a:buFont typeface="Arial"/>
              <a:buChar char="•"/>
            </a:pPr>
            <a:r>
              <a:rPr lang="en-US" sz="3000" dirty="0" smtClean="0">
                <a:solidFill>
                  <a:schemeClr val="bg1"/>
                </a:solidFill>
              </a:rPr>
              <a:t> Enroll in appropriate group (e.g. CMIP5 research)</a:t>
            </a:r>
          </a:p>
          <a:p>
            <a:pPr algn="l">
              <a:buFont typeface="Arial"/>
              <a:buChar char="•"/>
            </a:pPr>
            <a:r>
              <a:rPr lang="en-US" sz="3000" dirty="0" smtClean="0">
                <a:solidFill>
                  <a:schemeClr val="bg1"/>
                </a:solidFill>
              </a:rPr>
              <a:t> Obtain or renew certificates for user authentication </a:t>
            </a:r>
          </a:p>
          <a:p>
            <a:pPr lvl="1" algn="l"/>
            <a:r>
              <a:rPr lang="en-US" sz="2600" dirty="0" smtClean="0">
                <a:solidFill>
                  <a:schemeClr val="bg1">
                    <a:lumMod val="65000"/>
                  </a:schemeClr>
                </a:solidFill>
              </a:rPr>
              <a:t> Use the python utility “</a:t>
            </a:r>
            <a:r>
              <a:rPr lang="en-US" sz="2600" dirty="0" err="1" smtClean="0">
                <a:solidFill>
                  <a:schemeClr val="bg1">
                    <a:lumMod val="65000"/>
                  </a:schemeClr>
                </a:solidFill>
              </a:rPr>
              <a:t>MyProxyClient</a:t>
            </a:r>
            <a:r>
              <a:rPr lang="en-US" sz="2600" dirty="0" smtClean="0">
                <a:solidFill>
                  <a:schemeClr val="bg1">
                    <a:lumMod val="65000"/>
                  </a:schemeClr>
                </a:solidFill>
              </a:rPr>
              <a:t>” to renew</a:t>
            </a:r>
            <a:br>
              <a:rPr lang="en-US" sz="2600" dirty="0" smtClean="0">
                <a:solidFill>
                  <a:schemeClr val="bg1">
                    <a:lumMod val="65000"/>
                  </a:schemeClr>
                </a:solidFill>
              </a:rPr>
            </a:br>
            <a:r>
              <a:rPr lang="en-US" sz="2600" dirty="0" smtClean="0">
                <a:solidFill>
                  <a:schemeClr val="bg1">
                    <a:lumMod val="65000"/>
                  </a:schemeClr>
                </a:solidFill>
              </a:rPr>
              <a:t>  certificates automatically:</a:t>
            </a:r>
          </a:p>
          <a:p>
            <a:pPr algn="l"/>
            <a:endParaRPr lang="en-US" dirty="0" smtClean="0">
              <a:solidFill>
                <a:schemeClr val="bg1"/>
              </a:solidFill>
            </a:endParaRPr>
          </a:p>
        </p:txBody>
      </p:sp>
      <p:sp>
        <p:nvSpPr>
          <p:cNvPr id="5" name="TextBox 4"/>
          <p:cNvSpPr txBox="1"/>
          <p:nvPr/>
        </p:nvSpPr>
        <p:spPr>
          <a:xfrm>
            <a:off x="1236133" y="4165600"/>
            <a:ext cx="6999858" cy="2031325"/>
          </a:xfrm>
          <a:prstGeom prst="rect">
            <a:avLst/>
          </a:prstGeom>
          <a:noFill/>
        </p:spPr>
        <p:txBody>
          <a:bodyPr wrap="none" rtlCol="0">
            <a:spAutoFit/>
          </a:bodyPr>
          <a:lstStyle/>
          <a:p>
            <a:r>
              <a:rPr lang="en-US" dirty="0" smtClean="0">
                <a:solidFill>
                  <a:srgbClr val="FFFF00"/>
                </a:solidFill>
                <a:latin typeface="Lucida Console"/>
                <a:cs typeface="Lucida Console"/>
              </a:rPr>
              <a:t>#!/bin/bash</a:t>
            </a:r>
            <a:br>
              <a:rPr lang="en-US" dirty="0" smtClean="0">
                <a:solidFill>
                  <a:srgbClr val="FFFF00"/>
                </a:solidFill>
                <a:latin typeface="Lucida Console"/>
                <a:cs typeface="Lucida Console"/>
              </a:rPr>
            </a:br>
            <a:r>
              <a:rPr lang="en-US" dirty="0" smtClean="0">
                <a:solidFill>
                  <a:srgbClr val="FFFF00"/>
                </a:solidFill>
                <a:latin typeface="Lucida Console"/>
                <a:cs typeface="Lucida Console"/>
              </a:rPr>
              <a:t>export X509_CERT_DIR=$HOME/.</a:t>
            </a:r>
            <a:r>
              <a:rPr lang="en-US" dirty="0" err="1" smtClean="0">
                <a:solidFill>
                  <a:srgbClr val="FFFF00"/>
                </a:solidFill>
                <a:latin typeface="Lucida Console"/>
                <a:cs typeface="Lucida Console"/>
              </a:rPr>
              <a:t>esg</a:t>
            </a:r>
            <a:r>
              <a:rPr lang="en-US" dirty="0" smtClean="0">
                <a:solidFill>
                  <a:srgbClr val="FFFF00"/>
                </a:solidFill>
                <a:latin typeface="Lucida Console"/>
                <a:cs typeface="Lucida Console"/>
              </a:rPr>
              <a:t>/certificates</a:t>
            </a:r>
          </a:p>
          <a:p>
            <a:r>
              <a:rPr lang="en-US" dirty="0" smtClean="0">
                <a:solidFill>
                  <a:srgbClr val="FFFF00"/>
                </a:solidFill>
                <a:latin typeface="Lucida Console"/>
                <a:cs typeface="Lucida Console"/>
              </a:rPr>
              <a:t>export X509_USER_PROXY=$HOME/.</a:t>
            </a:r>
            <a:r>
              <a:rPr lang="en-US" dirty="0" err="1" smtClean="0">
                <a:solidFill>
                  <a:srgbClr val="FFFF00"/>
                </a:solidFill>
                <a:latin typeface="Lucida Console"/>
                <a:cs typeface="Lucida Console"/>
              </a:rPr>
              <a:t>esg/credentials.pem</a:t>
            </a:r>
            <a:r>
              <a:rPr lang="en-US" dirty="0" smtClean="0">
                <a:solidFill>
                  <a:srgbClr val="FFFF00"/>
                </a:solidFill>
                <a:latin typeface="Lucida Console"/>
                <a:cs typeface="Lucida Console"/>
              </a:rPr>
              <a:t> </a:t>
            </a:r>
          </a:p>
          <a:p>
            <a:r>
              <a:rPr lang="en-US" dirty="0" smtClean="0">
                <a:solidFill>
                  <a:srgbClr val="FFFF00"/>
                </a:solidFill>
                <a:latin typeface="Lucida Console"/>
                <a:cs typeface="Lucida Console"/>
              </a:rPr>
              <a:t>&lt; </a:t>
            </a:r>
            <a:r>
              <a:rPr lang="en-US" dirty="0" smtClean="0">
                <a:solidFill>
                  <a:schemeClr val="accent6">
                    <a:lumMod val="75000"/>
                  </a:schemeClr>
                </a:solidFill>
                <a:latin typeface="Lucida Console"/>
                <a:cs typeface="Lucida Console"/>
              </a:rPr>
              <a:t>/homes/</a:t>
            </a:r>
            <a:r>
              <a:rPr lang="en-US" dirty="0" err="1" smtClean="0">
                <a:solidFill>
                  <a:schemeClr val="accent6">
                    <a:lumMod val="75000"/>
                  </a:schemeClr>
                </a:solidFill>
                <a:latin typeface="Lucida Console"/>
                <a:cs typeface="Lucida Console"/>
              </a:rPr>
              <a:t>jma</a:t>
            </a:r>
            <a:r>
              <a:rPr lang="en-US" dirty="0" smtClean="0">
                <a:solidFill>
                  <a:schemeClr val="accent6">
                    <a:lumMod val="75000"/>
                  </a:schemeClr>
                </a:solidFill>
                <a:latin typeface="Lucida Console"/>
                <a:cs typeface="Lucida Console"/>
              </a:rPr>
              <a:t>/pass</a:t>
            </a:r>
            <a:r>
              <a:rPr lang="en-US" dirty="0" smtClean="0">
                <a:solidFill>
                  <a:srgbClr val="FFFF00"/>
                </a:solidFill>
                <a:latin typeface="Lucida Console"/>
                <a:cs typeface="Lucida Console"/>
              </a:rPr>
              <a:t> /</a:t>
            </a:r>
            <a:r>
              <a:rPr lang="en-US" dirty="0" err="1" smtClean="0">
                <a:solidFill>
                  <a:srgbClr val="FFFF00"/>
                </a:solidFill>
                <a:latin typeface="Lucida Console"/>
                <a:cs typeface="Lucida Console"/>
              </a:rPr>
              <a:t>usr/local/bin/myproxyclient</a:t>
            </a:r>
            <a:r>
              <a:rPr lang="en-US" dirty="0" smtClean="0">
                <a:solidFill>
                  <a:srgbClr val="FFFF00"/>
                </a:solidFill>
                <a:latin typeface="Lucida Console"/>
                <a:cs typeface="Lucida Console"/>
              </a:rPr>
              <a:t> \</a:t>
            </a:r>
            <a:br>
              <a:rPr lang="en-US" dirty="0" smtClean="0">
                <a:solidFill>
                  <a:srgbClr val="FFFF00"/>
                </a:solidFill>
                <a:latin typeface="Lucida Console"/>
                <a:cs typeface="Lucida Console"/>
              </a:rPr>
            </a:br>
            <a:r>
              <a:rPr lang="en-US" dirty="0" smtClean="0">
                <a:solidFill>
                  <a:srgbClr val="FFFF00"/>
                </a:solidFill>
                <a:latin typeface="Lucida Console"/>
                <a:cs typeface="Lucida Console"/>
              </a:rPr>
              <a:t>logon -</a:t>
            </a:r>
            <a:r>
              <a:rPr lang="en-US" dirty="0" err="1" smtClean="0">
                <a:solidFill>
                  <a:srgbClr val="FFFF00"/>
                </a:solidFill>
                <a:latin typeface="Lucida Console"/>
                <a:cs typeface="Lucida Console"/>
              </a:rPr>
              <a:t>s</a:t>
            </a:r>
            <a:r>
              <a:rPr lang="en-US" dirty="0" smtClean="0">
                <a:solidFill>
                  <a:srgbClr val="FFFF00"/>
                </a:solidFill>
                <a:latin typeface="Lucida Console"/>
                <a:cs typeface="Lucida Console"/>
              </a:rPr>
              <a:t> pcmdi9.llnl.gov -</a:t>
            </a:r>
            <a:r>
              <a:rPr lang="en-US" dirty="0" err="1" smtClean="0">
                <a:solidFill>
                  <a:srgbClr val="FFFF00"/>
                </a:solidFill>
                <a:latin typeface="Lucida Console"/>
                <a:cs typeface="Lucida Console"/>
              </a:rPr>
              <a:t>o</a:t>
            </a:r>
            <a:r>
              <a:rPr lang="en-US" dirty="0" smtClean="0">
                <a:solidFill>
                  <a:srgbClr val="FFFF00"/>
                </a:solidFill>
                <a:latin typeface="Lucida Console"/>
                <a:cs typeface="Lucida Console"/>
              </a:rPr>
              <a:t> $X509_USER_PROXY \</a:t>
            </a:r>
            <a:br>
              <a:rPr lang="en-US" dirty="0" smtClean="0">
                <a:solidFill>
                  <a:srgbClr val="FFFF00"/>
                </a:solidFill>
                <a:latin typeface="Lucida Console"/>
                <a:cs typeface="Lucida Console"/>
              </a:rPr>
            </a:br>
            <a:r>
              <a:rPr lang="en-US" dirty="0" smtClean="0">
                <a:solidFill>
                  <a:srgbClr val="FFFF00"/>
                </a:solidFill>
                <a:latin typeface="Lucida Console"/>
                <a:cs typeface="Lucida Console"/>
              </a:rPr>
              <a:t>-</a:t>
            </a:r>
            <a:r>
              <a:rPr lang="en-US" dirty="0" err="1" smtClean="0">
                <a:solidFill>
                  <a:srgbClr val="FFFF00"/>
                </a:solidFill>
                <a:latin typeface="Lucida Console"/>
                <a:cs typeface="Lucida Console"/>
              </a:rPr>
              <a:t>p</a:t>
            </a:r>
            <a:r>
              <a:rPr lang="en-US" dirty="0" smtClean="0">
                <a:solidFill>
                  <a:srgbClr val="FFFF00"/>
                </a:solidFill>
                <a:latin typeface="Lucida Console"/>
                <a:cs typeface="Lucida Console"/>
              </a:rPr>
              <a:t> 7512 –T -</a:t>
            </a:r>
            <a:r>
              <a:rPr lang="en-US" dirty="0" err="1" smtClean="0">
                <a:solidFill>
                  <a:srgbClr val="FFFF00"/>
                </a:solidFill>
                <a:latin typeface="Lucida Console"/>
                <a:cs typeface="Lucida Console"/>
              </a:rPr>
              <a:t>l</a:t>
            </a:r>
            <a:r>
              <a:rPr lang="en-US" dirty="0" smtClean="0">
                <a:solidFill>
                  <a:srgbClr val="FFFF00"/>
                </a:solidFill>
                <a:latin typeface="Lucida Console"/>
                <a:cs typeface="Lucida Console"/>
              </a:rPr>
              <a:t> </a:t>
            </a:r>
            <a:r>
              <a:rPr lang="en-US" dirty="0" err="1" smtClean="0">
                <a:solidFill>
                  <a:schemeClr val="accent6">
                    <a:lumMod val="60000"/>
                    <a:lumOff val="40000"/>
                  </a:schemeClr>
                </a:solidFill>
                <a:latin typeface="Lucida Console"/>
                <a:cs typeface="Lucida Console"/>
              </a:rPr>
              <a:t>jennifer</a:t>
            </a:r>
            <a:r>
              <a:rPr lang="en-US" dirty="0" smtClean="0">
                <a:solidFill>
                  <a:srgbClr val="FFFF00"/>
                </a:solidFill>
                <a:latin typeface="Lucida Console"/>
                <a:cs typeface="Lucida Console"/>
              </a:rPr>
              <a:t> -S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Execute WGET Script  </a:t>
            </a:r>
            <a:endParaRPr lang="en-US" dirty="0">
              <a:solidFill>
                <a:srgbClr val="FF0000"/>
              </a:solidFill>
            </a:endParaRPr>
          </a:p>
        </p:txBody>
      </p:sp>
      <p:sp>
        <p:nvSpPr>
          <p:cNvPr id="3" name="Subtitle 2"/>
          <p:cNvSpPr>
            <a:spLocks noGrp="1"/>
          </p:cNvSpPr>
          <p:nvPr>
            <p:ph type="subTitle" idx="1"/>
          </p:nvPr>
        </p:nvSpPr>
        <p:spPr>
          <a:xfrm>
            <a:off x="414932" y="1236975"/>
            <a:ext cx="8348068" cy="5350091"/>
          </a:xfrm>
        </p:spPr>
        <p:txBody>
          <a:bodyPr>
            <a:normAutofit fontScale="70000" lnSpcReduction="20000"/>
          </a:bodyPr>
          <a:lstStyle/>
          <a:p>
            <a:pPr algn="l">
              <a:buFont typeface="Arial"/>
              <a:buChar char="•"/>
            </a:pPr>
            <a:r>
              <a:rPr lang="en-US" sz="4571" dirty="0" smtClean="0">
                <a:solidFill>
                  <a:schemeClr val="bg1"/>
                </a:solidFill>
              </a:rPr>
              <a:t> Run wget script, capture all output in a log file: </a:t>
            </a:r>
          </a:p>
          <a:p>
            <a:pPr algn="l">
              <a:spcAft>
                <a:spcPts val="1000"/>
              </a:spcAft>
            </a:pPr>
            <a:r>
              <a:rPr lang="en-US" sz="3429" dirty="0" smtClean="0"/>
              <a:t>   </a:t>
            </a:r>
            <a:r>
              <a:rPr lang="en-US" sz="3429" dirty="0" smtClean="0">
                <a:solidFill>
                  <a:srgbClr val="FFFF00"/>
                </a:solidFill>
                <a:latin typeface="Lucida Console"/>
                <a:cs typeface="Lucida Console"/>
              </a:rPr>
              <a:t> </a:t>
            </a:r>
            <a:r>
              <a:rPr lang="en-US" sz="3429" dirty="0" err="1" smtClean="0">
                <a:solidFill>
                  <a:srgbClr val="FFFF00"/>
                </a:solidFill>
                <a:latin typeface="Lucida Console"/>
                <a:cs typeface="Lucida Console"/>
              </a:rPr>
              <a:t>wgetname.sh</a:t>
            </a:r>
            <a:r>
              <a:rPr lang="en-US" sz="3429" dirty="0" smtClean="0">
                <a:solidFill>
                  <a:srgbClr val="FFFF00"/>
                </a:solidFill>
                <a:latin typeface="Lucida Console"/>
                <a:cs typeface="Lucida Console"/>
              </a:rPr>
              <a:t> -</a:t>
            </a:r>
            <a:r>
              <a:rPr lang="en-US" sz="3429" dirty="0" err="1" smtClean="0">
                <a:solidFill>
                  <a:srgbClr val="FFFF00"/>
                </a:solidFill>
                <a:latin typeface="Lucida Console"/>
                <a:cs typeface="Lucida Console"/>
              </a:rPr>
              <a:t>v</a:t>
            </a:r>
            <a:r>
              <a:rPr lang="en-US" sz="3429" dirty="0" smtClean="0">
                <a:solidFill>
                  <a:srgbClr val="FFFF00"/>
                </a:solidFill>
                <a:latin typeface="Lucida Console"/>
                <a:cs typeface="Lucida Console"/>
              </a:rPr>
              <a:t> &gt; </a:t>
            </a:r>
            <a:r>
              <a:rPr lang="en-US" sz="3429" dirty="0" err="1" smtClean="0">
                <a:solidFill>
                  <a:srgbClr val="FFFF00"/>
                </a:solidFill>
                <a:latin typeface="Lucida Console"/>
                <a:cs typeface="Lucida Console"/>
              </a:rPr>
              <a:t>wget.log</a:t>
            </a:r>
            <a:r>
              <a:rPr lang="en-US" sz="3429" dirty="0" smtClean="0">
                <a:solidFill>
                  <a:srgbClr val="FFFF00"/>
                </a:solidFill>
                <a:latin typeface="Lucida Console"/>
                <a:cs typeface="Lucida Console"/>
              </a:rPr>
              <a:t> 2&gt;&amp;1 &amp;</a:t>
            </a:r>
            <a:r>
              <a:rPr lang="en-US" sz="3429" dirty="0" smtClean="0"/>
              <a:t> </a:t>
            </a:r>
            <a:endParaRPr lang="en-US" sz="3429" dirty="0" smtClean="0">
              <a:solidFill>
                <a:schemeClr val="bg1"/>
              </a:solidFill>
            </a:endParaRPr>
          </a:p>
          <a:p>
            <a:pPr algn="l">
              <a:buFont typeface="Arial"/>
              <a:buChar char="•"/>
            </a:pPr>
            <a:r>
              <a:rPr lang="en-US" sz="4571" dirty="0" smtClean="0">
                <a:solidFill>
                  <a:schemeClr val="bg1"/>
                </a:solidFill>
              </a:rPr>
              <a:t> A wget may fail for any number of reasons: </a:t>
            </a:r>
          </a:p>
          <a:p>
            <a:pPr lvl="1" algn="l">
              <a:buSzPct val="60000"/>
              <a:buFont typeface="Wingdings" charset="2"/>
              <a:buChar char="Ø"/>
            </a:pPr>
            <a:r>
              <a:rPr lang="en-US" sz="3429" dirty="0" smtClean="0"/>
              <a:t> Data node down</a:t>
            </a:r>
          </a:p>
          <a:p>
            <a:pPr lvl="1" algn="l">
              <a:buSzPct val="60000"/>
              <a:buFont typeface="Wingdings" charset="2"/>
              <a:buChar char="Ø"/>
            </a:pPr>
            <a:r>
              <a:rPr lang="en-US" sz="3429" dirty="0" smtClean="0"/>
              <a:t> Data node throttling number of simultaneous </a:t>
            </a:r>
            <a:r>
              <a:rPr lang="en-US" sz="3429" dirty="0" err="1" smtClean="0"/>
              <a:t>wgets</a:t>
            </a:r>
            <a:endParaRPr lang="en-US" sz="3429" dirty="0" smtClean="0"/>
          </a:p>
          <a:p>
            <a:pPr lvl="1" algn="l">
              <a:buSzPct val="60000"/>
              <a:buFont typeface="Wingdings" charset="2"/>
              <a:buChar char="Ø"/>
            </a:pPr>
            <a:r>
              <a:rPr lang="en-US" sz="3429" dirty="0" smtClean="0"/>
              <a:t> File not found</a:t>
            </a:r>
          </a:p>
          <a:p>
            <a:pPr lvl="1" algn="l">
              <a:buSzPct val="60000"/>
              <a:buFont typeface="Wingdings" charset="2"/>
              <a:buChar char="Ø"/>
            </a:pPr>
            <a:r>
              <a:rPr lang="en-US" sz="3429" dirty="0" smtClean="0"/>
              <a:t> Checksum failure</a:t>
            </a:r>
          </a:p>
          <a:p>
            <a:pPr lvl="1" algn="l">
              <a:buSzPct val="60000"/>
              <a:buFont typeface="Wingdings" charset="2"/>
              <a:buChar char="Ø"/>
            </a:pPr>
            <a:r>
              <a:rPr lang="en-US" sz="3429" dirty="0" smtClean="0"/>
              <a:t> </a:t>
            </a:r>
            <a:r>
              <a:rPr lang="en-US" sz="3429" dirty="0" smtClean="0"/>
              <a:t>Certificate expired, or authorization </a:t>
            </a:r>
            <a:r>
              <a:rPr lang="en-US" sz="3429" dirty="0" smtClean="0"/>
              <a:t>failed</a:t>
            </a:r>
          </a:p>
          <a:p>
            <a:pPr lvl="1" algn="l">
              <a:buSzPct val="60000"/>
              <a:buFont typeface="Wingdings" charset="2"/>
              <a:buChar char="Ø"/>
            </a:pPr>
            <a:r>
              <a:rPr lang="en-US" sz="3429" dirty="0" smtClean="0"/>
              <a:t> Connection timeout</a:t>
            </a:r>
          </a:p>
          <a:p>
            <a:pPr lvl="1" algn="l">
              <a:buSzPct val="60000"/>
              <a:buFont typeface="Wingdings" charset="2"/>
              <a:buChar char="Ø"/>
            </a:pPr>
            <a:r>
              <a:rPr lang="en-US" sz="3429" dirty="0" smtClean="0"/>
              <a:t> Forbidden</a:t>
            </a:r>
          </a:p>
          <a:p>
            <a:pPr algn="l">
              <a:buFont typeface="Arial"/>
              <a:buChar char="•"/>
            </a:pPr>
            <a:r>
              <a:rPr lang="en-US" sz="4571" dirty="0" smtClean="0">
                <a:solidFill>
                  <a:schemeClr val="bg1"/>
                </a:solidFill>
              </a:rPr>
              <a:t> If at first you don’t succeed, try, try, try </a:t>
            </a:r>
            <a:r>
              <a:rPr lang="en-US" sz="4571" dirty="0" smtClean="0">
                <a:solidFill>
                  <a:schemeClr val="bg1"/>
                </a:solidFill>
              </a:rPr>
              <a:t>again</a:t>
            </a:r>
          </a:p>
          <a:p>
            <a:pPr algn="l">
              <a:buFont typeface="Arial"/>
              <a:buChar char="•"/>
            </a:pPr>
            <a:r>
              <a:rPr lang="en-US" sz="4571" dirty="0" smtClean="0">
                <a:solidFill>
                  <a:schemeClr val="bg1"/>
                </a:solidFill>
              </a:rPr>
              <a:t> Failure is an option</a:t>
            </a:r>
            <a:endParaRPr lang="en-US" sz="4571"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Make Data User-Friendly</a:t>
            </a:r>
            <a:endParaRPr lang="en-US" dirty="0">
              <a:solidFill>
                <a:srgbClr val="FF0000"/>
              </a:solidFill>
            </a:endParaRPr>
          </a:p>
        </p:txBody>
      </p:sp>
      <p:sp>
        <p:nvSpPr>
          <p:cNvPr id="3" name="Subtitle 2"/>
          <p:cNvSpPr>
            <a:spLocks noGrp="1"/>
          </p:cNvSpPr>
          <p:nvPr>
            <p:ph type="subTitle" idx="1"/>
          </p:nvPr>
        </p:nvSpPr>
        <p:spPr>
          <a:xfrm>
            <a:off x="414932" y="1236976"/>
            <a:ext cx="8145583" cy="4977557"/>
          </a:xfrm>
        </p:spPr>
        <p:txBody>
          <a:bodyPr>
            <a:normAutofit fontScale="85000" lnSpcReduction="20000"/>
          </a:bodyPr>
          <a:lstStyle/>
          <a:p>
            <a:pPr algn="l">
              <a:buFont typeface="Arial"/>
              <a:buChar char="•"/>
            </a:pPr>
            <a:r>
              <a:rPr lang="en-US" dirty="0" smtClean="0">
                <a:solidFill>
                  <a:schemeClr val="bg1"/>
                </a:solidFill>
              </a:rPr>
              <a:t> Create GrADS descriptor files</a:t>
            </a:r>
          </a:p>
          <a:p>
            <a:pPr lvl="1" algn="l">
              <a:buSzPct val="60000"/>
              <a:buFont typeface="Wingdings" charset="2"/>
              <a:buChar char="ü"/>
            </a:pPr>
            <a:r>
              <a:rPr lang="en-US" dirty="0" smtClean="0">
                <a:solidFill>
                  <a:schemeClr val="bg1">
                    <a:lumMod val="65000"/>
                  </a:schemeClr>
                </a:solidFill>
              </a:rPr>
              <a:t> Aggregate files over time </a:t>
            </a:r>
            <a:r>
              <a:rPr lang="en-US" dirty="0" smtClean="0">
                <a:solidFill>
                  <a:schemeClr val="bg1">
                    <a:lumMod val="65000"/>
                  </a:schemeClr>
                </a:solidFill>
              </a:rPr>
              <a:t>dimension</a:t>
            </a:r>
          </a:p>
          <a:p>
            <a:pPr lvl="1" algn="l">
              <a:buSzPct val="60000"/>
              <a:buFont typeface="Wingdings" charset="2"/>
              <a:buChar char="ü"/>
            </a:pPr>
            <a:r>
              <a:rPr lang="en-US" dirty="0" smtClean="0">
                <a:solidFill>
                  <a:schemeClr val="bg1">
                    <a:lumMod val="65000"/>
                  </a:schemeClr>
                </a:solidFill>
              </a:rPr>
              <a:t> Make use of ensemble dimension when appropriate</a:t>
            </a:r>
          </a:p>
          <a:p>
            <a:pPr lvl="1" algn="l">
              <a:buSzPct val="60000"/>
              <a:buFont typeface="Wingdings" charset="2"/>
              <a:buChar char="ü"/>
            </a:pPr>
            <a:r>
              <a:rPr lang="en-US" dirty="0" smtClean="0">
                <a:solidFill>
                  <a:schemeClr val="bg1">
                    <a:lumMod val="65000"/>
                  </a:schemeClr>
                </a:solidFill>
              </a:rPr>
              <a:t> Identify missing or overlapping time periods </a:t>
            </a:r>
          </a:p>
          <a:p>
            <a:pPr lvl="1" algn="l">
              <a:buSzPct val="60000"/>
              <a:buFont typeface="Wingdings" charset="2"/>
              <a:buChar char="ü"/>
            </a:pPr>
            <a:r>
              <a:rPr lang="en-US" dirty="0" smtClean="0">
                <a:solidFill>
                  <a:schemeClr val="bg1">
                    <a:lumMod val="65000"/>
                  </a:schemeClr>
                </a:solidFill>
              </a:rPr>
              <a:t> Assign non-standard dimensions </a:t>
            </a:r>
            <a:br>
              <a:rPr lang="en-US" dirty="0" smtClean="0">
                <a:solidFill>
                  <a:schemeClr val="bg1">
                    <a:lumMod val="65000"/>
                  </a:schemeClr>
                </a:solidFill>
              </a:rPr>
            </a:br>
            <a:r>
              <a:rPr lang="en-US" dirty="0" smtClean="0">
                <a:solidFill>
                  <a:schemeClr val="bg1">
                    <a:lumMod val="65000"/>
                  </a:schemeClr>
                </a:solidFill>
              </a:rPr>
              <a:t> </a:t>
            </a:r>
            <a:r>
              <a:rPr lang="en-US" dirty="0" smtClean="0">
                <a:solidFill>
                  <a:schemeClr val="bg1">
                    <a:lumMod val="65000"/>
                  </a:schemeClr>
                </a:solidFill>
              </a:rPr>
              <a:t>  (</a:t>
            </a:r>
            <a:r>
              <a:rPr lang="en-US" dirty="0" smtClean="0">
                <a:solidFill>
                  <a:schemeClr val="bg1">
                    <a:lumMod val="65000"/>
                  </a:schemeClr>
                </a:solidFill>
              </a:rPr>
              <a:t>e.g. basin averages or fixed fields)</a:t>
            </a:r>
          </a:p>
          <a:p>
            <a:pPr lvl="1" algn="l">
              <a:buSzPct val="60000"/>
              <a:buFont typeface="Wingdings" charset="2"/>
              <a:buChar char="ü"/>
            </a:pPr>
            <a:r>
              <a:rPr lang="en-US" dirty="0" smtClean="0">
                <a:solidFill>
                  <a:schemeClr val="bg1">
                    <a:lumMod val="65000"/>
                  </a:schemeClr>
                </a:solidFill>
              </a:rPr>
              <a:t> Handle 365_day calendars</a:t>
            </a:r>
          </a:p>
          <a:p>
            <a:pPr algn="l">
              <a:buFont typeface="Arial"/>
              <a:buChar char="•"/>
            </a:pPr>
            <a:r>
              <a:rPr lang="en-US" dirty="0" smtClean="0">
                <a:solidFill>
                  <a:schemeClr val="bg1"/>
                </a:solidFill>
              </a:rPr>
              <a:t> Create PDEF files for non-rectilinear grids </a:t>
            </a:r>
          </a:p>
          <a:p>
            <a:pPr lvl="1" algn="l">
              <a:buSzPct val="60000"/>
              <a:buFont typeface="Wingdings" charset="2"/>
              <a:buChar char="ü"/>
            </a:pPr>
            <a:r>
              <a:rPr lang="en-US" dirty="0" smtClean="0">
                <a:solidFill>
                  <a:srgbClr val="A6A6A6"/>
                </a:solidFill>
              </a:rPr>
              <a:t> For ocean and sea ice realms</a:t>
            </a:r>
          </a:p>
          <a:p>
            <a:pPr lvl="1" algn="l">
              <a:buSzPct val="60000"/>
              <a:buFont typeface="Wingdings" charset="2"/>
              <a:buChar char="ü"/>
            </a:pPr>
            <a:r>
              <a:rPr lang="en-US" dirty="0" smtClean="0">
                <a:solidFill>
                  <a:srgbClr val="A6A6A6"/>
                </a:solidFill>
              </a:rPr>
              <a:t> ESMF’s RegridWeightGen utility generates the</a:t>
            </a:r>
            <a:br>
              <a:rPr lang="en-US" dirty="0" smtClean="0">
                <a:solidFill>
                  <a:srgbClr val="A6A6A6"/>
                </a:solidFill>
              </a:rPr>
            </a:br>
            <a:r>
              <a:rPr lang="en-US" dirty="0" smtClean="0">
                <a:solidFill>
                  <a:srgbClr val="A6A6A6"/>
                </a:solidFill>
              </a:rPr>
              <a:t>   interpolation weights</a:t>
            </a:r>
          </a:p>
          <a:p>
            <a:pPr lvl="1" algn="l">
              <a:buSzPct val="60000"/>
              <a:buFont typeface="Wingdings" charset="2"/>
              <a:buChar char="ü"/>
            </a:pPr>
            <a:r>
              <a:rPr lang="en-US" dirty="0" smtClean="0">
                <a:solidFill>
                  <a:srgbClr val="A6A6A6"/>
                </a:solidFill>
              </a:rPr>
              <a:t> Vector fields must be rotated from grid-relative </a:t>
            </a:r>
            <a:br>
              <a:rPr lang="en-US" dirty="0" smtClean="0">
                <a:solidFill>
                  <a:srgbClr val="A6A6A6"/>
                </a:solidFill>
              </a:rPr>
            </a:br>
            <a:r>
              <a:rPr lang="en-US" dirty="0" smtClean="0">
                <a:solidFill>
                  <a:srgbClr val="A6A6A6"/>
                </a:solidFill>
              </a:rPr>
              <a:t>   to Earth-relative coordinates before interpolation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Get Additional Information</a:t>
            </a:r>
            <a:endParaRPr lang="en-US" dirty="0">
              <a:solidFill>
                <a:srgbClr val="FF0000"/>
              </a:solidFill>
            </a:endParaRPr>
          </a:p>
        </p:txBody>
      </p:sp>
      <p:sp>
        <p:nvSpPr>
          <p:cNvPr id="3" name="Subtitle 2"/>
          <p:cNvSpPr>
            <a:spLocks noGrp="1"/>
          </p:cNvSpPr>
          <p:nvPr>
            <p:ph type="subTitle" idx="1"/>
          </p:nvPr>
        </p:nvSpPr>
        <p:spPr>
          <a:xfrm>
            <a:off x="414932" y="1236976"/>
            <a:ext cx="8145583" cy="4977557"/>
          </a:xfrm>
        </p:spPr>
        <p:txBody>
          <a:bodyPr>
            <a:normAutofit/>
          </a:bodyPr>
          <a:lstStyle/>
          <a:p>
            <a:pPr algn="l"/>
            <a:r>
              <a:rPr lang="en-US" dirty="0" smtClean="0">
                <a:solidFill>
                  <a:schemeClr val="bg1"/>
                </a:solidFill>
              </a:rPr>
              <a:t>About CMIP5: </a:t>
            </a:r>
          </a:p>
          <a:p>
            <a:r>
              <a:rPr lang="en-US" dirty="0" smtClean="0">
                <a:solidFill>
                  <a:srgbClr val="4083FF"/>
                </a:solidFill>
              </a:rPr>
              <a:t>http</a:t>
            </a:r>
            <a:r>
              <a:rPr lang="en-US" dirty="0" smtClean="0">
                <a:solidFill>
                  <a:srgbClr val="4083FF"/>
                </a:solidFill>
              </a:rPr>
              <a:t>://cmip-pcmdi.llnl.gov/</a:t>
            </a:r>
            <a:r>
              <a:rPr lang="en-US" dirty="0" smtClean="0">
                <a:solidFill>
                  <a:srgbClr val="4083FF"/>
                </a:solidFill>
              </a:rPr>
              <a:t>cmip5/</a:t>
            </a:r>
            <a:r>
              <a:rPr lang="en-US" dirty="0" smtClean="0">
                <a:solidFill>
                  <a:schemeClr val="bg1"/>
                </a:solidFill>
              </a:rPr>
              <a:t/>
            </a:r>
            <a:br>
              <a:rPr lang="en-US" dirty="0" smtClean="0">
                <a:solidFill>
                  <a:schemeClr val="bg1"/>
                </a:solidFill>
              </a:rPr>
            </a:br>
            <a:r>
              <a:rPr lang="en-US" dirty="0" smtClean="0">
                <a:solidFill>
                  <a:srgbClr val="FFFF00"/>
                </a:solidFill>
              </a:rPr>
              <a:t>cmip5-helpdesk@</a:t>
            </a:r>
            <a:r>
              <a:rPr lang="en-US" dirty="0" smtClean="0">
                <a:solidFill>
                  <a:srgbClr val="FFFF00"/>
                </a:solidFill>
              </a:rPr>
              <a:t>stfc.ac.uk</a:t>
            </a:r>
          </a:p>
          <a:p>
            <a:pPr algn="l"/>
            <a:r>
              <a:rPr lang="en-US" dirty="0" smtClean="0">
                <a:solidFill>
                  <a:schemeClr val="bg1"/>
                </a:solidFill>
              </a:rPr>
              <a:t>About ESGF:</a:t>
            </a:r>
          </a:p>
          <a:p>
            <a:r>
              <a:rPr lang="en-US" dirty="0" smtClean="0">
                <a:solidFill>
                  <a:schemeClr val="bg1"/>
                </a:solidFill>
              </a:rPr>
              <a:t> </a:t>
            </a:r>
            <a:r>
              <a:rPr lang="en-US" dirty="0" smtClean="0">
                <a:solidFill>
                  <a:srgbClr val="4083FF"/>
                </a:solidFill>
              </a:rPr>
              <a:t>http</a:t>
            </a:r>
            <a:r>
              <a:rPr lang="en-US" dirty="0" smtClean="0">
                <a:solidFill>
                  <a:srgbClr val="4083FF"/>
                </a:solidFill>
              </a:rPr>
              <a:t>://</a:t>
            </a:r>
            <a:r>
              <a:rPr lang="en-US" dirty="0" err="1" smtClean="0">
                <a:solidFill>
                  <a:srgbClr val="4083FF"/>
                </a:solidFill>
              </a:rPr>
              <a:t>esgf.org/wiki/</a:t>
            </a:r>
            <a:r>
              <a:rPr lang="en-US" dirty="0" err="1" smtClean="0">
                <a:solidFill>
                  <a:srgbClr val="4083FF"/>
                </a:solidFill>
              </a:rPr>
              <a:t>ESGF_Index</a:t>
            </a:r>
            <a:r>
              <a:rPr lang="en-US" dirty="0" smtClean="0">
                <a:solidFill>
                  <a:srgbClr val="4083FF"/>
                </a:solidFill>
              </a:rPr>
              <a:t>/</a:t>
            </a:r>
          </a:p>
          <a:p>
            <a:r>
              <a:rPr lang="en-US" dirty="0" smtClean="0">
                <a:solidFill>
                  <a:srgbClr val="FFFF00"/>
                </a:solidFill>
              </a:rPr>
              <a:t>esgf</a:t>
            </a:r>
            <a:r>
              <a:rPr lang="en-US" dirty="0" smtClean="0">
                <a:solidFill>
                  <a:srgbClr val="FFFF00"/>
                </a:solidFill>
              </a:rPr>
              <a:t>-user@</a:t>
            </a:r>
            <a:r>
              <a:rPr lang="en-US" dirty="0" smtClean="0">
                <a:solidFill>
                  <a:srgbClr val="FFFF00"/>
                </a:solidFill>
              </a:rPr>
              <a:t>lists.llnl.gov</a:t>
            </a:r>
          </a:p>
          <a:p>
            <a:pPr algn="l"/>
            <a:r>
              <a:rPr lang="en-US" dirty="0" smtClean="0">
                <a:solidFill>
                  <a:schemeClr val="bg1"/>
                </a:solidFill>
              </a:rPr>
              <a:t>About this presentation:</a:t>
            </a:r>
          </a:p>
          <a:p>
            <a:r>
              <a:rPr lang="en-US" dirty="0" err="1" smtClean="0">
                <a:solidFill>
                  <a:srgbClr val="FFFF00"/>
                </a:solidFill>
              </a:rPr>
              <a:t>jma@iges.org</a:t>
            </a:r>
            <a:endParaRPr lang="en-US" dirty="0" smtClean="0">
              <a:solidFill>
                <a:srgbClr val="FFFF00"/>
              </a:solidFill>
            </a:endParaRPr>
          </a:p>
          <a:p>
            <a:pPr algn="l"/>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Workflow Requirements</a:t>
            </a:r>
            <a:endParaRPr lang="en-US" dirty="0">
              <a:solidFill>
                <a:srgbClr val="FF0000"/>
              </a:solidFill>
            </a:endParaRPr>
          </a:p>
        </p:txBody>
      </p:sp>
      <p:sp>
        <p:nvSpPr>
          <p:cNvPr id="3" name="Subtitle 2"/>
          <p:cNvSpPr>
            <a:spLocks noGrp="1"/>
          </p:cNvSpPr>
          <p:nvPr>
            <p:ph type="subTitle" idx="1"/>
          </p:nvPr>
        </p:nvSpPr>
        <p:spPr>
          <a:xfrm>
            <a:off x="534500" y="1735667"/>
            <a:ext cx="7636869" cy="4503424"/>
          </a:xfrm>
        </p:spPr>
        <p:txBody>
          <a:bodyPr>
            <a:normAutofit/>
          </a:bodyPr>
          <a:lstStyle/>
          <a:p>
            <a:pPr algn="l">
              <a:spcAft>
                <a:spcPts val="2400"/>
              </a:spcAft>
              <a:buFont typeface="Arial"/>
              <a:buChar char="•"/>
            </a:pPr>
            <a:r>
              <a:rPr lang="en-US" sz="3600" dirty="0" smtClean="0">
                <a:solidFill>
                  <a:schemeClr val="tx1"/>
                </a:solidFill>
              </a:rPr>
              <a:t> No            ,           ,           ,          , et al.</a:t>
            </a:r>
          </a:p>
          <a:p>
            <a:pPr algn="l">
              <a:spcAft>
                <a:spcPts val="2400"/>
              </a:spcAft>
              <a:buFont typeface="Arial"/>
              <a:buChar char="•"/>
            </a:pPr>
            <a:r>
              <a:rPr lang="en-US" sz="3600" dirty="0" smtClean="0">
                <a:solidFill>
                  <a:schemeClr val="tx1"/>
                </a:solidFill>
              </a:rPr>
              <a:t> Script-Based</a:t>
            </a:r>
          </a:p>
          <a:p>
            <a:pPr algn="l">
              <a:spcAft>
                <a:spcPts val="2400"/>
              </a:spcAft>
              <a:buFont typeface="Arial"/>
              <a:buChar char="•"/>
            </a:pPr>
            <a:r>
              <a:rPr lang="en-US" sz="3600" dirty="0" smtClean="0">
                <a:solidFill>
                  <a:schemeClr val="tx1"/>
                </a:solidFill>
              </a:rPr>
              <a:t> Flexible</a:t>
            </a:r>
          </a:p>
          <a:p>
            <a:pPr algn="l">
              <a:spcAft>
                <a:spcPts val="2400"/>
              </a:spcAft>
              <a:buFont typeface="Arial"/>
              <a:buChar char="•"/>
            </a:pPr>
            <a:r>
              <a:rPr lang="en-US" sz="3600" dirty="0" smtClean="0">
                <a:solidFill>
                  <a:schemeClr val="tx1"/>
                </a:solidFill>
              </a:rPr>
              <a:t> Automated</a:t>
            </a:r>
          </a:p>
          <a:p>
            <a:pPr algn="l">
              <a:spcAft>
                <a:spcPts val="2400"/>
              </a:spcAft>
              <a:buFont typeface="Arial"/>
              <a:buChar char="•"/>
            </a:pPr>
            <a:r>
              <a:rPr lang="en-US" sz="3600" dirty="0" smtClean="0">
                <a:solidFill>
                  <a:schemeClr val="tx1"/>
                </a:solidFill>
              </a:rPr>
              <a:t> </a:t>
            </a:r>
            <a:r>
              <a:rPr lang="en-US" sz="3600" dirty="0" smtClean="0">
                <a:solidFill>
                  <a:schemeClr val="tx1"/>
                </a:solidFill>
              </a:rPr>
              <a:t>Runs in a </a:t>
            </a:r>
            <a:r>
              <a:rPr lang="en-US" sz="3600" dirty="0" smtClean="0">
                <a:solidFill>
                  <a:schemeClr val="tx1"/>
                </a:solidFill>
              </a:rPr>
              <a:t>UNIX environment</a:t>
            </a:r>
            <a:endParaRPr lang="en-US" sz="3600" dirty="0" smtClean="0">
              <a:solidFill>
                <a:schemeClr val="tx1"/>
              </a:solidFill>
            </a:endParaRPr>
          </a:p>
        </p:txBody>
      </p:sp>
      <p:grpSp>
        <p:nvGrpSpPr>
          <p:cNvPr id="28" name="Group 27"/>
          <p:cNvGrpSpPr/>
          <p:nvPr/>
        </p:nvGrpSpPr>
        <p:grpSpPr>
          <a:xfrm>
            <a:off x="1614067" y="1486044"/>
            <a:ext cx="4692585" cy="1044767"/>
            <a:chOff x="1491884" y="3854177"/>
            <a:chExt cx="4692585" cy="1044767"/>
          </a:xfrm>
        </p:grpSpPr>
        <p:pic>
          <p:nvPicPr>
            <p:cNvPr id="22" name="Picture 21" descr="chrome_logo.jpg"/>
            <p:cNvPicPr>
              <a:picLocks noChangeAspect="1"/>
            </p:cNvPicPr>
            <p:nvPr/>
          </p:nvPicPr>
          <p:blipFill>
            <a:blip r:embed="rId3"/>
            <a:stretch>
              <a:fillRect/>
            </a:stretch>
          </p:blipFill>
          <p:spPr>
            <a:xfrm>
              <a:off x="5301819" y="3936473"/>
              <a:ext cx="882650" cy="838200"/>
            </a:xfrm>
            <a:prstGeom prst="rect">
              <a:avLst/>
            </a:prstGeom>
          </p:spPr>
        </p:pic>
        <p:pic>
          <p:nvPicPr>
            <p:cNvPr id="24" name="Picture 23" descr="ie_logo.jpg"/>
            <p:cNvPicPr>
              <a:picLocks noChangeAspect="1"/>
            </p:cNvPicPr>
            <p:nvPr/>
          </p:nvPicPr>
          <p:blipFill>
            <a:blip r:embed="rId4"/>
            <a:stretch>
              <a:fillRect/>
            </a:stretch>
          </p:blipFill>
          <p:spPr>
            <a:xfrm>
              <a:off x="1491884" y="3854177"/>
              <a:ext cx="1009650" cy="1044767"/>
            </a:xfrm>
            <a:prstGeom prst="rect">
              <a:avLst/>
            </a:prstGeom>
          </p:spPr>
        </p:pic>
        <p:pic>
          <p:nvPicPr>
            <p:cNvPr id="20" name="Picture 19" descr="firefox_logl.jpg"/>
            <p:cNvPicPr>
              <a:picLocks/>
            </p:cNvPicPr>
            <p:nvPr/>
          </p:nvPicPr>
          <p:blipFill>
            <a:blip r:embed="rId5"/>
            <a:stretch>
              <a:fillRect/>
            </a:stretch>
          </p:blipFill>
          <p:spPr>
            <a:xfrm>
              <a:off x="2842760" y="3904488"/>
              <a:ext cx="965200" cy="877824"/>
            </a:xfrm>
            <a:prstGeom prst="rect">
              <a:avLst/>
            </a:prstGeom>
          </p:spPr>
        </p:pic>
        <p:pic>
          <p:nvPicPr>
            <p:cNvPr id="21" name="Picture 20" descr="safari_logo.jpg"/>
            <p:cNvPicPr>
              <a:picLocks noChangeAspect="1"/>
            </p:cNvPicPr>
            <p:nvPr/>
          </p:nvPicPr>
          <p:blipFill>
            <a:blip r:embed="rId6"/>
            <a:stretch>
              <a:fillRect/>
            </a:stretch>
          </p:blipFill>
          <p:spPr>
            <a:xfrm>
              <a:off x="4102329" y="3854177"/>
              <a:ext cx="882650" cy="93980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Workflow Elements</a:t>
            </a:r>
            <a:endParaRPr lang="en-US" dirty="0">
              <a:solidFill>
                <a:srgbClr val="FF0000"/>
              </a:solidFill>
            </a:endParaRPr>
          </a:p>
        </p:txBody>
      </p:sp>
      <p:sp>
        <p:nvSpPr>
          <p:cNvPr id="3" name="Subtitle 2"/>
          <p:cNvSpPr>
            <a:spLocks noGrp="1"/>
          </p:cNvSpPr>
          <p:nvPr>
            <p:ph type="subTitle" idx="1"/>
          </p:nvPr>
        </p:nvSpPr>
        <p:spPr>
          <a:xfrm>
            <a:off x="414932" y="1236976"/>
            <a:ext cx="8599176" cy="4700508"/>
          </a:xfrm>
        </p:spPr>
        <p:txBody>
          <a:bodyPr>
            <a:normAutofit/>
          </a:bodyPr>
          <a:lstStyle/>
          <a:p>
            <a:pPr marL="514350" indent="-514350" algn="l">
              <a:buFont typeface="+mj-lt"/>
              <a:buAutoNum type="arabicPeriod"/>
            </a:pPr>
            <a:r>
              <a:rPr lang="en-US" dirty="0" smtClean="0">
                <a:solidFill>
                  <a:schemeClr val="bg1"/>
                </a:solidFill>
              </a:rPr>
              <a:t> Create list of desired data: </a:t>
            </a:r>
            <a:br>
              <a:rPr lang="en-US" dirty="0" smtClean="0">
                <a:solidFill>
                  <a:schemeClr val="bg1"/>
                </a:solidFill>
              </a:rPr>
            </a:br>
            <a:r>
              <a:rPr lang="en-US" dirty="0" smtClean="0">
                <a:solidFill>
                  <a:schemeClr val="bg1"/>
                </a:solidFill>
              </a:rPr>
              <a:t>	</a:t>
            </a:r>
            <a:r>
              <a:rPr lang="en-US" i="1" dirty="0" smtClean="0">
                <a:solidFill>
                  <a:srgbClr val="47F733"/>
                </a:solidFill>
              </a:rPr>
              <a:t>all available models and ensembles </a:t>
            </a:r>
            <a:br>
              <a:rPr lang="en-US" i="1" dirty="0" smtClean="0">
                <a:solidFill>
                  <a:srgbClr val="47F733"/>
                </a:solidFill>
              </a:rPr>
            </a:br>
            <a:r>
              <a:rPr lang="en-US" i="1" dirty="0" smtClean="0">
                <a:solidFill>
                  <a:srgbClr val="47F733"/>
                </a:solidFill>
              </a:rPr>
              <a:t>	for a subset of experiments, realms, 	frequencies, and variables</a:t>
            </a:r>
          </a:p>
          <a:p>
            <a:pPr marL="514350" indent="-514350" algn="l">
              <a:buFont typeface="+mj-lt"/>
              <a:buAutoNum type="arabicPeriod"/>
            </a:pPr>
            <a:r>
              <a:rPr lang="en-US" dirty="0" smtClean="0">
                <a:solidFill>
                  <a:schemeClr val="bg1"/>
                </a:solidFill>
              </a:rPr>
              <a:t> Keep track of what has already been acquired</a:t>
            </a:r>
          </a:p>
          <a:p>
            <a:pPr marL="514350" indent="-514350" algn="l">
              <a:buFont typeface="+mj-lt"/>
              <a:buAutoNum type="arabicPeriod"/>
            </a:pPr>
            <a:r>
              <a:rPr lang="en-US" dirty="0" smtClean="0">
                <a:solidFill>
                  <a:schemeClr val="bg1"/>
                </a:solidFill>
              </a:rPr>
              <a:t> Identify what is available </a:t>
            </a:r>
          </a:p>
          <a:p>
            <a:pPr marL="514350" indent="-514350" algn="l">
              <a:buFont typeface="+mj-lt"/>
              <a:buAutoNum type="arabicPeriod"/>
            </a:pPr>
            <a:r>
              <a:rPr lang="en-US" dirty="0" smtClean="0">
                <a:solidFill>
                  <a:schemeClr val="bg1"/>
                </a:solidFill>
              </a:rPr>
              <a:t> Get needed data</a:t>
            </a:r>
          </a:p>
          <a:p>
            <a:pPr marL="514350" indent="-514350" algn="l">
              <a:buFont typeface="+mj-lt"/>
              <a:buAutoNum type="arabicPeriod"/>
            </a:pPr>
            <a:r>
              <a:rPr lang="en-US" dirty="0" smtClean="0">
                <a:solidFill>
                  <a:schemeClr val="bg1"/>
                </a:solidFill>
              </a:rPr>
              <a:t> Make data user-friendly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Specification of Desired Data</a:t>
            </a:r>
            <a:endParaRPr lang="en-US" dirty="0">
              <a:solidFill>
                <a:srgbClr val="FF0000"/>
              </a:solidFill>
            </a:endParaRPr>
          </a:p>
        </p:txBody>
      </p:sp>
      <p:sp>
        <p:nvSpPr>
          <p:cNvPr id="3" name="Subtitle 2"/>
          <p:cNvSpPr>
            <a:spLocks noGrp="1"/>
          </p:cNvSpPr>
          <p:nvPr>
            <p:ph type="subTitle" idx="1"/>
          </p:nvPr>
        </p:nvSpPr>
        <p:spPr>
          <a:xfrm>
            <a:off x="148448" y="1236976"/>
            <a:ext cx="8865660" cy="4700508"/>
          </a:xfrm>
        </p:spPr>
        <p:txBody>
          <a:bodyPr>
            <a:noAutofit/>
          </a:bodyPr>
          <a:lstStyle/>
          <a:p>
            <a:pPr algn="l"/>
            <a:r>
              <a:rPr lang="en-US" sz="1400" dirty="0" err="1" smtClean="0">
                <a:solidFill>
                  <a:schemeClr val="bg1"/>
                </a:solidFill>
              </a:rPr>
              <a:t>piControl/atmos/mon/Amon</a:t>
            </a:r>
            <a:r>
              <a:rPr lang="en-US" sz="1400" dirty="0" smtClean="0">
                <a:solidFill>
                  <a:schemeClr val="bg1"/>
                </a:solidFill>
              </a:rPr>
              <a:t>/    </a:t>
            </a:r>
            <a:r>
              <a:rPr lang="en-US" sz="1400" dirty="0" err="1" smtClean="0">
                <a:solidFill>
                  <a:schemeClr val="bg1"/>
                </a:solidFill>
              </a:rPr>
              <a:t>clt</a:t>
            </a:r>
            <a:r>
              <a:rPr lang="en-US" sz="1400" dirty="0" smtClean="0">
                <a:solidFill>
                  <a:schemeClr val="bg1"/>
                </a:solidFill>
              </a:rPr>
              <a:t> </a:t>
            </a:r>
            <a:r>
              <a:rPr lang="en-US" sz="1400" dirty="0" err="1" smtClean="0">
                <a:solidFill>
                  <a:schemeClr val="bg1"/>
                </a:solidFill>
              </a:rPr>
              <a:t>hfls</a:t>
            </a:r>
            <a:r>
              <a:rPr lang="en-US" sz="1400" dirty="0" smtClean="0">
                <a:solidFill>
                  <a:schemeClr val="bg1"/>
                </a:solidFill>
              </a:rPr>
              <a:t> </a:t>
            </a:r>
            <a:r>
              <a:rPr lang="en-US" sz="1400" dirty="0" err="1" smtClean="0">
                <a:solidFill>
                  <a:schemeClr val="bg1"/>
                </a:solidFill>
              </a:rPr>
              <a:t>hfss</a:t>
            </a:r>
            <a:r>
              <a:rPr lang="en-US" sz="1400" dirty="0" smtClean="0">
                <a:solidFill>
                  <a:schemeClr val="bg1"/>
                </a:solidFill>
              </a:rPr>
              <a:t> </a:t>
            </a:r>
            <a:r>
              <a:rPr lang="en-US" sz="1400" dirty="0" err="1" smtClean="0">
                <a:solidFill>
                  <a:schemeClr val="bg1"/>
                </a:solidFill>
              </a:rPr>
              <a:t>hurs</a:t>
            </a:r>
            <a:r>
              <a:rPr lang="en-US" sz="1400" dirty="0" smtClean="0">
                <a:solidFill>
                  <a:schemeClr val="bg1"/>
                </a:solidFill>
              </a:rPr>
              <a:t> pr </a:t>
            </a:r>
            <a:r>
              <a:rPr lang="en-US" sz="1400" dirty="0" err="1" smtClean="0">
                <a:solidFill>
                  <a:schemeClr val="bg1"/>
                </a:solidFill>
              </a:rPr>
              <a:t>prsn</a:t>
            </a:r>
            <a:r>
              <a:rPr lang="en-US" sz="1400" dirty="0" smtClean="0">
                <a:solidFill>
                  <a:schemeClr val="bg1"/>
                </a:solidFill>
              </a:rPr>
              <a:t> </a:t>
            </a:r>
            <a:r>
              <a:rPr lang="en-US" sz="1400" dirty="0" err="1" smtClean="0">
                <a:solidFill>
                  <a:schemeClr val="bg1"/>
                </a:solidFill>
              </a:rPr>
              <a:t>prw</a:t>
            </a:r>
            <a:r>
              <a:rPr lang="en-US" sz="1400" dirty="0" smtClean="0">
                <a:solidFill>
                  <a:schemeClr val="bg1"/>
                </a:solidFill>
              </a:rPr>
              <a:t> </a:t>
            </a:r>
            <a:r>
              <a:rPr lang="en-US" sz="1400" dirty="0" err="1" smtClean="0">
                <a:solidFill>
                  <a:schemeClr val="bg1"/>
                </a:solidFill>
              </a:rPr>
              <a:t>ps</a:t>
            </a:r>
            <a:r>
              <a:rPr lang="en-US" sz="1400" dirty="0" smtClean="0">
                <a:solidFill>
                  <a:schemeClr val="bg1"/>
                </a:solidFill>
              </a:rPr>
              <a:t> </a:t>
            </a:r>
            <a:r>
              <a:rPr lang="en-US" sz="1400" dirty="0" err="1" smtClean="0">
                <a:solidFill>
                  <a:schemeClr val="bg1"/>
                </a:solidFill>
              </a:rPr>
              <a:t>psl</a:t>
            </a:r>
            <a:r>
              <a:rPr lang="en-US" sz="1400" dirty="0" smtClean="0">
                <a:solidFill>
                  <a:schemeClr val="bg1"/>
                </a:solidFill>
              </a:rPr>
              <a:t> </a:t>
            </a:r>
            <a:r>
              <a:rPr lang="en-US" sz="1400" dirty="0" err="1" smtClean="0">
                <a:solidFill>
                  <a:schemeClr val="bg1"/>
                </a:solidFill>
              </a:rPr>
              <a:t>rlds</a:t>
            </a:r>
            <a:r>
              <a:rPr lang="en-US" sz="1400" dirty="0" smtClean="0">
                <a:solidFill>
                  <a:schemeClr val="bg1"/>
                </a:solidFill>
              </a:rPr>
              <a:t> </a:t>
            </a:r>
            <a:r>
              <a:rPr lang="en-US" sz="1400" dirty="0" err="1" smtClean="0">
                <a:solidFill>
                  <a:schemeClr val="bg1"/>
                </a:solidFill>
              </a:rPr>
              <a:t>rlus</a:t>
            </a:r>
            <a:r>
              <a:rPr lang="en-US" sz="1400" dirty="0" smtClean="0">
                <a:solidFill>
                  <a:schemeClr val="bg1"/>
                </a:solidFill>
              </a:rPr>
              <a:t> </a:t>
            </a:r>
            <a:r>
              <a:rPr lang="en-US" sz="1400" dirty="0" err="1" smtClean="0">
                <a:solidFill>
                  <a:schemeClr val="bg1"/>
                </a:solidFill>
              </a:rPr>
              <a:t>rlut</a:t>
            </a:r>
            <a:r>
              <a:rPr lang="en-US" sz="1400" dirty="0" smtClean="0">
                <a:solidFill>
                  <a:schemeClr val="bg1"/>
                </a:solidFill>
              </a:rPr>
              <a:t> </a:t>
            </a:r>
            <a:r>
              <a:rPr lang="en-US" sz="1400" dirty="0" err="1" smtClean="0">
                <a:solidFill>
                  <a:schemeClr val="bg1"/>
                </a:solidFill>
              </a:rPr>
              <a:t>rlutcs</a:t>
            </a:r>
            <a:r>
              <a:rPr lang="en-US" sz="1400" dirty="0" smtClean="0">
                <a:solidFill>
                  <a:schemeClr val="bg1"/>
                </a:solidFill>
              </a:rPr>
              <a:t> </a:t>
            </a:r>
            <a:r>
              <a:rPr lang="en-US" sz="1400" dirty="0" err="1" smtClean="0">
                <a:solidFill>
                  <a:schemeClr val="bg1"/>
                </a:solidFill>
              </a:rPr>
              <a:t>rsdt</a:t>
            </a:r>
            <a:r>
              <a:rPr lang="en-US" sz="1400" dirty="0" smtClean="0">
                <a:solidFill>
                  <a:schemeClr val="bg1"/>
                </a:solidFill>
              </a:rPr>
              <a:t> </a:t>
            </a:r>
            <a:r>
              <a:rPr lang="en-US" sz="1400" dirty="0" err="1" smtClean="0">
                <a:solidFill>
                  <a:schemeClr val="bg1"/>
                </a:solidFill>
              </a:rPr>
              <a:t>rsut</a:t>
            </a:r>
            <a:r>
              <a:rPr lang="en-US" sz="1400" dirty="0" smtClean="0">
                <a:solidFill>
                  <a:schemeClr val="bg1"/>
                </a:solidFill>
              </a:rPr>
              <a:t> </a:t>
            </a:r>
            <a:r>
              <a:rPr lang="en-US" sz="1400" dirty="0" err="1" smtClean="0">
                <a:solidFill>
                  <a:schemeClr val="bg1"/>
                </a:solidFill>
              </a:rPr>
              <a:t>rsutcs</a:t>
            </a:r>
            <a:r>
              <a:rPr lang="en-US" sz="1400" dirty="0" smtClean="0">
                <a:solidFill>
                  <a:schemeClr val="bg1"/>
                </a:solidFill>
              </a:rPr>
              <a:t> </a:t>
            </a:r>
            <a:r>
              <a:rPr lang="en-US" sz="1400" dirty="0" err="1" smtClean="0">
                <a:solidFill>
                  <a:schemeClr val="bg1"/>
                </a:solidFill>
              </a:rPr>
              <a:t>tas</a:t>
            </a:r>
            <a:r>
              <a:rPr lang="en-US" sz="1400" dirty="0" smtClean="0">
                <a:solidFill>
                  <a:schemeClr val="bg1"/>
                </a:solidFill>
              </a:rPr>
              <a:t> </a:t>
            </a:r>
            <a:r>
              <a:rPr lang="en-US" sz="1400" dirty="0" err="1" smtClean="0">
                <a:solidFill>
                  <a:schemeClr val="bg1"/>
                </a:solidFill>
              </a:rPr>
              <a:t>uas</a:t>
            </a:r>
            <a:r>
              <a:rPr lang="en-US" sz="1400" dirty="0" smtClean="0">
                <a:solidFill>
                  <a:schemeClr val="bg1"/>
                </a:solidFill>
              </a:rPr>
              <a:t> vas</a:t>
            </a:r>
          </a:p>
          <a:p>
            <a:pPr algn="l"/>
            <a:r>
              <a:rPr lang="en-US" sz="1400" dirty="0" err="1" smtClean="0">
                <a:solidFill>
                  <a:schemeClr val="bg1"/>
                </a:solidFill>
              </a:rPr>
              <a:t>piControl/atmos/day/day</a:t>
            </a:r>
            <a:r>
              <a:rPr lang="en-US" sz="1400" dirty="0" smtClean="0">
                <a:solidFill>
                  <a:schemeClr val="bg1"/>
                </a:solidFill>
              </a:rPr>
              <a:t>/          </a:t>
            </a:r>
            <a:r>
              <a:rPr lang="en-US" sz="1400" dirty="0" err="1" smtClean="0">
                <a:solidFill>
                  <a:schemeClr val="bg1"/>
                </a:solidFill>
              </a:rPr>
              <a:t>clt</a:t>
            </a:r>
            <a:r>
              <a:rPr lang="en-US" sz="1400" dirty="0" smtClean="0">
                <a:solidFill>
                  <a:schemeClr val="bg1"/>
                </a:solidFill>
              </a:rPr>
              <a:t> </a:t>
            </a:r>
            <a:r>
              <a:rPr lang="en-US" sz="1400" dirty="0" err="1" smtClean="0">
                <a:solidFill>
                  <a:schemeClr val="bg1"/>
                </a:solidFill>
              </a:rPr>
              <a:t>hfls</a:t>
            </a:r>
            <a:r>
              <a:rPr lang="en-US" sz="1400" dirty="0" smtClean="0">
                <a:solidFill>
                  <a:schemeClr val="bg1"/>
                </a:solidFill>
              </a:rPr>
              <a:t> </a:t>
            </a:r>
            <a:r>
              <a:rPr lang="en-US" sz="1400" dirty="0" err="1" smtClean="0">
                <a:solidFill>
                  <a:schemeClr val="bg1"/>
                </a:solidFill>
              </a:rPr>
              <a:t>hfss</a:t>
            </a:r>
            <a:r>
              <a:rPr lang="en-US" sz="1400" dirty="0" smtClean="0">
                <a:solidFill>
                  <a:schemeClr val="bg1"/>
                </a:solidFill>
              </a:rPr>
              <a:t> </a:t>
            </a:r>
            <a:r>
              <a:rPr lang="en-US" sz="1400" dirty="0" err="1" smtClean="0">
                <a:solidFill>
                  <a:schemeClr val="bg1"/>
                </a:solidFill>
              </a:rPr>
              <a:t>huss</a:t>
            </a:r>
            <a:r>
              <a:rPr lang="en-US" sz="1400" dirty="0" smtClean="0">
                <a:solidFill>
                  <a:schemeClr val="bg1"/>
                </a:solidFill>
              </a:rPr>
              <a:t> pr </a:t>
            </a:r>
            <a:r>
              <a:rPr lang="en-US" sz="1400" dirty="0" err="1" smtClean="0">
                <a:solidFill>
                  <a:schemeClr val="bg1"/>
                </a:solidFill>
              </a:rPr>
              <a:t>prsn</a:t>
            </a:r>
            <a:r>
              <a:rPr lang="en-US" sz="1400" dirty="0" smtClean="0">
                <a:solidFill>
                  <a:schemeClr val="bg1"/>
                </a:solidFill>
              </a:rPr>
              <a:t> </a:t>
            </a:r>
            <a:r>
              <a:rPr lang="en-US" sz="1400" dirty="0" err="1" smtClean="0">
                <a:solidFill>
                  <a:schemeClr val="bg1"/>
                </a:solidFill>
              </a:rPr>
              <a:t>psl</a:t>
            </a:r>
            <a:r>
              <a:rPr lang="en-US" sz="1400" dirty="0" smtClean="0">
                <a:solidFill>
                  <a:schemeClr val="bg1"/>
                </a:solidFill>
              </a:rPr>
              <a:t> </a:t>
            </a:r>
            <a:r>
              <a:rPr lang="en-US" sz="1400" dirty="0" err="1" smtClean="0">
                <a:solidFill>
                  <a:schemeClr val="bg1"/>
                </a:solidFill>
              </a:rPr>
              <a:t>rlds</a:t>
            </a:r>
            <a:r>
              <a:rPr lang="en-US" sz="1400" dirty="0" smtClean="0">
                <a:solidFill>
                  <a:schemeClr val="bg1"/>
                </a:solidFill>
              </a:rPr>
              <a:t> </a:t>
            </a:r>
            <a:r>
              <a:rPr lang="en-US" sz="1400" dirty="0" err="1" smtClean="0">
                <a:solidFill>
                  <a:schemeClr val="bg1"/>
                </a:solidFill>
              </a:rPr>
              <a:t>rlus</a:t>
            </a:r>
            <a:r>
              <a:rPr lang="en-US" sz="1400" dirty="0" smtClean="0">
                <a:solidFill>
                  <a:schemeClr val="bg1"/>
                </a:solidFill>
              </a:rPr>
              <a:t> </a:t>
            </a:r>
            <a:r>
              <a:rPr lang="en-US" sz="1400" dirty="0" err="1" smtClean="0">
                <a:solidFill>
                  <a:schemeClr val="bg1"/>
                </a:solidFill>
              </a:rPr>
              <a:t>rlut</a:t>
            </a:r>
            <a:r>
              <a:rPr lang="en-US" sz="1400" dirty="0" smtClean="0">
                <a:solidFill>
                  <a:schemeClr val="bg1"/>
                </a:solidFill>
              </a:rPr>
              <a:t> </a:t>
            </a:r>
            <a:r>
              <a:rPr lang="en-US" sz="1400" dirty="0" err="1" smtClean="0">
                <a:solidFill>
                  <a:schemeClr val="bg1"/>
                </a:solidFill>
              </a:rPr>
              <a:t>tas</a:t>
            </a:r>
            <a:r>
              <a:rPr lang="en-US" sz="1400" dirty="0" smtClean="0">
                <a:solidFill>
                  <a:schemeClr val="bg1"/>
                </a:solidFill>
              </a:rPr>
              <a:t> </a:t>
            </a:r>
            <a:r>
              <a:rPr lang="en-US" sz="1400" dirty="0" err="1" smtClean="0">
                <a:solidFill>
                  <a:schemeClr val="bg1"/>
                </a:solidFill>
              </a:rPr>
              <a:t>uas</a:t>
            </a:r>
            <a:r>
              <a:rPr lang="en-US" sz="1400" dirty="0" smtClean="0">
                <a:solidFill>
                  <a:schemeClr val="bg1"/>
                </a:solidFill>
              </a:rPr>
              <a:t> vas</a:t>
            </a:r>
          </a:p>
          <a:p>
            <a:pPr algn="l"/>
            <a:r>
              <a:rPr lang="en-US" sz="1400" dirty="0" err="1" smtClean="0">
                <a:solidFill>
                  <a:schemeClr val="bg1"/>
                </a:solidFill>
              </a:rPr>
              <a:t>piControl/ocean/mon/Omon</a:t>
            </a:r>
            <a:r>
              <a:rPr lang="en-US" sz="1400" dirty="0" smtClean="0">
                <a:solidFill>
                  <a:schemeClr val="bg1"/>
                </a:solidFill>
              </a:rPr>
              <a:t>/    </a:t>
            </a:r>
            <a:r>
              <a:rPr lang="en-US" sz="1400" dirty="0" err="1" smtClean="0">
                <a:solidFill>
                  <a:schemeClr val="bg1"/>
                </a:solidFill>
              </a:rPr>
              <a:t>msftmyz</a:t>
            </a:r>
            <a:r>
              <a:rPr lang="en-US" sz="1400" dirty="0" smtClean="0">
                <a:solidFill>
                  <a:schemeClr val="bg1"/>
                </a:solidFill>
              </a:rPr>
              <a:t> </a:t>
            </a:r>
            <a:r>
              <a:rPr lang="en-US" sz="1400" dirty="0" err="1" smtClean="0">
                <a:solidFill>
                  <a:schemeClr val="bg1"/>
                </a:solidFill>
              </a:rPr>
              <a:t>psu</a:t>
            </a:r>
            <a:r>
              <a:rPr lang="en-US" sz="1400" dirty="0" smtClean="0">
                <a:solidFill>
                  <a:schemeClr val="bg1"/>
                </a:solidFill>
              </a:rPr>
              <a:t> </a:t>
            </a:r>
            <a:r>
              <a:rPr lang="en-US" sz="1400" dirty="0" err="1" smtClean="0">
                <a:solidFill>
                  <a:schemeClr val="bg1"/>
                </a:solidFill>
              </a:rPr>
              <a:t>rhopoto</a:t>
            </a:r>
            <a:r>
              <a:rPr lang="en-US" sz="1400" dirty="0" smtClean="0">
                <a:solidFill>
                  <a:schemeClr val="bg1"/>
                </a:solidFill>
              </a:rPr>
              <a:t> so </a:t>
            </a:r>
            <a:r>
              <a:rPr lang="en-US" sz="1400" dirty="0" err="1" smtClean="0">
                <a:solidFill>
                  <a:schemeClr val="bg1"/>
                </a:solidFill>
              </a:rPr>
              <a:t>thetao</a:t>
            </a:r>
            <a:r>
              <a:rPr lang="en-US" sz="1400" dirty="0" smtClean="0">
                <a:solidFill>
                  <a:schemeClr val="bg1"/>
                </a:solidFill>
              </a:rPr>
              <a:t> </a:t>
            </a:r>
            <a:r>
              <a:rPr lang="en-US" sz="1400" dirty="0" err="1" smtClean="0">
                <a:solidFill>
                  <a:schemeClr val="bg1"/>
                </a:solidFill>
              </a:rPr>
              <a:t>tos</a:t>
            </a:r>
            <a:r>
              <a:rPr lang="en-US" sz="1400" dirty="0" smtClean="0">
                <a:solidFill>
                  <a:schemeClr val="bg1"/>
                </a:solidFill>
              </a:rPr>
              <a:t> </a:t>
            </a:r>
            <a:r>
              <a:rPr lang="en-US" sz="1400" dirty="0" err="1" smtClean="0">
                <a:solidFill>
                  <a:schemeClr val="bg1"/>
                </a:solidFill>
              </a:rPr>
              <a:t>uo</a:t>
            </a:r>
            <a:r>
              <a:rPr lang="en-US" sz="1400" dirty="0" smtClean="0">
                <a:solidFill>
                  <a:schemeClr val="bg1"/>
                </a:solidFill>
              </a:rPr>
              <a:t> </a:t>
            </a:r>
            <a:r>
              <a:rPr lang="en-US" sz="1400" dirty="0" err="1" smtClean="0">
                <a:solidFill>
                  <a:schemeClr val="bg1"/>
                </a:solidFill>
              </a:rPr>
              <a:t>vo</a:t>
            </a:r>
            <a:endParaRPr lang="en-US" sz="1400" dirty="0" smtClean="0">
              <a:solidFill>
                <a:schemeClr val="bg1"/>
              </a:solidFill>
            </a:endParaRPr>
          </a:p>
          <a:p>
            <a:pPr algn="l"/>
            <a:r>
              <a:rPr lang="en-US" sz="1400" dirty="0" err="1" smtClean="0">
                <a:solidFill>
                  <a:schemeClr val="bg1"/>
                </a:solidFill>
              </a:rPr>
              <a:t>piControl</a:t>
            </a:r>
            <a:r>
              <a:rPr lang="en-US" sz="1400" dirty="0" smtClean="0">
                <a:solidFill>
                  <a:schemeClr val="bg1"/>
                </a:solidFill>
              </a:rPr>
              <a:t>/ocean/day/day/           </a:t>
            </a:r>
            <a:r>
              <a:rPr lang="en-US" sz="1400" dirty="0" err="1" smtClean="0">
                <a:solidFill>
                  <a:schemeClr val="bg1"/>
                </a:solidFill>
              </a:rPr>
              <a:t>tos</a:t>
            </a:r>
            <a:endParaRPr lang="en-US" sz="1400" dirty="0" smtClean="0">
              <a:solidFill>
                <a:schemeClr val="bg1"/>
              </a:solidFill>
            </a:endParaRPr>
          </a:p>
          <a:p>
            <a:pPr algn="l"/>
            <a:r>
              <a:rPr lang="en-US" sz="1400" dirty="0" err="1" smtClean="0">
                <a:solidFill>
                  <a:schemeClr val="bg1"/>
                </a:solidFill>
              </a:rPr>
              <a:t>piControl/land/mon/Lmon</a:t>
            </a:r>
            <a:r>
              <a:rPr lang="en-US" sz="1400" dirty="0" smtClean="0">
                <a:solidFill>
                  <a:schemeClr val="bg1"/>
                </a:solidFill>
              </a:rPr>
              <a:t>/        </a:t>
            </a:r>
            <a:r>
              <a:rPr lang="en-US" sz="1400" dirty="0" err="1" smtClean="0">
                <a:solidFill>
                  <a:schemeClr val="bg1"/>
                </a:solidFill>
              </a:rPr>
              <a:t>evspsblsoi</a:t>
            </a:r>
            <a:r>
              <a:rPr lang="en-US" sz="1400" dirty="0" smtClean="0">
                <a:solidFill>
                  <a:schemeClr val="bg1"/>
                </a:solidFill>
              </a:rPr>
              <a:t> </a:t>
            </a:r>
            <a:r>
              <a:rPr lang="en-US" sz="1400" dirty="0" err="1" smtClean="0">
                <a:solidFill>
                  <a:schemeClr val="bg1"/>
                </a:solidFill>
              </a:rPr>
              <a:t>evspsblveg</a:t>
            </a:r>
            <a:r>
              <a:rPr lang="en-US" sz="1400" dirty="0" smtClean="0">
                <a:solidFill>
                  <a:schemeClr val="bg1"/>
                </a:solidFill>
              </a:rPr>
              <a:t> </a:t>
            </a:r>
            <a:r>
              <a:rPr lang="en-US" sz="1400" dirty="0" err="1" smtClean="0">
                <a:solidFill>
                  <a:schemeClr val="bg1"/>
                </a:solidFill>
              </a:rPr>
              <a:t>lai</a:t>
            </a:r>
            <a:r>
              <a:rPr lang="en-US" sz="1400" dirty="0" smtClean="0">
                <a:solidFill>
                  <a:schemeClr val="bg1"/>
                </a:solidFill>
              </a:rPr>
              <a:t> </a:t>
            </a:r>
            <a:r>
              <a:rPr lang="en-US" sz="1400" dirty="0" err="1" smtClean="0">
                <a:solidFill>
                  <a:schemeClr val="bg1"/>
                </a:solidFill>
              </a:rPr>
              <a:t>mrro</a:t>
            </a:r>
            <a:r>
              <a:rPr lang="en-US" sz="1400" dirty="0" smtClean="0">
                <a:solidFill>
                  <a:schemeClr val="bg1"/>
                </a:solidFill>
              </a:rPr>
              <a:t> </a:t>
            </a:r>
            <a:r>
              <a:rPr lang="en-US" sz="1400" dirty="0" err="1" smtClean="0">
                <a:solidFill>
                  <a:schemeClr val="bg1"/>
                </a:solidFill>
              </a:rPr>
              <a:t>mrso</a:t>
            </a:r>
            <a:r>
              <a:rPr lang="en-US" sz="1400" dirty="0" smtClean="0">
                <a:solidFill>
                  <a:schemeClr val="bg1"/>
                </a:solidFill>
              </a:rPr>
              <a:t> </a:t>
            </a:r>
            <a:r>
              <a:rPr lang="en-US" sz="1400" dirty="0" err="1" smtClean="0">
                <a:solidFill>
                  <a:schemeClr val="bg1"/>
                </a:solidFill>
              </a:rPr>
              <a:t>mrsos</a:t>
            </a:r>
            <a:r>
              <a:rPr lang="en-US" sz="1400" dirty="0" smtClean="0">
                <a:solidFill>
                  <a:schemeClr val="bg1"/>
                </a:solidFill>
              </a:rPr>
              <a:t> </a:t>
            </a:r>
            <a:r>
              <a:rPr lang="en-US" sz="1400" dirty="0" err="1" smtClean="0">
                <a:solidFill>
                  <a:schemeClr val="bg1"/>
                </a:solidFill>
              </a:rPr>
              <a:t>tran</a:t>
            </a:r>
            <a:endParaRPr lang="en-US" sz="1400" dirty="0" smtClean="0">
              <a:solidFill>
                <a:schemeClr val="bg1"/>
              </a:solidFill>
            </a:endParaRPr>
          </a:p>
          <a:p>
            <a:pPr algn="l"/>
            <a:r>
              <a:rPr lang="en-US" sz="1400" dirty="0" err="1" smtClean="0">
                <a:solidFill>
                  <a:schemeClr val="bg1"/>
                </a:solidFill>
              </a:rPr>
              <a:t>piControl</a:t>
            </a:r>
            <a:r>
              <a:rPr lang="en-US" sz="1400" dirty="0" smtClean="0">
                <a:solidFill>
                  <a:schemeClr val="bg1"/>
                </a:solidFill>
              </a:rPr>
              <a:t>/land/day/day/              </a:t>
            </a:r>
            <a:r>
              <a:rPr lang="en-US" sz="1400" dirty="0" err="1" smtClean="0">
                <a:solidFill>
                  <a:schemeClr val="bg1"/>
                </a:solidFill>
              </a:rPr>
              <a:t>mrsos</a:t>
            </a:r>
            <a:endParaRPr lang="en-US" sz="1400" dirty="0" smtClean="0">
              <a:solidFill>
                <a:schemeClr val="bg1"/>
              </a:solidFill>
            </a:endParaRPr>
          </a:p>
          <a:p>
            <a:pPr algn="l"/>
            <a:r>
              <a:rPr lang="en-US" sz="1400" dirty="0" err="1" smtClean="0">
                <a:solidFill>
                  <a:schemeClr val="bg1"/>
                </a:solidFill>
              </a:rPr>
              <a:t>piControl/landIce/mon/LImon</a:t>
            </a:r>
            <a:r>
              <a:rPr lang="en-US" sz="1400" dirty="0" smtClean="0">
                <a:solidFill>
                  <a:schemeClr val="bg1"/>
                </a:solidFill>
              </a:rPr>
              <a:t>/  </a:t>
            </a:r>
            <a:r>
              <a:rPr lang="en-US" sz="1400" dirty="0" err="1" smtClean="0">
                <a:solidFill>
                  <a:schemeClr val="bg1"/>
                </a:solidFill>
              </a:rPr>
              <a:t>snc</a:t>
            </a:r>
            <a:r>
              <a:rPr lang="en-US" sz="1400" dirty="0" smtClean="0">
                <a:solidFill>
                  <a:schemeClr val="bg1"/>
                </a:solidFill>
              </a:rPr>
              <a:t> </a:t>
            </a:r>
            <a:r>
              <a:rPr lang="en-US" sz="1400" dirty="0" err="1" smtClean="0">
                <a:solidFill>
                  <a:schemeClr val="bg1"/>
                </a:solidFill>
              </a:rPr>
              <a:t>snw</a:t>
            </a:r>
            <a:endParaRPr lang="en-US" sz="1400" dirty="0" smtClean="0">
              <a:solidFill>
                <a:schemeClr val="bg1"/>
              </a:solidFill>
            </a:endParaRPr>
          </a:p>
          <a:p>
            <a:pPr algn="l"/>
            <a:r>
              <a:rPr lang="en-US" sz="1400" dirty="0" err="1" smtClean="0">
                <a:solidFill>
                  <a:schemeClr val="bg1"/>
                </a:solidFill>
              </a:rPr>
              <a:t>piControl/seaIce/mon/OImon</a:t>
            </a:r>
            <a:r>
              <a:rPr lang="en-US" sz="1400" dirty="0" smtClean="0">
                <a:solidFill>
                  <a:schemeClr val="bg1"/>
                </a:solidFill>
              </a:rPr>
              <a:t>/   sic sit</a:t>
            </a:r>
          </a:p>
          <a:p>
            <a:pPr algn="l"/>
            <a:endParaRPr lang="en-US" sz="1400" dirty="0" smtClean="0">
              <a:solidFill>
                <a:schemeClr val="bg1"/>
              </a:solidFill>
            </a:endParaRPr>
          </a:p>
          <a:p>
            <a:pPr algn="l"/>
            <a:r>
              <a:rPr lang="en-US" sz="1400" dirty="0" smtClean="0">
                <a:solidFill>
                  <a:schemeClr val="bg1"/>
                </a:solidFill>
              </a:rPr>
              <a:t>historical/</a:t>
            </a:r>
            <a:r>
              <a:rPr lang="en-US" sz="1400" dirty="0" err="1" smtClean="0">
                <a:solidFill>
                  <a:schemeClr val="bg1"/>
                </a:solidFill>
              </a:rPr>
              <a:t>atmos/mon/Amon</a:t>
            </a:r>
            <a:r>
              <a:rPr lang="en-US" sz="1400" dirty="0" smtClean="0">
                <a:solidFill>
                  <a:schemeClr val="bg1"/>
                </a:solidFill>
              </a:rPr>
              <a:t>/     </a:t>
            </a:r>
            <a:r>
              <a:rPr lang="en-US" sz="1400" dirty="0" err="1" smtClean="0">
                <a:solidFill>
                  <a:schemeClr val="bg1"/>
                </a:solidFill>
              </a:rPr>
              <a:t>clt</a:t>
            </a:r>
            <a:r>
              <a:rPr lang="en-US" sz="1400" dirty="0" smtClean="0">
                <a:solidFill>
                  <a:schemeClr val="bg1"/>
                </a:solidFill>
              </a:rPr>
              <a:t> </a:t>
            </a:r>
            <a:r>
              <a:rPr lang="en-US" sz="1400" dirty="0" err="1" smtClean="0">
                <a:solidFill>
                  <a:schemeClr val="bg1"/>
                </a:solidFill>
              </a:rPr>
              <a:t>hfls</a:t>
            </a:r>
            <a:r>
              <a:rPr lang="en-US" sz="1400" dirty="0" smtClean="0">
                <a:solidFill>
                  <a:schemeClr val="bg1"/>
                </a:solidFill>
              </a:rPr>
              <a:t> </a:t>
            </a:r>
            <a:r>
              <a:rPr lang="en-US" sz="1400" dirty="0" err="1" smtClean="0">
                <a:solidFill>
                  <a:schemeClr val="bg1"/>
                </a:solidFill>
              </a:rPr>
              <a:t>hfss</a:t>
            </a:r>
            <a:r>
              <a:rPr lang="en-US" sz="1400" dirty="0" smtClean="0">
                <a:solidFill>
                  <a:schemeClr val="bg1"/>
                </a:solidFill>
              </a:rPr>
              <a:t> </a:t>
            </a:r>
            <a:r>
              <a:rPr lang="en-US" sz="1400" dirty="0" err="1" smtClean="0">
                <a:solidFill>
                  <a:schemeClr val="bg1"/>
                </a:solidFill>
              </a:rPr>
              <a:t>hurs</a:t>
            </a:r>
            <a:r>
              <a:rPr lang="en-US" sz="1400" dirty="0" smtClean="0">
                <a:solidFill>
                  <a:schemeClr val="bg1"/>
                </a:solidFill>
              </a:rPr>
              <a:t> pr </a:t>
            </a:r>
            <a:r>
              <a:rPr lang="en-US" sz="1400" dirty="0" err="1" smtClean="0">
                <a:solidFill>
                  <a:schemeClr val="bg1"/>
                </a:solidFill>
              </a:rPr>
              <a:t>prsn</a:t>
            </a:r>
            <a:r>
              <a:rPr lang="en-US" sz="1400" dirty="0" smtClean="0">
                <a:solidFill>
                  <a:schemeClr val="bg1"/>
                </a:solidFill>
              </a:rPr>
              <a:t> </a:t>
            </a:r>
            <a:r>
              <a:rPr lang="en-US" sz="1400" dirty="0" err="1" smtClean="0">
                <a:solidFill>
                  <a:schemeClr val="bg1"/>
                </a:solidFill>
              </a:rPr>
              <a:t>prw</a:t>
            </a:r>
            <a:r>
              <a:rPr lang="en-US" sz="1400" dirty="0" smtClean="0">
                <a:solidFill>
                  <a:schemeClr val="bg1"/>
                </a:solidFill>
              </a:rPr>
              <a:t> </a:t>
            </a:r>
            <a:r>
              <a:rPr lang="en-US" sz="1400" dirty="0" err="1" smtClean="0">
                <a:solidFill>
                  <a:schemeClr val="bg1"/>
                </a:solidFill>
              </a:rPr>
              <a:t>ps</a:t>
            </a:r>
            <a:r>
              <a:rPr lang="en-US" sz="1400" dirty="0" smtClean="0">
                <a:solidFill>
                  <a:schemeClr val="bg1"/>
                </a:solidFill>
              </a:rPr>
              <a:t> </a:t>
            </a:r>
            <a:r>
              <a:rPr lang="en-US" sz="1400" dirty="0" err="1" smtClean="0">
                <a:solidFill>
                  <a:schemeClr val="bg1"/>
                </a:solidFill>
              </a:rPr>
              <a:t>psl</a:t>
            </a:r>
            <a:r>
              <a:rPr lang="en-US" sz="1400" dirty="0" smtClean="0">
                <a:solidFill>
                  <a:schemeClr val="bg1"/>
                </a:solidFill>
              </a:rPr>
              <a:t> </a:t>
            </a:r>
            <a:r>
              <a:rPr lang="en-US" sz="1400" dirty="0" err="1" smtClean="0">
                <a:solidFill>
                  <a:schemeClr val="bg1"/>
                </a:solidFill>
              </a:rPr>
              <a:t>rlds</a:t>
            </a:r>
            <a:r>
              <a:rPr lang="en-US" sz="1400" dirty="0" smtClean="0">
                <a:solidFill>
                  <a:schemeClr val="bg1"/>
                </a:solidFill>
              </a:rPr>
              <a:t> </a:t>
            </a:r>
            <a:r>
              <a:rPr lang="en-US" sz="1400" dirty="0" err="1" smtClean="0">
                <a:solidFill>
                  <a:schemeClr val="bg1"/>
                </a:solidFill>
              </a:rPr>
              <a:t>rlus</a:t>
            </a:r>
            <a:r>
              <a:rPr lang="en-US" sz="1400" dirty="0" smtClean="0">
                <a:solidFill>
                  <a:schemeClr val="bg1"/>
                </a:solidFill>
              </a:rPr>
              <a:t> </a:t>
            </a:r>
            <a:r>
              <a:rPr lang="en-US" sz="1400" dirty="0" err="1" smtClean="0">
                <a:solidFill>
                  <a:schemeClr val="bg1"/>
                </a:solidFill>
              </a:rPr>
              <a:t>rlut</a:t>
            </a:r>
            <a:r>
              <a:rPr lang="en-US" sz="1400" dirty="0" smtClean="0">
                <a:solidFill>
                  <a:schemeClr val="bg1"/>
                </a:solidFill>
              </a:rPr>
              <a:t> </a:t>
            </a:r>
            <a:r>
              <a:rPr lang="en-US" sz="1400" dirty="0" err="1" smtClean="0">
                <a:solidFill>
                  <a:schemeClr val="bg1"/>
                </a:solidFill>
              </a:rPr>
              <a:t>rlutcs</a:t>
            </a:r>
            <a:r>
              <a:rPr lang="en-US" sz="1400" dirty="0" smtClean="0">
                <a:solidFill>
                  <a:schemeClr val="bg1"/>
                </a:solidFill>
              </a:rPr>
              <a:t> </a:t>
            </a:r>
            <a:r>
              <a:rPr lang="en-US" sz="1400" dirty="0" err="1" smtClean="0">
                <a:solidFill>
                  <a:schemeClr val="bg1"/>
                </a:solidFill>
              </a:rPr>
              <a:t>rsdt</a:t>
            </a:r>
            <a:r>
              <a:rPr lang="en-US" sz="1400" dirty="0" smtClean="0">
                <a:solidFill>
                  <a:schemeClr val="bg1"/>
                </a:solidFill>
              </a:rPr>
              <a:t> </a:t>
            </a:r>
            <a:r>
              <a:rPr lang="en-US" sz="1400" dirty="0" err="1" smtClean="0">
                <a:solidFill>
                  <a:schemeClr val="bg1"/>
                </a:solidFill>
              </a:rPr>
              <a:t>rsut</a:t>
            </a:r>
            <a:r>
              <a:rPr lang="en-US" sz="1400" dirty="0" smtClean="0">
                <a:solidFill>
                  <a:schemeClr val="bg1"/>
                </a:solidFill>
              </a:rPr>
              <a:t> </a:t>
            </a:r>
            <a:r>
              <a:rPr lang="en-US" sz="1400" dirty="0" err="1" smtClean="0">
                <a:solidFill>
                  <a:schemeClr val="bg1"/>
                </a:solidFill>
              </a:rPr>
              <a:t>rsutcs</a:t>
            </a:r>
            <a:r>
              <a:rPr lang="en-US" sz="1400" dirty="0" smtClean="0">
                <a:solidFill>
                  <a:schemeClr val="bg1"/>
                </a:solidFill>
              </a:rPr>
              <a:t> </a:t>
            </a:r>
            <a:r>
              <a:rPr lang="en-US" sz="1400" dirty="0" err="1" smtClean="0">
                <a:solidFill>
                  <a:schemeClr val="bg1"/>
                </a:solidFill>
              </a:rPr>
              <a:t>tas</a:t>
            </a:r>
            <a:r>
              <a:rPr lang="en-US" sz="1400" dirty="0" smtClean="0">
                <a:solidFill>
                  <a:schemeClr val="bg1"/>
                </a:solidFill>
              </a:rPr>
              <a:t> </a:t>
            </a:r>
            <a:r>
              <a:rPr lang="en-US" sz="1400" dirty="0" err="1" smtClean="0">
                <a:solidFill>
                  <a:schemeClr val="bg1"/>
                </a:solidFill>
              </a:rPr>
              <a:t>uas</a:t>
            </a:r>
            <a:r>
              <a:rPr lang="en-US" sz="1400" dirty="0" smtClean="0">
                <a:solidFill>
                  <a:schemeClr val="bg1"/>
                </a:solidFill>
              </a:rPr>
              <a:t> vas</a:t>
            </a:r>
          </a:p>
          <a:p>
            <a:pPr algn="l"/>
            <a:r>
              <a:rPr lang="en-US" sz="1400" dirty="0" smtClean="0">
                <a:solidFill>
                  <a:schemeClr val="bg1"/>
                </a:solidFill>
              </a:rPr>
              <a:t>historical/</a:t>
            </a:r>
            <a:r>
              <a:rPr lang="en-US" sz="1400" dirty="0" err="1" smtClean="0">
                <a:solidFill>
                  <a:schemeClr val="bg1"/>
                </a:solidFill>
              </a:rPr>
              <a:t>atmos</a:t>
            </a:r>
            <a:r>
              <a:rPr lang="en-US" sz="1400" dirty="0" smtClean="0">
                <a:solidFill>
                  <a:schemeClr val="bg1"/>
                </a:solidFill>
              </a:rPr>
              <a:t>/day/day/           </a:t>
            </a:r>
            <a:r>
              <a:rPr lang="en-US" sz="1400" dirty="0" err="1" smtClean="0">
                <a:solidFill>
                  <a:schemeClr val="bg1"/>
                </a:solidFill>
              </a:rPr>
              <a:t>clt</a:t>
            </a:r>
            <a:r>
              <a:rPr lang="en-US" sz="1400" dirty="0" smtClean="0">
                <a:solidFill>
                  <a:schemeClr val="bg1"/>
                </a:solidFill>
              </a:rPr>
              <a:t> </a:t>
            </a:r>
            <a:r>
              <a:rPr lang="en-US" sz="1400" dirty="0" err="1" smtClean="0">
                <a:solidFill>
                  <a:schemeClr val="bg1"/>
                </a:solidFill>
              </a:rPr>
              <a:t>hfls</a:t>
            </a:r>
            <a:r>
              <a:rPr lang="en-US" sz="1400" dirty="0" smtClean="0">
                <a:solidFill>
                  <a:schemeClr val="bg1"/>
                </a:solidFill>
              </a:rPr>
              <a:t> </a:t>
            </a:r>
            <a:r>
              <a:rPr lang="en-US" sz="1400" dirty="0" err="1" smtClean="0">
                <a:solidFill>
                  <a:schemeClr val="bg1"/>
                </a:solidFill>
              </a:rPr>
              <a:t>hfss</a:t>
            </a:r>
            <a:r>
              <a:rPr lang="en-US" sz="1400" dirty="0" smtClean="0">
                <a:solidFill>
                  <a:schemeClr val="bg1"/>
                </a:solidFill>
              </a:rPr>
              <a:t> </a:t>
            </a:r>
            <a:r>
              <a:rPr lang="en-US" sz="1400" dirty="0" err="1" smtClean="0">
                <a:solidFill>
                  <a:schemeClr val="bg1"/>
                </a:solidFill>
              </a:rPr>
              <a:t>huss</a:t>
            </a:r>
            <a:r>
              <a:rPr lang="en-US" sz="1400" dirty="0" smtClean="0">
                <a:solidFill>
                  <a:schemeClr val="bg1"/>
                </a:solidFill>
              </a:rPr>
              <a:t> pr </a:t>
            </a:r>
            <a:r>
              <a:rPr lang="en-US" sz="1400" dirty="0" err="1" smtClean="0">
                <a:solidFill>
                  <a:schemeClr val="bg1"/>
                </a:solidFill>
              </a:rPr>
              <a:t>prsn</a:t>
            </a:r>
            <a:r>
              <a:rPr lang="en-US" sz="1400" dirty="0" smtClean="0">
                <a:solidFill>
                  <a:schemeClr val="bg1"/>
                </a:solidFill>
              </a:rPr>
              <a:t> </a:t>
            </a:r>
            <a:r>
              <a:rPr lang="en-US" sz="1400" dirty="0" err="1" smtClean="0">
                <a:solidFill>
                  <a:schemeClr val="bg1"/>
                </a:solidFill>
              </a:rPr>
              <a:t>psl</a:t>
            </a:r>
            <a:r>
              <a:rPr lang="en-US" sz="1400" dirty="0" smtClean="0">
                <a:solidFill>
                  <a:schemeClr val="bg1"/>
                </a:solidFill>
              </a:rPr>
              <a:t> </a:t>
            </a:r>
            <a:r>
              <a:rPr lang="en-US" sz="1400" dirty="0" err="1" smtClean="0">
                <a:solidFill>
                  <a:schemeClr val="bg1"/>
                </a:solidFill>
              </a:rPr>
              <a:t>rlds</a:t>
            </a:r>
            <a:r>
              <a:rPr lang="en-US" sz="1400" dirty="0" smtClean="0">
                <a:solidFill>
                  <a:schemeClr val="bg1"/>
                </a:solidFill>
              </a:rPr>
              <a:t> </a:t>
            </a:r>
            <a:r>
              <a:rPr lang="en-US" sz="1400" dirty="0" err="1" smtClean="0">
                <a:solidFill>
                  <a:schemeClr val="bg1"/>
                </a:solidFill>
              </a:rPr>
              <a:t>rlus</a:t>
            </a:r>
            <a:r>
              <a:rPr lang="en-US" sz="1400" dirty="0" smtClean="0">
                <a:solidFill>
                  <a:schemeClr val="bg1"/>
                </a:solidFill>
              </a:rPr>
              <a:t> </a:t>
            </a:r>
            <a:r>
              <a:rPr lang="en-US" sz="1400" dirty="0" err="1" smtClean="0">
                <a:solidFill>
                  <a:schemeClr val="bg1"/>
                </a:solidFill>
              </a:rPr>
              <a:t>rlut</a:t>
            </a:r>
            <a:r>
              <a:rPr lang="en-US" sz="1400" dirty="0" smtClean="0">
                <a:solidFill>
                  <a:schemeClr val="bg1"/>
                </a:solidFill>
              </a:rPr>
              <a:t> </a:t>
            </a:r>
            <a:r>
              <a:rPr lang="en-US" sz="1400" dirty="0" err="1" smtClean="0">
                <a:solidFill>
                  <a:schemeClr val="bg1"/>
                </a:solidFill>
              </a:rPr>
              <a:t>tas</a:t>
            </a:r>
            <a:r>
              <a:rPr lang="en-US" sz="1400" dirty="0" smtClean="0">
                <a:solidFill>
                  <a:schemeClr val="bg1"/>
                </a:solidFill>
              </a:rPr>
              <a:t> </a:t>
            </a:r>
            <a:r>
              <a:rPr lang="en-US" sz="1400" dirty="0" err="1" smtClean="0">
                <a:solidFill>
                  <a:schemeClr val="bg1"/>
                </a:solidFill>
              </a:rPr>
              <a:t>ua</a:t>
            </a:r>
            <a:r>
              <a:rPr lang="en-US" sz="1400" dirty="0" smtClean="0">
                <a:solidFill>
                  <a:schemeClr val="bg1"/>
                </a:solidFill>
              </a:rPr>
              <a:t> </a:t>
            </a:r>
            <a:r>
              <a:rPr lang="en-US" sz="1400" dirty="0" err="1" smtClean="0">
                <a:solidFill>
                  <a:schemeClr val="bg1"/>
                </a:solidFill>
              </a:rPr>
              <a:t>uas</a:t>
            </a:r>
            <a:r>
              <a:rPr lang="en-US" sz="1400" dirty="0" smtClean="0">
                <a:solidFill>
                  <a:schemeClr val="bg1"/>
                </a:solidFill>
              </a:rPr>
              <a:t> </a:t>
            </a:r>
            <a:r>
              <a:rPr lang="en-US" sz="1400" dirty="0" err="1" smtClean="0">
                <a:solidFill>
                  <a:schemeClr val="bg1"/>
                </a:solidFill>
              </a:rPr>
              <a:t>va</a:t>
            </a:r>
            <a:r>
              <a:rPr lang="en-US" sz="1400" dirty="0" smtClean="0">
                <a:solidFill>
                  <a:schemeClr val="bg1"/>
                </a:solidFill>
              </a:rPr>
              <a:t> vas</a:t>
            </a:r>
          </a:p>
          <a:p>
            <a:pPr algn="l"/>
            <a:r>
              <a:rPr lang="en-US" sz="1400" dirty="0" smtClean="0">
                <a:solidFill>
                  <a:schemeClr val="bg1"/>
                </a:solidFill>
              </a:rPr>
              <a:t>historical/</a:t>
            </a:r>
            <a:r>
              <a:rPr lang="en-US" sz="1400" dirty="0" err="1" smtClean="0">
                <a:solidFill>
                  <a:schemeClr val="bg1"/>
                </a:solidFill>
              </a:rPr>
              <a:t>atmos/fx/fx</a:t>
            </a:r>
            <a:r>
              <a:rPr lang="en-US" sz="1400" dirty="0" smtClean="0">
                <a:solidFill>
                  <a:schemeClr val="bg1"/>
                </a:solidFill>
              </a:rPr>
              <a:t>/                 </a:t>
            </a:r>
            <a:r>
              <a:rPr lang="en-US" sz="1400" dirty="0" err="1" smtClean="0">
                <a:solidFill>
                  <a:schemeClr val="bg1"/>
                </a:solidFill>
              </a:rPr>
              <a:t>sftlf</a:t>
            </a:r>
            <a:endParaRPr lang="en-US" sz="1400" dirty="0" smtClean="0">
              <a:solidFill>
                <a:schemeClr val="bg1"/>
              </a:solidFill>
            </a:endParaRPr>
          </a:p>
          <a:p>
            <a:pPr algn="l"/>
            <a:r>
              <a:rPr lang="en-US" sz="1400" dirty="0" smtClean="0">
                <a:solidFill>
                  <a:schemeClr val="bg1"/>
                </a:solidFill>
              </a:rPr>
              <a:t>historical/ocean/</a:t>
            </a:r>
            <a:r>
              <a:rPr lang="en-US" sz="1400" dirty="0" err="1" smtClean="0">
                <a:solidFill>
                  <a:schemeClr val="bg1"/>
                </a:solidFill>
              </a:rPr>
              <a:t>mon/Omon</a:t>
            </a:r>
            <a:r>
              <a:rPr lang="en-US" sz="1400" dirty="0" smtClean="0">
                <a:solidFill>
                  <a:schemeClr val="bg1"/>
                </a:solidFill>
              </a:rPr>
              <a:t>/    </a:t>
            </a:r>
            <a:r>
              <a:rPr lang="en-US" sz="1400" dirty="0" err="1" smtClean="0">
                <a:solidFill>
                  <a:schemeClr val="bg1"/>
                </a:solidFill>
              </a:rPr>
              <a:t>msftmyz</a:t>
            </a:r>
            <a:r>
              <a:rPr lang="en-US" sz="1400" dirty="0" smtClean="0">
                <a:solidFill>
                  <a:schemeClr val="bg1"/>
                </a:solidFill>
              </a:rPr>
              <a:t> </a:t>
            </a:r>
            <a:r>
              <a:rPr lang="en-US" sz="1400" dirty="0" err="1" smtClean="0">
                <a:solidFill>
                  <a:schemeClr val="bg1"/>
                </a:solidFill>
              </a:rPr>
              <a:t>psu</a:t>
            </a:r>
            <a:r>
              <a:rPr lang="en-US" sz="1400" dirty="0" smtClean="0">
                <a:solidFill>
                  <a:schemeClr val="bg1"/>
                </a:solidFill>
              </a:rPr>
              <a:t> </a:t>
            </a:r>
            <a:r>
              <a:rPr lang="en-US" sz="1400" dirty="0" err="1" smtClean="0">
                <a:solidFill>
                  <a:schemeClr val="bg1"/>
                </a:solidFill>
              </a:rPr>
              <a:t>tauuo</a:t>
            </a:r>
            <a:r>
              <a:rPr lang="en-US" sz="1400" dirty="0" smtClean="0">
                <a:solidFill>
                  <a:schemeClr val="bg1"/>
                </a:solidFill>
              </a:rPr>
              <a:t> </a:t>
            </a:r>
            <a:r>
              <a:rPr lang="en-US" sz="1400" dirty="0" err="1" smtClean="0">
                <a:solidFill>
                  <a:schemeClr val="bg1"/>
                </a:solidFill>
              </a:rPr>
              <a:t>tauvo</a:t>
            </a:r>
            <a:r>
              <a:rPr lang="en-US" sz="1400" dirty="0" smtClean="0">
                <a:solidFill>
                  <a:schemeClr val="bg1"/>
                </a:solidFill>
              </a:rPr>
              <a:t> </a:t>
            </a:r>
            <a:r>
              <a:rPr lang="en-US" sz="1400" dirty="0" err="1" smtClean="0">
                <a:solidFill>
                  <a:schemeClr val="bg1"/>
                </a:solidFill>
              </a:rPr>
              <a:t>tos</a:t>
            </a:r>
            <a:endParaRPr lang="en-US" sz="1400" dirty="0" smtClean="0">
              <a:solidFill>
                <a:schemeClr val="bg1"/>
              </a:solidFill>
            </a:endParaRPr>
          </a:p>
          <a:p>
            <a:pPr algn="l"/>
            <a:r>
              <a:rPr lang="en-US" sz="1400" dirty="0" smtClean="0">
                <a:solidFill>
                  <a:schemeClr val="bg1"/>
                </a:solidFill>
              </a:rPr>
              <a:t>historical/ocean/day/day/           </a:t>
            </a:r>
            <a:r>
              <a:rPr lang="en-US" sz="1400" dirty="0" err="1" smtClean="0">
                <a:solidFill>
                  <a:schemeClr val="bg1"/>
                </a:solidFill>
              </a:rPr>
              <a:t>tos</a:t>
            </a:r>
            <a:endParaRPr lang="en-US" sz="1400" dirty="0" smtClean="0">
              <a:solidFill>
                <a:schemeClr val="bg1"/>
              </a:solidFill>
            </a:endParaRPr>
          </a:p>
          <a:p>
            <a:pPr algn="l"/>
            <a:r>
              <a:rPr lang="en-US" sz="1400" dirty="0" smtClean="0">
                <a:solidFill>
                  <a:schemeClr val="bg1"/>
                </a:solidFill>
              </a:rPr>
              <a:t>historical/land/</a:t>
            </a:r>
            <a:r>
              <a:rPr lang="en-US" sz="1400" dirty="0" err="1" smtClean="0">
                <a:solidFill>
                  <a:schemeClr val="bg1"/>
                </a:solidFill>
              </a:rPr>
              <a:t>mon/Lmon</a:t>
            </a:r>
            <a:r>
              <a:rPr lang="en-US" sz="1400" dirty="0" smtClean="0">
                <a:solidFill>
                  <a:schemeClr val="bg1"/>
                </a:solidFill>
              </a:rPr>
              <a:t>/        </a:t>
            </a:r>
            <a:r>
              <a:rPr lang="en-US" sz="1400" dirty="0" err="1" smtClean="0">
                <a:solidFill>
                  <a:schemeClr val="bg1"/>
                </a:solidFill>
              </a:rPr>
              <a:t>cropFrac</a:t>
            </a:r>
            <a:r>
              <a:rPr lang="en-US" sz="1400" dirty="0" smtClean="0">
                <a:solidFill>
                  <a:schemeClr val="bg1"/>
                </a:solidFill>
              </a:rPr>
              <a:t> </a:t>
            </a:r>
            <a:r>
              <a:rPr lang="en-US" sz="1400" dirty="0" err="1" smtClean="0">
                <a:solidFill>
                  <a:schemeClr val="bg1"/>
                </a:solidFill>
              </a:rPr>
              <a:t>evspsblsoi</a:t>
            </a:r>
            <a:r>
              <a:rPr lang="en-US" sz="1400" dirty="0" smtClean="0">
                <a:solidFill>
                  <a:schemeClr val="bg1"/>
                </a:solidFill>
              </a:rPr>
              <a:t> </a:t>
            </a:r>
            <a:r>
              <a:rPr lang="en-US" sz="1400" dirty="0" err="1" smtClean="0">
                <a:solidFill>
                  <a:schemeClr val="bg1"/>
                </a:solidFill>
              </a:rPr>
              <a:t>evspsblveg</a:t>
            </a:r>
            <a:r>
              <a:rPr lang="en-US" sz="1400" dirty="0" smtClean="0">
                <a:solidFill>
                  <a:schemeClr val="bg1"/>
                </a:solidFill>
              </a:rPr>
              <a:t> </a:t>
            </a:r>
            <a:r>
              <a:rPr lang="en-US" sz="1400" dirty="0" err="1" smtClean="0">
                <a:solidFill>
                  <a:schemeClr val="bg1"/>
                </a:solidFill>
              </a:rPr>
              <a:t>lai</a:t>
            </a:r>
            <a:r>
              <a:rPr lang="en-US" sz="1400" dirty="0" smtClean="0">
                <a:solidFill>
                  <a:schemeClr val="bg1"/>
                </a:solidFill>
              </a:rPr>
              <a:t> </a:t>
            </a:r>
            <a:r>
              <a:rPr lang="en-US" sz="1400" dirty="0" err="1" smtClean="0">
                <a:solidFill>
                  <a:schemeClr val="bg1"/>
                </a:solidFill>
              </a:rPr>
              <a:t>mrro</a:t>
            </a:r>
            <a:r>
              <a:rPr lang="en-US" sz="1400" dirty="0" smtClean="0">
                <a:solidFill>
                  <a:schemeClr val="bg1"/>
                </a:solidFill>
              </a:rPr>
              <a:t> </a:t>
            </a:r>
            <a:r>
              <a:rPr lang="en-US" sz="1400" dirty="0" err="1" smtClean="0">
                <a:solidFill>
                  <a:schemeClr val="bg1"/>
                </a:solidFill>
              </a:rPr>
              <a:t>mrso</a:t>
            </a:r>
            <a:r>
              <a:rPr lang="en-US" sz="1400" dirty="0" smtClean="0">
                <a:solidFill>
                  <a:schemeClr val="bg1"/>
                </a:solidFill>
              </a:rPr>
              <a:t> </a:t>
            </a:r>
            <a:r>
              <a:rPr lang="en-US" sz="1400" dirty="0" err="1" smtClean="0">
                <a:solidFill>
                  <a:schemeClr val="bg1"/>
                </a:solidFill>
              </a:rPr>
              <a:t>mrsos</a:t>
            </a:r>
            <a:r>
              <a:rPr lang="en-US" sz="1400" dirty="0" smtClean="0">
                <a:solidFill>
                  <a:schemeClr val="bg1"/>
                </a:solidFill>
              </a:rPr>
              <a:t> </a:t>
            </a:r>
            <a:r>
              <a:rPr lang="en-US" sz="1400" dirty="0" err="1" smtClean="0">
                <a:solidFill>
                  <a:schemeClr val="bg1"/>
                </a:solidFill>
              </a:rPr>
              <a:t>tran</a:t>
            </a:r>
            <a:endParaRPr lang="en-US" sz="1400" dirty="0" smtClean="0">
              <a:solidFill>
                <a:schemeClr val="bg1"/>
              </a:solidFill>
            </a:endParaRPr>
          </a:p>
          <a:p>
            <a:pPr algn="l"/>
            <a:r>
              <a:rPr lang="en-US" sz="1400" dirty="0" smtClean="0">
                <a:solidFill>
                  <a:schemeClr val="bg1"/>
                </a:solidFill>
              </a:rPr>
              <a:t>historical/land/day/day/              </a:t>
            </a:r>
            <a:r>
              <a:rPr lang="en-US" sz="1400" dirty="0" err="1" smtClean="0">
                <a:solidFill>
                  <a:schemeClr val="bg1"/>
                </a:solidFill>
              </a:rPr>
              <a:t>mrsos</a:t>
            </a:r>
            <a:endParaRPr lang="en-US" sz="1400" dirty="0" smtClean="0">
              <a:solidFill>
                <a:schemeClr val="bg1"/>
              </a:solidFill>
            </a:endParaRPr>
          </a:p>
          <a:p>
            <a:pPr algn="l"/>
            <a:r>
              <a:rPr lang="en-US" sz="1400" dirty="0" smtClean="0">
                <a:solidFill>
                  <a:schemeClr val="bg1"/>
                </a:solidFill>
              </a:rPr>
              <a:t>historical/</a:t>
            </a:r>
            <a:r>
              <a:rPr lang="en-US" sz="1400" dirty="0" err="1" smtClean="0">
                <a:solidFill>
                  <a:schemeClr val="bg1"/>
                </a:solidFill>
              </a:rPr>
              <a:t>landIce/mon/LImon</a:t>
            </a:r>
            <a:r>
              <a:rPr lang="en-US" sz="1400" dirty="0" smtClean="0">
                <a:solidFill>
                  <a:schemeClr val="bg1"/>
                </a:solidFill>
              </a:rPr>
              <a:t>/  </a:t>
            </a:r>
            <a:r>
              <a:rPr lang="en-US" sz="1400" dirty="0" err="1" smtClean="0">
                <a:solidFill>
                  <a:schemeClr val="bg1"/>
                </a:solidFill>
              </a:rPr>
              <a:t>snc</a:t>
            </a:r>
            <a:r>
              <a:rPr lang="en-US" sz="1400" dirty="0" smtClean="0">
                <a:solidFill>
                  <a:schemeClr val="bg1"/>
                </a:solidFill>
              </a:rPr>
              <a:t> </a:t>
            </a:r>
            <a:r>
              <a:rPr lang="en-US" sz="1400" dirty="0" err="1" smtClean="0">
                <a:solidFill>
                  <a:schemeClr val="bg1"/>
                </a:solidFill>
              </a:rPr>
              <a:t>snw</a:t>
            </a:r>
            <a:endParaRPr lang="en-US" sz="1400" dirty="0" smtClean="0">
              <a:solidFill>
                <a:schemeClr val="bg1"/>
              </a:solidFill>
            </a:endParaRPr>
          </a:p>
          <a:p>
            <a:pPr algn="l"/>
            <a:r>
              <a:rPr lang="en-US" sz="1400" dirty="0" smtClean="0">
                <a:solidFill>
                  <a:schemeClr val="bg1"/>
                </a:solidFill>
              </a:rPr>
              <a:t>historical/</a:t>
            </a:r>
            <a:r>
              <a:rPr lang="en-US" sz="1400" dirty="0" err="1" smtClean="0">
                <a:solidFill>
                  <a:schemeClr val="bg1"/>
                </a:solidFill>
              </a:rPr>
              <a:t>seaIce/mon/OImon</a:t>
            </a:r>
            <a:r>
              <a:rPr lang="en-US" sz="1400" dirty="0" smtClean="0">
                <a:solidFill>
                  <a:schemeClr val="bg1"/>
                </a:solidFill>
              </a:rPr>
              <a:t>/   sic sit </a:t>
            </a:r>
            <a:r>
              <a:rPr lang="en-US" sz="1400" dirty="0" err="1" smtClean="0">
                <a:solidFill>
                  <a:schemeClr val="bg1"/>
                </a:solidFill>
              </a:rPr>
              <a:t>transix</a:t>
            </a:r>
            <a:r>
              <a:rPr lang="en-US" sz="1400" dirty="0" smtClean="0">
                <a:solidFill>
                  <a:schemeClr val="bg1"/>
                </a:solidFill>
              </a:rPr>
              <a:t> </a:t>
            </a:r>
            <a:r>
              <a:rPr lang="en-US" sz="1400" dirty="0" err="1" smtClean="0">
                <a:solidFill>
                  <a:schemeClr val="bg1"/>
                </a:solidFill>
              </a:rPr>
              <a:t>transiy</a:t>
            </a:r>
            <a:endParaRPr lang="en-US" sz="14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Keep Track of Acquired Data I</a:t>
            </a:r>
            <a:endParaRPr lang="en-US" dirty="0">
              <a:solidFill>
                <a:srgbClr val="FF0000"/>
              </a:solidFill>
            </a:endParaRPr>
          </a:p>
        </p:txBody>
      </p:sp>
      <p:sp>
        <p:nvSpPr>
          <p:cNvPr id="3" name="Subtitle 2"/>
          <p:cNvSpPr>
            <a:spLocks noGrp="1"/>
          </p:cNvSpPr>
          <p:nvPr>
            <p:ph type="subTitle" idx="1"/>
          </p:nvPr>
        </p:nvSpPr>
        <p:spPr>
          <a:xfrm>
            <a:off x="414932" y="1236976"/>
            <a:ext cx="8145583" cy="5286010"/>
          </a:xfrm>
        </p:spPr>
        <p:txBody>
          <a:bodyPr>
            <a:normAutofit fontScale="25000" lnSpcReduction="20000"/>
          </a:bodyPr>
          <a:lstStyle/>
          <a:p>
            <a:pPr algn="l"/>
            <a:r>
              <a:rPr lang="en-US" sz="12800" dirty="0" smtClean="0">
                <a:solidFill>
                  <a:schemeClr val="bg1"/>
                </a:solidFill>
              </a:rPr>
              <a:t>Local CMIP5 data files are stored under the</a:t>
            </a:r>
            <a:br>
              <a:rPr lang="en-US" sz="12800" dirty="0" smtClean="0">
                <a:solidFill>
                  <a:schemeClr val="bg1"/>
                </a:solidFill>
              </a:rPr>
            </a:br>
            <a:r>
              <a:rPr lang="en-US" sz="12800" dirty="0" smtClean="0">
                <a:solidFill>
                  <a:schemeClr val="bg1"/>
                </a:solidFill>
              </a:rPr>
              <a:t>following directory structure </a:t>
            </a:r>
            <a:r>
              <a:rPr lang="en-US" sz="12800" dirty="0" smtClean="0">
                <a:solidFill>
                  <a:schemeClr val="bg1"/>
                </a:solidFill>
              </a:rPr>
              <a:t>(10 keywords</a:t>
            </a:r>
            <a:r>
              <a:rPr lang="en-US" sz="12800" dirty="0" smtClean="0">
                <a:solidFill>
                  <a:schemeClr val="bg1"/>
                </a:solidFill>
              </a:rPr>
              <a:t>): </a:t>
            </a:r>
            <a:br>
              <a:rPr lang="en-US" sz="12800" dirty="0" smtClean="0">
                <a:solidFill>
                  <a:schemeClr val="bg1"/>
                </a:solidFill>
              </a:rPr>
            </a:br>
            <a:r>
              <a:rPr lang="en-US" sz="12800" dirty="0" smtClean="0">
                <a:solidFill>
                  <a:schemeClr val="accent6">
                    <a:lumMod val="40000"/>
                    <a:lumOff val="60000"/>
                  </a:schemeClr>
                </a:solidFill>
              </a:rPr>
              <a:t>  /cmip5</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/data</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/Experiment</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/Realm</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/Frequency</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/MIP-Table</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/Variable</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a:t>
            </a:r>
            <a:r>
              <a:rPr lang="en-US" sz="12800" dirty="0" err="1" smtClean="0">
                <a:solidFill>
                  <a:schemeClr val="accent6">
                    <a:lumMod val="40000"/>
                    <a:lumOff val="60000"/>
                  </a:schemeClr>
                </a:solidFill>
              </a:rPr>
              <a:t>Institute.Model</a:t>
            </a:r>
            <a:r>
              <a:rPr lang="en-US" sz="12800" dirty="0" smtClean="0">
                <a:solidFill>
                  <a:schemeClr val="accent6">
                    <a:lumMod val="40000"/>
                    <a:lumOff val="60000"/>
                  </a:schemeClr>
                </a:solidFill>
              </a:rPr>
              <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/Ensemble</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/Version</a:t>
            </a:r>
            <a:br>
              <a:rPr lang="en-US" sz="12800" dirty="0" smtClean="0">
                <a:solidFill>
                  <a:schemeClr val="accent6">
                    <a:lumMod val="40000"/>
                    <a:lumOff val="60000"/>
                  </a:schemeClr>
                </a:solidFill>
              </a:rPr>
            </a:br>
            <a:r>
              <a:rPr lang="en-US" sz="12800" dirty="0" smtClean="0">
                <a:solidFill>
                  <a:schemeClr val="accent6">
                    <a:lumMod val="40000"/>
                    <a:lumOff val="60000"/>
                  </a:schemeClr>
                </a:solidFill>
              </a:rPr>
              <a:t>                      /</a:t>
            </a:r>
            <a:r>
              <a:rPr lang="en-US" sz="12800" i="1" dirty="0" err="1" smtClean="0">
                <a:solidFill>
                  <a:schemeClr val="accent6"/>
                </a:solidFill>
              </a:rPr>
              <a:t>datafiles.nc</a:t>
            </a:r>
            <a:endParaRPr lang="en-US" sz="12800" i="1" dirty="0" smtClean="0">
              <a:solidFill>
                <a:schemeClr val="accent6"/>
              </a:solidFill>
            </a:endParaRPr>
          </a:p>
          <a:p>
            <a:pPr algn="l"/>
            <a:r>
              <a:rPr lang="en-US" sz="6800" dirty="0" smtClean="0">
                <a:solidFill>
                  <a:srgbClr val="9BBB59"/>
                </a:solidFill>
              </a:rPr>
              <a:t/>
            </a:r>
            <a:br>
              <a:rPr lang="en-US" sz="6800" dirty="0" smtClean="0">
                <a:solidFill>
                  <a:srgbClr val="9BBB59"/>
                </a:solidFill>
              </a:rPr>
            </a:br>
            <a:endParaRPr lang="en-US" dirty="0" smtClean="0">
              <a:solidFill>
                <a:srgbClr val="FFFF00"/>
              </a:solidFill>
            </a:endParaRPr>
          </a:p>
          <a:p>
            <a:pPr algn="l">
              <a:buFont typeface="Arial"/>
              <a:buChar char="•"/>
            </a:pPr>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Keep Track of Acquired Data II</a:t>
            </a:r>
            <a:endParaRPr lang="en-US" dirty="0">
              <a:solidFill>
                <a:srgbClr val="FF0000"/>
              </a:solidFill>
            </a:endParaRPr>
          </a:p>
        </p:txBody>
      </p:sp>
      <p:sp>
        <p:nvSpPr>
          <p:cNvPr id="3" name="Subtitle 2"/>
          <p:cNvSpPr>
            <a:spLocks noGrp="1"/>
          </p:cNvSpPr>
          <p:nvPr>
            <p:ph type="subTitle" idx="1"/>
          </p:nvPr>
        </p:nvSpPr>
        <p:spPr>
          <a:xfrm>
            <a:off x="414932" y="1236976"/>
            <a:ext cx="8145583" cy="4596557"/>
          </a:xfrm>
        </p:spPr>
        <p:txBody>
          <a:bodyPr>
            <a:normAutofit/>
          </a:bodyPr>
          <a:lstStyle/>
          <a:p>
            <a:pPr algn="l">
              <a:buFont typeface="Arial"/>
              <a:buChar char="•"/>
            </a:pPr>
            <a:r>
              <a:rPr lang="en-US" dirty="0" smtClean="0">
                <a:solidFill>
                  <a:schemeClr val="bg1"/>
                </a:solidFill>
              </a:rPr>
              <a:t> Use the “find” command to create a master list of all subdirectory names under </a:t>
            </a:r>
            <a:r>
              <a:rPr lang="en-US" sz="2824" dirty="0" smtClean="0">
                <a:solidFill>
                  <a:schemeClr val="accent6">
                    <a:lumMod val="40000"/>
                    <a:lumOff val="60000"/>
                  </a:schemeClr>
                </a:solidFill>
              </a:rPr>
              <a:t>/cmip5/data</a:t>
            </a:r>
            <a:r>
              <a:rPr lang="en-US" dirty="0" smtClean="0">
                <a:solidFill>
                  <a:schemeClr val="bg1"/>
                </a:solidFill>
              </a:rPr>
              <a:t/>
            </a:r>
            <a:br>
              <a:rPr lang="en-US" dirty="0" smtClean="0">
                <a:solidFill>
                  <a:schemeClr val="bg1"/>
                </a:solidFill>
              </a:rPr>
            </a:br>
            <a:endParaRPr lang="en-US" dirty="0" smtClean="0">
              <a:solidFill>
                <a:schemeClr val="bg1"/>
              </a:solidFill>
            </a:endParaRPr>
          </a:p>
          <a:p>
            <a:pPr algn="l">
              <a:buFont typeface="Arial"/>
              <a:buChar char="•"/>
            </a:pPr>
            <a:r>
              <a:rPr lang="en-US" dirty="0" smtClean="0">
                <a:solidFill>
                  <a:schemeClr val="bg1"/>
                </a:solidFill>
              </a:rPr>
              <a:t> Updated</a:t>
            </a:r>
            <a:r>
              <a:rPr lang="en-US" dirty="0" smtClean="0">
                <a:solidFill>
                  <a:schemeClr val="bg1"/>
                </a:solidFill>
              </a:rPr>
              <a:t> daily, </a:t>
            </a:r>
            <a:r>
              <a:rPr lang="en-US" dirty="0" smtClean="0">
                <a:solidFill>
                  <a:schemeClr val="bg1"/>
                </a:solidFill>
              </a:rPr>
              <a:t>this master list shows all acquired data residing on local disk</a:t>
            </a:r>
            <a:br>
              <a:rPr lang="en-US" dirty="0" smtClean="0">
                <a:solidFill>
                  <a:schemeClr val="bg1"/>
                </a:solidFill>
              </a:rPr>
            </a:br>
            <a:endParaRPr lang="en-US" dirty="0" smtClean="0">
              <a:solidFill>
                <a:schemeClr val="bg1"/>
              </a:solidFill>
            </a:endParaRPr>
          </a:p>
          <a:p>
            <a:pPr algn="l">
              <a:buFont typeface="Arial"/>
              <a:buChar char="•"/>
            </a:pPr>
            <a:r>
              <a:rPr lang="en-US" dirty="0" smtClean="0">
                <a:solidFill>
                  <a:schemeClr val="bg1"/>
                </a:solidFill>
              </a:rPr>
              <a:t> Users can sort or filter this list in order to discover if data they need has been acquired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Discovery of Available Data I  </a:t>
            </a:r>
            <a:endParaRPr lang="en-US" dirty="0">
              <a:solidFill>
                <a:srgbClr val="FF0000"/>
              </a:solidFill>
            </a:endParaRPr>
          </a:p>
        </p:txBody>
      </p:sp>
      <p:sp>
        <p:nvSpPr>
          <p:cNvPr id="3" name="Subtitle 2"/>
          <p:cNvSpPr>
            <a:spLocks noGrp="1"/>
          </p:cNvSpPr>
          <p:nvPr>
            <p:ph type="subTitle" idx="1"/>
          </p:nvPr>
        </p:nvSpPr>
        <p:spPr>
          <a:xfrm>
            <a:off x="414932" y="1236976"/>
            <a:ext cx="8145583" cy="4700508"/>
          </a:xfrm>
        </p:spPr>
        <p:txBody>
          <a:bodyPr>
            <a:normAutofit fontScale="85000" lnSpcReduction="10000"/>
          </a:bodyPr>
          <a:lstStyle/>
          <a:p>
            <a:pPr algn="l"/>
            <a:r>
              <a:rPr lang="en-US" sz="3765" dirty="0" smtClean="0">
                <a:solidFill>
                  <a:schemeClr val="bg1"/>
                </a:solidFill>
              </a:rPr>
              <a:t>Build a Dataset Search URL: </a:t>
            </a:r>
            <a:r>
              <a:rPr lang="en-US" dirty="0" smtClean="0"/>
              <a:t/>
            </a:r>
            <a:br>
              <a:rPr lang="en-US" dirty="0" smtClean="0"/>
            </a:br>
            <a:r>
              <a:rPr lang="en-US" dirty="0" smtClean="0">
                <a:solidFill>
                  <a:srgbClr val="A6A6A6"/>
                </a:solidFill>
              </a:rPr>
              <a:t>http://pcmdi9.llnl.gov/esg-search/</a:t>
            </a:r>
            <a:r>
              <a:rPr lang="en-US" dirty="0" smtClean="0">
                <a:solidFill>
                  <a:srgbClr val="6E90FF"/>
                </a:solidFill>
              </a:rPr>
              <a:t>search?type=Dataset</a:t>
            </a:r>
            <a:br>
              <a:rPr lang="en-US" dirty="0" smtClean="0">
                <a:solidFill>
                  <a:srgbClr val="6E90FF"/>
                </a:solidFill>
              </a:rPr>
            </a:br>
            <a:r>
              <a:rPr lang="en-US" dirty="0" smtClean="0">
                <a:solidFill>
                  <a:srgbClr val="6E90FF"/>
                </a:solidFill>
              </a:rPr>
              <a:t>&amp;latest=true</a:t>
            </a:r>
            <a:br>
              <a:rPr lang="en-US" dirty="0" smtClean="0">
                <a:solidFill>
                  <a:srgbClr val="6E90FF"/>
                </a:solidFill>
              </a:rPr>
            </a:br>
            <a:r>
              <a:rPr lang="en-US" dirty="0" smtClean="0">
                <a:solidFill>
                  <a:srgbClr val="6E90FF"/>
                </a:solidFill>
              </a:rPr>
              <a:t>&amp;replica=false</a:t>
            </a:r>
            <a:br>
              <a:rPr lang="en-US" dirty="0" smtClean="0">
                <a:solidFill>
                  <a:srgbClr val="6E90FF"/>
                </a:solidFill>
              </a:rPr>
            </a:br>
            <a:r>
              <a:rPr lang="en-US" dirty="0" smtClean="0">
                <a:solidFill>
                  <a:srgbClr val="6E90FF"/>
                </a:solidFill>
              </a:rPr>
              <a:t>&amp;facets=id</a:t>
            </a:r>
            <a:br>
              <a:rPr lang="en-US" dirty="0" smtClean="0">
                <a:solidFill>
                  <a:srgbClr val="6E90FF"/>
                </a:solidFill>
              </a:rPr>
            </a:br>
            <a:r>
              <a:rPr lang="en-US" dirty="0" smtClean="0">
                <a:solidFill>
                  <a:srgbClr val="6E90FF"/>
                </a:solidFill>
              </a:rPr>
              <a:t>&amp;limit=0</a:t>
            </a:r>
            <a:r>
              <a:rPr lang="en-US" dirty="0" smtClean="0">
                <a:solidFill>
                  <a:srgbClr val="3366FF"/>
                </a:solidFill>
              </a:rPr>
              <a:t/>
            </a:r>
            <a:br>
              <a:rPr lang="en-US" dirty="0" smtClean="0">
                <a:solidFill>
                  <a:srgbClr val="3366FF"/>
                </a:solidFill>
              </a:rPr>
            </a:br>
            <a:r>
              <a:rPr lang="en-US" dirty="0" smtClean="0">
                <a:solidFill>
                  <a:schemeClr val="bg1">
                    <a:lumMod val="65000"/>
                  </a:schemeClr>
                </a:solidFill>
              </a:rPr>
              <a:t>&amp;project=</a:t>
            </a:r>
            <a:r>
              <a:rPr lang="en-US" dirty="0" smtClean="0">
                <a:solidFill>
                  <a:srgbClr val="47F733"/>
                </a:solidFill>
              </a:rPr>
              <a:t>CMIP5</a:t>
            </a:r>
            <a:r>
              <a:rPr lang="en-US" dirty="0" smtClean="0">
                <a:solidFill>
                  <a:srgbClr val="008000"/>
                </a:solidFill>
              </a:rPr>
              <a:t/>
            </a:r>
            <a:br>
              <a:rPr lang="en-US" dirty="0" smtClean="0">
                <a:solidFill>
                  <a:srgbClr val="008000"/>
                </a:solidFill>
              </a:rPr>
            </a:br>
            <a:r>
              <a:rPr lang="en-US" dirty="0" smtClean="0">
                <a:solidFill>
                  <a:srgbClr val="A6A6A6"/>
                </a:solidFill>
              </a:rPr>
              <a:t>&amp;experiment=</a:t>
            </a:r>
            <a:r>
              <a:rPr lang="en-US" dirty="0" err="1" smtClean="0">
                <a:solidFill>
                  <a:srgbClr val="47F733"/>
                </a:solidFill>
              </a:rPr>
              <a:t>piControl</a:t>
            </a:r>
            <a:r>
              <a:rPr lang="en-US" dirty="0" smtClean="0">
                <a:solidFill>
                  <a:srgbClr val="FFFFFF"/>
                </a:solidFill>
              </a:rPr>
              <a:t/>
            </a:r>
            <a:br>
              <a:rPr lang="en-US" dirty="0" smtClean="0">
                <a:solidFill>
                  <a:srgbClr val="FFFFFF"/>
                </a:solidFill>
              </a:rPr>
            </a:br>
            <a:r>
              <a:rPr lang="en-US" dirty="0" smtClean="0">
                <a:solidFill>
                  <a:srgbClr val="A6A6A6"/>
                </a:solidFill>
              </a:rPr>
              <a:t>&amp;realm=</a:t>
            </a:r>
            <a:r>
              <a:rPr lang="en-US" dirty="0" err="1" smtClean="0">
                <a:solidFill>
                  <a:srgbClr val="47F733"/>
                </a:solidFill>
              </a:rPr>
              <a:t>atmos</a:t>
            </a:r>
            <a:r>
              <a:rPr lang="en-US" dirty="0" smtClean="0">
                <a:solidFill>
                  <a:srgbClr val="FFFFFF"/>
                </a:solidFill>
              </a:rPr>
              <a:t/>
            </a:r>
            <a:br>
              <a:rPr lang="en-US" dirty="0" smtClean="0">
                <a:solidFill>
                  <a:srgbClr val="FFFFFF"/>
                </a:solidFill>
              </a:rPr>
            </a:br>
            <a:r>
              <a:rPr lang="en-US" dirty="0" smtClean="0">
                <a:solidFill>
                  <a:srgbClr val="A6A6A6"/>
                </a:solidFill>
              </a:rPr>
              <a:t>&amp;</a:t>
            </a:r>
            <a:r>
              <a:rPr lang="en-US" dirty="0" err="1" smtClean="0">
                <a:solidFill>
                  <a:srgbClr val="A6A6A6"/>
                </a:solidFill>
              </a:rPr>
              <a:t>time_frequency</a:t>
            </a:r>
            <a:r>
              <a:rPr lang="en-US" dirty="0" smtClean="0">
                <a:solidFill>
                  <a:srgbClr val="A6A6A6"/>
                </a:solidFill>
              </a:rPr>
              <a:t>=</a:t>
            </a:r>
            <a:r>
              <a:rPr lang="en-US" dirty="0" err="1" smtClean="0">
                <a:solidFill>
                  <a:srgbClr val="47F733"/>
                </a:solidFill>
              </a:rPr>
              <a:t>mon</a:t>
            </a:r>
            <a:r>
              <a:rPr lang="en-US" dirty="0" smtClean="0">
                <a:solidFill>
                  <a:srgbClr val="FFFFFF"/>
                </a:solidFill>
              </a:rPr>
              <a:t/>
            </a:r>
            <a:br>
              <a:rPr lang="en-US" dirty="0" smtClean="0">
                <a:solidFill>
                  <a:srgbClr val="FFFFFF"/>
                </a:solidFill>
              </a:rPr>
            </a:br>
            <a:r>
              <a:rPr lang="en-US" dirty="0" smtClean="0">
                <a:solidFill>
                  <a:srgbClr val="A6A6A6"/>
                </a:solidFill>
              </a:rPr>
              <a:t>&amp;</a:t>
            </a:r>
            <a:r>
              <a:rPr lang="en-US" dirty="0" err="1" smtClean="0">
                <a:solidFill>
                  <a:srgbClr val="A6A6A6"/>
                </a:solidFill>
              </a:rPr>
              <a:t>cmor_table</a:t>
            </a:r>
            <a:r>
              <a:rPr lang="en-US" dirty="0" smtClean="0">
                <a:solidFill>
                  <a:srgbClr val="A6A6A6"/>
                </a:solidFill>
              </a:rPr>
              <a:t>=</a:t>
            </a:r>
            <a:r>
              <a:rPr lang="en-US" dirty="0" err="1" smtClean="0">
                <a:solidFill>
                  <a:srgbClr val="47F733"/>
                </a:solidFill>
              </a:rPr>
              <a:t>Amon</a:t>
            </a:r>
            <a:r>
              <a:rPr lang="en-US" dirty="0" smtClean="0">
                <a:solidFill>
                  <a:srgbClr val="FFFFFF"/>
                </a:solidFill>
              </a:rPr>
              <a:t/>
            </a:r>
            <a:br>
              <a:rPr lang="en-US" dirty="0" smtClean="0">
                <a:solidFill>
                  <a:srgbClr val="FFFFFF"/>
                </a:solidFill>
              </a:rPr>
            </a:br>
            <a:r>
              <a:rPr lang="en-US" dirty="0" smtClean="0">
                <a:solidFill>
                  <a:srgbClr val="A6A6A6"/>
                </a:solidFill>
              </a:rPr>
              <a:t>&amp;variable=</a:t>
            </a:r>
            <a:r>
              <a:rPr lang="en-US" dirty="0" err="1" smtClean="0">
                <a:solidFill>
                  <a:srgbClr val="47F733"/>
                </a:solidFill>
              </a:rPr>
              <a:t>clt</a:t>
            </a:r>
            <a:r>
              <a:rPr lang="en-US" dirty="0" err="1" smtClean="0">
                <a:solidFill>
                  <a:srgbClr val="A6A6A6"/>
                </a:solidFill>
              </a:rPr>
              <a:t>&amp;variable</a:t>
            </a:r>
            <a:r>
              <a:rPr lang="en-US" dirty="0" smtClean="0">
                <a:solidFill>
                  <a:srgbClr val="A6A6A6"/>
                </a:solidFill>
              </a:rPr>
              <a:t>=</a:t>
            </a:r>
            <a:r>
              <a:rPr lang="en-US" dirty="0" err="1" smtClean="0">
                <a:solidFill>
                  <a:srgbClr val="47F733"/>
                </a:solidFill>
              </a:rPr>
              <a:t>hfls</a:t>
            </a:r>
            <a:r>
              <a:rPr lang="en-US" dirty="0" smtClean="0">
                <a:solidFill>
                  <a:srgbClr val="A6A6A6"/>
                </a:solidFill>
              </a:rPr>
              <a:t>….&amp;variable=</a:t>
            </a:r>
            <a:r>
              <a:rPr lang="en-US" dirty="0" smtClean="0">
                <a:solidFill>
                  <a:srgbClr val="47F733"/>
                </a:solidFill>
              </a:rPr>
              <a:t>vas</a:t>
            </a:r>
          </a:p>
          <a:p>
            <a:pPr algn="l">
              <a:buFont typeface="Arial"/>
              <a:buChar char="•"/>
            </a:pPr>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Discovery of Available Data II </a:t>
            </a:r>
            <a:endParaRPr lang="en-US" dirty="0">
              <a:solidFill>
                <a:srgbClr val="FF0000"/>
              </a:solidFill>
            </a:endParaRPr>
          </a:p>
        </p:txBody>
      </p:sp>
      <p:sp>
        <p:nvSpPr>
          <p:cNvPr id="3" name="Subtitle 2"/>
          <p:cNvSpPr>
            <a:spLocks noGrp="1"/>
          </p:cNvSpPr>
          <p:nvPr>
            <p:ph type="subTitle" idx="1"/>
          </p:nvPr>
        </p:nvSpPr>
        <p:spPr>
          <a:xfrm>
            <a:off x="414932" y="1236976"/>
            <a:ext cx="8314201" cy="5286010"/>
          </a:xfrm>
        </p:spPr>
        <p:txBody>
          <a:bodyPr>
            <a:normAutofit fontScale="32500" lnSpcReduction="20000"/>
          </a:bodyPr>
          <a:lstStyle/>
          <a:p>
            <a:pPr algn="l"/>
            <a:r>
              <a:rPr lang="en-US" sz="11200" dirty="0" smtClean="0">
                <a:solidFill>
                  <a:schemeClr val="bg1"/>
                </a:solidFill>
              </a:rPr>
              <a:t>Capture dataset search results into a text file called “</a:t>
            </a:r>
            <a:r>
              <a:rPr lang="en-US" sz="11200" dirty="0" err="1" smtClean="0">
                <a:solidFill>
                  <a:schemeClr val="bg1"/>
                </a:solidFill>
              </a:rPr>
              <a:t>tmp</a:t>
            </a:r>
            <a:r>
              <a:rPr lang="en-US" sz="11200" dirty="0" smtClean="0">
                <a:solidFill>
                  <a:schemeClr val="bg1"/>
                </a:solidFill>
              </a:rPr>
              <a:t>” using wget :  </a:t>
            </a:r>
            <a:endParaRPr lang="en-US" sz="11200" dirty="0">
              <a:solidFill>
                <a:schemeClr val="bg1"/>
              </a:solidFill>
            </a:endParaRPr>
          </a:p>
          <a:p>
            <a:pPr algn="l"/>
            <a:r>
              <a:rPr lang="en-US" sz="7385" dirty="0" smtClean="0">
                <a:solidFill>
                  <a:schemeClr val="bg1"/>
                </a:solidFill>
                <a:latin typeface="Lucida Console"/>
                <a:cs typeface="Lucida Console"/>
              </a:rPr>
              <a:t>  </a:t>
            </a:r>
            <a:r>
              <a:rPr lang="en-US" sz="7385" dirty="0" smtClean="0">
                <a:solidFill>
                  <a:srgbClr val="FFFF00"/>
                </a:solidFill>
                <a:latin typeface="Lucida Console"/>
                <a:cs typeface="Lucida Console"/>
              </a:rPr>
              <a:t> wget –O </a:t>
            </a:r>
            <a:r>
              <a:rPr lang="en-US" sz="7385" dirty="0" err="1" smtClean="0">
                <a:solidFill>
                  <a:srgbClr val="47F733"/>
                </a:solidFill>
                <a:latin typeface="Lucida Console"/>
                <a:cs typeface="Lucida Console"/>
              </a:rPr>
              <a:t>tmp</a:t>
            </a:r>
            <a:r>
              <a:rPr lang="en-US" sz="7385" dirty="0" smtClean="0">
                <a:solidFill>
                  <a:srgbClr val="FFFF00"/>
                </a:solidFill>
                <a:latin typeface="Lucida Console"/>
                <a:cs typeface="Lucida Console"/>
              </a:rPr>
              <a:t> “$URL”</a:t>
            </a:r>
            <a:r>
              <a:rPr lang="en-US" sz="8000" dirty="0" smtClean="0">
                <a:solidFill>
                  <a:srgbClr val="FFFF00"/>
                </a:solidFill>
                <a:latin typeface="Lucida Console"/>
                <a:cs typeface="Lucida Console"/>
              </a:rPr>
              <a:t/>
            </a:r>
            <a:br>
              <a:rPr lang="en-US" sz="8000" dirty="0" smtClean="0">
                <a:solidFill>
                  <a:srgbClr val="FFFF00"/>
                </a:solidFill>
                <a:latin typeface="Lucida Console"/>
                <a:cs typeface="Lucida Console"/>
              </a:rPr>
            </a:br>
            <a:endParaRPr lang="en-US" sz="8000" dirty="0" smtClean="0">
              <a:solidFill>
                <a:srgbClr val="FFFF00"/>
              </a:solidFill>
              <a:latin typeface="Lucida Console"/>
              <a:cs typeface="Lucida Console"/>
            </a:endParaRPr>
          </a:p>
          <a:p>
            <a:pPr algn="l"/>
            <a:r>
              <a:rPr lang="en-US" sz="11200" dirty="0" smtClean="0">
                <a:solidFill>
                  <a:schemeClr val="bg1"/>
                </a:solidFill>
              </a:rPr>
              <a:t>Remove debris text from “</a:t>
            </a:r>
            <a:r>
              <a:rPr lang="en-US" sz="11200" dirty="0" err="1" smtClean="0">
                <a:solidFill>
                  <a:schemeClr val="bg1"/>
                </a:solidFill>
              </a:rPr>
              <a:t>tmp</a:t>
            </a:r>
            <a:r>
              <a:rPr lang="en-US" sz="11200" dirty="0" smtClean="0">
                <a:solidFill>
                  <a:schemeClr val="bg1"/>
                </a:solidFill>
              </a:rPr>
              <a:t>” to extract relevant information:</a:t>
            </a:r>
            <a:endParaRPr lang="en-US" sz="11200" dirty="0" smtClean="0">
              <a:solidFill>
                <a:srgbClr val="FFFF00"/>
              </a:solidFill>
              <a:latin typeface="Lucida Console"/>
              <a:cs typeface="Lucida Console"/>
            </a:endParaRPr>
          </a:p>
          <a:p>
            <a:pPr algn="l"/>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grep</a:t>
            </a:r>
            <a:r>
              <a:rPr lang="en-US" sz="7385" dirty="0" smtClean="0">
                <a:solidFill>
                  <a:srgbClr val="FFFF00"/>
                </a:solidFill>
                <a:latin typeface="Lucida Console"/>
                <a:cs typeface="Lucida Console"/>
              </a:rPr>
              <a:t> 'name=\"cmip5.’ </a:t>
            </a:r>
            <a:r>
              <a:rPr lang="en-US" sz="7385" dirty="0" err="1" smtClean="0">
                <a:solidFill>
                  <a:srgbClr val="47F733"/>
                </a:solidFill>
                <a:latin typeface="Lucida Console"/>
                <a:cs typeface="Lucida Console"/>
              </a:rPr>
              <a:t>tmp</a:t>
            </a:r>
            <a:r>
              <a:rPr lang="en-US" sz="7385" dirty="0" smtClean="0">
                <a:solidFill>
                  <a:srgbClr val="FFFF00"/>
                </a:solidFill>
                <a:latin typeface="Lucida Console"/>
                <a:cs typeface="Lucida Console"/>
              </a:rPr>
              <a:t> </a:t>
            </a:r>
            <a:r>
              <a:rPr lang="en-US" sz="7385" dirty="0" smtClean="0">
                <a:solidFill>
                  <a:srgbClr val="FFFF00"/>
                </a:solidFill>
                <a:latin typeface="Lucida Console"/>
                <a:cs typeface="Lucida Console"/>
              </a:rPr>
              <a:t>&gt; tmp2</a:t>
            </a:r>
          </a:p>
          <a:p>
            <a:pPr algn="l"/>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sed</a:t>
            </a:r>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s</a:t>
            </a:r>
            <a:r>
              <a:rPr lang="en-US" sz="7385" dirty="0" smtClean="0">
                <a:solidFill>
                  <a:srgbClr val="FFFF00"/>
                </a:solidFill>
                <a:latin typeface="Lucida Console"/>
                <a:cs typeface="Lucida Console"/>
              </a:rPr>
              <a:t>/'&lt;</a:t>
            </a:r>
            <a:r>
              <a:rPr lang="en-US" sz="7385" dirty="0" err="1" smtClean="0">
                <a:solidFill>
                  <a:srgbClr val="FFFF00"/>
                </a:solidFill>
                <a:latin typeface="Lucida Console"/>
                <a:cs typeface="Lucida Console"/>
              </a:rPr>
              <a:t>int</a:t>
            </a:r>
            <a:r>
              <a:rPr lang="en-US" sz="7385" dirty="0" smtClean="0">
                <a:solidFill>
                  <a:srgbClr val="FFFF00"/>
                </a:solidFill>
                <a:latin typeface="Lucida Console"/>
                <a:cs typeface="Lucida Console"/>
              </a:rPr>
              <a:t> name=\"'//</a:t>
            </a:r>
            <a:r>
              <a:rPr lang="en-US" sz="7385" dirty="0" err="1" smtClean="0">
                <a:solidFill>
                  <a:srgbClr val="FFFF00"/>
                </a:solidFill>
                <a:latin typeface="Lucida Console"/>
                <a:cs typeface="Lucida Console"/>
              </a:rPr>
              <a:t>g</a:t>
            </a:r>
            <a:r>
              <a:rPr lang="en-US" sz="7385" dirty="0" smtClean="0">
                <a:solidFill>
                  <a:srgbClr val="FFFF00"/>
                </a:solidFill>
                <a:latin typeface="Lucida Console"/>
                <a:cs typeface="Lucida Console"/>
              </a:rPr>
              <a:t> tmp2 &gt; tmp3</a:t>
            </a:r>
          </a:p>
          <a:p>
            <a:pPr algn="l"/>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sed</a:t>
            </a:r>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s</a:t>
            </a:r>
            <a:r>
              <a:rPr lang="en-US" sz="7385" dirty="0" smtClean="0">
                <a:solidFill>
                  <a:srgbClr val="FFFF00"/>
                </a:solidFill>
                <a:latin typeface="Lucida Console"/>
                <a:cs typeface="Lucida Console"/>
              </a:rPr>
              <a:t>/'\"&gt;1&lt;\/</a:t>
            </a:r>
            <a:r>
              <a:rPr lang="en-US" sz="7385" dirty="0" err="1" smtClean="0">
                <a:solidFill>
                  <a:srgbClr val="FFFF00"/>
                </a:solidFill>
                <a:latin typeface="Lucida Console"/>
                <a:cs typeface="Lucida Console"/>
              </a:rPr>
              <a:t>int</a:t>
            </a:r>
            <a:r>
              <a:rPr lang="en-US" sz="7385" dirty="0" smtClean="0">
                <a:solidFill>
                  <a:srgbClr val="FFFF00"/>
                </a:solidFill>
                <a:latin typeface="Lucida Console"/>
                <a:cs typeface="Lucida Console"/>
              </a:rPr>
              <a:t>&gt;'//</a:t>
            </a:r>
            <a:r>
              <a:rPr lang="en-US" sz="7385" dirty="0" err="1" smtClean="0">
                <a:solidFill>
                  <a:srgbClr val="FFFF00"/>
                </a:solidFill>
                <a:latin typeface="Lucida Console"/>
                <a:cs typeface="Lucida Console"/>
              </a:rPr>
              <a:t>g</a:t>
            </a:r>
            <a:r>
              <a:rPr lang="en-US" sz="7385" dirty="0" smtClean="0">
                <a:solidFill>
                  <a:srgbClr val="FFFF00"/>
                </a:solidFill>
                <a:latin typeface="Lucida Console"/>
                <a:cs typeface="Lucida Console"/>
              </a:rPr>
              <a:t> tmp3 &gt; tmp4</a:t>
            </a:r>
          </a:p>
          <a:p>
            <a:pPr algn="l"/>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sed</a:t>
            </a:r>
            <a:r>
              <a:rPr lang="en-US" sz="7385" dirty="0" smtClean="0">
                <a:solidFill>
                  <a:srgbClr val="FFFF00"/>
                </a:solidFill>
                <a:latin typeface="Lucida Console"/>
                <a:cs typeface="Lucida Console"/>
              </a:rPr>
              <a:t> </a:t>
            </a:r>
            <a:r>
              <a:rPr lang="en-US" sz="7385" dirty="0" err="1" smtClean="0">
                <a:solidFill>
                  <a:srgbClr val="FFFF00"/>
                </a:solidFill>
                <a:latin typeface="Lucida Console"/>
                <a:cs typeface="Lucida Console"/>
              </a:rPr>
              <a:t>s</a:t>
            </a:r>
            <a:r>
              <a:rPr lang="en-US" sz="7385" dirty="0" smtClean="0">
                <a:solidFill>
                  <a:srgbClr val="FFFF00"/>
                </a:solidFill>
                <a:latin typeface="Lucida Console"/>
                <a:cs typeface="Lucida Console"/>
              </a:rPr>
              <a:t>/'\"&gt;2&lt;\/</a:t>
            </a:r>
            <a:r>
              <a:rPr lang="en-US" sz="7385" dirty="0" err="1" smtClean="0">
                <a:solidFill>
                  <a:srgbClr val="FFFF00"/>
                </a:solidFill>
                <a:latin typeface="Lucida Console"/>
                <a:cs typeface="Lucida Console"/>
              </a:rPr>
              <a:t>int</a:t>
            </a:r>
            <a:r>
              <a:rPr lang="en-US" sz="7385" dirty="0" smtClean="0">
                <a:solidFill>
                  <a:srgbClr val="FFFF00"/>
                </a:solidFill>
                <a:latin typeface="Lucida Console"/>
                <a:cs typeface="Lucida Console"/>
              </a:rPr>
              <a:t>&gt;'//</a:t>
            </a:r>
            <a:r>
              <a:rPr lang="en-US" sz="7385" dirty="0" err="1" smtClean="0">
                <a:solidFill>
                  <a:srgbClr val="FFFF00"/>
                </a:solidFill>
                <a:latin typeface="Lucida Console"/>
                <a:cs typeface="Lucida Console"/>
              </a:rPr>
              <a:t>g</a:t>
            </a:r>
            <a:r>
              <a:rPr lang="en-US" sz="7385" dirty="0" smtClean="0">
                <a:solidFill>
                  <a:srgbClr val="FFFF00"/>
                </a:solidFill>
                <a:latin typeface="Lucida Console"/>
                <a:cs typeface="Lucida Console"/>
              </a:rPr>
              <a:t> tmp4 &gt; </a:t>
            </a:r>
            <a:r>
              <a:rPr lang="en-US" sz="7385" b="1" dirty="0" smtClean="0">
                <a:solidFill>
                  <a:srgbClr val="47F733"/>
                </a:solidFill>
                <a:latin typeface="Lucida Console"/>
                <a:cs typeface="Lucida Console"/>
              </a:rPr>
              <a:t>result</a:t>
            </a:r>
          </a:p>
          <a:p>
            <a:pPr algn="l"/>
            <a:r>
              <a:rPr lang="en-US" sz="6800" dirty="0" smtClean="0">
                <a:solidFill>
                  <a:srgbClr val="9BBB59"/>
                </a:solidFill>
              </a:rPr>
              <a:t/>
            </a:r>
            <a:br>
              <a:rPr lang="en-US" sz="6800" dirty="0" smtClean="0">
                <a:solidFill>
                  <a:srgbClr val="9BBB59"/>
                </a:solidFill>
              </a:rPr>
            </a:br>
            <a:endParaRPr lang="en-US" dirty="0" smtClean="0">
              <a:solidFill>
                <a:srgbClr val="FFFF00"/>
              </a:solidFill>
            </a:endParaRPr>
          </a:p>
          <a:p>
            <a:pPr algn="l">
              <a:buFont typeface="Arial"/>
              <a:buChar char="•"/>
            </a:pPr>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48" y="371093"/>
            <a:ext cx="8865660" cy="709200"/>
          </a:xfrm>
        </p:spPr>
        <p:txBody>
          <a:bodyPr>
            <a:noAutofit/>
          </a:bodyPr>
          <a:lstStyle/>
          <a:p>
            <a:r>
              <a:rPr lang="en-US" dirty="0" smtClean="0">
                <a:solidFill>
                  <a:srgbClr val="FF0000"/>
                </a:solidFill>
              </a:rPr>
              <a:t>Discovery of Available Data III</a:t>
            </a:r>
            <a:endParaRPr lang="en-US" dirty="0">
              <a:solidFill>
                <a:srgbClr val="FF0000"/>
              </a:solidFill>
            </a:endParaRPr>
          </a:p>
        </p:txBody>
      </p:sp>
      <p:sp>
        <p:nvSpPr>
          <p:cNvPr id="3" name="Subtitle 2"/>
          <p:cNvSpPr>
            <a:spLocks noGrp="1"/>
          </p:cNvSpPr>
          <p:nvPr>
            <p:ph type="subTitle" idx="1"/>
          </p:nvPr>
        </p:nvSpPr>
        <p:spPr>
          <a:xfrm>
            <a:off x="414932" y="1236976"/>
            <a:ext cx="8599176" cy="5286010"/>
          </a:xfrm>
        </p:spPr>
        <p:txBody>
          <a:bodyPr>
            <a:normAutofit fontScale="25000" lnSpcReduction="20000"/>
          </a:bodyPr>
          <a:lstStyle/>
          <a:p>
            <a:pPr algn="l"/>
            <a:r>
              <a:rPr lang="en-US" sz="14400" dirty="0" smtClean="0">
                <a:solidFill>
                  <a:schemeClr val="bg1"/>
                </a:solidFill>
              </a:rPr>
              <a:t>The </a:t>
            </a:r>
            <a:r>
              <a:rPr lang="en-US" sz="14400" dirty="0" smtClean="0">
                <a:solidFill>
                  <a:srgbClr val="47F733"/>
                </a:solidFill>
              </a:rPr>
              <a:t>result </a:t>
            </a:r>
            <a:r>
              <a:rPr lang="en-US" sz="14400" dirty="0" smtClean="0">
                <a:solidFill>
                  <a:schemeClr val="bg1"/>
                </a:solidFill>
              </a:rPr>
              <a:t>text file contains a list of </a:t>
            </a:r>
            <a:br>
              <a:rPr lang="en-US" sz="14400" dirty="0" smtClean="0">
                <a:solidFill>
                  <a:schemeClr val="bg1"/>
                </a:solidFill>
              </a:rPr>
            </a:br>
            <a:r>
              <a:rPr lang="en-US" sz="14400" dirty="0" smtClean="0">
                <a:solidFill>
                  <a:schemeClr val="accent6"/>
                </a:solidFill>
              </a:rPr>
              <a:t>dataset IDs</a:t>
            </a:r>
            <a:r>
              <a:rPr lang="en-US" sz="14400" dirty="0" smtClean="0">
                <a:solidFill>
                  <a:schemeClr val="bg1"/>
                </a:solidFill>
              </a:rPr>
              <a:t> and </a:t>
            </a:r>
            <a:r>
              <a:rPr lang="en-US" sz="14400" dirty="0">
                <a:solidFill>
                  <a:srgbClr val="9BBB59"/>
                </a:solidFill>
              </a:rPr>
              <a:t>d</a:t>
            </a:r>
            <a:r>
              <a:rPr lang="en-US" sz="14400" dirty="0" smtClean="0">
                <a:solidFill>
                  <a:srgbClr val="9BBB59"/>
                </a:solidFill>
              </a:rPr>
              <a:t>ata nodes </a:t>
            </a:r>
            <a:r>
              <a:rPr lang="en-US" sz="14400" dirty="0" smtClean="0">
                <a:solidFill>
                  <a:schemeClr val="bg1"/>
                </a:solidFill>
              </a:rPr>
              <a:t>for all available data that match my search criteria:</a:t>
            </a:r>
          </a:p>
          <a:p>
            <a:pPr algn="l"/>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sz="6000" dirty="0" smtClean="0">
                <a:solidFill>
                  <a:schemeClr val="accent6"/>
                </a:solidFill>
              </a:rPr>
              <a:t>cmip5.output1.BCC.bcc-csm1-1-m.piControl.mon.atmos.Amon.r1i1p1.v20120705</a:t>
            </a:r>
            <a:r>
              <a:rPr lang="en-US" sz="6000" dirty="0" smtClean="0">
                <a:solidFill>
                  <a:schemeClr val="bg1"/>
                </a:solidFill>
              </a:rPr>
              <a:t>|</a:t>
            </a:r>
            <a:r>
              <a:rPr lang="en-US" sz="6000" dirty="0" smtClean="0">
                <a:solidFill>
                  <a:srgbClr val="9BBB59"/>
                </a:solidFill>
              </a:rPr>
              <a:t>bcccsm.cma.gov.cn</a:t>
            </a:r>
          </a:p>
          <a:p>
            <a:pPr algn="l"/>
            <a:r>
              <a:rPr lang="en-US" sz="6000" dirty="0" smtClean="0">
                <a:solidFill>
                  <a:schemeClr val="accent6"/>
                </a:solidFill>
              </a:rPr>
              <a:t>cmip5.output1.</a:t>
            </a:r>
            <a:r>
              <a:rPr lang="en-US" sz="6000" dirty="0" smtClean="0">
                <a:solidFill>
                  <a:srgbClr val="F79646"/>
                </a:solidFill>
              </a:rPr>
              <a:t>BCC.bcc-csm1-1.piControl.mon.atmos.Amon.r1i1p1.v1</a:t>
            </a:r>
            <a:r>
              <a:rPr lang="en-US" sz="6000" dirty="0" smtClean="0">
                <a:solidFill>
                  <a:schemeClr val="bg1"/>
                </a:solidFill>
              </a:rPr>
              <a:t>|</a:t>
            </a:r>
            <a:r>
              <a:rPr lang="en-US" sz="6000" dirty="0" smtClean="0">
                <a:solidFill>
                  <a:schemeClr val="accent3"/>
                </a:solidFill>
              </a:rPr>
              <a:t>bcccsm.cma.gov.cn</a:t>
            </a:r>
          </a:p>
          <a:p>
            <a:pPr algn="l"/>
            <a:r>
              <a:rPr lang="en-US" sz="6000" dirty="0" smtClean="0">
                <a:solidFill>
                  <a:schemeClr val="accent6"/>
                </a:solidFill>
              </a:rPr>
              <a:t>cmip5.output1.</a:t>
            </a:r>
            <a:r>
              <a:rPr lang="en-US" sz="6000" dirty="0" smtClean="0">
                <a:solidFill>
                  <a:srgbClr val="F79646"/>
                </a:solidFill>
              </a:rPr>
              <a:t>BNU.BNU-ESM.piControl.mon.atmos.Amon.r1i1p1.v20120626</a:t>
            </a:r>
            <a:r>
              <a:rPr lang="en-US" sz="6000" dirty="0" smtClean="0">
                <a:solidFill>
                  <a:srgbClr val="FFFFFF"/>
                </a:solidFill>
              </a:rPr>
              <a:t>|</a:t>
            </a:r>
            <a:r>
              <a:rPr lang="en-US" sz="6000" dirty="0" smtClean="0">
                <a:solidFill>
                  <a:srgbClr val="9BBB59"/>
                </a:solidFill>
              </a:rPr>
              <a:t>esg.bnu.edu.cn</a:t>
            </a:r>
          </a:p>
          <a:p>
            <a:pPr algn="l"/>
            <a:r>
              <a:rPr lang="en-US" sz="6000" dirty="0" smtClean="0">
                <a:solidFill>
                  <a:schemeClr val="accent6"/>
                </a:solidFill>
              </a:rPr>
              <a:t>cmip5.output1.</a:t>
            </a:r>
            <a:r>
              <a:rPr lang="en-US" sz="6000" dirty="0" smtClean="0">
                <a:solidFill>
                  <a:srgbClr val="F79646"/>
                </a:solidFill>
              </a:rPr>
              <a:t>CCCma.CanESM2.piControl.mon.atmos.Amon.r1i1p1.v20120623</a:t>
            </a:r>
            <a:r>
              <a:rPr lang="en-US" sz="6000" dirty="0" smtClean="0">
                <a:solidFill>
                  <a:srgbClr val="FFFFFF"/>
                </a:solidFill>
              </a:rPr>
              <a:t>|</a:t>
            </a:r>
            <a:r>
              <a:rPr lang="en-US" sz="6000" dirty="0" smtClean="0">
                <a:solidFill>
                  <a:srgbClr val="9BBB59"/>
                </a:solidFill>
              </a:rPr>
              <a:t>dapp2p.cccma.ec.gc.ca</a:t>
            </a:r>
          </a:p>
          <a:p>
            <a:pPr algn="l"/>
            <a:r>
              <a:rPr lang="en-US" sz="6000" dirty="0" smtClean="0">
                <a:solidFill>
                  <a:schemeClr val="accent6"/>
                </a:solidFill>
              </a:rPr>
              <a:t>cmip5.output1.</a:t>
            </a:r>
            <a:r>
              <a:rPr lang="en-US" sz="6000" dirty="0" smtClean="0">
                <a:solidFill>
                  <a:srgbClr val="F79646"/>
                </a:solidFill>
              </a:rPr>
              <a:t>CMCC.CMCC-CM.piControl.mon.atmos.Amon.r1i1p1.v20120627</a:t>
            </a:r>
            <a:r>
              <a:rPr lang="en-US" sz="6000" dirty="0" smtClean="0">
                <a:solidFill>
                  <a:srgbClr val="FFFFFF"/>
                </a:solidFill>
              </a:rPr>
              <a:t>|</a:t>
            </a:r>
            <a:r>
              <a:rPr lang="en-US" sz="6000" dirty="0" smtClean="0">
                <a:solidFill>
                  <a:srgbClr val="9BBB59"/>
                </a:solidFill>
              </a:rPr>
              <a:t>adm07.cmcc.it</a:t>
            </a:r>
          </a:p>
          <a:p>
            <a:pPr algn="l"/>
            <a:r>
              <a:rPr lang="en-US" sz="6000" dirty="0" smtClean="0">
                <a:solidFill>
                  <a:srgbClr val="F79646"/>
                </a:solidFill>
              </a:rPr>
              <a:t>etc.</a:t>
            </a:r>
            <a:r>
              <a:rPr lang="en-US" sz="6800" dirty="0" smtClean="0">
                <a:solidFill>
                  <a:srgbClr val="9BBB59"/>
                </a:solidFill>
              </a:rPr>
              <a:t/>
            </a:r>
            <a:br>
              <a:rPr lang="en-US" sz="6800" dirty="0" smtClean="0">
                <a:solidFill>
                  <a:srgbClr val="9BBB59"/>
                </a:solidFill>
              </a:rPr>
            </a:br>
            <a:endParaRPr lang="en-US" dirty="0" smtClean="0">
              <a:solidFill>
                <a:srgbClr val="FFFF00"/>
              </a:solidFill>
            </a:endParaRPr>
          </a:p>
          <a:p>
            <a:pPr algn="l"/>
            <a:r>
              <a:rPr lang="en-US" sz="14400" dirty="0" smtClean="0">
                <a:solidFill>
                  <a:schemeClr val="bg1"/>
                </a:solidFill>
              </a:rPr>
              <a:t>This list of what is </a:t>
            </a:r>
            <a:r>
              <a:rPr lang="en-US" sz="14400" i="1" dirty="0" smtClean="0">
                <a:solidFill>
                  <a:schemeClr val="accent6">
                    <a:lumMod val="40000"/>
                    <a:lumOff val="60000"/>
                  </a:schemeClr>
                </a:solidFill>
              </a:rPr>
              <a:t>available</a:t>
            </a:r>
            <a:r>
              <a:rPr lang="en-US" sz="14400" dirty="0" smtClean="0">
                <a:solidFill>
                  <a:schemeClr val="bg1"/>
                </a:solidFill>
              </a:rPr>
              <a:t> is compared </a:t>
            </a:r>
            <a:br>
              <a:rPr lang="en-US" sz="14400" dirty="0" smtClean="0">
                <a:solidFill>
                  <a:schemeClr val="bg1"/>
                </a:solidFill>
              </a:rPr>
            </a:br>
            <a:r>
              <a:rPr lang="en-US" sz="14400" dirty="0" smtClean="0">
                <a:solidFill>
                  <a:schemeClr val="bg1"/>
                </a:solidFill>
              </a:rPr>
              <a:t>to the master list of what has been </a:t>
            </a:r>
            <a:r>
              <a:rPr lang="en-US" sz="14400" i="1" dirty="0" smtClean="0">
                <a:solidFill>
                  <a:srgbClr val="FCD5B5"/>
                </a:solidFill>
              </a:rPr>
              <a:t>acquired</a:t>
            </a:r>
            <a:r>
              <a:rPr lang="en-US" sz="14400" dirty="0" smtClean="0">
                <a:solidFill>
                  <a:schemeClr val="bg1"/>
                </a:solidFill>
              </a:rPr>
              <a:t> </a:t>
            </a:r>
            <a:br>
              <a:rPr lang="en-US" sz="14400" dirty="0" smtClean="0">
                <a:solidFill>
                  <a:schemeClr val="bg1"/>
                </a:solidFill>
              </a:rPr>
            </a:br>
            <a:r>
              <a:rPr lang="en-US" sz="14400" dirty="0" smtClean="0">
                <a:solidFill>
                  <a:schemeClr val="bg1"/>
                </a:solidFill>
              </a:rPr>
              <a:t>to determine what is </a:t>
            </a:r>
            <a:r>
              <a:rPr lang="en-US" sz="14400" i="1" dirty="0" smtClean="0">
                <a:solidFill>
                  <a:srgbClr val="FCD5B5"/>
                </a:solidFill>
              </a:rPr>
              <a:t>needed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17835</TotalTime>
  <Words>2444</Words>
  <Application>Microsoft Macintosh PowerPoint</Application>
  <PresentationFormat>On-screen Show (4:3)</PresentationFormat>
  <Paragraphs>179</Paragraphs>
  <Slides>17</Slides>
  <Notes>17</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Office Theme</vt:lpstr>
      <vt:lpstr>Successful Strategies for  Overcoming the Obstacles in  Acquisition, Management, and Analysis  of CMIP5 Data</vt:lpstr>
      <vt:lpstr>Workflow Requirements</vt:lpstr>
      <vt:lpstr>Workflow Elements</vt:lpstr>
      <vt:lpstr>Specification of Desired Data</vt:lpstr>
      <vt:lpstr>Keep Track of Acquired Data I</vt:lpstr>
      <vt:lpstr>Keep Track of Acquired Data II</vt:lpstr>
      <vt:lpstr>Discovery of Available Data I  </vt:lpstr>
      <vt:lpstr>Discovery of Available Data II </vt:lpstr>
      <vt:lpstr>Discovery of Available Data III</vt:lpstr>
      <vt:lpstr>Get Needed Data</vt:lpstr>
      <vt:lpstr>Determine Number of Files </vt:lpstr>
      <vt:lpstr>Download WGET Script I   </vt:lpstr>
      <vt:lpstr>Download WGET Script II </vt:lpstr>
      <vt:lpstr>User Access and Authentication</vt:lpstr>
      <vt:lpstr>Execute WGET Script  </vt:lpstr>
      <vt:lpstr>Make Data User-Friendly</vt:lpstr>
      <vt:lpstr>Get Additional Information</vt:lpstr>
    </vt:vector>
  </TitlesOfParts>
  <Company>IGES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Successful Strategies for  Overcoming the Obstacles in  Acquisition, Management, and Analysis  of CMIP5 Data</dc:title>
  <dc:creator>Jennifer Adams</dc:creator>
  <cp:lastModifiedBy>Jennifer Adams</cp:lastModifiedBy>
  <cp:revision>47</cp:revision>
  <dcterms:created xsi:type="dcterms:W3CDTF">2013-01-02T15:25:23Z</dcterms:created>
  <dcterms:modified xsi:type="dcterms:W3CDTF">2013-01-07T14:30:15Z</dcterms:modified>
</cp:coreProperties>
</file>