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9" r:id="rId14"/>
    <p:sldId id="267" r:id="rId15"/>
    <p:sldId id="270" r:id="rId16"/>
  </p:sldIdLst>
  <p:sldSz cx="18288000" cy="10287000"/>
  <p:notesSz cx="6858000" cy="9144000"/>
  <p:embeddedFontLst>
    <p:embeddedFont>
      <p:font typeface="Calibri" pitchFamily="34" charset="0"/>
      <p:regular r:id="rId18"/>
      <p:bold r:id="rId19"/>
      <p:italic r:id="rId20"/>
      <p:boldItalic r:id="rId21"/>
    </p:embeddedFont>
    <p:embeddedFont>
      <p:font typeface="Poppins SemiBold" charset="0"/>
      <p:regular r:id="rId22"/>
      <p:bold r:id="rId23"/>
      <p:italic r:id="rId24"/>
      <p:boldItalic r:id="rId25"/>
    </p:embeddedFont>
    <p:embeddedFont>
      <p:font typeface="Poppins"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8" d="100"/>
          <a:sy n="48" d="100"/>
        </p:scale>
        <p:origin x="-41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4993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83"/>
        <p:cNvGrpSpPr/>
        <p:nvPr/>
      </p:nvGrpSpPr>
      <p:grpSpPr>
        <a:xfrm>
          <a:off x="0" y="0"/>
          <a:ext cx="0" cy="0"/>
          <a:chOff x="0" y="0"/>
          <a:chExt cx="0" cy="0"/>
        </a:xfrm>
      </p:grpSpPr>
      <p:grpSp>
        <p:nvGrpSpPr>
          <p:cNvPr id="85" name="Google Shape;85;p13"/>
          <p:cNvGrpSpPr/>
          <p:nvPr/>
        </p:nvGrpSpPr>
        <p:grpSpPr>
          <a:xfrm>
            <a:off x="357803" y="5281377"/>
            <a:ext cx="8030262" cy="1062841"/>
            <a:chOff x="0" y="-66675"/>
            <a:chExt cx="2471078" cy="265246"/>
          </a:xfrm>
        </p:grpSpPr>
        <p:sp>
          <p:nvSpPr>
            <p:cNvPr id="86" name="Google Shape;86;p13"/>
            <p:cNvSpPr/>
            <p:nvPr/>
          </p:nvSpPr>
          <p:spPr>
            <a:xfrm>
              <a:off x="0" y="0"/>
              <a:ext cx="2471078" cy="198571"/>
            </a:xfrm>
            <a:custGeom>
              <a:avLst/>
              <a:gdLst/>
              <a:ahLst/>
              <a:cxnLst/>
              <a:rect l="l" t="t" r="r" b="b"/>
              <a:pathLst>
                <a:path w="2471078" h="198571" extrusionOk="0">
                  <a:moveTo>
                    <a:pt x="39875" y="0"/>
                  </a:moveTo>
                  <a:lnTo>
                    <a:pt x="2431203" y="0"/>
                  </a:lnTo>
                  <a:cubicBezTo>
                    <a:pt x="2441779" y="0"/>
                    <a:pt x="2451921" y="4201"/>
                    <a:pt x="2459399" y="11679"/>
                  </a:cubicBezTo>
                  <a:cubicBezTo>
                    <a:pt x="2466877" y="19157"/>
                    <a:pt x="2471078" y="29300"/>
                    <a:pt x="2471078" y="39875"/>
                  </a:cubicBezTo>
                  <a:lnTo>
                    <a:pt x="2471078" y="158696"/>
                  </a:lnTo>
                  <a:cubicBezTo>
                    <a:pt x="2471078" y="169271"/>
                    <a:pt x="2466877" y="179414"/>
                    <a:pt x="2459399" y="186892"/>
                  </a:cubicBezTo>
                  <a:cubicBezTo>
                    <a:pt x="2451921" y="194370"/>
                    <a:pt x="2441779" y="198571"/>
                    <a:pt x="2431203" y="198571"/>
                  </a:cubicBezTo>
                  <a:lnTo>
                    <a:pt x="39875" y="198571"/>
                  </a:lnTo>
                  <a:cubicBezTo>
                    <a:pt x="29300" y="198571"/>
                    <a:pt x="19157" y="194370"/>
                    <a:pt x="11679" y="186892"/>
                  </a:cubicBezTo>
                  <a:cubicBezTo>
                    <a:pt x="4201" y="179414"/>
                    <a:pt x="0" y="169271"/>
                    <a:pt x="0" y="158696"/>
                  </a:cubicBezTo>
                  <a:lnTo>
                    <a:pt x="0" y="39875"/>
                  </a:lnTo>
                  <a:cubicBezTo>
                    <a:pt x="0" y="29300"/>
                    <a:pt x="4201" y="19157"/>
                    <a:pt x="11679" y="11679"/>
                  </a:cubicBezTo>
                  <a:cubicBezTo>
                    <a:pt x="19157" y="4201"/>
                    <a:pt x="29300" y="0"/>
                    <a:pt x="39875"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p:nvPr/>
          </p:nvSpPr>
          <p:spPr>
            <a:xfrm>
              <a:off x="0" y="-66675"/>
              <a:ext cx="2471078" cy="265246"/>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8;p13"/>
          <p:cNvGrpSpPr/>
          <p:nvPr/>
        </p:nvGrpSpPr>
        <p:grpSpPr>
          <a:xfrm>
            <a:off x="10881758" y="471610"/>
            <a:ext cx="620166" cy="620166"/>
            <a:chOff x="0" y="0"/>
            <a:chExt cx="812800" cy="812800"/>
          </a:xfrm>
        </p:grpSpPr>
        <p:sp>
          <p:nvSpPr>
            <p:cNvPr id="89" name="Google Shape;89;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7417158" y="-94474"/>
            <a:ext cx="1752316" cy="1752316"/>
            <a:chOff x="0" y="0"/>
            <a:chExt cx="812800" cy="812800"/>
          </a:xfrm>
        </p:grpSpPr>
        <p:sp>
          <p:nvSpPr>
            <p:cNvPr id="92" name="Google Shape;92;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8233950" y="1483950"/>
            <a:ext cx="10906467" cy="7022539"/>
          </a:xfrm>
          <a:custGeom>
            <a:avLst/>
            <a:gdLst/>
            <a:ahLst/>
            <a:cxnLst/>
            <a:rect l="l" t="t" r="r" b="b"/>
            <a:pathLst>
              <a:path w="9937555" h="6625037" extrusionOk="0">
                <a:moveTo>
                  <a:pt x="0" y="0"/>
                </a:moveTo>
                <a:lnTo>
                  <a:pt x="9937555" y="0"/>
                </a:lnTo>
                <a:lnTo>
                  <a:pt x="9937555" y="6625037"/>
                </a:lnTo>
                <a:lnTo>
                  <a:pt x="0" y="6625037"/>
                </a:lnTo>
                <a:lnTo>
                  <a:pt x="0" y="0"/>
                </a:lnTo>
                <a:close/>
              </a:path>
            </a:pathLst>
          </a:custGeom>
          <a:blipFill rotWithShape="1">
            <a:blip r:embed="rId3">
              <a:alphaModFix/>
            </a:blip>
            <a:stretch>
              <a:fillRect/>
            </a:stretch>
          </a:blipFill>
          <a:ln>
            <a:noFill/>
          </a:ln>
        </p:spPr>
      </p:sp>
      <p:sp>
        <p:nvSpPr>
          <p:cNvPr id="95" name="Google Shape;95;p13"/>
          <p:cNvSpPr/>
          <p:nvPr/>
        </p:nvSpPr>
        <p:spPr>
          <a:xfrm>
            <a:off x="613845" y="1091771"/>
            <a:ext cx="6368265" cy="1631778"/>
          </a:xfrm>
          <a:custGeom>
            <a:avLst/>
            <a:gdLst/>
            <a:ahLst/>
            <a:cxnLst/>
            <a:rect l="l" t="t" r="r" b="b"/>
            <a:pathLst>
              <a:path w="6368265" h="1631778" extrusionOk="0">
                <a:moveTo>
                  <a:pt x="0" y="0"/>
                </a:moveTo>
                <a:lnTo>
                  <a:pt x="6368265" y="0"/>
                </a:lnTo>
                <a:lnTo>
                  <a:pt x="6368265" y="1631778"/>
                </a:lnTo>
                <a:lnTo>
                  <a:pt x="0" y="1631778"/>
                </a:lnTo>
                <a:lnTo>
                  <a:pt x="0" y="0"/>
                </a:lnTo>
                <a:close/>
              </a:path>
            </a:pathLst>
          </a:custGeom>
          <a:blipFill rotWithShape="1">
            <a:blip r:embed="rId4">
              <a:alphaModFix/>
            </a:blip>
            <a:stretch>
              <a:fillRect/>
            </a:stretch>
          </a:blipFill>
          <a:ln>
            <a:noFill/>
          </a:ln>
        </p:spPr>
      </p:sp>
      <p:sp>
        <p:nvSpPr>
          <p:cNvPr id="96" name="Google Shape;96;p13"/>
          <p:cNvSpPr/>
          <p:nvPr/>
        </p:nvSpPr>
        <p:spPr>
          <a:xfrm>
            <a:off x="638425" y="9020839"/>
            <a:ext cx="1476666" cy="723625"/>
          </a:xfrm>
          <a:custGeom>
            <a:avLst/>
            <a:gdLst/>
            <a:ahLst/>
            <a:cxnLst/>
            <a:rect l="l" t="t" r="r" b="b"/>
            <a:pathLst>
              <a:path w="1476666" h="723625" extrusionOk="0">
                <a:moveTo>
                  <a:pt x="0" y="0"/>
                </a:moveTo>
                <a:lnTo>
                  <a:pt x="1476666" y="0"/>
                </a:lnTo>
                <a:lnTo>
                  <a:pt x="1476666" y="723625"/>
                </a:lnTo>
                <a:lnTo>
                  <a:pt x="0" y="723625"/>
                </a:lnTo>
                <a:lnTo>
                  <a:pt x="0" y="0"/>
                </a:lnTo>
                <a:close/>
              </a:path>
            </a:pathLst>
          </a:custGeom>
          <a:blipFill rotWithShape="1">
            <a:blip r:embed="rId5">
              <a:alphaModFix/>
            </a:blip>
            <a:stretch>
              <a:fillRect/>
            </a:stretch>
          </a:blipFill>
          <a:ln>
            <a:noFill/>
          </a:ln>
        </p:spPr>
      </p:sp>
      <p:sp>
        <p:nvSpPr>
          <p:cNvPr id="97" name="Google Shape;97;p13"/>
          <p:cNvSpPr txBox="1"/>
          <p:nvPr/>
        </p:nvSpPr>
        <p:spPr>
          <a:xfrm>
            <a:off x="456581" y="4355379"/>
            <a:ext cx="8216116" cy="801512"/>
          </a:xfrm>
          <a:prstGeom prst="rect">
            <a:avLst/>
          </a:prstGeom>
          <a:noFill/>
          <a:ln>
            <a:noFill/>
          </a:ln>
        </p:spPr>
        <p:txBody>
          <a:bodyPr spcFirstLastPara="1" wrap="square" lIns="0" tIns="0" rIns="0" bIns="0" anchor="t" anchorCtr="0">
            <a:spAutoFit/>
          </a:bodyPr>
          <a:lstStyle/>
          <a:p>
            <a:pPr marL="0" marR="0" lvl="0" indent="0" algn="l" rtl="0">
              <a:lnSpc>
                <a:spcPct val="140009"/>
              </a:lnSpc>
              <a:spcBef>
                <a:spcPts val="0"/>
              </a:spcBef>
              <a:spcAft>
                <a:spcPts val="0"/>
              </a:spcAft>
              <a:buNone/>
            </a:pPr>
            <a:r>
              <a:rPr lang="en-US" sz="4444" b="1" i="0" u="none" strike="noStrike" cap="none">
                <a:solidFill>
                  <a:srgbClr val="000000"/>
                </a:solidFill>
                <a:latin typeface="Poppins SemiBold"/>
                <a:ea typeface="Poppins SemiBold"/>
                <a:cs typeface="Poppins SemiBold"/>
                <a:sym typeface="Poppins SemiBold"/>
              </a:rPr>
              <a:t>Multi-Protocol Over ATM</a:t>
            </a:r>
            <a:endParaRPr/>
          </a:p>
        </p:txBody>
      </p:sp>
      <p:sp>
        <p:nvSpPr>
          <p:cNvPr id="98" name="Google Shape;98;p13"/>
          <p:cNvSpPr txBox="1"/>
          <p:nvPr/>
        </p:nvSpPr>
        <p:spPr>
          <a:xfrm>
            <a:off x="613845" y="6845870"/>
            <a:ext cx="7416244" cy="508171"/>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2868" b="0" i="0" u="none" strike="noStrike" cap="none">
                <a:solidFill>
                  <a:srgbClr val="000000"/>
                </a:solidFill>
                <a:latin typeface="Poppins"/>
                <a:ea typeface="Poppins"/>
                <a:cs typeface="Poppins"/>
                <a:sym typeface="Poppins"/>
              </a:rPr>
              <a:t>Présenté à : </a:t>
            </a:r>
            <a:endParaRPr/>
          </a:p>
        </p:txBody>
      </p:sp>
      <p:sp>
        <p:nvSpPr>
          <p:cNvPr id="99" name="Google Shape;99;p13"/>
          <p:cNvSpPr txBox="1"/>
          <p:nvPr/>
        </p:nvSpPr>
        <p:spPr>
          <a:xfrm>
            <a:off x="613845" y="7312518"/>
            <a:ext cx="6368265" cy="508171"/>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2868" b="1" i="0" u="none" strike="noStrike" cap="none">
                <a:solidFill>
                  <a:srgbClr val="0D3F83"/>
                </a:solidFill>
                <a:latin typeface="Poppins"/>
                <a:ea typeface="Poppins"/>
                <a:cs typeface="Poppins"/>
                <a:sym typeface="Poppins"/>
              </a:rPr>
              <a:t>Judith Soulamite Nouho Noutat </a:t>
            </a:r>
            <a:endParaRPr/>
          </a:p>
        </p:txBody>
      </p:sp>
      <p:sp>
        <p:nvSpPr>
          <p:cNvPr id="100" name="Google Shape;100;p13"/>
          <p:cNvSpPr txBox="1"/>
          <p:nvPr/>
        </p:nvSpPr>
        <p:spPr>
          <a:xfrm>
            <a:off x="640354" y="5619326"/>
            <a:ext cx="6660600" cy="684483"/>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3177" b="1" i="0" u="none" strike="noStrike" cap="none" dirty="0">
                <a:solidFill>
                  <a:srgbClr val="FFFFFF"/>
                </a:solidFill>
                <a:latin typeface="Poppins SemiBold"/>
                <a:ea typeface="Poppins SemiBold"/>
                <a:cs typeface="Poppins SemiBold"/>
                <a:sym typeface="Poppins SemiBold"/>
              </a:rPr>
              <a:t>PRESENTATION </a:t>
            </a:r>
            <a:r>
              <a:rPr lang="en-US" sz="3177" b="1" i="0" u="none" strike="noStrike" cap="none" dirty="0" smtClean="0">
                <a:solidFill>
                  <a:srgbClr val="FFFFFF"/>
                </a:solidFill>
                <a:latin typeface="Poppins SemiBold"/>
                <a:ea typeface="Poppins SemiBold"/>
                <a:cs typeface="Poppins SemiBold"/>
                <a:sym typeface="Poppins SemiBold"/>
              </a:rPr>
              <a:t>– GROUPE</a:t>
            </a:r>
            <a:r>
              <a:rPr lang="en-US" sz="3177" b="1" dirty="0">
                <a:solidFill>
                  <a:srgbClr val="FFFFFF"/>
                </a:solidFill>
                <a:latin typeface="Poppins SemiBold"/>
                <a:ea typeface="Poppins SemiBold"/>
                <a:cs typeface="Poppins SemiBold"/>
                <a:sym typeface="Poppins SemiBold"/>
              </a:rPr>
              <a:t> </a:t>
            </a:r>
            <a:r>
              <a:rPr lang="en-US" sz="3177" b="1" dirty="0" smtClean="0">
                <a:solidFill>
                  <a:srgbClr val="FFFFFF"/>
                </a:solidFill>
                <a:latin typeface="Poppins SemiBold"/>
                <a:ea typeface="Poppins SemiBold"/>
                <a:cs typeface="Poppins SemiBold"/>
                <a:sym typeface="Poppins SemiBold"/>
              </a:rPr>
              <a:t>5</a:t>
            </a:r>
            <a:endParaRPr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a:latin typeface="Poppins"/>
                <a:ea typeface="Poppins"/>
                <a:cs typeface="Poppins"/>
                <a:sym typeface="Poppins"/>
              </a:rPr>
              <a:t>8</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4551477"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800" b="1" dirty="0" smtClean="0">
                <a:latin typeface="Times New Roman" panose="02020603050405020304" pitchFamily="18" charset="0"/>
                <a:cs typeface="Times New Roman" panose="02020603050405020304" pitchFamily="18" charset="0"/>
              </a:rPr>
              <a:t>MPOA &amp; LANE</a:t>
            </a:r>
            <a:r>
              <a:rPr lang="fr-FR" sz="4800" b="1" dirty="0">
                <a:latin typeface="Times New Roman" panose="02020603050405020304" pitchFamily="18" charset="0"/>
                <a:cs typeface="Times New Roman" panose="02020603050405020304" pitchFamily="18" charset="0"/>
              </a:rPr>
              <a:t/>
            </a:r>
            <a:br>
              <a:rPr lang="fr-FR" sz="4800" b="1" dirty="0">
                <a:latin typeface="Times New Roman" panose="02020603050405020304" pitchFamily="18" charset="0"/>
                <a:cs typeface="Times New Roman" panose="02020603050405020304" pitchFamily="18" charset="0"/>
              </a:rPr>
            </a:br>
            <a:endParaRPr lang="fr-FR" sz="48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3" y="3464816"/>
            <a:ext cx="14922388" cy="61430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CA" sz="3200" dirty="0">
                <a:latin typeface="Times New Roman" panose="02020603050405020304" pitchFamily="18" charset="0"/>
                <a:cs typeface="Times New Roman" panose="02020603050405020304" pitchFamily="18" charset="0"/>
              </a:rPr>
              <a:t>MPOA ne remplace pas LANE, il l’étend. LANE sert à </a:t>
            </a:r>
            <a:r>
              <a:rPr lang="fr-CA" sz="3200" dirty="0" smtClean="0">
                <a:latin typeface="Times New Roman" panose="02020603050405020304" pitchFamily="18" charset="0"/>
                <a:cs typeface="Times New Roman" panose="02020603050405020304" pitchFamily="18" charset="0"/>
              </a:rPr>
              <a:t>:</a:t>
            </a:r>
          </a:p>
          <a:p>
            <a:pPr algn="just"/>
            <a:endParaRPr lang="fr-CA" sz="3200"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fr-CA" sz="3200" dirty="0">
                <a:latin typeface="Times New Roman" panose="02020603050405020304" pitchFamily="18" charset="0"/>
                <a:cs typeface="Times New Roman" panose="02020603050405020304" pitchFamily="18" charset="0"/>
              </a:rPr>
              <a:t>	Émuler un réseau </a:t>
            </a:r>
            <a:r>
              <a:rPr lang="fr-CA" sz="3200" dirty="0" smtClean="0">
                <a:latin typeface="Times New Roman" panose="02020603050405020304" pitchFamily="18" charset="0"/>
                <a:cs typeface="Times New Roman" panose="02020603050405020304" pitchFamily="18" charset="0"/>
              </a:rPr>
              <a:t>Ethernet </a:t>
            </a:r>
            <a:r>
              <a:rPr lang="fr-CA" sz="3200" dirty="0">
                <a:latin typeface="Times New Roman" panose="02020603050405020304" pitchFamily="18" charset="0"/>
                <a:cs typeface="Times New Roman" panose="02020603050405020304" pitchFamily="18" charset="0"/>
              </a:rPr>
              <a:t>sur ATM (car ATM est orienté connexion),</a:t>
            </a:r>
          </a:p>
          <a:p>
            <a:pPr marL="457200" indent="-457200" algn="just">
              <a:buFont typeface="Arial" pitchFamily="34" charset="0"/>
              <a:buChar char="•"/>
            </a:pPr>
            <a:r>
              <a:rPr lang="fr-CA" sz="3200" dirty="0">
                <a:latin typeface="Times New Roman" panose="02020603050405020304" pitchFamily="18" charset="0"/>
                <a:cs typeface="Times New Roman" panose="02020603050405020304" pitchFamily="18" charset="0"/>
              </a:rPr>
              <a:t>	Créer des élans (LAN émulés).</a:t>
            </a:r>
          </a:p>
          <a:p>
            <a:pPr marL="0" indent="0" algn="just">
              <a:buNone/>
            </a:pPr>
            <a:endParaRPr lang="fr-CA" sz="32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
            </a:pPr>
            <a:r>
              <a:rPr lang="fr-CA" sz="3200" dirty="0">
                <a:latin typeface="Times New Roman" panose="02020603050405020304" pitchFamily="18" charset="0"/>
                <a:cs typeface="Times New Roman" panose="02020603050405020304" pitchFamily="18" charset="0"/>
              </a:rPr>
              <a:t>MPOA travaille en complémentarité avec LANE</a:t>
            </a:r>
          </a:p>
          <a:p>
            <a:pPr marL="457200" indent="-457200" algn="just">
              <a:buFont typeface="Wingdings" pitchFamily="2" charset="2"/>
              <a:buChar char="§"/>
            </a:pPr>
            <a:r>
              <a:rPr lang="fr-CA" sz="3200" dirty="0">
                <a:latin typeface="Times New Roman" panose="02020603050405020304" pitchFamily="18" charset="0"/>
                <a:cs typeface="Times New Roman" panose="02020603050405020304" pitchFamily="18" charset="0"/>
              </a:rPr>
              <a:t>LANE gère la couche 2,</a:t>
            </a:r>
          </a:p>
          <a:p>
            <a:pPr marL="457200" indent="-457200" algn="just">
              <a:buFont typeface="Wingdings" pitchFamily="2" charset="2"/>
              <a:buChar char="§"/>
            </a:pPr>
            <a:r>
              <a:rPr lang="fr-CA" sz="3200" dirty="0">
                <a:latin typeface="Times New Roman" panose="02020603050405020304" pitchFamily="18" charset="0"/>
                <a:cs typeface="Times New Roman" panose="02020603050405020304" pitchFamily="18" charset="0"/>
              </a:rPr>
              <a:t>MPOA optimise les transmissions inter-elans avec des raccourcis de couche 3.</a:t>
            </a:r>
            <a:endParaRPr lang="fr-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0243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9</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4551477"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5400" b="1" dirty="0">
                <a:latin typeface="Times New Roman" panose="02020603050405020304" pitchFamily="18" charset="0"/>
                <a:cs typeface="Times New Roman" panose="02020603050405020304" pitchFamily="18" charset="0"/>
              </a:rPr>
              <a:t>Conception</a:t>
            </a:r>
            <a:endParaRPr lang="fr-FR" sz="54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3" y="3464816"/>
            <a:ext cx="14922388" cy="61430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457200">
              <a:buFont typeface="Arial" pitchFamily="34" charset="0"/>
              <a:buChar char="•"/>
            </a:pPr>
            <a:r>
              <a:rPr lang="fr-FR" sz="3200" dirty="0">
                <a:latin typeface="Times New Roman" panose="02020603050405020304" pitchFamily="18" charset="0"/>
                <a:cs typeface="Times New Roman" panose="02020603050405020304" pitchFamily="18" charset="0"/>
              </a:rPr>
              <a:t>Il faut un réseau ATM configuré avec LANE (LAN </a:t>
            </a:r>
            <a:r>
              <a:rPr lang="fr-FR" sz="3200" dirty="0" smtClean="0">
                <a:latin typeface="Times New Roman" panose="02020603050405020304" pitchFamily="18" charset="0"/>
                <a:cs typeface="Times New Roman" panose="02020603050405020304" pitchFamily="18" charset="0"/>
              </a:rPr>
              <a:t>émulation) </a:t>
            </a:r>
            <a:r>
              <a:rPr lang="fr-FR" sz="3200" dirty="0">
                <a:latin typeface="Times New Roman" panose="02020603050405020304" pitchFamily="18" charset="0"/>
                <a:cs typeface="Times New Roman" panose="02020603050405020304" pitchFamily="18" charset="0"/>
              </a:rPr>
              <a:t>ou d'autres services.</a:t>
            </a:r>
          </a:p>
          <a:p>
            <a:pPr marL="457200" lvl="0" indent="-457200">
              <a:buFont typeface="Arial" pitchFamily="34" charset="0"/>
              <a:buChar char="•"/>
            </a:pPr>
            <a:endParaRPr lang="fr-CA" sz="3200" dirty="0">
              <a:latin typeface="Times New Roman" panose="02020603050405020304" pitchFamily="18" charset="0"/>
              <a:cs typeface="Times New Roman" panose="02020603050405020304" pitchFamily="18" charset="0"/>
            </a:endParaRPr>
          </a:p>
          <a:p>
            <a:pPr marL="457200" lvl="0" indent="-457200">
              <a:buFont typeface="Arial" pitchFamily="34" charset="0"/>
              <a:buChar char="•"/>
            </a:pPr>
            <a:r>
              <a:rPr lang="fr-FR" sz="3200" dirty="0">
                <a:latin typeface="Times New Roman" panose="02020603050405020304" pitchFamily="18" charset="0"/>
                <a:cs typeface="Times New Roman" panose="02020603050405020304" pitchFamily="18" charset="0"/>
              </a:rPr>
              <a:t>Les routeurs doivent supporter MPOA et être configurés avec des serveurs MPS.</a:t>
            </a:r>
          </a:p>
          <a:p>
            <a:pPr marL="457200" lvl="0" indent="-457200">
              <a:buFont typeface="Arial" pitchFamily="34" charset="0"/>
              <a:buChar char="•"/>
            </a:pPr>
            <a:endParaRPr lang="fr-CA" sz="3200" dirty="0">
              <a:latin typeface="Times New Roman" panose="02020603050405020304" pitchFamily="18" charset="0"/>
              <a:cs typeface="Times New Roman" panose="02020603050405020304" pitchFamily="18" charset="0"/>
            </a:endParaRPr>
          </a:p>
          <a:p>
            <a:pPr marL="457200" lvl="0" indent="-457200">
              <a:buFont typeface="Arial" pitchFamily="34" charset="0"/>
              <a:buChar char="•"/>
            </a:pPr>
            <a:r>
              <a:rPr lang="fr-FR" sz="3200" dirty="0">
                <a:latin typeface="Times New Roman" panose="02020603050405020304" pitchFamily="18" charset="0"/>
                <a:cs typeface="Times New Roman" panose="02020603050405020304" pitchFamily="18" charset="0"/>
              </a:rPr>
              <a:t>MPOA est souvent utilisé dans les grandes entreprises ou opérateurs télécoms où la performance et la gestion des flux IP sont critiques.</a:t>
            </a:r>
            <a:endParaRPr lang="fr-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59665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10</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4551477"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5400" b="1" dirty="0">
                <a:latin typeface="Times New Roman" panose="02020603050405020304" pitchFamily="18" charset="0"/>
                <a:cs typeface="Times New Roman" panose="02020603050405020304" pitchFamily="18" charset="0"/>
              </a:rPr>
              <a:t>Configuration</a:t>
            </a:r>
            <a:endParaRPr lang="fr-FR" sz="54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3" y="3464816"/>
            <a:ext cx="15346144" cy="61430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fr-CA" sz="3600" dirty="0">
                <a:latin typeface="Times New Roman" panose="02020603050405020304" pitchFamily="18" charset="0"/>
                <a:cs typeface="Times New Roman" panose="02020603050405020304" pitchFamily="18" charset="0"/>
              </a:rPr>
              <a:t>Avant de configurer MPOA, assurez-vous que l’environnement LANE est opérationnel </a:t>
            </a:r>
          </a:p>
          <a:p>
            <a:pPr marL="0" lvl="0" indent="0">
              <a:buNone/>
            </a:pPr>
            <a:endParaRPr lang="fr-FR" sz="3600" b="1" dirty="0">
              <a:latin typeface="Times New Roman" panose="02020603050405020304" pitchFamily="18" charset="0"/>
              <a:cs typeface="Times New Roman" panose="02020603050405020304" pitchFamily="18" charset="0"/>
            </a:endParaRPr>
          </a:p>
          <a:p>
            <a:pPr marL="571500" lvl="1" indent="-571500">
              <a:buFont typeface="Arial" pitchFamily="34" charset="0"/>
              <a:buChar char="•"/>
            </a:pPr>
            <a:r>
              <a:rPr lang="fr-FR" sz="3600" b="1" dirty="0">
                <a:latin typeface="Times New Roman" panose="02020603050405020304" pitchFamily="18" charset="0"/>
                <a:cs typeface="Times New Roman" panose="02020603050405020304" pitchFamily="18" charset="0"/>
              </a:rPr>
              <a:t>Configurer LANE</a:t>
            </a:r>
            <a:r>
              <a:rPr lang="fr-FR" sz="3600" dirty="0">
                <a:latin typeface="Times New Roman" panose="02020603050405020304" pitchFamily="18" charset="0"/>
                <a:cs typeface="Times New Roman" panose="02020603050405020304" pitchFamily="18" charset="0"/>
              </a:rPr>
              <a:t> : essentiel pour intégrer les périphériques </a:t>
            </a:r>
            <a:r>
              <a:rPr lang="fr-FR" sz="3600" dirty="0" err="1">
                <a:latin typeface="Times New Roman" panose="02020603050405020304" pitchFamily="18" charset="0"/>
                <a:cs typeface="Times New Roman" panose="02020603050405020304" pitchFamily="18" charset="0"/>
              </a:rPr>
              <a:t>ethernet</a:t>
            </a:r>
            <a:r>
              <a:rPr lang="fr-FR" sz="3600" dirty="0">
                <a:latin typeface="Times New Roman" panose="02020603050405020304" pitchFamily="18" charset="0"/>
                <a:cs typeface="Times New Roman" panose="02020603050405020304" pitchFamily="18" charset="0"/>
              </a:rPr>
              <a:t>/IP dans un réseau ATM.</a:t>
            </a:r>
            <a:endParaRPr lang="fr-CA" sz="3600" dirty="0">
              <a:latin typeface="Times New Roman" panose="02020603050405020304" pitchFamily="18" charset="0"/>
              <a:cs typeface="Times New Roman" panose="02020603050405020304" pitchFamily="18" charset="0"/>
            </a:endParaRPr>
          </a:p>
          <a:p>
            <a:pPr marL="571500" lvl="1" indent="-571500">
              <a:buFont typeface="Arial" pitchFamily="34" charset="0"/>
              <a:buChar char="•"/>
            </a:pPr>
            <a:r>
              <a:rPr lang="fr-FR" sz="3600" b="1" dirty="0">
                <a:latin typeface="Times New Roman" panose="02020603050405020304" pitchFamily="18" charset="0"/>
                <a:cs typeface="Times New Roman" panose="02020603050405020304" pitchFamily="18" charset="0"/>
              </a:rPr>
              <a:t>Configurer les MPS et MPC</a:t>
            </a:r>
            <a:r>
              <a:rPr lang="fr-FR" sz="3600" dirty="0">
                <a:latin typeface="Times New Roman" panose="02020603050405020304" pitchFamily="18" charset="0"/>
                <a:cs typeface="Times New Roman" panose="02020603050405020304" pitchFamily="18" charset="0"/>
              </a:rPr>
              <a:t> : chaque domaine ATM doit avoir au moins un MPS.</a:t>
            </a:r>
            <a:endParaRPr lang="fr-CA" sz="3600" dirty="0">
              <a:latin typeface="Times New Roman" panose="02020603050405020304" pitchFamily="18" charset="0"/>
              <a:cs typeface="Times New Roman" panose="02020603050405020304" pitchFamily="18" charset="0"/>
            </a:endParaRPr>
          </a:p>
          <a:p>
            <a:pPr marL="571500" lvl="1" indent="-571500">
              <a:buFont typeface="Arial" pitchFamily="34" charset="0"/>
              <a:buChar char="•"/>
            </a:pPr>
            <a:r>
              <a:rPr lang="fr-FR" sz="3600" b="1" dirty="0">
                <a:latin typeface="Times New Roman" panose="02020603050405020304" pitchFamily="18" charset="0"/>
                <a:cs typeface="Times New Roman" panose="02020603050405020304" pitchFamily="18" charset="0"/>
              </a:rPr>
              <a:t>Établissement </a:t>
            </a:r>
            <a:r>
              <a:rPr lang="fr-FR" sz="2400" b="1" dirty="0">
                <a:latin typeface="Times New Roman" panose="02020603050405020304" pitchFamily="18" charset="0"/>
                <a:cs typeface="Times New Roman" panose="02020603050405020304" pitchFamily="18" charset="0"/>
              </a:rPr>
              <a:t>des VC</a:t>
            </a:r>
            <a:r>
              <a:rPr lang="fr-FR" sz="2400" dirty="0">
                <a:latin typeface="Times New Roman" panose="02020603050405020304" pitchFamily="18" charset="0"/>
                <a:cs typeface="Times New Roman" panose="02020603050405020304" pitchFamily="18" charset="0"/>
              </a:rPr>
              <a:t> : </a:t>
            </a:r>
            <a:r>
              <a:rPr lang="fr-FR" sz="3600" dirty="0">
                <a:latin typeface="Times New Roman" panose="02020603050405020304" pitchFamily="18" charset="0"/>
                <a:cs typeface="Times New Roman" panose="02020603050405020304" pitchFamily="18" charset="0"/>
              </a:rPr>
              <a:t>automatique une fois que le MPS accepte une demande de raccourci.</a:t>
            </a:r>
            <a:endParaRPr lang="fr-CA" sz="3600" dirty="0">
              <a:latin typeface="Times New Roman" panose="02020603050405020304" pitchFamily="18"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29329278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11</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4551477"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5400" b="1" dirty="0">
                <a:latin typeface="Times New Roman" panose="02020603050405020304" pitchFamily="18" charset="0"/>
                <a:cs typeface="Times New Roman" panose="02020603050405020304" pitchFamily="18" charset="0"/>
              </a:rPr>
              <a:t>Dépannage</a:t>
            </a:r>
            <a:endParaRPr lang="fr-FR" sz="54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2" y="3464816"/>
            <a:ext cx="15656227" cy="61430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0" indent="-571500">
              <a:buFont typeface="Wingdings" pitchFamily="2" charset="2"/>
              <a:buChar char="Ø"/>
            </a:pPr>
            <a:r>
              <a:rPr lang="fr-CA" sz="4000" dirty="0">
                <a:latin typeface="Times New Roman" panose="02020603050405020304" pitchFamily="18" charset="0"/>
                <a:cs typeface="Times New Roman" panose="02020603050405020304" pitchFamily="18" charset="0"/>
              </a:rPr>
              <a:t>Il consiste à identifier les problèmes possibles liés à l'intégration de LANE et des raccourcis MPOA au sein d'un réseau ATM</a:t>
            </a:r>
            <a:r>
              <a:rPr lang="fr-CA" sz="4000" dirty="0" smtClean="0">
                <a:latin typeface="Times New Roman" panose="02020603050405020304" pitchFamily="18" charset="0"/>
                <a:cs typeface="Times New Roman" panose="02020603050405020304" pitchFamily="18" charset="0"/>
              </a:rPr>
              <a:t>.</a:t>
            </a:r>
          </a:p>
          <a:p>
            <a:r>
              <a:rPr lang="fr-CA" sz="4000" dirty="0" smtClean="0">
                <a:latin typeface="Times New Roman" panose="02020603050405020304" pitchFamily="18" charset="0"/>
                <a:cs typeface="Times New Roman" panose="02020603050405020304" pitchFamily="18" charset="0"/>
              </a:rPr>
              <a:t> </a:t>
            </a:r>
            <a:endParaRPr lang="fr-CA" sz="4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fr-CA" sz="4000" dirty="0">
                <a:latin typeface="Times New Roman" panose="02020603050405020304" pitchFamily="18" charset="0"/>
                <a:cs typeface="Times New Roman" panose="02020603050405020304" pitchFamily="18" charset="0"/>
              </a:rPr>
              <a:t>Vérifier le bon fonctionnement de </a:t>
            </a:r>
            <a:r>
              <a:rPr lang="fr-CA" sz="4000" dirty="0" smtClean="0">
                <a:latin typeface="Times New Roman" panose="02020603050405020304" pitchFamily="18" charset="0"/>
                <a:cs typeface="Times New Roman" panose="02020603050405020304" pitchFamily="18" charset="0"/>
              </a:rPr>
              <a:t>LANE</a:t>
            </a:r>
            <a:endParaRPr lang="fr-CA" sz="40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fr-CA" sz="4000" dirty="0">
                <a:latin typeface="Times New Roman" panose="02020603050405020304" pitchFamily="18" charset="0"/>
                <a:cs typeface="Times New Roman" panose="02020603050405020304" pitchFamily="18" charset="0"/>
              </a:rPr>
              <a:t>Vérifier les composants MPOA (MPC et MPS)</a:t>
            </a:r>
          </a:p>
          <a:p>
            <a:pPr marL="914400" lvl="1" indent="-457200">
              <a:buFont typeface="+mj-lt"/>
              <a:buAutoNum type="arabicPeriod"/>
            </a:pPr>
            <a:r>
              <a:rPr lang="fr-CA" sz="4000" dirty="0">
                <a:latin typeface="Times New Roman" panose="02020603050405020304" pitchFamily="18" charset="0"/>
                <a:cs typeface="Times New Roman" panose="02020603050405020304" pitchFamily="18" charset="0"/>
              </a:rPr>
              <a:t>Identifier les erreurs classiques</a:t>
            </a:r>
          </a:p>
          <a:p>
            <a:pPr marL="914400" lvl="1" indent="-457200">
              <a:buFont typeface="+mj-lt"/>
              <a:buAutoNum type="arabicPeriod"/>
            </a:pPr>
            <a:r>
              <a:rPr lang="fr-CA" sz="4000" dirty="0">
                <a:latin typeface="Times New Roman" panose="02020603050405020304" pitchFamily="18" charset="0"/>
                <a:cs typeface="Times New Roman" panose="02020603050405020304" pitchFamily="18" charset="0"/>
              </a:rPr>
              <a:t>Activer le débogage</a:t>
            </a:r>
          </a:p>
          <a:p>
            <a:pPr marL="914400" lvl="1" indent="-457200">
              <a:buFont typeface="+mj-lt"/>
              <a:buAutoNum type="arabicPeriod"/>
            </a:pPr>
            <a:r>
              <a:rPr lang="fr-CA" sz="4000" dirty="0">
                <a:latin typeface="Times New Roman" panose="02020603050405020304" pitchFamily="18" charset="0"/>
                <a:cs typeface="Times New Roman" panose="02020603050405020304" pitchFamily="18" charset="0"/>
              </a:rPr>
              <a:t>Test de suppression/recréation de raccourcis</a:t>
            </a:r>
            <a:endParaRPr lang="fr-CA"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012397"/>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12</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051" name="Picture 3" descr="C:\Users\Paul Denis COQUILLON\Downloads\Free_Thank_You_eCards___Virtual_Thank_You_Cards_Sendwishonline_com-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192" y="1031959"/>
            <a:ext cx="8163338" cy="800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47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13</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1" name="Picture 4" descr="C:\Users\Paul Denis COQUILLON\Downloads\download__3_-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56" y="1986975"/>
            <a:ext cx="4381217" cy="592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18936"/>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61" y="1099930"/>
            <a:ext cx="16267070"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0870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04"/>
        <p:cNvGrpSpPr/>
        <p:nvPr/>
      </p:nvGrpSpPr>
      <p:grpSpPr>
        <a:xfrm>
          <a:off x="0" y="0"/>
          <a:ext cx="0" cy="0"/>
          <a:chOff x="0" y="0"/>
          <a:chExt cx="0" cy="0"/>
        </a:xfrm>
      </p:grpSpPr>
      <p:sp>
        <p:nvSpPr>
          <p:cNvPr id="106" name="Google Shape;106;p14"/>
          <p:cNvSpPr/>
          <p:nvPr/>
        </p:nvSpPr>
        <p:spPr>
          <a:xfrm>
            <a:off x="0" y="-1822350"/>
            <a:ext cx="18265139" cy="5702114"/>
          </a:xfrm>
          <a:custGeom>
            <a:avLst/>
            <a:gdLst/>
            <a:ahLst/>
            <a:cxnLst/>
            <a:rect l="l" t="t" r="r" b="b"/>
            <a:pathLst>
              <a:path w="19430999" h="5702114" extrusionOk="0">
                <a:moveTo>
                  <a:pt x="0" y="0"/>
                </a:moveTo>
                <a:lnTo>
                  <a:pt x="19431000" y="0"/>
                </a:lnTo>
                <a:lnTo>
                  <a:pt x="19431000" y="5702114"/>
                </a:lnTo>
                <a:lnTo>
                  <a:pt x="0" y="5702114"/>
                </a:lnTo>
                <a:lnTo>
                  <a:pt x="0" y="0"/>
                </a:lnTo>
                <a:close/>
              </a:path>
            </a:pathLst>
          </a:custGeom>
          <a:blipFill rotWithShape="1">
            <a:blip r:embed="rId3">
              <a:alphaModFix/>
            </a:blip>
            <a:stretch>
              <a:fillRect r="-1442" b="-1976"/>
            </a:stretch>
          </a:blipFill>
          <a:ln>
            <a:noFill/>
          </a:ln>
        </p:spPr>
        <p:txBody>
          <a:bodyPr/>
          <a:lstStyle/>
          <a:p>
            <a:endParaRPr lang="fr-FR"/>
          </a:p>
        </p:txBody>
      </p:sp>
      <p:grpSp>
        <p:nvGrpSpPr>
          <p:cNvPr id="107" name="Google Shape;107;p14"/>
          <p:cNvGrpSpPr/>
          <p:nvPr/>
        </p:nvGrpSpPr>
        <p:grpSpPr>
          <a:xfrm>
            <a:off x="1690535" y="8468385"/>
            <a:ext cx="620166" cy="620166"/>
            <a:chOff x="0" y="0"/>
            <a:chExt cx="812800" cy="812800"/>
          </a:xfrm>
        </p:grpSpPr>
        <p:sp>
          <p:nvSpPr>
            <p:cNvPr id="108" name="Google Shape;10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14"/>
          <p:cNvGrpSpPr/>
          <p:nvPr/>
        </p:nvGrpSpPr>
        <p:grpSpPr>
          <a:xfrm>
            <a:off x="3" y="8468368"/>
            <a:ext cx="1752316" cy="1752316"/>
            <a:chOff x="0" y="0"/>
            <a:chExt cx="812800" cy="812800"/>
          </a:xfrm>
        </p:grpSpPr>
        <p:sp>
          <p:nvSpPr>
            <p:cNvPr id="111" name="Google Shape;11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3" name="Google Shape;113;p14"/>
          <p:cNvSpPr/>
          <p:nvPr/>
        </p:nvSpPr>
        <p:spPr>
          <a:xfrm>
            <a:off x="800422" y="1734235"/>
            <a:ext cx="6893607" cy="6893607"/>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4">
              <a:alphaModFix/>
            </a:blip>
            <a:stretch>
              <a:fillRect/>
            </a:stretch>
          </a:blipFill>
          <a:ln w="142875" cap="sq" cmpd="sng">
            <a:solidFill>
              <a:srgbClr val="FFC03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114;p14"/>
          <p:cNvCxnSpPr/>
          <p:nvPr/>
        </p:nvCxnSpPr>
        <p:spPr>
          <a:xfrm rot="10800000">
            <a:off x="17560267" y="675182"/>
            <a:ext cx="0" cy="422525"/>
          </a:xfrm>
          <a:prstGeom prst="straightConnector1">
            <a:avLst/>
          </a:prstGeom>
          <a:noFill/>
          <a:ln w="66675" cap="flat" cmpd="sng">
            <a:solidFill>
              <a:srgbClr val="FFC038"/>
            </a:solidFill>
            <a:prstDash val="solid"/>
            <a:round/>
            <a:headEnd type="none" w="sm" len="sm"/>
            <a:tailEnd type="none" w="sm" len="sm"/>
          </a:ln>
        </p:spPr>
      </p:cxnSp>
      <p:sp>
        <p:nvSpPr>
          <p:cNvPr id="115" name="Google Shape;115;p14"/>
          <p:cNvSpPr txBox="1"/>
          <p:nvPr/>
        </p:nvSpPr>
        <p:spPr>
          <a:xfrm>
            <a:off x="9492957" y="1522298"/>
            <a:ext cx="8400915" cy="928884"/>
          </a:xfrm>
          <a:prstGeom prst="rect">
            <a:avLst/>
          </a:prstGeom>
          <a:noFill/>
          <a:ln>
            <a:noFill/>
          </a:ln>
        </p:spPr>
        <p:txBody>
          <a:bodyPr spcFirstLastPara="1" wrap="square" lIns="0" tIns="0" rIns="0" bIns="0" anchor="t" anchorCtr="0">
            <a:spAutoFit/>
          </a:bodyPr>
          <a:lstStyle/>
          <a:p>
            <a:pPr marL="0" marR="0" lvl="0" indent="0" algn="r" rtl="0">
              <a:lnSpc>
                <a:spcPct val="120010"/>
              </a:lnSpc>
              <a:spcBef>
                <a:spcPts val="0"/>
              </a:spcBef>
              <a:spcAft>
                <a:spcPts val="0"/>
              </a:spcAft>
              <a:buNone/>
            </a:pPr>
            <a:r>
              <a:rPr lang="en-US" sz="5817" b="1" i="0" u="none" strike="noStrike" cap="none" dirty="0">
                <a:solidFill>
                  <a:srgbClr val="FFFFFF"/>
                </a:solidFill>
                <a:latin typeface="Poppins SemiBold"/>
                <a:ea typeface="Poppins SemiBold"/>
                <a:cs typeface="Poppins SemiBold"/>
                <a:sym typeface="Poppins SemiBold"/>
              </a:rPr>
              <a:t>Membres de l’équipe</a:t>
            </a:r>
            <a:endParaRPr dirty="0"/>
          </a:p>
        </p:txBody>
      </p:sp>
      <p:sp>
        <p:nvSpPr>
          <p:cNvPr id="116" name="Google Shape;116;p14"/>
          <p:cNvSpPr txBox="1"/>
          <p:nvPr/>
        </p:nvSpPr>
        <p:spPr>
          <a:xfrm>
            <a:off x="7941372" y="4228579"/>
            <a:ext cx="9485236" cy="3385542"/>
          </a:xfrm>
          <a:prstGeom prst="rect">
            <a:avLst/>
          </a:prstGeom>
          <a:noFill/>
          <a:ln>
            <a:noFill/>
          </a:ln>
        </p:spPr>
        <p:txBody>
          <a:bodyPr spcFirstLastPara="1" wrap="square" lIns="0" tIns="0" rIns="0" bIns="0" anchor="t" anchorCtr="0">
            <a:spAutoFit/>
          </a:bodyPr>
          <a:lstStyle/>
          <a:p>
            <a:pPr marL="571500" indent="-571500">
              <a:buFont typeface="Wingdings" pitchFamily="2" charset="2"/>
              <a:buChar char="ü"/>
            </a:pPr>
            <a:r>
              <a:rPr lang="fr-CA" sz="4400" b="1" dirty="0" err="1">
                <a:solidFill>
                  <a:srgbClr val="002060"/>
                </a:solidFill>
              </a:rPr>
              <a:t>Christna</a:t>
            </a:r>
            <a:r>
              <a:rPr lang="fr-CA" sz="4400" b="1" dirty="0">
                <a:solidFill>
                  <a:srgbClr val="002060"/>
                </a:solidFill>
              </a:rPr>
              <a:t> 	          </a:t>
            </a:r>
            <a:r>
              <a:rPr lang="fr-CA" sz="4400" b="1" dirty="0" smtClean="0">
                <a:solidFill>
                  <a:srgbClr val="002060"/>
                </a:solidFill>
              </a:rPr>
              <a:t>ETIENNE</a:t>
            </a:r>
          </a:p>
          <a:p>
            <a:pPr marL="571500" indent="-571500">
              <a:buFont typeface="Wingdings" pitchFamily="2" charset="2"/>
              <a:buChar char="ü"/>
            </a:pPr>
            <a:r>
              <a:rPr lang="fr-CA" sz="4400" b="1" dirty="0">
                <a:solidFill>
                  <a:srgbClr val="002060"/>
                </a:solidFill>
              </a:rPr>
              <a:t>Jean-Robert  </a:t>
            </a:r>
            <a:r>
              <a:rPr lang="fr-CA" sz="4400" b="1" dirty="0" smtClean="0">
                <a:solidFill>
                  <a:srgbClr val="002060"/>
                </a:solidFill>
              </a:rPr>
              <a:t>      JACQUES</a:t>
            </a:r>
          </a:p>
          <a:p>
            <a:pPr marL="571500" indent="-571500">
              <a:buFont typeface="Wingdings" pitchFamily="2" charset="2"/>
              <a:buChar char="ü"/>
            </a:pPr>
            <a:r>
              <a:rPr lang="fr-CA" sz="4400" b="1" dirty="0" smtClean="0">
                <a:solidFill>
                  <a:srgbClr val="002060"/>
                </a:solidFill>
              </a:rPr>
              <a:t>John </a:t>
            </a:r>
            <a:r>
              <a:rPr lang="fr-CA" sz="4400" b="1" dirty="0" err="1">
                <a:solidFill>
                  <a:srgbClr val="002060"/>
                </a:solidFill>
              </a:rPr>
              <a:t>Rolklef</a:t>
            </a:r>
            <a:r>
              <a:rPr lang="fr-CA" sz="4400" b="1" dirty="0">
                <a:solidFill>
                  <a:srgbClr val="002060"/>
                </a:solidFill>
              </a:rPr>
              <a:t> 	</a:t>
            </a:r>
            <a:r>
              <a:rPr lang="fr-CA" sz="4400" b="1" dirty="0">
                <a:solidFill>
                  <a:srgbClr val="002060"/>
                </a:solidFill>
              </a:rPr>
              <a:t> </a:t>
            </a:r>
            <a:r>
              <a:rPr lang="fr-CA" sz="4400" b="1" dirty="0" smtClean="0">
                <a:solidFill>
                  <a:srgbClr val="002060"/>
                </a:solidFill>
              </a:rPr>
              <a:t>   DECLAMA</a:t>
            </a:r>
            <a:endParaRPr lang="fr-FR" sz="4400" b="1" dirty="0">
              <a:solidFill>
                <a:srgbClr val="002060"/>
              </a:solidFill>
            </a:endParaRPr>
          </a:p>
          <a:p>
            <a:pPr marL="571500" indent="-571500">
              <a:buFont typeface="Wingdings" pitchFamily="2" charset="2"/>
              <a:buChar char="ü"/>
            </a:pPr>
            <a:r>
              <a:rPr lang="fr-CA" sz="4400" b="1" dirty="0" err="1" smtClean="0">
                <a:solidFill>
                  <a:srgbClr val="002060"/>
                </a:solidFill>
              </a:rPr>
              <a:t>Niskens</a:t>
            </a:r>
            <a:r>
              <a:rPr lang="fr-CA" sz="4400" b="1" dirty="0" smtClean="0">
                <a:solidFill>
                  <a:srgbClr val="002060"/>
                </a:solidFill>
              </a:rPr>
              <a:t> </a:t>
            </a:r>
            <a:r>
              <a:rPr lang="fr-CA" sz="4400" b="1" dirty="0">
                <a:solidFill>
                  <a:srgbClr val="002060"/>
                </a:solidFill>
              </a:rPr>
              <a:t>		    </a:t>
            </a:r>
            <a:r>
              <a:rPr lang="fr-CA" sz="4400" b="1" dirty="0" smtClean="0">
                <a:solidFill>
                  <a:srgbClr val="002060"/>
                </a:solidFill>
              </a:rPr>
              <a:t>SANON</a:t>
            </a:r>
          </a:p>
          <a:p>
            <a:pPr marL="571500" indent="-571500">
              <a:buFont typeface="Wingdings" pitchFamily="2" charset="2"/>
              <a:buChar char="ü"/>
            </a:pPr>
            <a:r>
              <a:rPr lang="fr-CA" sz="4400" b="1" dirty="0">
                <a:solidFill>
                  <a:srgbClr val="002060"/>
                </a:solidFill>
              </a:rPr>
              <a:t>Paul Denis 	    </a:t>
            </a:r>
            <a:r>
              <a:rPr lang="fr-CA" sz="4400" b="1" dirty="0" smtClean="0">
                <a:solidFill>
                  <a:srgbClr val="002060"/>
                </a:solidFill>
              </a:rPr>
              <a:t>      COQUILLON</a:t>
            </a:r>
            <a:endParaRPr lang="fr-FR" sz="4400" b="1" dirty="0">
              <a:solidFill>
                <a:srgbClr val="002060"/>
              </a:solidFill>
            </a:endParaRPr>
          </a:p>
        </p:txBody>
      </p:sp>
      <p:sp>
        <p:nvSpPr>
          <p:cNvPr id="117" name="Google Shape;117;p14"/>
          <p:cNvSpPr txBox="1"/>
          <p:nvPr/>
        </p:nvSpPr>
        <p:spPr>
          <a:xfrm>
            <a:off x="15877870" y="658749"/>
            <a:ext cx="1411122" cy="438957"/>
          </a:xfrm>
          <a:prstGeom prst="rect">
            <a:avLst/>
          </a:prstGeom>
          <a:noFill/>
          <a:ln>
            <a:noFill/>
          </a:ln>
        </p:spPr>
        <p:txBody>
          <a:bodyPr spcFirstLastPara="1" wrap="square" lIns="0" tIns="0" rIns="0" bIns="0" anchor="t" anchorCtr="0">
            <a:spAutoFit/>
          </a:bodyPr>
          <a:lstStyle/>
          <a:p>
            <a:pPr marL="0" marR="0" lvl="0" indent="0" algn="r" rtl="0">
              <a:lnSpc>
                <a:spcPct val="112016"/>
              </a:lnSpc>
              <a:spcBef>
                <a:spcPts val="0"/>
              </a:spcBef>
              <a:spcAft>
                <a:spcPts val="0"/>
              </a:spcAft>
              <a:buNone/>
            </a:pPr>
            <a:r>
              <a:rPr lang="en-US" sz="2896" b="1" i="0" u="none" strike="noStrike" cap="none">
                <a:solidFill>
                  <a:srgbClr val="FFFFFF"/>
                </a:solidFill>
                <a:latin typeface="Poppins"/>
                <a:ea typeface="Poppins"/>
                <a:cs typeface="Poppins"/>
                <a:sym typeface="Poppins"/>
              </a:rPr>
              <a:t>PAGE 1</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38957"/>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a:solidFill>
                  <a:srgbClr val="000000"/>
                </a:solidFill>
                <a:latin typeface="Poppins"/>
                <a:ea typeface="Poppins"/>
                <a:cs typeface="Poppins"/>
                <a:sym typeface="Poppins"/>
              </a:rPr>
              <a:t>PAGE 2</a:t>
            </a:r>
            <a:endParaRPr/>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1" name="Google Shape;131;p15"/>
          <p:cNvSpPr txBox="1"/>
          <p:nvPr/>
        </p:nvSpPr>
        <p:spPr>
          <a:xfrm>
            <a:off x="1062038" y="2718421"/>
            <a:ext cx="15354000" cy="775597"/>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3600" b="1" i="0" u="none" strike="noStrike" cap="none" dirty="0" smtClean="0">
                <a:solidFill>
                  <a:srgbClr val="000000"/>
                </a:solidFill>
                <a:latin typeface="Poppins"/>
                <a:ea typeface="Poppins"/>
                <a:cs typeface="Poppins"/>
                <a:sym typeface="Poppins"/>
              </a:rPr>
              <a:t>Plan</a:t>
            </a:r>
            <a:endParaRPr sz="1800" dirty="0"/>
          </a:p>
        </p:txBody>
      </p:sp>
      <p:sp>
        <p:nvSpPr>
          <p:cNvPr id="12" name="Content Placeholder 2"/>
          <p:cNvSpPr txBox="1">
            <a:spLocks/>
          </p:cNvSpPr>
          <p:nvPr/>
        </p:nvSpPr>
        <p:spPr>
          <a:xfrm>
            <a:off x="1062036" y="3643179"/>
            <a:ext cx="14376747" cy="487796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0" indent="-571500">
              <a:buFont typeface="Wingdings" pitchFamily="2" charset="2"/>
              <a:buChar char="§"/>
            </a:pPr>
            <a:r>
              <a:rPr lang="fr-FR" sz="3600" dirty="0" smtClean="0"/>
              <a:t>Définition de MPOA</a:t>
            </a:r>
          </a:p>
          <a:p>
            <a:pPr marL="571500" indent="-571500">
              <a:buFont typeface="Wingdings" pitchFamily="2" charset="2"/>
              <a:buChar char="§"/>
            </a:pPr>
            <a:r>
              <a:rPr lang="fr-FR" sz="3600" dirty="0" smtClean="0"/>
              <a:t>Architecture MPOA</a:t>
            </a:r>
          </a:p>
          <a:p>
            <a:pPr marL="571500" indent="-571500">
              <a:buFont typeface="Wingdings" pitchFamily="2" charset="2"/>
              <a:buChar char="§"/>
            </a:pPr>
            <a:r>
              <a:rPr lang="fr-FR" sz="3600" dirty="0" smtClean="0"/>
              <a:t>Présentation du classical IP sur ATM (RFC 1577)</a:t>
            </a:r>
          </a:p>
          <a:p>
            <a:pPr marL="571500" indent="-571500">
              <a:buFont typeface="Wingdings" pitchFamily="2" charset="2"/>
              <a:buChar char="§"/>
            </a:pPr>
            <a:r>
              <a:rPr lang="fr-FR" sz="3600" dirty="0" smtClean="0"/>
              <a:t>Présentation du LANE</a:t>
            </a:r>
          </a:p>
          <a:p>
            <a:pPr marL="571500" indent="-571500">
              <a:buFont typeface="Wingdings" pitchFamily="2" charset="2"/>
              <a:buChar char="§"/>
            </a:pPr>
            <a:r>
              <a:rPr lang="fr-FR" sz="3600" dirty="0" smtClean="0"/>
              <a:t>Fonctionnement</a:t>
            </a:r>
          </a:p>
          <a:p>
            <a:pPr marL="571500" indent="-571500">
              <a:buFont typeface="Wingdings" pitchFamily="2" charset="2"/>
              <a:buChar char="§"/>
            </a:pPr>
            <a:r>
              <a:rPr lang="en-US" sz="3600" dirty="0" smtClean="0"/>
              <a:t>Conception</a:t>
            </a:r>
          </a:p>
          <a:p>
            <a:pPr marL="571500" indent="-571500">
              <a:buFont typeface="Wingdings" pitchFamily="2" charset="2"/>
              <a:buChar char="§"/>
            </a:pPr>
            <a:r>
              <a:rPr lang="en-US" sz="3600" dirty="0" smtClean="0"/>
              <a:t>Configuration</a:t>
            </a:r>
          </a:p>
          <a:p>
            <a:pPr marL="571500" indent="-571500">
              <a:buFont typeface="Wingdings" pitchFamily="2" charset="2"/>
              <a:buChar char="§"/>
            </a:pPr>
            <a:r>
              <a:rPr lang="en-US" sz="3600" dirty="0" smtClean="0"/>
              <a:t>Dépannage</a:t>
            </a:r>
            <a:endParaRPr lang="fr-FR" sz="3600" dirty="0"/>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i="0" u="none" strike="noStrike" cap="none" dirty="0" smtClean="0">
                <a:solidFill>
                  <a:srgbClr val="000000"/>
                </a:solidFill>
                <a:latin typeface="Poppins"/>
                <a:ea typeface="Poppins"/>
                <a:cs typeface="Poppins"/>
                <a:sym typeface="Poppins"/>
              </a:rPr>
              <a:t>3</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3" y="2570737"/>
            <a:ext cx="10364451"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800" b="1" dirty="0" smtClean="0">
                <a:latin typeface="Times New Roman" panose="02020603050405020304" pitchFamily="18" charset="0"/>
                <a:cs typeface="Times New Roman" panose="02020603050405020304" pitchFamily="18" charset="0"/>
              </a:rPr>
              <a:t>Définition de MPOA</a:t>
            </a:r>
            <a:endParaRPr lang="fr-FR" sz="48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278721" y="3842320"/>
            <a:ext cx="14756409" cy="48643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3200" dirty="0" smtClean="0">
                <a:latin typeface="Times New Roman" panose="02020603050405020304" pitchFamily="18" charset="0"/>
                <a:cs typeface="Times New Roman" panose="02020603050405020304" pitchFamily="18" charset="0"/>
              </a:rPr>
              <a:t>MPOA (Multi Protocol over ATM) est une technologie qui combine les avantages de la commutation de cellules ATM avec la flexibilité du routage IP. Elle permet de transporter des protocoles multiples (comme IP et IPX) sur un réseau ATM de manière efficace.</a:t>
            </a:r>
          </a:p>
          <a:p>
            <a:pPr algn="just"/>
            <a:endParaRPr lang="fr-FR" sz="3200" dirty="0" smtClean="0">
              <a:latin typeface="Times New Roman" panose="02020603050405020304" pitchFamily="18" charset="0"/>
              <a:cs typeface="Times New Roman" panose="02020603050405020304" pitchFamily="18" charset="0"/>
            </a:endParaRPr>
          </a:p>
          <a:p>
            <a:pPr algn="just"/>
            <a:r>
              <a:rPr lang="fr-FR" sz="3200" dirty="0" smtClean="0">
                <a:latin typeface="Times New Roman" panose="02020603050405020304" pitchFamily="18" charset="0"/>
                <a:cs typeface="Times New Roman" panose="02020603050405020304" pitchFamily="18" charset="0"/>
              </a:rPr>
              <a:t>ATM: </a:t>
            </a:r>
            <a:r>
              <a:rPr lang="fr-CA" sz="3200" b="1" dirty="0" smtClean="0">
                <a:latin typeface="Times New Roman" panose="02020603050405020304" pitchFamily="18" charset="0"/>
                <a:cs typeface="Times New Roman" panose="02020603050405020304" pitchFamily="18" charset="0"/>
              </a:rPr>
              <a:t>(Asynchronous Transfer </a:t>
            </a:r>
            <a:r>
              <a:rPr lang="fr-CA" sz="3200" b="1" dirty="0">
                <a:latin typeface="Times New Roman" panose="02020603050405020304" pitchFamily="18" charset="0"/>
                <a:cs typeface="Times New Roman" panose="02020603050405020304" pitchFamily="18" charset="0"/>
              </a:rPr>
              <a:t>M</a:t>
            </a:r>
            <a:r>
              <a:rPr lang="fr-CA" sz="3200" b="1" dirty="0" smtClean="0">
                <a:latin typeface="Times New Roman" panose="02020603050405020304" pitchFamily="18" charset="0"/>
                <a:cs typeface="Times New Roman" panose="02020603050405020304" pitchFamily="18" charset="0"/>
              </a:rPr>
              <a:t>ode)</a:t>
            </a:r>
            <a:r>
              <a:rPr lang="fr-CA" sz="3200" dirty="0" smtClean="0">
                <a:latin typeface="Times New Roman" panose="02020603050405020304" pitchFamily="18" charset="0"/>
                <a:cs typeface="Times New Roman" panose="02020603050405020304" pitchFamily="18" charset="0"/>
              </a:rPr>
              <a:t> est une technologie de télécommunication orientée connexion, conçue pour le </a:t>
            </a:r>
            <a:r>
              <a:rPr lang="fr-CA" sz="3200" b="1" dirty="0" smtClean="0">
                <a:latin typeface="Times New Roman" panose="02020603050405020304" pitchFamily="18" charset="0"/>
                <a:cs typeface="Times New Roman" panose="02020603050405020304" pitchFamily="18" charset="0"/>
              </a:rPr>
              <a:t>transport rapide et efficace de différents types de données</a:t>
            </a:r>
            <a:r>
              <a:rPr lang="fr-CA" sz="3200" dirty="0" smtClean="0">
                <a:latin typeface="Times New Roman" panose="02020603050405020304" pitchFamily="18" charset="0"/>
                <a:cs typeface="Times New Roman" panose="02020603050405020304" pitchFamily="18" charset="0"/>
              </a:rPr>
              <a:t> (voix, vidéo, image, données numériques) sur un même réseau.</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8594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a:latin typeface="Poppins"/>
                <a:ea typeface="Poppins"/>
                <a:cs typeface="Poppins"/>
                <a:sym typeface="Poppins"/>
              </a:rPr>
              <a:t>4</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3" y="2570737"/>
            <a:ext cx="10364451"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800" b="1" dirty="0">
                <a:latin typeface="Times New Roman" panose="02020603050405020304" pitchFamily="18" charset="0"/>
                <a:cs typeface="Times New Roman" panose="02020603050405020304" pitchFamily="18" charset="0"/>
              </a:rPr>
              <a:t>Architecture MPOA</a:t>
            </a:r>
            <a:endParaRPr lang="fr-FR" sz="4800"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1351133" y="3750564"/>
            <a:ext cx="14127444" cy="45718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3200" dirty="0" smtClean="0">
                <a:latin typeface="Times New Roman" panose="02020603050405020304" pitchFamily="18" charset="0"/>
                <a:cs typeface="Times New Roman" panose="02020603050405020304" pitchFamily="18" charset="0"/>
              </a:rPr>
              <a:t>L’architecture MPOA repose sur deux entités principales :</a:t>
            </a:r>
          </a:p>
          <a:p>
            <a:pPr algn="just"/>
            <a:endParaRPr lang="fr-FR" sz="3200" dirty="0" smtClean="0">
              <a:latin typeface="Times New Roman" panose="02020603050405020304" pitchFamily="18" charset="0"/>
              <a:cs typeface="Times New Roman" panose="02020603050405020304" pitchFamily="18" charset="0"/>
            </a:endParaRPr>
          </a:p>
          <a:p>
            <a:pPr algn="just"/>
            <a:endParaRPr lang="fr-CA" sz="3200" dirty="0" smtClean="0">
              <a:latin typeface="Times New Roman" panose="02020603050405020304" pitchFamily="18" charset="0"/>
              <a:cs typeface="Times New Roman" panose="02020603050405020304" pitchFamily="18" charset="0"/>
            </a:endParaRPr>
          </a:p>
          <a:p>
            <a:pPr marL="514350" lvl="1" indent="-514350" algn="just">
              <a:buFont typeface="+mj-lt"/>
              <a:buAutoNum type="arabicPeriod"/>
            </a:pPr>
            <a:r>
              <a:rPr lang="fr-FR" sz="3200" b="1" dirty="0" smtClean="0">
                <a:latin typeface="Times New Roman" panose="02020603050405020304" pitchFamily="18" charset="0"/>
                <a:cs typeface="Times New Roman" panose="02020603050405020304" pitchFamily="18" charset="0"/>
              </a:rPr>
              <a:t>MPC (MPOA Client)</a:t>
            </a:r>
            <a:r>
              <a:rPr lang="fr-FR" sz="3200" dirty="0" smtClean="0">
                <a:latin typeface="Times New Roman" panose="02020603050405020304" pitchFamily="18" charset="0"/>
                <a:cs typeface="Times New Roman" panose="02020603050405020304" pitchFamily="18" charset="0"/>
              </a:rPr>
              <a:t> : Présent sur les équipements des utilisateurs finaux, il initie les demandes de raccourcis ATM.</a:t>
            </a:r>
          </a:p>
          <a:p>
            <a:pPr marL="514350" lvl="1" indent="-514350" algn="just">
              <a:buFont typeface="+mj-lt"/>
              <a:buAutoNum type="arabicPeriod"/>
            </a:pPr>
            <a:endParaRPr lang="fr-FR" sz="3200" b="1" dirty="0" smtClean="0">
              <a:latin typeface="Times New Roman" panose="02020603050405020304" pitchFamily="18" charset="0"/>
              <a:cs typeface="Times New Roman" panose="02020603050405020304" pitchFamily="18" charset="0"/>
            </a:endParaRPr>
          </a:p>
          <a:p>
            <a:pPr marL="514350" lvl="1" indent="-514350" algn="just">
              <a:buFont typeface="+mj-lt"/>
              <a:buAutoNum type="arabicPeriod"/>
            </a:pPr>
            <a:r>
              <a:rPr lang="fr-FR" sz="3200" b="1" dirty="0" smtClean="0">
                <a:latin typeface="Times New Roman" panose="02020603050405020304" pitchFamily="18" charset="0"/>
                <a:cs typeface="Times New Roman" panose="02020603050405020304" pitchFamily="18" charset="0"/>
              </a:rPr>
              <a:t>MPS (MPOA Server)</a:t>
            </a:r>
            <a:r>
              <a:rPr lang="fr-FR" sz="3200" dirty="0" smtClean="0">
                <a:latin typeface="Times New Roman" panose="02020603050405020304" pitchFamily="18" charset="0"/>
                <a:cs typeface="Times New Roman" panose="02020603050405020304" pitchFamily="18" charset="0"/>
              </a:rPr>
              <a:t> : Situé au niveau du routeur ou commutateur ATM, il répond aux demandes des clients et établit les raccourcis</a:t>
            </a:r>
            <a:r>
              <a:rPr lang="fr-FR" sz="3200" dirty="0" smtClean="0"/>
              <a:t>.</a:t>
            </a:r>
            <a:endParaRPr lang="fr-CA" sz="3200" dirty="0" smtClean="0"/>
          </a:p>
          <a:p>
            <a:endParaRPr lang="fr-FR" sz="3200" dirty="0"/>
          </a:p>
        </p:txBody>
      </p:sp>
    </p:spTree>
    <p:extLst>
      <p:ext uri="{BB962C8B-B14F-4D97-AF65-F5344CB8AC3E}">
        <p14:creationId xmlns:p14="http://schemas.microsoft.com/office/powerpoint/2010/main" val="187685498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5</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0364451"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800" b="1" dirty="0" smtClean="0">
                <a:latin typeface="Times New Roman" panose="02020603050405020304" pitchFamily="18" charset="0"/>
                <a:cs typeface="Times New Roman" panose="02020603050405020304" pitchFamily="18" charset="0"/>
              </a:rPr>
              <a:t>Compréhension de MPOA</a:t>
            </a:r>
            <a:endParaRPr lang="fr-FR" sz="48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3" y="3464816"/>
            <a:ext cx="15598086" cy="5181599"/>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CA" sz="3200" b="1" dirty="0" smtClean="0">
                <a:latin typeface="Times New Roman" panose="02020603050405020304" pitchFamily="18" charset="0"/>
                <a:cs typeface="Times New Roman" panose="02020603050405020304" pitchFamily="18" charset="0"/>
              </a:rPr>
              <a:t>Pour comprendre MPOA, il faut connaître les méthodes précédentes</a:t>
            </a:r>
          </a:p>
          <a:p>
            <a:endParaRPr lang="fr-CA" sz="3200" b="1" dirty="0" smtClean="0">
              <a:latin typeface="Times New Roman" panose="02020603050405020304" pitchFamily="18" charset="0"/>
              <a:cs typeface="Times New Roman" panose="02020603050405020304" pitchFamily="18" charset="0"/>
            </a:endParaRPr>
          </a:p>
          <a:p>
            <a:r>
              <a:rPr lang="fr-CA" sz="3200" dirty="0" smtClean="0">
                <a:latin typeface="Times New Roman" panose="02020603050405020304" pitchFamily="18" charset="0"/>
                <a:cs typeface="Times New Roman" panose="02020603050405020304" pitchFamily="18" charset="0"/>
              </a:rPr>
              <a:t>Avant MPOA, deux principales solutions existaient pour transporter des protocoles </a:t>
            </a:r>
            <a:r>
              <a:rPr lang="fr-CA" sz="3200" dirty="0" err="1" smtClean="0">
                <a:latin typeface="Times New Roman" panose="02020603050405020304" pitchFamily="18" charset="0"/>
                <a:cs typeface="Times New Roman" panose="02020603050405020304" pitchFamily="18" charset="0"/>
              </a:rPr>
              <a:t>ip</a:t>
            </a:r>
            <a:r>
              <a:rPr lang="fr-CA" sz="3200" dirty="0" smtClean="0">
                <a:latin typeface="Times New Roman" panose="02020603050405020304" pitchFamily="18" charset="0"/>
                <a:cs typeface="Times New Roman" panose="02020603050405020304" pitchFamily="18" charset="0"/>
              </a:rPr>
              <a:t> sur une infrastructure ATM :</a:t>
            </a:r>
          </a:p>
          <a:p>
            <a:pPr marL="457200" lvl="2" indent="-457200">
              <a:lnSpc>
                <a:spcPct val="150000"/>
              </a:lnSpc>
              <a:buFont typeface="Arial" pitchFamily="34" charset="0"/>
              <a:buChar char="•"/>
            </a:pPr>
            <a:r>
              <a:rPr lang="fr-CA" sz="3200" b="1" dirty="0" err="1" smtClean="0">
                <a:latin typeface="Times New Roman" panose="02020603050405020304" pitchFamily="18" charset="0"/>
                <a:cs typeface="Times New Roman" panose="02020603050405020304" pitchFamily="18" charset="0"/>
              </a:rPr>
              <a:t>Classical</a:t>
            </a:r>
            <a:r>
              <a:rPr lang="fr-CA" sz="3200" b="1" dirty="0" smtClean="0">
                <a:latin typeface="Times New Roman" panose="02020603050405020304" pitchFamily="18" charset="0"/>
                <a:cs typeface="Times New Roman" panose="02020603050405020304" pitchFamily="18" charset="0"/>
              </a:rPr>
              <a:t> IP over ATM (RFC 1577)</a:t>
            </a:r>
            <a:endParaRPr lang="fr-CA" sz="3200" dirty="0" smtClean="0">
              <a:latin typeface="Times New Roman" panose="02020603050405020304" pitchFamily="18" charset="0"/>
              <a:cs typeface="Times New Roman" panose="02020603050405020304" pitchFamily="18" charset="0"/>
            </a:endParaRPr>
          </a:p>
          <a:p>
            <a:pPr marL="457200" lvl="2" indent="-457200">
              <a:lnSpc>
                <a:spcPct val="150000"/>
              </a:lnSpc>
              <a:buFont typeface="Arial" pitchFamily="34" charset="0"/>
              <a:buChar char="•"/>
            </a:pPr>
            <a:r>
              <a:rPr lang="fr-CA" sz="3200" b="1" dirty="0" smtClean="0">
                <a:latin typeface="Times New Roman" panose="02020603050405020304" pitchFamily="18" charset="0"/>
                <a:cs typeface="Times New Roman" panose="02020603050405020304" pitchFamily="18" charset="0"/>
              </a:rPr>
              <a:t>LANE (LAN </a:t>
            </a:r>
            <a:r>
              <a:rPr lang="fr-CA" sz="3200" b="1" dirty="0" err="1" smtClean="0">
                <a:latin typeface="Times New Roman" panose="02020603050405020304" pitchFamily="18" charset="0"/>
                <a:cs typeface="Times New Roman" panose="02020603050405020304" pitchFamily="18" charset="0"/>
              </a:rPr>
              <a:t>Emulation</a:t>
            </a:r>
            <a:r>
              <a:rPr lang="fr-CA" sz="3200" b="1" dirty="0" smtClean="0">
                <a:latin typeface="Times New Roman" panose="02020603050405020304" pitchFamily="18" charset="0"/>
                <a:cs typeface="Times New Roman" panose="02020603050405020304" pitchFamily="18" charset="0"/>
              </a:rPr>
              <a:t>)</a:t>
            </a:r>
            <a:endParaRPr lang="fr-CA" sz="3200" dirty="0" smtClean="0">
              <a:latin typeface="Times New Roman" panose="02020603050405020304" pitchFamily="18" charset="0"/>
              <a:cs typeface="Times New Roman" panose="02020603050405020304" pitchFamily="18" charset="0"/>
            </a:endParaRPr>
          </a:p>
          <a:p>
            <a:r>
              <a:rPr lang="fr-CA" sz="3200" dirty="0" smtClean="0">
                <a:latin typeface="Times New Roman" panose="02020603050405020304" pitchFamily="18" charset="0"/>
                <a:cs typeface="Times New Roman" panose="02020603050405020304" pitchFamily="18" charset="0"/>
              </a:rPr>
              <a:t>Ces deux technologies représentent les </a:t>
            </a:r>
            <a:r>
              <a:rPr lang="fr-CA" sz="3200" b="1" dirty="0" smtClean="0">
                <a:latin typeface="Times New Roman" panose="02020603050405020304" pitchFamily="18" charset="0"/>
                <a:cs typeface="Times New Roman" panose="02020603050405020304" pitchFamily="18" charset="0"/>
              </a:rPr>
              <a:t>fondations historiques</a:t>
            </a:r>
            <a:r>
              <a:rPr lang="fr-CA" sz="3200" dirty="0" smtClean="0">
                <a:latin typeface="Times New Roman" panose="02020603050405020304" pitchFamily="18" charset="0"/>
                <a:cs typeface="Times New Roman" panose="02020603050405020304" pitchFamily="18" charset="0"/>
              </a:rPr>
              <a:t> sur lesquelles MPOA a été construit.</a:t>
            </a:r>
            <a:endParaRPr lang="fr-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47100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a:latin typeface="Poppins"/>
                <a:ea typeface="Poppins"/>
                <a:cs typeface="Poppins"/>
                <a:sym typeface="Poppins"/>
              </a:rPr>
              <a:t>6</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4551477"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800" b="1" dirty="0">
                <a:latin typeface="Times New Roman" panose="02020603050405020304" pitchFamily="18" charset="0"/>
                <a:cs typeface="Times New Roman" panose="02020603050405020304" pitchFamily="18" charset="0"/>
              </a:rPr>
              <a:t>Présentation du classical IP sur ATM (RFC 1577)</a:t>
            </a:r>
            <a:endParaRPr lang="fr-FR" sz="48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3" y="3464816"/>
            <a:ext cx="14922388" cy="518159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lnSpc>
                <a:spcPct val="120000"/>
              </a:lnSpc>
              <a:spcBef>
                <a:spcPts val="600"/>
              </a:spcBef>
              <a:buFont typeface="Arial" pitchFamily="34" charset="0"/>
              <a:buChar char="•"/>
            </a:pPr>
            <a:r>
              <a:rPr lang="fr-CA" sz="2400" dirty="0">
                <a:latin typeface="Times New Roman" panose="02020603050405020304" pitchFamily="18" charset="0"/>
                <a:cs typeface="Times New Roman" panose="02020603050405020304" pitchFamily="18" charset="0"/>
              </a:rPr>
              <a:t>Le </a:t>
            </a:r>
            <a:r>
              <a:rPr lang="fr-CA" sz="2400" b="1" dirty="0">
                <a:latin typeface="Times New Roman" panose="02020603050405020304" pitchFamily="18" charset="0"/>
                <a:cs typeface="Times New Roman" panose="02020603050405020304" pitchFamily="18" charset="0"/>
              </a:rPr>
              <a:t>RFC 1577</a:t>
            </a:r>
            <a:r>
              <a:rPr lang="fr-CA" sz="2400" dirty="0">
                <a:latin typeface="Times New Roman" panose="02020603050405020304" pitchFamily="18" charset="0"/>
                <a:cs typeface="Times New Roman" panose="02020603050405020304" pitchFamily="18" charset="0"/>
              </a:rPr>
              <a:t>, intitulé </a:t>
            </a:r>
            <a:r>
              <a:rPr lang="fr-CA" sz="2400" b="1" dirty="0" smtClean="0">
                <a:latin typeface="Times New Roman" panose="02020603050405020304" pitchFamily="18" charset="0"/>
                <a:cs typeface="Times New Roman" panose="02020603050405020304" pitchFamily="18" charset="0"/>
              </a:rPr>
              <a:t>« </a:t>
            </a:r>
            <a:r>
              <a:rPr lang="fr-CA" sz="2400" b="1" dirty="0" err="1" smtClean="0">
                <a:latin typeface="Times New Roman" panose="02020603050405020304" pitchFamily="18" charset="0"/>
                <a:cs typeface="Times New Roman" panose="02020603050405020304" pitchFamily="18" charset="0"/>
              </a:rPr>
              <a:t>Classical</a:t>
            </a:r>
            <a:r>
              <a:rPr lang="fr-CA" sz="2400" b="1" dirty="0" smtClean="0">
                <a:latin typeface="Times New Roman" panose="02020603050405020304" pitchFamily="18" charset="0"/>
                <a:cs typeface="Times New Roman" panose="02020603050405020304" pitchFamily="18" charset="0"/>
              </a:rPr>
              <a:t> </a:t>
            </a:r>
            <a:r>
              <a:rPr lang="fr-CA" sz="2400" b="1" dirty="0">
                <a:latin typeface="Times New Roman" panose="02020603050405020304" pitchFamily="18" charset="0"/>
                <a:cs typeface="Times New Roman" panose="02020603050405020304" pitchFamily="18" charset="0"/>
              </a:rPr>
              <a:t>IP et ATMARP sur ATM",</a:t>
            </a:r>
            <a:r>
              <a:rPr lang="fr-CA" sz="2400" dirty="0">
                <a:latin typeface="Times New Roman" panose="02020603050405020304" pitchFamily="18" charset="0"/>
                <a:cs typeface="Times New Roman" panose="02020603050405020304" pitchFamily="18" charset="0"/>
              </a:rPr>
              <a:t> définit un mécanisme permettant à des routeurs configurés pour IP de communiquer dynamiquement à travers un réseau ATM. Cette norme permet d'intégrer facilement le protocole IP dans des infrastructures ATM sans nécessiter de correspondance explicite entre les adresses IP et les adresses ATM. Le processus est similaire à celui du protocole ARP utilisé sur les réseaux </a:t>
            </a:r>
            <a:r>
              <a:rPr lang="fr-CA" sz="2400" dirty="0" smtClean="0">
                <a:latin typeface="Times New Roman" panose="02020603050405020304" pitchFamily="18" charset="0"/>
                <a:cs typeface="Times New Roman" panose="02020603050405020304" pitchFamily="18" charset="0"/>
              </a:rPr>
              <a:t>Ethernet, </a:t>
            </a:r>
            <a:r>
              <a:rPr lang="fr-CA" sz="2400" dirty="0">
                <a:latin typeface="Times New Roman" panose="02020603050405020304" pitchFamily="18" charset="0"/>
                <a:cs typeface="Times New Roman" panose="02020603050405020304" pitchFamily="18" charset="0"/>
              </a:rPr>
              <a:t>mais adapté à ATM grâce à l'implémentation du protocole ATMARP.</a:t>
            </a:r>
          </a:p>
          <a:p>
            <a:pPr marL="457200" indent="-457200" algn="just">
              <a:lnSpc>
                <a:spcPct val="120000"/>
              </a:lnSpc>
              <a:spcBef>
                <a:spcPts val="600"/>
              </a:spcBef>
              <a:buFont typeface="Arial" pitchFamily="34" charset="0"/>
              <a:buChar char="•"/>
            </a:pPr>
            <a:r>
              <a:rPr lang="fr-CA" sz="2800" dirty="0">
                <a:latin typeface="Times New Roman" panose="02020603050405020304" pitchFamily="18" charset="0"/>
                <a:cs typeface="Times New Roman" panose="02020603050405020304" pitchFamily="18" charset="0"/>
              </a:rPr>
              <a:t>En résume, le RFC 1577 montre comment on acheminait IP sur ATM sans passer par </a:t>
            </a:r>
            <a:r>
              <a:rPr lang="fr-CA" sz="2800" dirty="0" smtClean="0">
                <a:latin typeface="Times New Roman" panose="02020603050405020304" pitchFamily="18" charset="0"/>
                <a:cs typeface="Times New Roman" panose="02020603050405020304" pitchFamily="18" charset="0"/>
              </a:rPr>
              <a:t>Ethernet </a:t>
            </a:r>
            <a:r>
              <a:rPr lang="fr-CA" sz="2800" dirty="0">
                <a:latin typeface="Times New Roman" panose="02020603050405020304" pitchFamily="18" charset="0"/>
                <a:cs typeface="Times New Roman" panose="02020603050405020304" pitchFamily="18" charset="0"/>
              </a:rPr>
              <a:t>ou token ring. C’était une solution de type point à point, avec des LIS </a:t>
            </a:r>
            <a:r>
              <a:rPr lang="fr-CA" sz="2800" dirty="0" smtClean="0">
                <a:latin typeface="Times New Roman" panose="02020603050405020304" pitchFamily="18" charset="0"/>
                <a:cs typeface="Times New Roman" panose="02020603050405020304" pitchFamily="18" charset="0"/>
              </a:rPr>
              <a:t>(</a:t>
            </a:r>
            <a:r>
              <a:rPr lang="fr-CA" sz="2800" dirty="0" err="1" smtClean="0">
                <a:latin typeface="Times New Roman" panose="02020603050405020304" pitchFamily="18" charset="0"/>
                <a:cs typeface="Times New Roman" panose="02020603050405020304" pitchFamily="18" charset="0"/>
              </a:rPr>
              <a:t>Logical</a:t>
            </a:r>
            <a:r>
              <a:rPr lang="fr-CA" sz="2800" dirty="0" smtClean="0">
                <a:latin typeface="Times New Roman" panose="02020603050405020304" pitchFamily="18" charset="0"/>
                <a:cs typeface="Times New Roman" panose="02020603050405020304" pitchFamily="18" charset="0"/>
              </a:rPr>
              <a:t> </a:t>
            </a:r>
            <a:r>
              <a:rPr lang="fr-CA" sz="2800" dirty="0">
                <a:latin typeface="Times New Roman" panose="02020603050405020304" pitchFamily="18" charset="0"/>
                <a:cs typeface="Times New Roman" panose="02020603050405020304" pitchFamily="18" charset="0"/>
              </a:rPr>
              <a:t>IP </a:t>
            </a:r>
            <a:r>
              <a:rPr lang="fr-CA" sz="2800" dirty="0" err="1" smtClean="0">
                <a:latin typeface="Times New Roman" panose="02020603050405020304" pitchFamily="18" charset="0"/>
                <a:cs typeface="Times New Roman" panose="02020603050405020304" pitchFamily="18" charset="0"/>
              </a:rPr>
              <a:t>Subnetworks</a:t>
            </a:r>
            <a:r>
              <a:rPr lang="fr-CA" sz="2800" dirty="0">
                <a:latin typeface="Times New Roman" panose="02020603050405020304" pitchFamily="18" charset="0"/>
                <a:cs typeface="Times New Roman" panose="02020603050405020304" pitchFamily="18" charset="0"/>
              </a:rPr>
              <a:t>), mais elle manquait de souplesse :</a:t>
            </a:r>
          </a:p>
          <a:p>
            <a:pPr marL="571500" indent="-571500" algn="just">
              <a:lnSpc>
                <a:spcPct val="120000"/>
              </a:lnSpc>
              <a:spcBef>
                <a:spcPts val="600"/>
              </a:spcBef>
              <a:buFont typeface="Arial" pitchFamily="34" charset="0"/>
              <a:buChar char="•"/>
            </a:pPr>
            <a:r>
              <a:rPr lang="fr-CA" sz="2800" dirty="0">
                <a:latin typeface="Times New Roman" panose="02020603050405020304" pitchFamily="18" charset="0"/>
                <a:cs typeface="Times New Roman" panose="02020603050405020304" pitchFamily="18" charset="0"/>
              </a:rPr>
              <a:t>Pas de support pour les raccourcis ATM,</a:t>
            </a:r>
          </a:p>
          <a:p>
            <a:pPr marL="571500" indent="-571500" algn="just">
              <a:lnSpc>
                <a:spcPct val="120000"/>
              </a:lnSpc>
              <a:spcBef>
                <a:spcPts val="600"/>
              </a:spcBef>
              <a:buFont typeface="Arial" pitchFamily="34" charset="0"/>
              <a:buChar char="•"/>
            </a:pPr>
            <a:r>
              <a:rPr lang="fr-CA" sz="2800" dirty="0">
                <a:latin typeface="Times New Roman" panose="02020603050405020304" pitchFamily="18" charset="0"/>
                <a:cs typeface="Times New Roman" panose="02020603050405020304" pitchFamily="18" charset="0"/>
              </a:rPr>
              <a:t>Reposait lourdement sur ARP et routeurs IP.</a:t>
            </a:r>
          </a:p>
        </p:txBody>
      </p:sp>
    </p:spTree>
    <p:extLst>
      <p:ext uri="{BB962C8B-B14F-4D97-AF65-F5344CB8AC3E}">
        <p14:creationId xmlns:p14="http://schemas.microsoft.com/office/powerpoint/2010/main" val="327421022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Shape 121"/>
        <p:cNvGrpSpPr/>
        <p:nvPr/>
      </p:nvGrpSpPr>
      <p:grpSpPr>
        <a:xfrm>
          <a:off x="0" y="0"/>
          <a:ext cx="0" cy="0"/>
          <a:chOff x="0" y="0"/>
          <a:chExt cx="0" cy="0"/>
        </a:xfrm>
      </p:grpSpPr>
      <p:cxnSp>
        <p:nvCxnSpPr>
          <p:cNvPr id="123" name="Google Shape;123;p15"/>
          <p:cNvCxnSpPr/>
          <p:nvPr/>
        </p:nvCxnSpPr>
        <p:spPr>
          <a:xfrm rot="10800000">
            <a:off x="1062037" y="609433"/>
            <a:ext cx="0" cy="422525"/>
          </a:xfrm>
          <a:prstGeom prst="straightConnector1">
            <a:avLst/>
          </a:prstGeom>
          <a:noFill/>
          <a:ln w="66675" cap="flat" cmpd="sng">
            <a:solidFill>
              <a:srgbClr val="013165"/>
            </a:solidFill>
            <a:prstDash val="solid"/>
            <a:round/>
            <a:headEnd type="none" w="sm" len="sm"/>
            <a:tailEnd type="none" w="sm" len="sm"/>
          </a:ln>
        </p:spPr>
      </p:cxnSp>
      <p:sp>
        <p:nvSpPr>
          <p:cNvPr id="124" name="Google Shape;124;p15"/>
          <p:cNvSpPr txBox="1"/>
          <p:nvPr/>
        </p:nvSpPr>
        <p:spPr>
          <a:xfrm>
            <a:off x="1351133" y="609433"/>
            <a:ext cx="1411122" cy="499111"/>
          </a:xfrm>
          <a:prstGeom prst="rect">
            <a:avLst/>
          </a:prstGeom>
          <a:noFill/>
          <a:ln>
            <a:noFill/>
          </a:ln>
        </p:spPr>
        <p:txBody>
          <a:bodyPr spcFirstLastPara="1" wrap="square" lIns="0" tIns="0" rIns="0" bIns="0" anchor="t" anchorCtr="0">
            <a:spAutoFit/>
          </a:bodyPr>
          <a:lstStyle/>
          <a:p>
            <a:pPr marL="0" marR="0" lvl="0" indent="0" algn="l" rtl="0">
              <a:lnSpc>
                <a:spcPct val="112016"/>
              </a:lnSpc>
              <a:spcBef>
                <a:spcPts val="0"/>
              </a:spcBef>
              <a:spcAft>
                <a:spcPts val="0"/>
              </a:spcAft>
              <a:buNone/>
            </a:pPr>
            <a:r>
              <a:rPr lang="en-US" sz="2896" b="1" i="0" u="none" strike="noStrike" cap="none" dirty="0">
                <a:solidFill>
                  <a:srgbClr val="000000"/>
                </a:solidFill>
                <a:latin typeface="Poppins"/>
                <a:ea typeface="Poppins"/>
                <a:cs typeface="Poppins"/>
                <a:sym typeface="Poppins"/>
              </a:rPr>
              <a:t>PAGE </a:t>
            </a:r>
            <a:r>
              <a:rPr lang="en-US" sz="2896" b="1" dirty="0" smtClean="0">
                <a:latin typeface="Poppins"/>
                <a:ea typeface="Poppins"/>
                <a:cs typeface="Poppins"/>
                <a:sym typeface="Poppins"/>
              </a:rPr>
              <a:t>7</a:t>
            </a:r>
            <a:endParaRPr dirty="0"/>
          </a:p>
        </p:txBody>
      </p:sp>
      <p:grpSp>
        <p:nvGrpSpPr>
          <p:cNvPr id="125" name="Google Shape;125;p15"/>
          <p:cNvGrpSpPr/>
          <p:nvPr/>
        </p:nvGrpSpPr>
        <p:grpSpPr>
          <a:xfrm>
            <a:off x="16639135" y="1366810"/>
            <a:ext cx="620165" cy="620165"/>
            <a:chOff x="0" y="0"/>
            <a:chExt cx="812800" cy="812800"/>
          </a:xfrm>
        </p:grpSpPr>
        <p:sp>
          <p:nvSpPr>
            <p:cNvPr id="126" name="Google Shape;126;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5"/>
          <p:cNvGrpSpPr/>
          <p:nvPr/>
        </p:nvGrpSpPr>
        <p:grpSpPr>
          <a:xfrm>
            <a:off x="4872598" y="-47244"/>
            <a:ext cx="1752316" cy="1752316"/>
            <a:chOff x="0" y="0"/>
            <a:chExt cx="812800" cy="812800"/>
          </a:xfrm>
        </p:grpSpPr>
        <p:sp>
          <p:nvSpPr>
            <p:cNvPr id="129" name="Google Shape;12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0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76200" y="9525"/>
              <a:ext cx="660400" cy="727075"/>
            </a:xfrm>
            <a:prstGeom prst="rect">
              <a:avLst/>
            </a:prstGeom>
            <a:noFill/>
            <a:ln>
              <a:noFill/>
            </a:ln>
          </p:spPr>
          <p:txBody>
            <a:bodyPr spcFirstLastPara="1" wrap="square" lIns="50800" tIns="50800" rIns="50800" bIns="50800" anchor="ctr" anchorCtr="0">
              <a:noAutofit/>
            </a:bodyPr>
            <a:lstStyle/>
            <a:p>
              <a:pPr marL="0" marR="0" lvl="0" indent="0" algn="ctr" rtl="0">
                <a:lnSpc>
                  <a:spcPct val="185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Title 1"/>
          <p:cNvSpPr txBox="1">
            <a:spLocks/>
          </p:cNvSpPr>
          <p:nvPr/>
        </p:nvSpPr>
        <p:spPr>
          <a:xfrm>
            <a:off x="1351132" y="2127232"/>
            <a:ext cx="14551477" cy="8870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800" b="1" dirty="0">
                <a:latin typeface="Times New Roman" panose="02020603050405020304" pitchFamily="18" charset="0"/>
                <a:cs typeface="Times New Roman" panose="02020603050405020304" pitchFamily="18" charset="0"/>
              </a:rPr>
              <a:t>Présentation du LANE</a:t>
            </a:r>
            <a:br>
              <a:rPr lang="fr-FR" sz="4800" b="1" dirty="0">
                <a:latin typeface="Times New Roman" panose="02020603050405020304" pitchFamily="18" charset="0"/>
                <a:cs typeface="Times New Roman" panose="02020603050405020304" pitchFamily="18" charset="0"/>
              </a:rPr>
            </a:br>
            <a:endParaRPr lang="fr-FR" sz="4800"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1603073" y="3464816"/>
            <a:ext cx="14922388" cy="614301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buFont typeface="Arial" pitchFamily="34" charset="0"/>
              <a:buChar char="•"/>
            </a:pPr>
            <a:r>
              <a:rPr lang="fr-CA" sz="3200" dirty="0">
                <a:latin typeface="Times New Roman" panose="02020603050405020304" pitchFamily="18" charset="0"/>
                <a:cs typeface="Times New Roman" panose="02020603050405020304" pitchFamily="18" charset="0"/>
              </a:rPr>
              <a:t>Le </a:t>
            </a:r>
            <a:r>
              <a:rPr lang="fr-CA" sz="3200" b="1" dirty="0">
                <a:latin typeface="Times New Roman" panose="02020603050405020304" pitchFamily="18" charset="0"/>
                <a:cs typeface="Times New Roman" panose="02020603050405020304" pitchFamily="18" charset="0"/>
              </a:rPr>
              <a:t>LAN </a:t>
            </a:r>
            <a:r>
              <a:rPr lang="fr-CA" sz="3200" b="1" dirty="0" smtClean="0">
                <a:latin typeface="Times New Roman" panose="02020603050405020304" pitchFamily="18" charset="0"/>
                <a:cs typeface="Times New Roman" panose="02020603050405020304" pitchFamily="18" charset="0"/>
              </a:rPr>
              <a:t>émulation </a:t>
            </a:r>
            <a:r>
              <a:rPr lang="fr-CA" sz="3200" b="1" dirty="0">
                <a:latin typeface="Times New Roman" panose="02020603050405020304" pitchFamily="18" charset="0"/>
                <a:cs typeface="Times New Roman" panose="02020603050405020304" pitchFamily="18" charset="0"/>
              </a:rPr>
              <a:t>(LANE)</a:t>
            </a:r>
            <a:r>
              <a:rPr lang="fr-CA" sz="3200" dirty="0">
                <a:latin typeface="Times New Roman" panose="02020603050405020304" pitchFamily="18" charset="0"/>
                <a:cs typeface="Times New Roman" panose="02020603050405020304" pitchFamily="18" charset="0"/>
              </a:rPr>
              <a:t> est une technologie permettant d’émuler des réseaux locaux (LAN) sur une infrastructure ATM (asynchronous transfer mode). LANE permet de faire fonctionner des protocoles </a:t>
            </a:r>
            <a:r>
              <a:rPr lang="fr-CA" sz="3200" dirty="0" smtClean="0">
                <a:latin typeface="Times New Roman" panose="02020603050405020304" pitchFamily="18" charset="0"/>
                <a:cs typeface="Times New Roman" panose="02020603050405020304" pitchFamily="18" charset="0"/>
              </a:rPr>
              <a:t>Ethernet </a:t>
            </a:r>
            <a:r>
              <a:rPr lang="fr-CA" sz="3200" dirty="0">
                <a:latin typeface="Times New Roman" panose="02020603050405020304" pitchFamily="18" charset="0"/>
                <a:cs typeface="Times New Roman" panose="02020603050405020304" pitchFamily="18" charset="0"/>
              </a:rPr>
              <a:t>802.3 et token ring 802.5, qui sont normalement non connectés, sur un réseau ATM, qui lui, est orienté connexion</a:t>
            </a:r>
            <a:r>
              <a:rPr lang="fr-CA" sz="3200" dirty="0" smtClean="0">
                <a:latin typeface="Times New Roman" panose="02020603050405020304" pitchFamily="18" charset="0"/>
                <a:cs typeface="Times New Roman" panose="02020603050405020304" pitchFamily="18" charset="0"/>
              </a:rPr>
              <a:t>.</a:t>
            </a:r>
          </a:p>
          <a:p>
            <a:pPr marL="457200" indent="-457200" algn="just">
              <a:buFont typeface="Arial" pitchFamily="34" charset="0"/>
              <a:buChar char="•"/>
            </a:pPr>
            <a:endParaRPr lang="fr-CA" sz="3200" dirty="0">
              <a:latin typeface="Times New Roman" panose="02020603050405020304" pitchFamily="18" charset="0"/>
              <a:cs typeface="Times New Roman" panose="02020603050405020304" pitchFamily="18" charset="0"/>
            </a:endParaRPr>
          </a:p>
          <a:p>
            <a:pPr marL="457200" lvl="1" indent="-457200" algn="just">
              <a:buFont typeface="Arial" pitchFamily="34" charset="0"/>
              <a:buChar char="•"/>
            </a:pPr>
            <a:r>
              <a:rPr lang="fr-CA" sz="3200" b="1" dirty="0">
                <a:latin typeface="Times New Roman" panose="02020603050405020304" pitchFamily="18" charset="0"/>
                <a:cs typeface="Times New Roman" panose="02020603050405020304" pitchFamily="18" charset="0"/>
              </a:rPr>
              <a:t>Facilité d’intégration</a:t>
            </a:r>
            <a:r>
              <a:rPr lang="fr-CA" sz="3200" dirty="0">
                <a:latin typeface="Times New Roman" panose="02020603050405020304" pitchFamily="18" charset="0"/>
                <a:cs typeface="Times New Roman" panose="02020603050405020304" pitchFamily="18" charset="0"/>
              </a:rPr>
              <a:t> : </a:t>
            </a:r>
            <a:r>
              <a:rPr lang="fr-CA" sz="3200" dirty="0" smtClean="0">
                <a:latin typeface="Times New Roman" panose="02020603050405020304" pitchFamily="18" charset="0"/>
                <a:cs typeface="Times New Roman" panose="02020603050405020304" pitchFamily="18" charset="0"/>
              </a:rPr>
              <a:t>LANE permet </a:t>
            </a:r>
            <a:r>
              <a:rPr lang="fr-CA" sz="3200" dirty="0">
                <a:latin typeface="Times New Roman" panose="02020603050405020304" pitchFamily="18" charset="0"/>
                <a:cs typeface="Times New Roman" panose="02020603050405020304" pitchFamily="18" charset="0"/>
              </a:rPr>
              <a:t>l’intégration d’infrastructures ATM tout en conservant les protocoles </a:t>
            </a:r>
            <a:r>
              <a:rPr lang="fr-CA" sz="3200" dirty="0" smtClean="0">
                <a:latin typeface="Times New Roman" panose="02020603050405020304" pitchFamily="18" charset="0"/>
                <a:cs typeface="Times New Roman" panose="02020603050405020304" pitchFamily="18" charset="0"/>
              </a:rPr>
              <a:t>Ethernet </a:t>
            </a:r>
            <a:r>
              <a:rPr lang="fr-CA" sz="3200" dirty="0">
                <a:latin typeface="Times New Roman" panose="02020603050405020304" pitchFamily="18" charset="0"/>
                <a:cs typeface="Times New Roman" panose="02020603050405020304" pitchFamily="18" charset="0"/>
              </a:rPr>
              <a:t>traditionnels. Cela facilite l'adoption d’ATM dans des réseaux déjà existants</a:t>
            </a:r>
            <a:r>
              <a:rPr lang="fr-CA" sz="3200" dirty="0" smtClean="0">
                <a:latin typeface="Times New Roman" panose="02020603050405020304" pitchFamily="18" charset="0"/>
                <a:cs typeface="Times New Roman" panose="02020603050405020304" pitchFamily="18" charset="0"/>
              </a:rPr>
              <a:t>.</a:t>
            </a:r>
          </a:p>
          <a:p>
            <a:pPr marL="457200" lvl="1" indent="-457200" algn="just">
              <a:buFont typeface="Arial" pitchFamily="34" charset="0"/>
              <a:buChar char="•"/>
            </a:pPr>
            <a:endParaRPr lang="fr-CA" sz="3200" dirty="0">
              <a:latin typeface="Times New Roman" panose="02020603050405020304" pitchFamily="18" charset="0"/>
              <a:cs typeface="Times New Roman" panose="02020603050405020304" pitchFamily="18" charset="0"/>
            </a:endParaRPr>
          </a:p>
          <a:p>
            <a:pPr marL="457200" lvl="1" indent="-457200" algn="just">
              <a:buFont typeface="Arial" pitchFamily="34" charset="0"/>
              <a:buChar char="•"/>
            </a:pPr>
            <a:r>
              <a:rPr lang="fr-CA" sz="3200" b="1" dirty="0">
                <a:latin typeface="Times New Roman" panose="02020603050405020304" pitchFamily="18" charset="0"/>
                <a:cs typeface="Times New Roman" panose="02020603050405020304" pitchFamily="18" charset="0"/>
              </a:rPr>
              <a:t>Support des multiples </a:t>
            </a:r>
            <a:r>
              <a:rPr lang="fr-CA" sz="3200" b="1" dirty="0" err="1">
                <a:latin typeface="Times New Roman" panose="02020603050405020304" pitchFamily="18" charset="0"/>
                <a:cs typeface="Times New Roman" panose="02020603050405020304" pitchFamily="18" charset="0"/>
              </a:rPr>
              <a:t>lans</a:t>
            </a:r>
            <a:r>
              <a:rPr lang="fr-CA" sz="3200" dirty="0">
                <a:latin typeface="Times New Roman" panose="02020603050405020304" pitchFamily="18" charset="0"/>
                <a:cs typeface="Times New Roman" panose="02020603050405020304" pitchFamily="18" charset="0"/>
              </a:rPr>
              <a:t> : il est possible de créer plusieurs LAN émulés (elans) sur une même infrastructure ATM, permettant une gestion et une allocation optimales des ressources.</a:t>
            </a:r>
          </a:p>
          <a:p>
            <a:endParaRPr lang="fr-FR" sz="2800" dirty="0"/>
          </a:p>
        </p:txBody>
      </p:sp>
    </p:spTree>
    <p:extLst>
      <p:ext uri="{BB962C8B-B14F-4D97-AF65-F5344CB8AC3E}">
        <p14:creationId xmlns:p14="http://schemas.microsoft.com/office/powerpoint/2010/main" val="41065840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588</Words>
  <Application>Microsoft Office PowerPoint</Application>
  <PresentationFormat>Custom</PresentationFormat>
  <Paragraphs>90</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Calibri</vt:lpstr>
      <vt:lpstr>Poppins SemiBold</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Denis COQUILLON</dc:creator>
  <cp:lastModifiedBy>Paul Denis COQUILLON</cp:lastModifiedBy>
  <cp:revision>10</cp:revision>
  <dcterms:modified xsi:type="dcterms:W3CDTF">2025-05-14T02:37:09Z</dcterms:modified>
</cp:coreProperties>
</file>