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0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4066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4118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76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3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32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M" dirty="0" smtClean="0"/>
              <a:t>Chapitre 5: ANALYSE DES FICHIERS </a:t>
            </a:r>
            <a:r>
              <a:rPr lang="fr-CM" dirty="0" err="1" smtClean="0"/>
              <a:t>LOGs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285" y="5313132"/>
            <a:ext cx="5123755" cy="1086237"/>
          </a:xfrm>
        </p:spPr>
        <p:txBody>
          <a:bodyPr/>
          <a:lstStyle/>
          <a:p>
            <a:r>
              <a:rPr lang="fr-CM" dirty="0" smtClean="0"/>
              <a:t>Dr Austin Waffo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Opérationnalisation:</a:t>
            </a:r>
            <a:r>
              <a:rPr lang="fr-FR" dirty="0"/>
              <a:t/>
            </a:r>
            <a:br>
              <a:rPr lang="fr-FR" dirty="0"/>
            </a:br>
            <a:r>
              <a:rPr lang="fr-FR" sz="2200" dirty="0"/>
              <a:t>Groupement par session (</a:t>
            </a:r>
            <a:r>
              <a:rPr lang="fr-FR" sz="2200" dirty="0" err="1"/>
              <a:t>src_ip</a:t>
            </a:r>
            <a:r>
              <a:rPr lang="fr-FR" sz="2200" dirty="0"/>
              <a:t> + </a:t>
            </a:r>
            <a:r>
              <a:rPr lang="fr-FR" sz="2200" dirty="0" err="1"/>
              <a:t>dst_ip</a:t>
            </a:r>
            <a:r>
              <a:rPr lang="fr-FR" sz="2200" dirty="0"/>
              <a:t> + port + protocole)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lang="fr-FR" dirty="0"/>
              <a:t>sessions &lt;- logs %&gt;%</a:t>
            </a:r>
          </a:p>
          <a:p>
            <a:pPr marL="0" indent="0">
              <a:buNone/>
            </a:pPr>
            <a:r>
              <a:rPr lang="fr-FR" dirty="0" err="1" smtClean="0"/>
              <a:t>group_by</a:t>
            </a:r>
            <a:r>
              <a:rPr lang="fr-FR" dirty="0" smtClean="0"/>
              <a:t>(</a:t>
            </a:r>
            <a:r>
              <a:rPr lang="fr-FR" dirty="0" err="1" smtClean="0"/>
              <a:t>src_ip</a:t>
            </a:r>
            <a:r>
              <a:rPr lang="fr-FR" dirty="0"/>
              <a:t>, </a:t>
            </a:r>
            <a:r>
              <a:rPr lang="fr-FR" dirty="0" err="1"/>
              <a:t>dst_ip</a:t>
            </a:r>
            <a:r>
              <a:rPr lang="fr-FR" dirty="0"/>
              <a:t>, port, </a:t>
            </a:r>
            <a:r>
              <a:rPr lang="fr-FR" dirty="0" err="1"/>
              <a:t>protocol</a:t>
            </a:r>
            <a:r>
              <a:rPr lang="fr-FR" dirty="0"/>
              <a:t>)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summarise</a:t>
            </a:r>
            <a:r>
              <a:rPr lang="fr-FR" dirty="0"/>
              <a:t>(</a:t>
            </a:r>
            <a:r>
              <a:rPr lang="fr-FR" dirty="0" err="1"/>
              <a:t>events</a:t>
            </a:r>
            <a:r>
              <a:rPr lang="fr-FR" dirty="0"/>
              <a:t> = n()) %&gt;%</a:t>
            </a:r>
          </a:p>
          <a:p>
            <a:pPr marL="0" indent="0">
              <a:buNone/>
            </a:pPr>
            <a:r>
              <a:rPr lang="fr-FR" dirty="0"/>
              <a:t>  arrange(</a:t>
            </a:r>
            <a:r>
              <a:rPr lang="fr-FR" dirty="0" err="1"/>
              <a:t>desc</a:t>
            </a:r>
            <a:r>
              <a:rPr lang="fr-FR" dirty="0"/>
              <a:t>(</a:t>
            </a:r>
            <a:r>
              <a:rPr lang="fr-FR" dirty="0" err="1"/>
              <a:t>events</a:t>
            </a:r>
            <a:r>
              <a:rPr lang="fr-FR" dirty="0"/>
              <a:t>))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07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43349"/>
            <a:ext cx="7200900" cy="1485900"/>
          </a:xfrm>
        </p:spPr>
        <p:txBody>
          <a:bodyPr>
            <a:normAutofit/>
          </a:bodyPr>
          <a:lstStyle/>
          <a:p>
            <a:r>
              <a:rPr lang="fr-FR" b="1" dirty="0"/>
              <a:t>Opérationnalisation:</a:t>
            </a:r>
            <a:r>
              <a:rPr lang="fr-FR" dirty="0"/>
              <a:t/>
            </a:r>
            <a:br>
              <a:rPr lang="fr-FR" dirty="0"/>
            </a:br>
            <a:r>
              <a:rPr lang="fr-FR" sz="2400" dirty="0"/>
              <a:t>Histogramme des événements par heure, jour, semaine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646902"/>
            <a:ext cx="8347587" cy="4940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M" b="1" dirty="0" smtClean="0"/>
              <a:t>Par heure</a:t>
            </a:r>
            <a:endParaRPr lang="fr-FR" b="1" dirty="0" smtClean="0"/>
          </a:p>
          <a:p>
            <a:pPr marL="0" indent="0">
              <a:buNone/>
            </a:pPr>
            <a:r>
              <a:rPr lang="fr-FR" dirty="0"/>
              <a:t>logs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mutate</a:t>
            </a:r>
            <a:r>
              <a:rPr lang="fr-FR" dirty="0"/>
              <a:t>(</a:t>
            </a:r>
            <a:r>
              <a:rPr lang="fr-FR" dirty="0" err="1"/>
              <a:t>hour</a:t>
            </a:r>
            <a:r>
              <a:rPr lang="fr-FR" dirty="0"/>
              <a:t> = </a:t>
            </a:r>
            <a:r>
              <a:rPr lang="fr-FR" dirty="0" err="1"/>
              <a:t>hour</a:t>
            </a:r>
            <a:r>
              <a:rPr lang="fr-FR" dirty="0"/>
              <a:t>(</a:t>
            </a:r>
            <a:r>
              <a:rPr lang="fr-FR" dirty="0" err="1"/>
              <a:t>timestamp</a:t>
            </a:r>
            <a:r>
              <a:rPr lang="fr-FR" dirty="0"/>
              <a:t>)) %&gt;%</a:t>
            </a:r>
          </a:p>
          <a:p>
            <a:pPr marL="0" indent="0">
              <a:buNone/>
            </a:pPr>
            <a:r>
              <a:rPr lang="fr-FR" dirty="0"/>
              <a:t>  count(</a:t>
            </a:r>
            <a:r>
              <a:rPr lang="fr-FR" dirty="0" err="1"/>
              <a:t>hour</a:t>
            </a:r>
            <a:r>
              <a:rPr lang="fr-FR" dirty="0"/>
              <a:t>)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ggplot</a:t>
            </a:r>
            <a:r>
              <a:rPr lang="fr-FR" dirty="0"/>
              <a:t>(</a:t>
            </a:r>
            <a:r>
              <a:rPr lang="fr-FR" dirty="0" err="1"/>
              <a:t>aes</a:t>
            </a:r>
            <a:r>
              <a:rPr lang="fr-FR" dirty="0"/>
              <a:t>(x = </a:t>
            </a:r>
            <a:r>
              <a:rPr lang="fr-FR" dirty="0" err="1"/>
              <a:t>hour</a:t>
            </a:r>
            <a:r>
              <a:rPr lang="fr-FR" dirty="0"/>
              <a:t>, y = n))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geom_col</a:t>
            </a:r>
            <a:r>
              <a:rPr lang="fr-FR" dirty="0"/>
              <a:t>(</a:t>
            </a:r>
            <a:r>
              <a:rPr lang="fr-FR" dirty="0" err="1"/>
              <a:t>fill</a:t>
            </a:r>
            <a:r>
              <a:rPr lang="fr-FR" dirty="0"/>
              <a:t> = "</a:t>
            </a:r>
            <a:r>
              <a:rPr lang="fr-FR" dirty="0" err="1"/>
              <a:t>darkorange</a:t>
            </a:r>
            <a:r>
              <a:rPr lang="fr-FR" dirty="0"/>
              <a:t>")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labs</a:t>
            </a:r>
            <a:r>
              <a:rPr lang="fr-FR" dirty="0"/>
              <a:t>(</a:t>
            </a:r>
            <a:r>
              <a:rPr lang="fr-FR" dirty="0" err="1"/>
              <a:t>title</a:t>
            </a:r>
            <a:r>
              <a:rPr lang="fr-FR" dirty="0"/>
              <a:t> = "Distribution horaire des événements", x = "Heure", y = "Nombre")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theme_minimal</a:t>
            </a:r>
            <a:r>
              <a:rPr lang="fr-FR" dirty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0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43349"/>
            <a:ext cx="7200900" cy="1485900"/>
          </a:xfrm>
        </p:spPr>
        <p:txBody>
          <a:bodyPr>
            <a:normAutofit/>
          </a:bodyPr>
          <a:lstStyle/>
          <a:p>
            <a:r>
              <a:rPr lang="fr-FR" b="1" dirty="0"/>
              <a:t>Opérationnalisation:</a:t>
            </a:r>
            <a:r>
              <a:rPr lang="fr-FR" dirty="0"/>
              <a:t/>
            </a:r>
            <a:br>
              <a:rPr lang="fr-FR" dirty="0"/>
            </a:br>
            <a:r>
              <a:rPr lang="fr-FR" sz="2400" dirty="0"/>
              <a:t>Histogramme des événements par heure, jour, semaine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646902"/>
            <a:ext cx="8347587" cy="4940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Par jour</a:t>
            </a:r>
            <a:endParaRPr lang="fr-FR" b="1" dirty="0" smtClean="0"/>
          </a:p>
          <a:p>
            <a:pPr marL="0" indent="0">
              <a:buNone/>
            </a:pPr>
            <a:r>
              <a:rPr lang="fr-FR" dirty="0"/>
              <a:t>logs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mutate</a:t>
            </a:r>
            <a:r>
              <a:rPr lang="fr-FR" dirty="0"/>
              <a:t>(</a:t>
            </a:r>
            <a:r>
              <a:rPr lang="fr-FR" dirty="0" err="1"/>
              <a:t>day</a:t>
            </a:r>
            <a:r>
              <a:rPr lang="fr-FR" dirty="0"/>
              <a:t> = </a:t>
            </a:r>
            <a:r>
              <a:rPr lang="fr-FR" dirty="0" err="1"/>
              <a:t>as.Date</a:t>
            </a:r>
            <a:r>
              <a:rPr lang="fr-FR" dirty="0"/>
              <a:t>(</a:t>
            </a:r>
            <a:r>
              <a:rPr lang="fr-FR" dirty="0" err="1"/>
              <a:t>timestamp</a:t>
            </a:r>
            <a:r>
              <a:rPr lang="fr-FR" dirty="0"/>
              <a:t>)) %&gt;%</a:t>
            </a:r>
          </a:p>
          <a:p>
            <a:pPr marL="0" indent="0">
              <a:buNone/>
            </a:pPr>
            <a:r>
              <a:rPr lang="fr-FR" dirty="0"/>
              <a:t>  count(</a:t>
            </a:r>
            <a:r>
              <a:rPr lang="fr-FR" dirty="0" err="1"/>
              <a:t>day</a:t>
            </a:r>
            <a:r>
              <a:rPr lang="fr-FR" dirty="0"/>
              <a:t>) %&gt;%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ggplot</a:t>
            </a:r>
            <a:r>
              <a:rPr lang="fr-FR" dirty="0"/>
              <a:t>(</a:t>
            </a:r>
            <a:r>
              <a:rPr lang="fr-FR" dirty="0" err="1"/>
              <a:t>aes</a:t>
            </a:r>
            <a:r>
              <a:rPr lang="fr-FR" dirty="0"/>
              <a:t>(x = </a:t>
            </a:r>
            <a:r>
              <a:rPr lang="fr-FR" dirty="0" err="1"/>
              <a:t>day</a:t>
            </a:r>
            <a:r>
              <a:rPr lang="fr-FR" dirty="0"/>
              <a:t>, y = n))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geom_line</a:t>
            </a:r>
            <a:r>
              <a:rPr lang="fr-FR" dirty="0"/>
              <a:t>(</a:t>
            </a:r>
            <a:r>
              <a:rPr lang="fr-FR" dirty="0" err="1"/>
              <a:t>color</a:t>
            </a:r>
            <a:r>
              <a:rPr lang="fr-FR" dirty="0"/>
              <a:t> = "</a:t>
            </a:r>
            <a:r>
              <a:rPr lang="fr-FR" dirty="0" err="1"/>
              <a:t>blue</a:t>
            </a:r>
            <a:r>
              <a:rPr lang="fr-FR" dirty="0"/>
              <a:t>")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labs</a:t>
            </a:r>
            <a:r>
              <a:rPr lang="fr-FR" dirty="0"/>
              <a:t>(</a:t>
            </a:r>
            <a:r>
              <a:rPr lang="fr-FR" dirty="0" err="1"/>
              <a:t>title</a:t>
            </a:r>
            <a:r>
              <a:rPr lang="fr-FR" dirty="0"/>
              <a:t> = "Événements par jour", x = "Jour", y = "Nombre") +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theme_minimal</a:t>
            </a:r>
            <a:r>
              <a:rPr lang="fr-FR" dirty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99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1048" y="1696064"/>
            <a:ext cx="7200900" cy="3581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CM" sz="3200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fr-CM" sz="3200" dirty="0" smtClean="0"/>
              <a:t>Environnement</a:t>
            </a:r>
          </a:p>
          <a:p>
            <a:pPr>
              <a:lnSpc>
                <a:spcPct val="200000"/>
              </a:lnSpc>
            </a:pPr>
            <a:r>
              <a:rPr lang="fr-CM" sz="3200" dirty="0" smtClean="0"/>
              <a:t>Opérationnalisation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58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28700" y="1571537"/>
            <a:ext cx="80268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CM" altLang="fr-FR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Objectif</a:t>
            </a:r>
            <a:endParaRPr kumimoji="0" lang="fr-FR" alt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sz="1800" dirty="0"/>
              <a:t>L’analyse des fichiers log est primordiale en gestion des </a:t>
            </a:r>
            <a:r>
              <a:rPr lang="fr-FR" sz="1800" dirty="0" smtClean="0"/>
              <a:t>risques informatique </a:t>
            </a:r>
            <a:r>
              <a:rPr lang="fr-FR" sz="1800" dirty="0"/>
              <a:t>car elle permet de détecter, comprendre et réagir efficacement aux incidents de sécurité.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378" y="3692480"/>
            <a:ext cx="8026810" cy="65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/>
              <a:t>).</a:t>
            </a:r>
            <a:endParaRPr lang="fr-FR" sz="1800" dirty="0"/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None/>
            </a:pPr>
            <a:endParaRPr lang="fr-FR" altLang="fr-FR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8" y="2817423"/>
            <a:ext cx="7885470" cy="235434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2490" y="5723660"/>
            <a:ext cx="70890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DROP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pour les ports/services qu’on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 veut pas révéler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(furtivité).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REJECT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quand on veut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bloquer proprement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mais laisser une trace.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ACCEPT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pour les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connexions légitimes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8" y="0"/>
            <a:ext cx="8429932" cy="14859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résumer</a:t>
            </a:r>
            <a:r>
              <a:rPr lang="fr-FR" dirty="0"/>
              <a:t> l’activité réseau et identifier les </a:t>
            </a:r>
            <a:r>
              <a:rPr lang="fr-FR" b="1" dirty="0"/>
              <a:t>comportements anormaux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519" y="1607574"/>
            <a:ext cx="7200900" cy="3682181"/>
          </a:xfrm>
        </p:spPr>
        <p:txBody>
          <a:bodyPr>
            <a:normAutofit/>
          </a:bodyPr>
          <a:lstStyle/>
          <a:p>
            <a:r>
              <a:rPr lang="fr-FR" b="1" dirty="0"/>
              <a:t>Comptage par IP source</a:t>
            </a:r>
            <a:r>
              <a:rPr lang="fr-FR" dirty="0"/>
              <a:t> : top N </a:t>
            </a:r>
            <a:r>
              <a:rPr lang="fr-FR" dirty="0" err="1"/>
              <a:t>IPs</a:t>
            </a:r>
            <a:r>
              <a:rPr lang="fr-FR" dirty="0"/>
              <a:t> les plus actives (indicateur de scans ou attaques)</a:t>
            </a:r>
          </a:p>
          <a:p>
            <a:r>
              <a:rPr lang="fr-FR" b="1" dirty="0"/>
              <a:t>Logiciel</a:t>
            </a:r>
            <a:r>
              <a:rPr lang="fr-FR" dirty="0"/>
              <a:t> Comptage par port et </a:t>
            </a:r>
            <a:r>
              <a:rPr lang="fr-FR" dirty="0" smtClean="0"/>
              <a:t>protocole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Groupement par session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: regrouper les événements par </a:t>
            </a:r>
            <a:r>
              <a:rPr lang="fr-FR" altLang="fr-FR" sz="105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src_ip</a:t>
            </a:r>
            <a:r>
              <a:rPr lang="fr-FR" altLang="fr-FR" sz="1050" dirty="0">
                <a:solidFill>
                  <a:schemeClr val="tx1"/>
                </a:solidFill>
                <a:latin typeface="Arial Unicode MS" panose="020B0604020202020204" pitchFamily="34" charset="-128"/>
              </a:rPr>
              <a:t> + </a:t>
            </a:r>
            <a:r>
              <a:rPr lang="fr-FR" altLang="fr-FR" sz="105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dst_ip</a:t>
            </a:r>
            <a:r>
              <a:rPr lang="fr-FR" altLang="fr-FR" sz="1050" dirty="0">
                <a:solidFill>
                  <a:schemeClr val="tx1"/>
                </a:solidFill>
                <a:latin typeface="Arial Unicode MS" panose="020B0604020202020204" pitchFamily="34" charset="-128"/>
              </a:rPr>
              <a:t> + port + protocole</a:t>
            </a:r>
            <a:r>
              <a:rPr lang="fr-FR" altLang="fr-FR" sz="700" dirty="0">
                <a:solidFill>
                  <a:schemeClr val="tx1"/>
                </a:solidFill>
              </a:rPr>
              <a:t> </a:t>
            </a:r>
            <a:endParaRPr lang="fr-FR" altLang="fr-FR" sz="700" dirty="0" smtClean="0">
              <a:solidFill>
                <a:schemeClr val="tx1"/>
              </a:solidFill>
            </a:endParaRPr>
          </a:p>
          <a:p>
            <a:r>
              <a:rPr lang="fr-FR" b="1" dirty="0"/>
              <a:t>Analyse temporelle</a:t>
            </a:r>
            <a:r>
              <a:rPr lang="fr-FR" dirty="0"/>
              <a:t> : histogramme des événements par heure, jour, </a:t>
            </a:r>
            <a:r>
              <a:rPr lang="fr-FR" dirty="0" smtClean="0"/>
              <a:t>semaine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Ratio d’actions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fr-FR" altLang="fr-FR" dirty="0">
                <a:solidFill>
                  <a:schemeClr val="tx1"/>
                </a:solidFill>
                <a:latin typeface="Arial Unicode MS" panose="020B0604020202020204" pitchFamily="34" charset="-128"/>
              </a:rPr>
              <a:t>ACCEPT</a:t>
            </a:r>
            <a:r>
              <a:rPr lang="fr-FR" altLang="fr-FR" dirty="0">
                <a:solidFill>
                  <a:schemeClr val="tx1"/>
                </a:solidFill>
              </a:rPr>
              <a:t>, </a:t>
            </a:r>
            <a:r>
              <a:rPr lang="fr-FR" altLang="fr-FR" dirty="0">
                <a:solidFill>
                  <a:schemeClr val="tx1"/>
                </a:solidFill>
                <a:latin typeface="Arial Unicode MS" panose="020B0604020202020204" pitchFamily="34" charset="-128"/>
              </a:rPr>
              <a:t>DROP</a:t>
            </a:r>
            <a:r>
              <a:rPr lang="fr-FR" altLang="fr-FR" dirty="0">
                <a:solidFill>
                  <a:schemeClr val="tx1"/>
                </a:solidFill>
              </a:rPr>
              <a:t>, </a:t>
            </a:r>
            <a:r>
              <a:rPr lang="fr-FR" altLang="fr-FR" dirty="0">
                <a:solidFill>
                  <a:schemeClr val="tx1"/>
                </a:solidFill>
                <a:latin typeface="Arial Unicode MS" panose="020B0604020202020204" pitchFamily="34" charset="-128"/>
              </a:rPr>
              <a:t>REJECT</a:t>
            </a:r>
            <a:r>
              <a:rPr lang="fr-FR" altLang="fr-FR" dirty="0">
                <a:solidFill>
                  <a:schemeClr val="tx1"/>
                </a:solidFill>
              </a:rPr>
              <a:t>) par IP ou session </a:t>
            </a: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 smtClean="0"/>
          </a:p>
          <a:p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90" y="320778"/>
            <a:ext cx="8357420" cy="1485900"/>
          </a:xfrm>
        </p:spPr>
        <p:txBody>
          <a:bodyPr/>
          <a:lstStyle/>
          <a:p>
            <a:r>
              <a:rPr lang="fr-FR" dirty="0"/>
              <a:t>Analyse de risque et détection d’anomalies</a:t>
            </a:r>
            <a:endParaRPr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4380" y="1812891"/>
            <a:ext cx="86796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latin typeface="Arial" panose="020B0604020202020204" pitchFamily="34" charset="0"/>
              </a:rPr>
              <a:t>Détection d’IP suspectes</a:t>
            </a:r>
            <a:r>
              <a:rPr lang="fr-FR" altLang="fr-FR" dirty="0">
                <a:latin typeface="Arial" panose="020B0604020202020204" pitchFamily="34" charset="0"/>
              </a:rPr>
              <a:t> : par volume d’événements, nombre d’échecs (</a:t>
            </a:r>
            <a:r>
              <a:rPr lang="fr-FR" altLang="fr-FR" sz="1000" dirty="0">
                <a:latin typeface="Arial Unicode MS" panose="020B0604020202020204" pitchFamily="34" charset="-128"/>
              </a:rPr>
              <a:t>DROP</a:t>
            </a:r>
            <a:r>
              <a:rPr lang="fr-FR" altLang="fr-FR" sz="600" dirty="0"/>
              <a:t>, </a:t>
            </a:r>
            <a:r>
              <a:rPr lang="fr-FR" altLang="fr-FR" sz="1000" dirty="0" smtClean="0">
                <a:latin typeface="Arial Unicode MS" panose="020B0604020202020204" pitchFamily="34" charset="-128"/>
              </a:rPr>
              <a:t>REJECT)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1445" y="3656216"/>
            <a:ext cx="2263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380" y="2459504"/>
            <a:ext cx="822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Détection de pics d’activité</a:t>
            </a:r>
            <a:r>
              <a:rPr lang="fr-FR" dirty="0"/>
              <a:t> : analyse de variation brutale d’accès par IP ou 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8700" y="1428750"/>
            <a:ext cx="71785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CM" altLang="fr-FR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Télécharger et installer le logiciel à cet adresse: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</a:rPr>
              <a:t>https://cran.r-project.org/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9361" y="2780830"/>
            <a:ext cx="626806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Télécharger</a:t>
            </a:r>
            <a:r>
              <a:rPr kumimoji="0" lang="fr-FR" altLang="fr-F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installer le logiciel </a:t>
            </a:r>
            <a:r>
              <a:rPr kumimoji="0" lang="fr-FR" altLang="fr-FR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Rstudio</a:t>
            </a:r>
            <a:endParaRPr kumimoji="0" lang="fr-FR" altLang="fr-FR" sz="2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https://posit.co/download/rstudio-desktop/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8929" y="3888826"/>
            <a:ext cx="866221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M" altLang="fr-FR" sz="2400" b="1" dirty="0" smtClean="0">
                <a:latin typeface="Arial" panose="020B0604020202020204" pitchFamily="34" charset="0"/>
              </a:rPr>
              <a:t>Lancer </a:t>
            </a:r>
            <a:r>
              <a:rPr lang="fr-CM" altLang="fr-FR" sz="2400" b="1" dirty="0" err="1" smtClean="0">
                <a:latin typeface="Arial" panose="020B0604020202020204" pitchFamily="34" charset="0"/>
              </a:rPr>
              <a:t>Rstudio</a:t>
            </a:r>
            <a:r>
              <a:rPr lang="fr-CM" altLang="fr-FR" sz="2400" b="1" dirty="0" smtClean="0">
                <a:latin typeface="Arial" panose="020B0604020202020204" pitchFamily="34" charset="0"/>
              </a:rPr>
              <a:t> et exécuter les instructions suivante pour installer les packages nécessaires: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M" altLang="fr-FR" sz="2400" dirty="0" err="1">
                <a:latin typeface="Arial" panose="020B0604020202020204" pitchFamily="34" charset="0"/>
              </a:rPr>
              <a:t>install.packages</a:t>
            </a:r>
            <a:r>
              <a:rPr lang="fr-CM" altLang="fr-FR" sz="2400" dirty="0">
                <a:latin typeface="Arial" panose="020B0604020202020204" pitchFamily="34" charset="0"/>
              </a:rPr>
              <a:t>("</a:t>
            </a:r>
            <a:r>
              <a:rPr lang="fr-CM" altLang="fr-FR" sz="2400" dirty="0" err="1">
                <a:latin typeface="Arial" panose="020B0604020202020204" pitchFamily="34" charset="0"/>
              </a:rPr>
              <a:t>dplyr</a:t>
            </a:r>
            <a:r>
              <a:rPr lang="fr-CM" altLang="fr-FR" sz="2400" dirty="0">
                <a:latin typeface="Arial" panose="020B0604020202020204" pitchFamily="34" charset="0"/>
              </a:rPr>
              <a:t>") </a:t>
            </a:r>
            <a:endParaRPr lang="fr-CM" altLang="fr-FR" sz="2400" dirty="0" smtClean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M" altLang="fr-FR" sz="2400" dirty="0" err="1">
                <a:latin typeface="Arial" panose="020B0604020202020204" pitchFamily="34" charset="0"/>
              </a:rPr>
              <a:t>install.packages</a:t>
            </a:r>
            <a:r>
              <a:rPr lang="fr-CM" altLang="fr-FR" sz="2400" dirty="0">
                <a:latin typeface="Arial" panose="020B0604020202020204" pitchFamily="34" charset="0"/>
              </a:rPr>
              <a:t>("</a:t>
            </a:r>
            <a:r>
              <a:rPr lang="fr-CM" altLang="fr-FR" sz="2400" dirty="0" err="1">
                <a:latin typeface="Arial" panose="020B0604020202020204" pitchFamily="34" charset="0"/>
              </a:rPr>
              <a:t>lubridate</a:t>
            </a:r>
            <a:r>
              <a:rPr lang="fr-CM" altLang="fr-FR" sz="2400" dirty="0">
                <a:latin typeface="Arial" panose="020B0604020202020204" pitchFamily="34" charset="0"/>
              </a:rPr>
              <a:t>")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M" altLang="fr-FR" sz="2400" dirty="0" err="1">
                <a:latin typeface="Arial" panose="020B0604020202020204" pitchFamily="34" charset="0"/>
              </a:rPr>
              <a:t>install.packages</a:t>
            </a:r>
            <a:r>
              <a:rPr lang="fr-CM" altLang="fr-FR" sz="2400" dirty="0">
                <a:latin typeface="Arial" panose="020B0604020202020204" pitchFamily="34" charset="0"/>
              </a:rPr>
              <a:t>("ggplot2")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M" altLang="fr-FR" sz="2400" dirty="0" err="1">
                <a:latin typeface="Arial" panose="020B0604020202020204" pitchFamily="34" charset="0"/>
              </a:rPr>
              <a:t>install.packages</a:t>
            </a:r>
            <a:r>
              <a:rPr lang="fr-CM" altLang="fr-FR" sz="2400" dirty="0">
                <a:latin typeface="Arial" panose="020B0604020202020204" pitchFamily="34" charset="0"/>
              </a:rPr>
              <a:t>("</a:t>
            </a:r>
            <a:r>
              <a:rPr lang="fr-CM" altLang="fr-FR" sz="2400" dirty="0" err="1">
                <a:latin typeface="Arial" panose="020B0604020202020204" pitchFamily="34" charset="0"/>
              </a:rPr>
              <a:t>readr</a:t>
            </a:r>
            <a:r>
              <a:rPr lang="fr-CM" altLang="fr-FR" sz="2400" dirty="0">
                <a:latin typeface="Arial" panose="020B0604020202020204" pitchFamily="34" charset="0"/>
              </a:rPr>
              <a:t>")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84" y="287069"/>
            <a:ext cx="7200900" cy="1113504"/>
          </a:xfrm>
        </p:spPr>
        <p:txBody>
          <a:bodyPr/>
          <a:lstStyle/>
          <a:p>
            <a:r>
              <a:rPr lang="fr-FR" dirty="0" smtClean="0"/>
              <a:t>Opérationnalisation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84" y="3920613"/>
            <a:ext cx="7200900" cy="1880420"/>
          </a:xfrm>
        </p:spPr>
        <p:txBody>
          <a:bodyPr/>
          <a:lstStyle/>
          <a:p>
            <a:r>
              <a:rPr lang="fr-FR" dirty="0" smtClean="0"/>
              <a:t>logs </a:t>
            </a:r>
            <a:r>
              <a:rPr lang="fr-FR" dirty="0"/>
              <a:t>&lt;- read.csv("D:/</a:t>
            </a:r>
            <a:r>
              <a:rPr lang="fr-FR" dirty="0" smtClean="0"/>
              <a:t>cours/M2/Data/logs.csv’’ )</a:t>
            </a:r>
          </a:p>
          <a:p>
            <a:r>
              <a:rPr lang="fr-CM" dirty="0" err="1" smtClean="0"/>
              <a:t>head</a:t>
            </a:r>
            <a:r>
              <a:rPr lang="fr-CM" dirty="0" smtClean="0"/>
              <a:t>(logs)</a:t>
            </a:r>
          </a:p>
          <a:p>
            <a:r>
              <a:rPr lang="fr-CM" dirty="0" err="1" smtClean="0"/>
              <a:t>View</a:t>
            </a:r>
            <a:r>
              <a:rPr lang="fr-CM" dirty="0" smtClean="0"/>
              <a:t>(logs)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8700" y="1566609"/>
            <a:ext cx="80612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latin typeface="Arial" panose="020B0604020202020204" pitchFamily="34" charset="0"/>
              </a:rPr>
              <a:t># Charger les packages nécessaires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library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dplyr</a:t>
            </a:r>
            <a:r>
              <a:rPr lang="fr-FR" altLang="fr-FR" sz="2000" dirty="0">
                <a:latin typeface="Arial" panose="020B0604020202020204" pitchFamily="34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library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lubridate</a:t>
            </a:r>
            <a:r>
              <a:rPr lang="fr-FR" altLang="fr-FR" sz="2000" dirty="0">
                <a:latin typeface="Arial" panose="020B0604020202020204" pitchFamily="34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library</a:t>
            </a:r>
            <a:r>
              <a:rPr lang="fr-FR" altLang="fr-FR" sz="2000" dirty="0">
                <a:latin typeface="Arial" panose="020B0604020202020204" pitchFamily="34" charset="0"/>
              </a:rPr>
              <a:t>(ggplot2)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library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readr</a:t>
            </a:r>
            <a:r>
              <a:rPr lang="fr-FR" altLang="fr-FR" sz="2000" dirty="0">
                <a:latin typeface="Arial" panose="020B0604020202020204" pitchFamily="34" charset="0"/>
              </a:rPr>
              <a:t>)</a:t>
            </a:r>
            <a:endParaRPr kumimoji="0" lang="fr-FR" altLang="fr-F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13851"/>
            <a:ext cx="7200900" cy="1634614"/>
          </a:xfrm>
        </p:spPr>
        <p:txBody>
          <a:bodyPr>
            <a:normAutofit/>
          </a:bodyPr>
          <a:lstStyle/>
          <a:p>
            <a:r>
              <a:rPr lang="fr-FR" dirty="0" smtClean="0"/>
              <a:t>Opérationnalisation:</a:t>
            </a:r>
            <a:br>
              <a:rPr lang="fr-FR" dirty="0" smtClean="0"/>
            </a:br>
            <a:r>
              <a:rPr lang="fr-FR" sz="2200" b="1" dirty="0"/>
              <a:t>Comptage par IP source</a:t>
            </a:r>
            <a:r>
              <a:rPr lang="fr-FR" sz="2200" dirty="0"/>
              <a:t> : top N </a:t>
            </a:r>
            <a:r>
              <a:rPr lang="fr-FR" sz="2200" dirty="0" err="1"/>
              <a:t>IPs</a:t>
            </a:r>
            <a:r>
              <a:rPr lang="fr-FR" sz="2200" dirty="0"/>
              <a:t> les plus actives (indicateur de scans ou attaques)</a:t>
            </a:r>
            <a:br>
              <a:rPr lang="fr-FR" sz="2200" dirty="0"/>
            </a:br>
            <a:endParaRPr sz="2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9318" y="1848465"/>
            <a:ext cx="820993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latin typeface="Arial" panose="020B0604020202020204" pitchFamily="34" charset="0"/>
              </a:rPr>
              <a:t>Nombre d'événements par IP source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 err="1">
                <a:latin typeface="Arial Unicode MS" panose="020B0604020202020204" pitchFamily="34" charset="-128"/>
              </a:rPr>
              <a:t>top_src_ips</a:t>
            </a:r>
            <a:r>
              <a:rPr lang="en-US" altLang="fr-FR" dirty="0">
                <a:latin typeface="Arial Unicode MS" panose="020B0604020202020204" pitchFamily="34" charset="-128"/>
              </a:rPr>
              <a:t> &lt;- logs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>
                <a:latin typeface="Arial Unicode MS" panose="020B0604020202020204" pitchFamily="34" charset="-128"/>
              </a:rPr>
              <a:t>  </a:t>
            </a:r>
            <a:r>
              <a:rPr lang="en-US" altLang="fr-FR" dirty="0" err="1">
                <a:latin typeface="Arial Unicode MS" panose="020B0604020202020204" pitchFamily="34" charset="-128"/>
              </a:rPr>
              <a:t>group_by</a:t>
            </a:r>
            <a:r>
              <a:rPr lang="en-US" altLang="fr-FR" dirty="0">
                <a:latin typeface="Arial Unicode MS" panose="020B0604020202020204" pitchFamily="34" charset="-128"/>
              </a:rPr>
              <a:t>(</a:t>
            </a:r>
            <a:r>
              <a:rPr lang="en-US" altLang="fr-FR" dirty="0" err="1">
                <a:latin typeface="Arial Unicode MS" panose="020B0604020202020204" pitchFamily="34" charset="-128"/>
              </a:rPr>
              <a:t>src_ip</a:t>
            </a:r>
            <a:r>
              <a:rPr lang="en-US" altLang="fr-FR" dirty="0">
                <a:latin typeface="Arial Unicode MS" panose="020B0604020202020204" pitchFamily="34" charset="-128"/>
              </a:rPr>
              <a:t>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>
                <a:latin typeface="Arial Unicode MS" panose="020B0604020202020204" pitchFamily="34" charset="-128"/>
              </a:rPr>
              <a:t>  </a:t>
            </a:r>
            <a:r>
              <a:rPr lang="en-US" altLang="fr-FR" dirty="0" err="1">
                <a:latin typeface="Arial Unicode MS" panose="020B0604020202020204" pitchFamily="34" charset="-128"/>
              </a:rPr>
              <a:t>summarise</a:t>
            </a:r>
            <a:r>
              <a:rPr lang="en-US" altLang="fr-FR" dirty="0">
                <a:latin typeface="Arial Unicode MS" panose="020B0604020202020204" pitchFamily="34" charset="-128"/>
              </a:rPr>
              <a:t>(events = n())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>
                <a:latin typeface="Arial Unicode MS" panose="020B0604020202020204" pitchFamily="34" charset="-128"/>
              </a:rPr>
              <a:t>  arrange(</a:t>
            </a:r>
            <a:r>
              <a:rPr lang="en-US" altLang="fr-FR" dirty="0" err="1">
                <a:latin typeface="Arial Unicode MS" panose="020B0604020202020204" pitchFamily="34" charset="-128"/>
              </a:rPr>
              <a:t>desc</a:t>
            </a:r>
            <a:r>
              <a:rPr lang="en-US" altLang="fr-FR" dirty="0">
                <a:latin typeface="Arial Unicode MS" panose="020B0604020202020204" pitchFamily="34" charset="-128"/>
              </a:rPr>
              <a:t>(events))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>
                <a:latin typeface="Arial Unicode MS" panose="020B0604020202020204" pitchFamily="34" charset="-128"/>
              </a:rPr>
              <a:t>  </a:t>
            </a:r>
            <a:r>
              <a:rPr lang="en-US" altLang="fr-FR" dirty="0" err="1">
                <a:latin typeface="Arial Unicode MS" panose="020B0604020202020204" pitchFamily="34" charset="-128"/>
              </a:rPr>
              <a:t>slice_head</a:t>
            </a:r>
            <a:r>
              <a:rPr lang="en-US" altLang="fr-FR" dirty="0">
                <a:latin typeface="Arial Unicode MS" panose="020B0604020202020204" pitchFamily="34" charset="-128"/>
              </a:rPr>
              <a:t>(n = 10)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9318" y="3763878"/>
            <a:ext cx="66367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latin typeface="Arial" panose="020B0604020202020204" pitchFamily="34" charset="0"/>
              </a:rPr>
              <a:t># Afficher les résultats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print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top_src_ips</a:t>
            </a:r>
            <a:r>
              <a:rPr lang="fr-FR" altLang="fr-FR" sz="2000" dirty="0">
                <a:latin typeface="Arial" panose="020B0604020202020204" pitchFamily="34" charset="0"/>
              </a:rPr>
              <a:t>)</a:t>
            </a:r>
            <a:endParaRPr kumimoji="0" lang="fr-FR" altLang="fr-F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9317" y="4930397"/>
            <a:ext cx="82099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M" sz="2000" b="1" dirty="0" smtClean="0"/>
              <a:t>#Visualisation</a:t>
            </a:r>
            <a:endParaRPr lang="fr-FR" sz="2000" b="1" dirty="0" smtClean="0"/>
          </a:p>
          <a:p>
            <a:r>
              <a:rPr lang="fr-FR" dirty="0" err="1" smtClean="0"/>
              <a:t>ggplot</a:t>
            </a:r>
            <a:r>
              <a:rPr lang="fr-FR" dirty="0" smtClean="0"/>
              <a:t>(</a:t>
            </a:r>
            <a:r>
              <a:rPr lang="fr-FR" dirty="0" err="1" smtClean="0"/>
              <a:t>top_src_ips</a:t>
            </a:r>
            <a:r>
              <a:rPr lang="fr-FR" dirty="0"/>
              <a:t>, </a:t>
            </a:r>
            <a:r>
              <a:rPr lang="fr-FR" dirty="0" err="1"/>
              <a:t>aes</a:t>
            </a:r>
            <a:r>
              <a:rPr lang="fr-FR" dirty="0"/>
              <a:t>(x = </a:t>
            </a:r>
            <a:r>
              <a:rPr lang="fr-FR" dirty="0" err="1"/>
              <a:t>reorder</a:t>
            </a:r>
            <a:r>
              <a:rPr lang="fr-FR" dirty="0"/>
              <a:t>(</a:t>
            </a:r>
            <a:r>
              <a:rPr lang="fr-FR" dirty="0" err="1"/>
              <a:t>src_ip</a:t>
            </a:r>
            <a:r>
              <a:rPr lang="fr-FR" dirty="0"/>
              <a:t>, -</a:t>
            </a:r>
            <a:r>
              <a:rPr lang="fr-FR" dirty="0" err="1"/>
              <a:t>events</a:t>
            </a:r>
            <a:r>
              <a:rPr lang="fr-FR" dirty="0"/>
              <a:t>), y = </a:t>
            </a:r>
            <a:r>
              <a:rPr lang="fr-FR" dirty="0" err="1"/>
              <a:t>events</a:t>
            </a:r>
            <a:r>
              <a:rPr lang="fr-FR" dirty="0"/>
              <a:t>)) +</a:t>
            </a:r>
          </a:p>
          <a:p>
            <a:r>
              <a:rPr lang="fr-FR" dirty="0"/>
              <a:t>  </a:t>
            </a:r>
            <a:r>
              <a:rPr lang="fr-FR" dirty="0" err="1"/>
              <a:t>geom_col</a:t>
            </a:r>
            <a:r>
              <a:rPr lang="fr-FR" dirty="0"/>
              <a:t>(</a:t>
            </a:r>
            <a:r>
              <a:rPr lang="fr-FR" dirty="0" err="1"/>
              <a:t>fill</a:t>
            </a:r>
            <a:r>
              <a:rPr lang="fr-FR" dirty="0"/>
              <a:t> = "</a:t>
            </a:r>
            <a:r>
              <a:rPr lang="fr-FR" dirty="0" err="1"/>
              <a:t>steelblue</a:t>
            </a:r>
            <a:r>
              <a:rPr lang="fr-FR" dirty="0"/>
              <a:t>") +</a:t>
            </a:r>
          </a:p>
          <a:p>
            <a:r>
              <a:rPr lang="fr-FR" dirty="0"/>
              <a:t>  </a:t>
            </a:r>
            <a:r>
              <a:rPr lang="fr-FR" dirty="0" err="1"/>
              <a:t>labs</a:t>
            </a:r>
            <a:r>
              <a:rPr lang="fr-FR" dirty="0"/>
              <a:t>(</a:t>
            </a:r>
            <a:r>
              <a:rPr lang="fr-FR" dirty="0" err="1"/>
              <a:t>title</a:t>
            </a:r>
            <a:r>
              <a:rPr lang="fr-FR" dirty="0"/>
              <a:t> = "Top 10 IP Source les plus actives", x = "IP Source", y = "Nombre d'événements") +</a:t>
            </a:r>
          </a:p>
          <a:p>
            <a:r>
              <a:rPr lang="fr-FR" dirty="0"/>
              <a:t>  </a:t>
            </a:r>
            <a:r>
              <a:rPr lang="fr-FR" dirty="0" err="1"/>
              <a:t>theme_minimal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140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894" y="184355"/>
            <a:ext cx="7200900" cy="1485900"/>
          </a:xfrm>
        </p:spPr>
        <p:txBody>
          <a:bodyPr>
            <a:normAutofit/>
          </a:bodyPr>
          <a:lstStyle/>
          <a:p>
            <a:r>
              <a:rPr lang="fr-FR" b="1" dirty="0"/>
              <a:t>Opérationnalisation:</a:t>
            </a:r>
            <a:r>
              <a:rPr lang="fr-FR" dirty="0"/>
              <a:t/>
            </a:r>
            <a:br>
              <a:rPr lang="fr-FR" dirty="0"/>
            </a:br>
            <a:r>
              <a:rPr lang="fr-FR" sz="2700" dirty="0"/>
              <a:t>Comptage par port et protocole</a:t>
            </a:r>
            <a:endParaRPr sz="27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2894" y="1471880"/>
            <a:ext cx="82234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" panose="020B0604020202020204" pitchFamily="34" charset="0"/>
              </a:rPr>
              <a:t>port_protocol_counts</a:t>
            </a:r>
            <a:r>
              <a:rPr lang="fr-FR" altLang="fr-FR" sz="2000" dirty="0">
                <a:latin typeface="Arial" panose="020B0604020202020204" pitchFamily="34" charset="0"/>
              </a:rPr>
              <a:t> &lt;- logs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" panose="020B0604020202020204" pitchFamily="34" charset="0"/>
              </a:rPr>
              <a:t>  </a:t>
            </a:r>
            <a:r>
              <a:rPr lang="fr-FR" altLang="fr-FR" sz="2000" dirty="0" err="1">
                <a:latin typeface="Arial" panose="020B0604020202020204" pitchFamily="34" charset="0"/>
              </a:rPr>
              <a:t>group_by</a:t>
            </a:r>
            <a:r>
              <a:rPr lang="fr-FR" altLang="fr-FR" sz="2000" dirty="0">
                <a:latin typeface="Arial" panose="020B0604020202020204" pitchFamily="34" charset="0"/>
              </a:rPr>
              <a:t>(port, </a:t>
            </a:r>
            <a:r>
              <a:rPr lang="fr-FR" altLang="fr-FR" sz="2000" dirty="0" err="1">
                <a:latin typeface="Arial" panose="020B0604020202020204" pitchFamily="34" charset="0"/>
              </a:rPr>
              <a:t>protocol</a:t>
            </a:r>
            <a:r>
              <a:rPr lang="fr-FR" altLang="fr-FR" sz="2000" dirty="0">
                <a:latin typeface="Arial" panose="020B0604020202020204" pitchFamily="34" charset="0"/>
              </a:rPr>
              <a:t>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" panose="020B0604020202020204" pitchFamily="34" charset="0"/>
              </a:rPr>
              <a:t>  </a:t>
            </a:r>
            <a:r>
              <a:rPr lang="fr-FR" altLang="fr-FR" sz="2000" dirty="0" err="1">
                <a:latin typeface="Arial" panose="020B0604020202020204" pitchFamily="34" charset="0"/>
              </a:rPr>
              <a:t>summarise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events</a:t>
            </a:r>
            <a:r>
              <a:rPr lang="fr-FR" altLang="fr-FR" sz="2000" dirty="0">
                <a:latin typeface="Arial" panose="020B0604020202020204" pitchFamily="34" charset="0"/>
              </a:rPr>
              <a:t> = n())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" panose="020B0604020202020204" pitchFamily="34" charset="0"/>
              </a:rPr>
              <a:t>  arrange(</a:t>
            </a:r>
            <a:r>
              <a:rPr lang="fr-FR" altLang="fr-FR" sz="2000" dirty="0" err="1">
                <a:latin typeface="Arial" panose="020B0604020202020204" pitchFamily="34" charset="0"/>
              </a:rPr>
              <a:t>desc</a:t>
            </a:r>
            <a:r>
              <a:rPr lang="fr-FR" altLang="fr-FR" sz="2000" dirty="0">
                <a:latin typeface="Arial" panose="020B0604020202020204" pitchFamily="34" charset="0"/>
              </a:rPr>
              <a:t>(</a:t>
            </a:r>
            <a:r>
              <a:rPr lang="fr-FR" altLang="fr-FR" sz="2000" dirty="0" err="1">
                <a:latin typeface="Arial" panose="020B0604020202020204" pitchFamily="34" charset="0"/>
              </a:rPr>
              <a:t>events</a:t>
            </a:r>
            <a:r>
              <a:rPr lang="fr-FR" altLang="fr-FR" sz="2000" dirty="0" smtClean="0">
                <a:latin typeface="Arial" panose="020B0604020202020204" pitchFamily="34" charset="0"/>
              </a:rPr>
              <a:t>))</a:t>
            </a:r>
            <a:endParaRPr kumimoji="0" lang="fr-FR" altLang="fr-F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894" y="31574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# Afficher les premiers résultats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head</a:t>
            </a:r>
            <a:r>
              <a:rPr lang="fr-FR" dirty="0"/>
              <a:t>(</a:t>
            </a:r>
            <a:r>
              <a:rPr lang="fr-FR" dirty="0" err="1"/>
              <a:t>port_protocol_counts</a:t>
            </a:r>
            <a:r>
              <a:rPr lang="fr-FR" dirty="0"/>
              <a:t>, 10))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774</TotalTime>
  <Words>506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Chapitre 5: ANALYSE DES FICHIERS LOGs</vt:lpstr>
      <vt:lpstr>Plan</vt:lpstr>
      <vt:lpstr>Introduction </vt:lpstr>
      <vt:lpstr>résumer l’activité réseau et identifier les comportements anormaux</vt:lpstr>
      <vt:lpstr>Analyse de risque et détection d’anomalies</vt:lpstr>
      <vt:lpstr>Environnement</vt:lpstr>
      <vt:lpstr>Opérationnalisation</vt:lpstr>
      <vt:lpstr>Opérationnalisation: Comptage par IP source : top N IPs les plus actives (indicateur de scans ou attaques) </vt:lpstr>
      <vt:lpstr>Opérationnalisation: Comptage par port et protocole</vt:lpstr>
      <vt:lpstr>Opérationnalisation: Groupement par session (src_ip + dst_ip + port + protocole)</vt:lpstr>
      <vt:lpstr>Opérationnalisation: Histogramme des événements par heure, jour, semaine</vt:lpstr>
      <vt:lpstr>Opérationnalisation: Histogramme des événements par heure, jour, semaine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AUX Pare-feux</dc:title>
  <dc:subject/>
  <dc:creator>Austin Waffo</dc:creator>
  <cp:keywords/>
  <dc:description>generated using python-pptx</dc:description>
  <cp:lastModifiedBy>Paul Denis COQUILLON</cp:lastModifiedBy>
  <cp:revision>20</cp:revision>
  <dcterms:created xsi:type="dcterms:W3CDTF">2013-01-27T09:14:16Z</dcterms:created>
  <dcterms:modified xsi:type="dcterms:W3CDTF">2025-05-20T22:15:51Z</dcterms:modified>
  <cp:category/>
</cp:coreProperties>
</file>