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B93241-2512-4250-9FA8-4D255C7F2E59}">
  <a:tblStyle styleId="{40B93241-2512-4250-9FA8-4D255C7F2E59}"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39D6E25B-0B01-4D5A-A181-AF3D5D02F4A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b5e829dc1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b5e829dc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b5e829dc1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b5e829dc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b5e829d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b5e829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b5e829dc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b5e829d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b5e829dc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b5e829d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b5e829dc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b5e829d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b5e829dc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b5e829d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b5e829dc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b5e829d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b5e829dc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b5e829d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b5e829dc1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b5e829d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b5e829dc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b5e829dc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b5e829dc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b5e829d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b5e829dc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b5e829dc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
        <p:nvSpPr>
          <p:cNvPr id="20" name="Google Shape;20;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2"/>
          <p:cNvSpPr/>
          <p:nvPr/>
        </p:nvSpPr>
        <p:spPr>
          <a:xfrm flipH="1" rot="10800000">
            <a:off x="578652" y="4501201"/>
            <a:ext cx="11034696" cy="18288"/>
          </a:xfrm>
          <a:prstGeom prst="rect">
            <a:avLst/>
          </a:prstGeom>
          <a:solidFill>
            <a:srgbClr val="BBD8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p:nvPr/>
        </p:nvSpPr>
        <p:spPr>
          <a:xfrm>
            <a:off x="558209" y="0"/>
            <a:ext cx="11167447" cy="2018806"/>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p:nvPr/>
        </p:nvSpPr>
        <p:spPr>
          <a:xfrm>
            <a:off x="558210" y="4981421"/>
            <a:ext cx="11134956" cy="822960"/>
          </a:xfrm>
          <a:prstGeom prst="rect">
            <a:avLst/>
          </a:prstGeom>
          <a:solidFill>
            <a:schemeClr val="lt1"/>
          </a:solidFill>
          <a:ln cap="flat" cmpd="sng" w="12700">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 name="Google Shape;37;p5"/>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5"/>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p:nvPr/>
        </p:nvSpPr>
        <p:spPr>
          <a:xfrm>
            <a:off x="558209" y="0"/>
            <a:ext cx="11167447" cy="2018806"/>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6"/>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 name="Google Shape;47;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p:nvPr/>
        </p:nvSpPr>
        <p:spPr>
          <a:xfrm>
            <a:off x="558209" y="0"/>
            <a:ext cx="11167447" cy="2018806"/>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7"/>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7"/>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p:nvPr/>
        </p:nvSpPr>
        <p:spPr>
          <a:xfrm>
            <a:off x="665853" y="1533525"/>
            <a:ext cx="10917063" cy="3790950"/>
          </a:xfrm>
          <a:prstGeom prst="rect">
            <a:avLst/>
          </a:prstGeom>
          <a:solidFill>
            <a:schemeClr val="lt1"/>
          </a:solidFill>
          <a:ln cap="flat" cmpd="sng" w="12700">
            <a:solidFill>
              <a:srgbClr val="E4EEEE"/>
            </a:solidFill>
            <a:prstDash val="solid"/>
            <a:miter lim="800000"/>
            <a:headEnd len="sm" w="sm" type="none"/>
            <a:tailEnd len="sm" w="sm" type="none"/>
          </a:ln>
          <a:effectLst>
            <a:outerShdw blurRad="50800" rotWithShape="0" algn="tl" dir="2700000" dist="38100">
              <a:srgbClr val="C9C4BB">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8"/>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8"/>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9"/>
          <p:cNvSpPr/>
          <p:nvPr/>
        </p:nvSpPr>
        <p:spPr>
          <a:xfrm>
            <a:off x="558210" y="1162033"/>
            <a:ext cx="3740740" cy="4643344"/>
          </a:xfrm>
          <a:prstGeom prst="rect">
            <a:avLst/>
          </a:prstGeom>
          <a:solidFill>
            <a:schemeClr val="lt1"/>
          </a:solidFill>
          <a:ln cap="flat" cmpd="sng" w="12700">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9"/>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9"/>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9"/>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9"/>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0"/>
          <p:cNvSpPr/>
          <p:nvPr/>
        </p:nvSpPr>
        <p:spPr>
          <a:xfrm>
            <a:off x="558210" y="1162033"/>
            <a:ext cx="3740740" cy="4643344"/>
          </a:xfrm>
          <a:prstGeom prst="rect">
            <a:avLst/>
          </a:prstGeom>
          <a:solidFill>
            <a:schemeClr val="lt1"/>
          </a:solidFill>
          <a:ln cap="flat" cmpd="sng" w="12700">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3" name="Google Shape;83;p10"/>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10"/>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4965192" y="1161288"/>
            <a:ext cx="6729984" cy="4645152"/>
          </a:xfrm>
          <a:prstGeom prst="rect">
            <a:avLst/>
          </a:prstGeom>
          <a:noFill/>
          <a:ln>
            <a:noFill/>
          </a:ln>
        </p:spPr>
      </p:sp>
      <p:sp>
        <p:nvSpPr>
          <p:cNvPr id="86" name="Google Shape;86;p10"/>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10"/>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DE"/>
              <a:t>‹#›</a:t>
            </a:fld>
            <a:endParaRPr/>
          </a:p>
        </p:txBody>
      </p:sp>
      <p:grpSp>
        <p:nvGrpSpPr>
          <p:cNvPr id="11" name="Google Shape;11;p1"/>
          <p:cNvGrpSpPr/>
          <p:nvPr/>
        </p:nvGrpSpPr>
        <p:grpSpPr>
          <a:xfrm>
            <a:off x="0" y="0"/>
            <a:ext cx="12192001" cy="6858000"/>
            <a:chOff x="0" y="0"/>
            <a:chExt cx="12192001" cy="6858000"/>
          </a:xfrm>
        </p:grpSpPr>
        <p:pic>
          <p:nvPicPr>
            <p:cNvPr descr="Close-up of raindrops falling off an umbrella" id="12" name="Google Shape;12;p1"/>
            <p:cNvPicPr preferRelativeResize="0"/>
            <p:nvPr/>
          </p:nvPicPr>
          <p:blipFill rotWithShape="1">
            <a:blip r:embed="rId1">
              <a:alphaModFix/>
            </a:blip>
            <a:srcRect b="0" l="2683" r="12942" t="0"/>
            <a:stretch/>
          </p:blipFill>
          <p:spPr>
            <a:xfrm>
              <a:off x="3523488" y="10"/>
              <a:ext cx="8668513" cy="6857989"/>
            </a:xfrm>
            <a:prstGeom prst="rect">
              <a:avLst/>
            </a:prstGeom>
            <a:noFill/>
            <a:ln>
              <a:noFill/>
            </a:ln>
          </p:spPr>
        </p:pic>
        <p:sp>
          <p:nvSpPr>
            <p:cNvPr id="13" name="Google Shape;13;p1"/>
            <p:cNvSpPr/>
            <p:nvPr/>
          </p:nvSpPr>
          <p:spPr>
            <a:xfrm>
              <a:off x="0" y="0"/>
              <a:ext cx="9756600"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4294967295" type="ctrTitle"/>
          </p:nvPr>
        </p:nvSpPr>
        <p:spPr>
          <a:xfrm>
            <a:off x="477981" y="2765935"/>
            <a:ext cx="3977700" cy="156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lang="en-DE" sz="4800"/>
              <a:t>Rain in Australia</a:t>
            </a:r>
            <a:endParaRPr/>
          </a:p>
        </p:txBody>
      </p:sp>
      <p:sp>
        <p:nvSpPr>
          <p:cNvPr id="107" name="Google Shape;107;p13"/>
          <p:cNvSpPr txBox="1"/>
          <p:nvPr>
            <p:ph idx="4294967295" type="subTitle"/>
          </p:nvPr>
        </p:nvSpPr>
        <p:spPr>
          <a:xfrm>
            <a:off x="432262" y="4786570"/>
            <a:ext cx="4023300" cy="1985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0000"/>
              </a:lnSpc>
              <a:spcBef>
                <a:spcPts val="0"/>
              </a:spcBef>
              <a:spcAft>
                <a:spcPts val="0"/>
              </a:spcAft>
              <a:buClr>
                <a:schemeClr val="dk1"/>
              </a:buClr>
              <a:buSzPts val="2000"/>
              <a:buNone/>
            </a:pPr>
            <a:r>
              <a:rPr lang="en-DE" sz="1483"/>
              <a:t>Hand-on-Machine Learning 2024 – Project presentation</a:t>
            </a:r>
            <a:endParaRPr sz="683"/>
          </a:p>
          <a:p>
            <a:pPr indent="0" lvl="0" marL="0" rtl="0" algn="l">
              <a:lnSpc>
                <a:spcPct val="110000"/>
              </a:lnSpc>
              <a:spcBef>
                <a:spcPts val="1000"/>
              </a:spcBef>
              <a:spcAft>
                <a:spcPts val="0"/>
              </a:spcAft>
              <a:buClr>
                <a:schemeClr val="dk1"/>
              </a:buClr>
              <a:buSzPts val="1200"/>
              <a:buNone/>
            </a:pPr>
            <a:r>
              <a:t/>
            </a:r>
            <a:endParaRPr sz="1200"/>
          </a:p>
          <a:p>
            <a:pPr indent="0" lvl="0" marL="0" rtl="0" algn="l">
              <a:lnSpc>
                <a:spcPct val="110000"/>
              </a:lnSpc>
              <a:spcBef>
                <a:spcPts val="1000"/>
              </a:spcBef>
              <a:spcAft>
                <a:spcPts val="0"/>
              </a:spcAft>
              <a:buClr>
                <a:schemeClr val="dk1"/>
              </a:buClr>
              <a:buSzPts val="1400"/>
              <a:buNone/>
            </a:pPr>
            <a:r>
              <a:rPr b="1" lang="en-DE" sz="1200"/>
              <a:t>Ali Guliyev</a:t>
            </a:r>
            <a:r>
              <a:rPr b="1" lang="en-DE" sz="2200"/>
              <a:t> </a:t>
            </a:r>
            <a:r>
              <a:rPr lang="en-DE" sz="1200"/>
              <a:t>&amp;</a:t>
            </a:r>
            <a:r>
              <a:rPr b="1" lang="en-DE" sz="1443"/>
              <a:t> </a:t>
            </a:r>
            <a:r>
              <a:rPr b="1" lang="en-DE" sz="1200"/>
              <a:t>D</a:t>
            </a:r>
            <a:r>
              <a:rPr b="1" lang="en-DE" sz="1200"/>
              <a:t>enis Hoti</a:t>
            </a:r>
            <a:endParaRPr b="1" sz="2200"/>
          </a:p>
          <a:p>
            <a:pPr indent="0" lvl="0" marL="0" rtl="0" algn="l">
              <a:lnSpc>
                <a:spcPct val="110000"/>
              </a:lnSpc>
              <a:spcBef>
                <a:spcPts val="1000"/>
              </a:spcBef>
              <a:spcAft>
                <a:spcPts val="0"/>
              </a:spcAft>
              <a:buClr>
                <a:schemeClr val="dk1"/>
              </a:buClr>
              <a:buSzPts val="1200"/>
              <a:buNone/>
            </a:pPr>
            <a:r>
              <a:t/>
            </a:r>
            <a:endParaRPr sz="1200"/>
          </a:p>
          <a:p>
            <a:pPr indent="0" lvl="0" marL="0" rtl="0" algn="l">
              <a:lnSpc>
                <a:spcPct val="110000"/>
              </a:lnSpc>
              <a:spcBef>
                <a:spcPts val="1000"/>
              </a:spcBef>
              <a:spcAft>
                <a:spcPts val="0"/>
              </a:spcAft>
              <a:buClr>
                <a:schemeClr val="dk1"/>
              </a:buClr>
              <a:buSzPts val="1700"/>
              <a:buNone/>
            </a:pPr>
            <a:r>
              <a:t/>
            </a:r>
            <a:endParaRPr sz="1700"/>
          </a:p>
        </p:txBody>
      </p:sp>
      <p:sp>
        <p:nvSpPr>
          <p:cNvPr id="108" name="Google Shape;108;p13"/>
          <p:cNvSpPr/>
          <p:nvPr/>
        </p:nvSpPr>
        <p:spPr>
          <a:xfrm>
            <a:off x="481029" y="4546920"/>
            <a:ext cx="3977700" cy="18300"/>
          </a:xfrm>
          <a:prstGeom prst="rect">
            <a:avLst/>
          </a:prstGeom>
          <a:solidFill>
            <a:srgbClr val="BBD8D3"/>
          </a:solidFill>
          <a:ln cap="flat" cmpd="sng" w="9525">
            <a:solidFill>
              <a:srgbClr val="BBD8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13"/>
          <p:cNvSpPr txBox="1"/>
          <p:nvPr/>
        </p:nvSpPr>
        <p:spPr>
          <a:xfrm>
            <a:off x="432250" y="106550"/>
            <a:ext cx="1127400" cy="3741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1400"/>
              <a:buFont typeface="Arial"/>
              <a:buNone/>
            </a:pPr>
            <a:r>
              <a:rPr b="1" i="0" lang="en-DE" sz="1400" u="none" cap="none" strike="noStrike">
                <a:solidFill>
                  <a:schemeClr val="dk1"/>
                </a:solidFill>
              </a:rPr>
              <a:t>11.07.2024</a:t>
            </a:r>
            <a:endParaRPr b="1" i="0" sz="1700" u="none" cap="none" strike="noStrik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348945" y="21225"/>
            <a:ext cx="2923800" cy="1106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Missing values</a:t>
            </a:r>
            <a:endParaRPr sz="1000"/>
          </a:p>
        </p:txBody>
      </p:sp>
      <p:sp>
        <p:nvSpPr>
          <p:cNvPr id="183" name="Google Shape;183;p22"/>
          <p:cNvSpPr txBox="1"/>
          <p:nvPr/>
        </p:nvSpPr>
        <p:spPr>
          <a:xfrm>
            <a:off x="346300" y="868024"/>
            <a:ext cx="5994000" cy="1219500"/>
          </a:xfrm>
          <a:prstGeom prst="rect">
            <a:avLst/>
          </a:prstGeom>
          <a:noFill/>
          <a:ln>
            <a:noFill/>
          </a:ln>
        </p:spPr>
        <p:txBody>
          <a:bodyPr anchorCtr="0" anchor="t" bIns="45700" lIns="91425" spcFirstLastPara="1" rIns="91425" wrap="square" tIns="45700">
            <a:noAutofit/>
          </a:bodyPr>
          <a:lstStyle/>
          <a:p>
            <a:pPr indent="-228600" lvl="0" marL="285750" marR="0" rtl="0" algn="l">
              <a:lnSpc>
                <a:spcPct val="110000"/>
              </a:lnSpc>
              <a:spcBef>
                <a:spcPts val="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From the report we could see that we really have a considered amount of missing data.</a:t>
            </a:r>
            <a:endParaRPr/>
          </a:p>
          <a:p>
            <a:pPr indent="-228600" lvl="0" marL="285750" marR="0" rtl="0" algn="l">
              <a:lnSpc>
                <a:spcPct val="110000"/>
              </a:lnSpc>
              <a:spcBef>
                <a:spcPts val="60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We will use a fancy way of </a:t>
            </a:r>
            <a:r>
              <a:rPr lang="en-DE" sz="1500">
                <a:solidFill>
                  <a:schemeClr val="dk1"/>
                </a:solidFill>
              </a:rPr>
              <a:t>imputing</a:t>
            </a:r>
            <a:r>
              <a:rPr b="0" i="0" lang="en-DE" sz="1500" u="none" cap="none" strike="noStrike">
                <a:solidFill>
                  <a:schemeClr val="dk1"/>
                </a:solidFill>
                <a:latin typeface="Arial"/>
                <a:ea typeface="Arial"/>
                <a:cs typeface="Arial"/>
                <a:sym typeface="Arial"/>
              </a:rPr>
              <a:t> missing data using lightgbm</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descr="A graph with blue bars&#10;&#10;Description automatically generated" id="184" name="Google Shape;184;p22"/>
          <p:cNvPicPr preferRelativeResize="0"/>
          <p:nvPr/>
        </p:nvPicPr>
        <p:blipFill rotWithShape="1">
          <a:blip r:embed="rId3">
            <a:alphaModFix/>
          </a:blip>
          <a:srcRect b="0" l="6690" r="6849" t="6449"/>
          <a:stretch/>
        </p:blipFill>
        <p:spPr>
          <a:xfrm>
            <a:off x="636762" y="2143125"/>
            <a:ext cx="11406843" cy="4407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355125" y="133950"/>
            <a:ext cx="1705800" cy="659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Outliers</a:t>
            </a:r>
            <a:endParaRPr sz="1000"/>
          </a:p>
        </p:txBody>
      </p:sp>
      <p:pic>
        <p:nvPicPr>
          <p:cNvPr descr="A group of blue and black graphs&#10;&#10;Description automatically generated" id="190" name="Google Shape;190;p23"/>
          <p:cNvPicPr preferRelativeResize="0"/>
          <p:nvPr/>
        </p:nvPicPr>
        <p:blipFill rotWithShape="1">
          <a:blip r:embed="rId3">
            <a:alphaModFix/>
          </a:blip>
          <a:srcRect b="0" l="0" r="0" t="0"/>
          <a:stretch/>
        </p:blipFill>
        <p:spPr>
          <a:xfrm>
            <a:off x="1059655" y="793169"/>
            <a:ext cx="10072689" cy="60436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6" name="Google Shape;196;p24"/>
          <p:cNvSpPr txBox="1"/>
          <p:nvPr/>
        </p:nvSpPr>
        <p:spPr>
          <a:xfrm>
            <a:off x="1115568" y="509521"/>
            <a:ext cx="10232136" cy="10149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4000" u="none" cap="none" strike="noStrike">
                <a:solidFill>
                  <a:schemeClr val="dk1"/>
                </a:solidFill>
                <a:latin typeface="Arial"/>
                <a:ea typeface="Arial"/>
                <a:cs typeface="Arial"/>
                <a:sym typeface="Arial"/>
              </a:rPr>
              <a:t>How do we handle outliers?</a:t>
            </a:r>
            <a:endParaRPr/>
          </a:p>
        </p:txBody>
      </p:sp>
      <p:sp>
        <p:nvSpPr>
          <p:cNvPr id="197" name="Google Shape;197;p24"/>
          <p:cNvSpPr/>
          <p:nvPr/>
        </p:nvSpPr>
        <p:spPr>
          <a:xfrm>
            <a:off x="498834" y="658327"/>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Christian Wanser on LinkedIn: #data #analytics #dataanalytics #dataanalyst  #datascience | 33 comments" id="198" name="Google Shape;198;p24"/>
          <p:cNvPicPr preferRelativeResize="0"/>
          <p:nvPr/>
        </p:nvPicPr>
        <p:blipFill rotWithShape="1">
          <a:blip r:embed="rId3">
            <a:alphaModFix/>
          </a:blip>
          <a:srcRect b="0" l="0" r="0" t="0"/>
          <a:stretch/>
        </p:blipFill>
        <p:spPr>
          <a:xfrm>
            <a:off x="3781655" y="1510170"/>
            <a:ext cx="4720553" cy="4519679"/>
          </a:xfrm>
          <a:prstGeom prst="rect">
            <a:avLst/>
          </a:prstGeom>
          <a:noFill/>
          <a:ln>
            <a:noFill/>
          </a:ln>
        </p:spPr>
      </p:pic>
      <p:pic>
        <p:nvPicPr>
          <p:cNvPr descr="🔥 Matt Dancho 🔥 on LinkedIn: A big mistake I see data scientists making:  Learning tools they never use.…" id="199" name="Google Shape;199;p24"/>
          <p:cNvPicPr preferRelativeResize="0"/>
          <p:nvPr/>
        </p:nvPicPr>
        <p:blipFill rotWithShape="1">
          <a:blip r:embed="rId4">
            <a:alphaModFix/>
          </a:blip>
          <a:srcRect b="0" l="0" r="0" t="0"/>
          <a:stretch/>
        </p:blipFill>
        <p:spPr>
          <a:xfrm>
            <a:off x="4162215" y="1690738"/>
            <a:ext cx="3867569" cy="44095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nvSpPr>
        <p:spPr>
          <a:xfrm>
            <a:off x="206075" y="177250"/>
            <a:ext cx="4321500" cy="704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After removing outliers</a:t>
            </a:r>
            <a:endParaRPr/>
          </a:p>
        </p:txBody>
      </p:sp>
      <p:pic>
        <p:nvPicPr>
          <p:cNvPr descr="A group of blue rectangular boxes&#10;&#10;Description automatically generated with medium confidence" id="205" name="Google Shape;205;p25"/>
          <p:cNvPicPr preferRelativeResize="0"/>
          <p:nvPr/>
        </p:nvPicPr>
        <p:blipFill rotWithShape="1">
          <a:blip r:embed="rId3">
            <a:alphaModFix/>
          </a:blip>
          <a:srcRect b="0" l="0" r="0" t="0"/>
          <a:stretch/>
        </p:blipFill>
        <p:spPr>
          <a:xfrm>
            <a:off x="1077515" y="835818"/>
            <a:ext cx="10036969" cy="60221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pic>
        <p:nvPicPr>
          <p:cNvPr id="210" name="Google Shape;210;p26"/>
          <p:cNvPicPr preferRelativeResize="0"/>
          <p:nvPr/>
        </p:nvPicPr>
        <p:blipFill rotWithShape="1">
          <a:blip r:embed="rId3">
            <a:alphaModFix/>
          </a:blip>
          <a:srcRect b="0" l="4853" r="6257" t="0"/>
          <a:stretch/>
        </p:blipFill>
        <p:spPr>
          <a:xfrm>
            <a:off x="1192150" y="670598"/>
            <a:ext cx="9807700" cy="5516825"/>
          </a:xfrm>
          <a:prstGeom prst="rect">
            <a:avLst/>
          </a:prstGeom>
          <a:noFill/>
          <a:ln>
            <a:noFill/>
          </a:ln>
        </p:spPr>
      </p:pic>
      <p:sp>
        <p:nvSpPr>
          <p:cNvPr id="211" name="Google Shape;211;p26"/>
          <p:cNvSpPr txBox="1"/>
          <p:nvPr/>
        </p:nvSpPr>
        <p:spPr>
          <a:xfrm>
            <a:off x="150450" y="127775"/>
            <a:ext cx="688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2400">
                <a:solidFill>
                  <a:schemeClr val="dk1"/>
                </a:solidFill>
              </a:rPr>
              <a:t>Original Correlation Matrix - 25 features</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pic>
        <p:nvPicPr>
          <p:cNvPr id="216" name="Google Shape;216;p27"/>
          <p:cNvPicPr preferRelativeResize="0"/>
          <p:nvPr/>
        </p:nvPicPr>
        <p:blipFill rotWithShape="1">
          <a:blip r:embed="rId3">
            <a:alphaModFix/>
          </a:blip>
          <a:srcRect b="0" l="5555" r="5555" t="0"/>
          <a:stretch/>
        </p:blipFill>
        <p:spPr>
          <a:xfrm>
            <a:off x="1192150" y="670598"/>
            <a:ext cx="9807700" cy="5516825"/>
          </a:xfrm>
          <a:prstGeom prst="rect">
            <a:avLst/>
          </a:prstGeom>
          <a:noFill/>
          <a:ln>
            <a:noFill/>
          </a:ln>
        </p:spPr>
      </p:pic>
      <p:sp>
        <p:nvSpPr>
          <p:cNvPr id="217" name="Google Shape;217;p27"/>
          <p:cNvSpPr txBox="1"/>
          <p:nvPr/>
        </p:nvSpPr>
        <p:spPr>
          <a:xfrm>
            <a:off x="150450" y="127775"/>
            <a:ext cx="728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2400">
                <a:solidFill>
                  <a:schemeClr val="dk1"/>
                </a:solidFill>
              </a:rPr>
              <a:t>Correlation Matrix of dropped features - 11 features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pic>
        <p:nvPicPr>
          <p:cNvPr id="222" name="Google Shape;222;p28"/>
          <p:cNvPicPr preferRelativeResize="0"/>
          <p:nvPr/>
        </p:nvPicPr>
        <p:blipFill rotWithShape="1">
          <a:blip r:embed="rId3">
            <a:alphaModFix/>
          </a:blip>
          <a:srcRect b="0" l="5555" r="5555" t="0"/>
          <a:stretch/>
        </p:blipFill>
        <p:spPr>
          <a:xfrm>
            <a:off x="1192150" y="670598"/>
            <a:ext cx="9807700" cy="5516825"/>
          </a:xfrm>
          <a:prstGeom prst="rect">
            <a:avLst/>
          </a:prstGeom>
          <a:noFill/>
          <a:ln>
            <a:noFill/>
          </a:ln>
        </p:spPr>
      </p:pic>
      <p:sp>
        <p:nvSpPr>
          <p:cNvPr id="223" name="Google Shape;223;p28"/>
          <p:cNvSpPr txBox="1"/>
          <p:nvPr/>
        </p:nvSpPr>
        <p:spPr>
          <a:xfrm>
            <a:off x="150450" y="127775"/>
            <a:ext cx="944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2400">
                <a:solidFill>
                  <a:schemeClr val="dk1"/>
                </a:solidFill>
              </a:rPr>
              <a:t>Correlation Matrix after </a:t>
            </a:r>
            <a:r>
              <a:rPr lang="en-DE" sz="2400">
                <a:solidFill>
                  <a:schemeClr val="dk1"/>
                </a:solidFill>
              </a:rPr>
              <a:t>dropping uncorrelated features - 14 features</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nvSpPr>
        <p:spPr>
          <a:xfrm>
            <a:off x="206065" y="136634"/>
            <a:ext cx="5991244" cy="11064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Data Encoding</a:t>
            </a:r>
            <a:endParaRPr/>
          </a:p>
        </p:txBody>
      </p:sp>
      <p:sp>
        <p:nvSpPr>
          <p:cNvPr id="229" name="Google Shape;229;p29"/>
          <p:cNvSpPr txBox="1"/>
          <p:nvPr/>
        </p:nvSpPr>
        <p:spPr>
          <a:xfrm>
            <a:off x="206065" y="1057209"/>
            <a:ext cx="5993892" cy="4091402"/>
          </a:xfrm>
          <a:prstGeom prst="rect">
            <a:avLst/>
          </a:prstGeom>
          <a:noFill/>
          <a:ln>
            <a:noFill/>
          </a:ln>
        </p:spPr>
        <p:txBody>
          <a:bodyPr anchorCtr="0" anchor="t" bIns="45700" lIns="91425" spcFirstLastPara="1" rIns="91425" wrap="square" tIns="45700">
            <a:noAutofit/>
          </a:bodyPr>
          <a:lstStyle/>
          <a:p>
            <a:pPr indent="-228600" lvl="0" marL="285750" marR="0" rtl="0" algn="l">
              <a:lnSpc>
                <a:spcPct val="110000"/>
              </a:lnSpc>
              <a:spcBef>
                <a:spcPts val="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First, we encode the date to Month, Year and Date</a:t>
            </a:r>
            <a:endParaRPr/>
          </a:p>
          <a:p>
            <a:pPr indent="-228600" lvl="0" marL="285750" marR="0" rtl="0" algn="l">
              <a:lnSpc>
                <a:spcPct val="110000"/>
              </a:lnSpc>
              <a:spcBef>
                <a:spcPts val="60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We drop all the missing values of our target column (2.2%)</a:t>
            </a:r>
            <a:endParaRPr/>
          </a:p>
          <a:p>
            <a:pPr indent="-228600" lvl="0" marL="285750" marR="0" rtl="0" algn="l">
              <a:lnSpc>
                <a:spcPct val="110000"/>
              </a:lnSpc>
              <a:spcBef>
                <a:spcPts val="60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Then we encode RainTomorrow and RainToday into Boolean values (Float 0 and 1)</a:t>
            </a:r>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descr="A screen shot of a computer&#10;&#10;Description automatically generated" id="230" name="Google Shape;230;p29"/>
          <p:cNvPicPr preferRelativeResize="0"/>
          <p:nvPr/>
        </p:nvPicPr>
        <p:blipFill rotWithShape="1">
          <a:blip r:embed="rId3">
            <a:alphaModFix/>
          </a:blip>
          <a:srcRect b="0" l="0" r="0" t="0"/>
          <a:stretch/>
        </p:blipFill>
        <p:spPr>
          <a:xfrm>
            <a:off x="472857" y="2494040"/>
            <a:ext cx="11246285" cy="41764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206065" y="136634"/>
            <a:ext cx="5991244" cy="11064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Data Encoding II</a:t>
            </a:r>
            <a:endParaRPr/>
          </a:p>
        </p:txBody>
      </p:sp>
      <p:sp>
        <p:nvSpPr>
          <p:cNvPr id="236" name="Google Shape;236;p30"/>
          <p:cNvSpPr txBox="1"/>
          <p:nvPr/>
        </p:nvSpPr>
        <p:spPr>
          <a:xfrm>
            <a:off x="206065" y="1057209"/>
            <a:ext cx="5993892" cy="4091402"/>
          </a:xfrm>
          <a:prstGeom prst="rect">
            <a:avLst/>
          </a:prstGeom>
          <a:noFill/>
          <a:ln>
            <a:noFill/>
          </a:ln>
        </p:spPr>
        <p:txBody>
          <a:bodyPr anchorCtr="0" anchor="t" bIns="45700" lIns="91425" spcFirstLastPara="1" rIns="91425" wrap="square" tIns="45700">
            <a:noAutofit/>
          </a:bodyPr>
          <a:lstStyle/>
          <a:p>
            <a:pPr indent="-228600" lvl="0" marL="285750" marR="0" rtl="0" algn="l">
              <a:lnSpc>
                <a:spcPct val="110000"/>
              </a:lnSpc>
              <a:spcBef>
                <a:spcPts val="0"/>
              </a:spcBef>
              <a:spcAft>
                <a:spcPts val="0"/>
              </a:spcAft>
              <a:buClr>
                <a:schemeClr val="dk1"/>
              </a:buClr>
              <a:buSzPts val="1600"/>
              <a:buFont typeface="Arial"/>
              <a:buChar char="•"/>
            </a:pPr>
            <a:r>
              <a:rPr b="0" i="0" lang="en-DE" sz="1600" u="none" cap="none" strike="noStrike">
                <a:solidFill>
                  <a:schemeClr val="dk1"/>
                </a:solidFill>
                <a:latin typeface="Arial"/>
                <a:ea typeface="Arial"/>
                <a:cs typeface="Arial"/>
                <a:sym typeface="Arial"/>
              </a:rPr>
              <a:t>Encoding categorical features via LabelEncoder which basically express them with numbers.</a:t>
            </a:r>
            <a:endParaRPr/>
          </a:p>
          <a:p>
            <a:pPr indent="-228600" lvl="0" marL="285750" marR="0" rtl="0" algn="l">
              <a:lnSpc>
                <a:spcPct val="110000"/>
              </a:lnSpc>
              <a:spcBef>
                <a:spcPts val="60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We will use LabelEncoder from the scikit-learn library, which is a good practice for preparing the data for a machine learning model that requires numerical inputs. It handles the categorical data efficiently.</a:t>
            </a:r>
            <a:endParaRPr/>
          </a:p>
          <a:p>
            <a:pPr indent="0" lvl="0" marL="57150" marR="0" rtl="0" algn="l">
              <a:lnSpc>
                <a:spcPct val="110000"/>
              </a:lnSpc>
              <a:spcBef>
                <a:spcPts val="600"/>
              </a:spcBef>
              <a:spcAft>
                <a:spcPts val="0"/>
              </a:spcAft>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descr="A screen shot of a computer&#10;&#10;Description automatically generated" id="237" name="Google Shape;237;p30"/>
          <p:cNvPicPr preferRelativeResize="0"/>
          <p:nvPr/>
        </p:nvPicPr>
        <p:blipFill rotWithShape="1">
          <a:blip r:embed="rId3">
            <a:alphaModFix/>
          </a:blip>
          <a:srcRect b="0" l="0" r="0" t="0"/>
          <a:stretch/>
        </p:blipFill>
        <p:spPr>
          <a:xfrm>
            <a:off x="1275155" y="2912898"/>
            <a:ext cx="9641690" cy="38084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327701" y="155200"/>
            <a:ext cx="2975700" cy="1243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2800" u="none" cap="none" strike="noStrike">
                <a:solidFill>
                  <a:schemeClr val="dk1"/>
                </a:solidFill>
                <a:latin typeface="Arial"/>
                <a:ea typeface="Arial"/>
                <a:cs typeface="Arial"/>
                <a:sym typeface="Arial"/>
              </a:rPr>
              <a:t>Data Splitting</a:t>
            </a:r>
            <a:endParaRPr sz="2800"/>
          </a:p>
        </p:txBody>
      </p:sp>
      <p:sp>
        <p:nvSpPr>
          <p:cNvPr id="243" name="Google Shape;243;p31"/>
          <p:cNvSpPr txBox="1"/>
          <p:nvPr/>
        </p:nvSpPr>
        <p:spPr>
          <a:xfrm>
            <a:off x="327702" y="1398786"/>
            <a:ext cx="4832803" cy="3664351"/>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110000"/>
              </a:lnSpc>
              <a:spcBef>
                <a:spcPts val="0"/>
              </a:spcBef>
              <a:spcAft>
                <a:spcPts val="0"/>
              </a:spcAft>
              <a:buClr>
                <a:schemeClr val="dk1"/>
              </a:buClr>
              <a:buSzPts val="1800"/>
              <a:buFont typeface="Arial"/>
              <a:buChar char="•"/>
            </a:pPr>
            <a:r>
              <a:rPr b="0" i="0" lang="en-DE" sz="1800" u="none" cap="none" strike="noStrike">
                <a:solidFill>
                  <a:schemeClr val="dk1"/>
                </a:solidFill>
                <a:latin typeface="Arial"/>
                <a:ea typeface="Arial"/>
                <a:cs typeface="Arial"/>
                <a:sym typeface="Arial"/>
              </a:rPr>
              <a:t>We split our data into 3 data sets:</a:t>
            </a:r>
            <a:endParaRPr/>
          </a:p>
          <a:p>
            <a:pPr indent="-228600" lvl="1" marL="742950" marR="0" rtl="0" algn="l">
              <a:lnSpc>
                <a:spcPct val="110000"/>
              </a:lnSpc>
              <a:spcBef>
                <a:spcPts val="600"/>
              </a:spcBef>
              <a:spcAft>
                <a:spcPts val="0"/>
              </a:spcAft>
              <a:buClr>
                <a:schemeClr val="dk1"/>
              </a:buClr>
              <a:buSzPts val="1800"/>
              <a:buFont typeface="Arial"/>
              <a:buChar char="•"/>
            </a:pPr>
            <a:r>
              <a:rPr b="0" i="0" lang="en-DE" sz="1800" u="none" cap="none" strike="noStrike">
                <a:solidFill>
                  <a:schemeClr val="dk1"/>
                </a:solidFill>
                <a:latin typeface="Arial"/>
                <a:ea typeface="Arial"/>
                <a:cs typeface="Arial"/>
                <a:sym typeface="Arial"/>
              </a:rPr>
              <a:t>Training set, used to train the machine learning model (0 – 65%)</a:t>
            </a:r>
            <a:endParaRPr/>
          </a:p>
          <a:p>
            <a:pPr indent="-228600" lvl="1" marL="742950" marR="0" rtl="0" algn="l">
              <a:lnSpc>
                <a:spcPct val="110000"/>
              </a:lnSpc>
              <a:spcBef>
                <a:spcPts val="600"/>
              </a:spcBef>
              <a:spcAft>
                <a:spcPts val="0"/>
              </a:spcAft>
              <a:buClr>
                <a:schemeClr val="dk1"/>
              </a:buClr>
              <a:buSzPts val="1800"/>
              <a:buFont typeface="Arial"/>
              <a:buChar char="•"/>
            </a:pPr>
            <a:r>
              <a:rPr b="0" i="0" lang="en-DE" sz="1800" u="none" cap="none" strike="noStrike">
                <a:solidFill>
                  <a:schemeClr val="dk1"/>
                </a:solidFill>
                <a:latin typeface="Arial"/>
                <a:ea typeface="Arial"/>
                <a:cs typeface="Arial"/>
                <a:sym typeface="Arial"/>
              </a:rPr>
              <a:t>Validation set, used to fine-tune the model's hyperparameters and prevent overfitting (65 – 80%)</a:t>
            </a:r>
            <a:endParaRPr/>
          </a:p>
          <a:p>
            <a:pPr indent="-228600" lvl="1" marL="742950" marR="0" rtl="0" algn="l">
              <a:lnSpc>
                <a:spcPct val="110000"/>
              </a:lnSpc>
              <a:spcBef>
                <a:spcPts val="600"/>
              </a:spcBef>
              <a:spcAft>
                <a:spcPts val="0"/>
              </a:spcAft>
              <a:buClr>
                <a:schemeClr val="dk1"/>
              </a:buClr>
              <a:buSzPts val="1800"/>
              <a:buFont typeface="Arial"/>
              <a:buChar char="•"/>
            </a:pPr>
            <a:r>
              <a:rPr b="0" i="0" lang="en-DE" sz="1800" u="none" cap="none" strike="noStrike">
                <a:solidFill>
                  <a:schemeClr val="dk1"/>
                </a:solidFill>
                <a:latin typeface="Arial"/>
                <a:ea typeface="Arial"/>
                <a:cs typeface="Arial"/>
                <a:sym typeface="Arial"/>
              </a:rPr>
              <a:t>Testing set, used to evaluate the model’s performance on unseen data (80 – 100%)</a:t>
            </a:r>
            <a:endParaRPr/>
          </a:p>
          <a:p>
            <a:pPr indent="-228600" lvl="1" marL="742950" marR="0" rtl="0" algn="l">
              <a:lnSpc>
                <a:spcPct val="110000"/>
              </a:lnSpc>
              <a:spcBef>
                <a:spcPts val="600"/>
              </a:spcBef>
              <a:spcAft>
                <a:spcPts val="0"/>
              </a:spcAft>
              <a:buClr>
                <a:schemeClr val="dk1"/>
              </a:buClr>
              <a:buSzPts val="1800"/>
              <a:buFont typeface="Arial"/>
              <a:buChar char="•"/>
            </a:pPr>
            <a:r>
              <a:rPr b="0" i="0" lang="en-DE" sz="1800" u="none" cap="none" strike="noStrike">
                <a:solidFill>
                  <a:schemeClr val="dk1"/>
                </a:solidFill>
                <a:latin typeface="Arial"/>
                <a:ea typeface="Arial"/>
                <a:cs typeface="Arial"/>
                <a:sym typeface="Arial"/>
              </a:rPr>
              <a:t>We use TimeSeriesSplit </a:t>
            </a:r>
            <a:endParaRPr/>
          </a:p>
          <a:p>
            <a:pPr indent="-114300" lvl="1" marL="742950" marR="0" rtl="0" algn="l">
              <a:lnSpc>
                <a:spcPct val="110000"/>
              </a:lnSpc>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85750" marR="0" rtl="0" algn="l">
              <a:lnSpc>
                <a:spcPct val="110000"/>
              </a:lnSpc>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85750" marR="0" rtl="0" algn="l">
              <a:lnSpc>
                <a:spcPct val="110000"/>
              </a:lnSpc>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85750" marR="0" rtl="0" algn="l">
              <a:lnSpc>
                <a:spcPct val="110000"/>
              </a:lnSpc>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A screen shot of a computer code&#10;&#10;Description automatically generated" id="244" name="Google Shape;244;p31"/>
          <p:cNvPicPr preferRelativeResize="0"/>
          <p:nvPr/>
        </p:nvPicPr>
        <p:blipFill rotWithShape="1">
          <a:blip r:embed="rId3">
            <a:alphaModFix/>
          </a:blip>
          <a:srcRect b="0" l="0" r="0" t="0"/>
          <a:stretch/>
        </p:blipFill>
        <p:spPr>
          <a:xfrm>
            <a:off x="4887723" y="4017591"/>
            <a:ext cx="7137214" cy="1177641"/>
          </a:xfrm>
          <a:prstGeom prst="rect">
            <a:avLst/>
          </a:prstGeom>
          <a:noFill/>
          <a:ln>
            <a:noFill/>
          </a:ln>
        </p:spPr>
      </p:pic>
      <p:pic>
        <p:nvPicPr>
          <p:cNvPr descr="A computer screen shot of text&#10;&#10;Description automatically generated" id="245" name="Google Shape;245;p31"/>
          <p:cNvPicPr preferRelativeResize="0"/>
          <p:nvPr/>
        </p:nvPicPr>
        <p:blipFill rotWithShape="1">
          <a:blip r:embed="rId4">
            <a:alphaModFix/>
          </a:blip>
          <a:srcRect b="0" l="0" r="0" t="0"/>
          <a:stretch/>
        </p:blipFill>
        <p:spPr>
          <a:xfrm>
            <a:off x="3237470" y="5398250"/>
            <a:ext cx="8787467" cy="1142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4"/>
          <p:cNvSpPr txBox="1"/>
          <p:nvPr/>
        </p:nvSpPr>
        <p:spPr>
          <a:xfrm>
            <a:off x="841246" y="978619"/>
            <a:ext cx="5991244" cy="11064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4000" u="none" cap="none" strike="noStrike">
                <a:solidFill>
                  <a:schemeClr val="dk1"/>
                </a:solidFill>
                <a:latin typeface="Arial"/>
                <a:ea typeface="Arial"/>
                <a:cs typeface="Arial"/>
                <a:sym typeface="Arial"/>
              </a:rPr>
              <a:t>The Dataset</a:t>
            </a:r>
            <a:endParaRPr sz="4000"/>
          </a:p>
        </p:txBody>
      </p:sp>
      <p:sp>
        <p:nvSpPr>
          <p:cNvPr id="115" name="Google Shape;115;p14"/>
          <p:cNvSpPr/>
          <p:nvPr/>
        </p:nvSpPr>
        <p:spPr>
          <a:xfrm>
            <a:off x="877458" y="2093976"/>
            <a:ext cx="5846683" cy="9144"/>
          </a:xfrm>
          <a:prstGeom prst="rect">
            <a:avLst/>
          </a:prstGeom>
          <a:solidFill>
            <a:srgbClr val="BBD8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6" name="Google Shape;116;p14"/>
          <p:cNvSpPr txBox="1"/>
          <p:nvPr/>
        </p:nvSpPr>
        <p:spPr>
          <a:xfrm>
            <a:off x="831913" y="2192267"/>
            <a:ext cx="5993892" cy="4032114"/>
          </a:xfrm>
          <a:prstGeom prst="rect">
            <a:avLst/>
          </a:prstGeom>
          <a:noFill/>
          <a:ln>
            <a:noFill/>
          </a:ln>
        </p:spPr>
        <p:txBody>
          <a:bodyPr anchorCtr="0" anchor="t" bIns="45700" lIns="91425" spcFirstLastPara="1" rIns="91425" wrap="square" tIns="45700">
            <a:normAutofit fontScale="25000" lnSpcReduction="20000"/>
          </a:bodyPr>
          <a:lstStyle/>
          <a:p>
            <a:pPr indent="-228600" lvl="0" marL="285750" marR="0" rtl="0" algn="l">
              <a:lnSpc>
                <a:spcPct val="120000"/>
              </a:lnSpc>
              <a:spcBef>
                <a:spcPts val="0"/>
              </a:spcBef>
              <a:spcAft>
                <a:spcPts val="0"/>
              </a:spcAft>
              <a:buClr>
                <a:schemeClr val="dk1"/>
              </a:buClr>
              <a:buSzPct val="100000"/>
              <a:buFont typeface="Arial"/>
              <a:buChar char="•"/>
            </a:pPr>
            <a:r>
              <a:rPr b="0" i="0" lang="en-DE" sz="6000" u="none" cap="none" strike="noStrike">
                <a:solidFill>
                  <a:schemeClr val="dk1"/>
                </a:solidFill>
                <a:latin typeface="Arial"/>
                <a:ea typeface="Arial"/>
                <a:cs typeface="Arial"/>
                <a:sym typeface="Arial"/>
              </a:rPr>
              <a:t>The “Rain in Australia” dataset is from  Australian Government – Bureau of Meteorology, gathered  from a multitude of weather stations. </a:t>
            </a:r>
            <a:endParaRPr/>
          </a:p>
          <a:p>
            <a:pPr indent="-228600" lvl="0" marL="285750" marR="0" rtl="0" algn="l">
              <a:lnSpc>
                <a:spcPct val="120000"/>
              </a:lnSpc>
              <a:spcBef>
                <a:spcPts val="600"/>
              </a:spcBef>
              <a:spcAft>
                <a:spcPts val="0"/>
              </a:spcAft>
              <a:buClr>
                <a:schemeClr val="dk1"/>
              </a:buClr>
              <a:buSzPct val="100000"/>
              <a:buFont typeface="Arial"/>
              <a:buChar char="•"/>
            </a:pPr>
            <a:r>
              <a:rPr b="0" i="0" lang="en-DE" sz="6000" u="none" cap="none" strike="noStrike">
                <a:solidFill>
                  <a:schemeClr val="dk1"/>
                </a:solidFill>
                <a:latin typeface="Arial"/>
                <a:ea typeface="Arial"/>
                <a:cs typeface="Arial"/>
                <a:sym typeface="Arial"/>
              </a:rPr>
              <a:t>Data consists about 10 years of daily weather observations, from 1st of November 2007 up to 25th of June 2017. It contains data from numerous locations across Australia.</a:t>
            </a:r>
            <a:endParaRPr/>
          </a:p>
          <a:p>
            <a:pPr indent="-228600" lvl="0" marL="285750" marR="0" rtl="0" algn="l">
              <a:lnSpc>
                <a:spcPct val="120000"/>
              </a:lnSpc>
              <a:spcBef>
                <a:spcPts val="600"/>
              </a:spcBef>
              <a:spcAft>
                <a:spcPts val="0"/>
              </a:spcAft>
              <a:buClr>
                <a:schemeClr val="dk1"/>
              </a:buClr>
              <a:buSzPct val="100000"/>
              <a:buFont typeface="Arial"/>
              <a:buChar char="•"/>
            </a:pPr>
            <a:r>
              <a:rPr b="0" i="0" lang="en-DE" sz="6000" u="none" cap="none" strike="noStrike">
                <a:solidFill>
                  <a:schemeClr val="dk1"/>
                </a:solidFill>
                <a:latin typeface="Arial"/>
                <a:ea typeface="Arial"/>
                <a:cs typeface="Arial"/>
                <a:sym typeface="Arial"/>
              </a:rPr>
              <a:t>Dataset consist of 145,000 instances  and has 23 features (attributes).</a:t>
            </a:r>
            <a:endParaRPr/>
          </a:p>
          <a:p>
            <a:pPr indent="-228600" lvl="0" marL="285750" marR="0" rtl="0" algn="l">
              <a:lnSpc>
                <a:spcPct val="120000"/>
              </a:lnSpc>
              <a:spcBef>
                <a:spcPts val="600"/>
              </a:spcBef>
              <a:spcAft>
                <a:spcPts val="0"/>
              </a:spcAft>
              <a:buClr>
                <a:schemeClr val="dk1"/>
              </a:buClr>
              <a:buSzPct val="100000"/>
              <a:buFont typeface="Arial"/>
              <a:buChar char="•"/>
            </a:pPr>
            <a:r>
              <a:rPr b="0" i="0" lang="en-DE" sz="6000" u="none" cap="none" strike="noStrike">
                <a:solidFill>
                  <a:schemeClr val="dk1"/>
                </a:solidFill>
                <a:latin typeface="Arial"/>
                <a:ea typeface="Arial"/>
                <a:cs typeface="Arial"/>
                <a:sym typeface="Arial"/>
              </a:rPr>
              <a:t>These attributes are: Date, Location, MinTemp, MaxTemp, Rainfall, Evaporation, Sunshine, WindGustDir, WindGustSpeed, WindDir9am, WindDir3pm, WindSpeed9am, WindSpeed3pm, Humidity9am, Humidity3pm, Pressure9am, Pressure3pm, Cloud9am, Cloud3pm, Temp9am, Temp3pm, RainToday, RainTomorrow</a:t>
            </a:r>
            <a:endParaRPr b="0" i="0" sz="6000" u="none" cap="none" strike="noStrike">
              <a:solidFill>
                <a:schemeClr val="dk1"/>
              </a:solidFill>
              <a:latin typeface="Arial"/>
              <a:ea typeface="Arial"/>
              <a:cs typeface="Arial"/>
              <a:sym typeface="Arial"/>
            </a:endParaRPr>
          </a:p>
          <a:p>
            <a:pPr indent="-207962" lvl="0" marL="285750" marR="0" rtl="0" algn="l">
              <a:spcBef>
                <a:spcPts val="600"/>
              </a:spcBef>
              <a:spcAft>
                <a:spcPts val="0"/>
              </a:spcAft>
              <a:buClr>
                <a:schemeClr val="dk1"/>
              </a:buClr>
              <a:buSzPct val="100000"/>
              <a:buFont typeface="Arial"/>
              <a:buNone/>
            </a:pPr>
            <a:r>
              <a:t/>
            </a:r>
            <a:endParaRPr b="0" i="0" sz="1300" u="none" cap="none" strike="noStrike">
              <a:solidFill>
                <a:schemeClr val="dk1"/>
              </a:solidFill>
              <a:latin typeface="Arial"/>
              <a:ea typeface="Arial"/>
              <a:cs typeface="Arial"/>
              <a:sym typeface="Arial"/>
            </a:endParaRPr>
          </a:p>
        </p:txBody>
      </p:sp>
      <p:pic>
        <p:nvPicPr>
          <p:cNvPr descr="A map of Australia that shows the Stations where the data for weather observation was taken from." id="117" name="Google Shape;117;p14"/>
          <p:cNvPicPr preferRelativeResize="0"/>
          <p:nvPr/>
        </p:nvPicPr>
        <p:blipFill rotWithShape="1">
          <a:blip r:embed="rId3">
            <a:alphaModFix/>
          </a:blip>
          <a:srcRect b="0" l="0" r="0" t="0"/>
          <a:stretch/>
        </p:blipFill>
        <p:spPr>
          <a:xfrm>
            <a:off x="7679814" y="1261055"/>
            <a:ext cx="4097657" cy="42353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nvSpPr>
        <p:spPr>
          <a:xfrm>
            <a:off x="1919700" y="2844150"/>
            <a:ext cx="8352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DE" sz="3200">
                <a:solidFill>
                  <a:schemeClr val="dk1"/>
                </a:solidFill>
              </a:rPr>
              <a:t>Imputation of Missing Values with</a:t>
            </a:r>
            <a:endParaRPr sz="3200">
              <a:solidFill>
                <a:schemeClr val="dk1"/>
              </a:solidFill>
            </a:endParaRPr>
          </a:p>
          <a:p>
            <a:pPr indent="0" lvl="0" marL="0" rtl="0" algn="ctr">
              <a:spcBef>
                <a:spcPts val="0"/>
              </a:spcBef>
              <a:spcAft>
                <a:spcPts val="0"/>
              </a:spcAft>
              <a:buNone/>
            </a:pPr>
            <a:r>
              <a:rPr lang="en-DE" sz="3200">
                <a:solidFill>
                  <a:schemeClr val="dk1"/>
                </a:solidFill>
              </a:rPr>
              <a:t>LightGBM</a:t>
            </a:r>
            <a:endParaRPr sz="3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452425" y="402375"/>
            <a:ext cx="375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sp>
        <p:nvSpPr>
          <p:cNvPr id="256" name="Google Shape;256;p33"/>
          <p:cNvSpPr txBox="1"/>
          <p:nvPr/>
        </p:nvSpPr>
        <p:spPr>
          <a:xfrm>
            <a:off x="452425" y="371625"/>
            <a:ext cx="614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000">
                <a:solidFill>
                  <a:schemeClr val="dk1"/>
                </a:solidFill>
              </a:rPr>
              <a:t>LightGBM - Light Gradient-Boosting Machine</a:t>
            </a:r>
            <a:endParaRPr b="1" sz="2000">
              <a:solidFill>
                <a:schemeClr val="dk1"/>
              </a:solidFill>
            </a:endParaRPr>
          </a:p>
        </p:txBody>
      </p:sp>
      <p:pic>
        <p:nvPicPr>
          <p:cNvPr id="257" name="Google Shape;257;p33"/>
          <p:cNvPicPr preferRelativeResize="0"/>
          <p:nvPr/>
        </p:nvPicPr>
        <p:blipFill>
          <a:blip r:embed="rId3">
            <a:alphaModFix/>
          </a:blip>
          <a:stretch>
            <a:fillRect/>
          </a:stretch>
        </p:blipFill>
        <p:spPr>
          <a:xfrm>
            <a:off x="152400" y="1045138"/>
            <a:ext cx="11887202" cy="4297918"/>
          </a:xfrm>
          <a:prstGeom prst="rect">
            <a:avLst/>
          </a:prstGeom>
          <a:noFill/>
          <a:ln>
            <a:noFill/>
          </a:ln>
        </p:spPr>
      </p:pic>
      <p:sp>
        <p:nvSpPr>
          <p:cNvPr id="258" name="Google Shape;258;p33"/>
          <p:cNvSpPr txBox="1"/>
          <p:nvPr/>
        </p:nvSpPr>
        <p:spPr>
          <a:xfrm>
            <a:off x="452425" y="5563800"/>
            <a:ext cx="764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As an example, our algorithm take Evaporation column as a target and train model with all other features. Then predict missing values and merge into target column. Of course, the algorithm make a distinction among binary, multiclass, continuous features and adjust parameters.</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nvSpPr>
        <p:spPr>
          <a:xfrm>
            <a:off x="452425" y="461125"/>
            <a:ext cx="456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2000">
                <a:solidFill>
                  <a:schemeClr val="dk1"/>
                </a:solidFill>
              </a:rPr>
              <a:t>Basic parameter tuning for LightGBM</a:t>
            </a:r>
            <a:endParaRPr sz="2000">
              <a:solidFill>
                <a:schemeClr val="dk1"/>
              </a:solidFill>
            </a:endParaRPr>
          </a:p>
        </p:txBody>
      </p:sp>
      <p:pic>
        <p:nvPicPr>
          <p:cNvPr id="264" name="Google Shape;264;p34"/>
          <p:cNvPicPr preferRelativeResize="0"/>
          <p:nvPr/>
        </p:nvPicPr>
        <p:blipFill>
          <a:blip r:embed="rId3">
            <a:alphaModFix/>
          </a:blip>
          <a:stretch>
            <a:fillRect/>
          </a:stretch>
        </p:blipFill>
        <p:spPr>
          <a:xfrm>
            <a:off x="452425" y="1335500"/>
            <a:ext cx="3920598" cy="1806140"/>
          </a:xfrm>
          <a:prstGeom prst="rect">
            <a:avLst/>
          </a:prstGeom>
          <a:noFill/>
          <a:ln>
            <a:noFill/>
          </a:ln>
        </p:spPr>
      </p:pic>
      <p:pic>
        <p:nvPicPr>
          <p:cNvPr id="265" name="Google Shape;265;p34"/>
          <p:cNvPicPr preferRelativeResize="0"/>
          <p:nvPr/>
        </p:nvPicPr>
        <p:blipFill>
          <a:blip r:embed="rId4">
            <a:alphaModFix/>
          </a:blip>
          <a:stretch>
            <a:fillRect/>
          </a:stretch>
        </p:blipFill>
        <p:spPr>
          <a:xfrm>
            <a:off x="452425" y="3252361"/>
            <a:ext cx="7828651" cy="1639314"/>
          </a:xfrm>
          <a:prstGeom prst="rect">
            <a:avLst/>
          </a:prstGeom>
          <a:noFill/>
          <a:ln>
            <a:noFill/>
          </a:ln>
        </p:spPr>
      </p:pic>
      <p:sp>
        <p:nvSpPr>
          <p:cNvPr id="266" name="Google Shape;266;p34"/>
          <p:cNvSpPr txBox="1"/>
          <p:nvPr/>
        </p:nvSpPr>
        <p:spPr>
          <a:xfrm>
            <a:off x="452425" y="5302825"/>
            <a:ext cx="833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600">
                <a:solidFill>
                  <a:schemeClr val="dk1"/>
                </a:solidFill>
              </a:rPr>
              <a:t>Note: We train models where there is at least one missing value (in whole column) and then add that model into an array to input missing values of train, validation and test sets. To prevent data leakage those models are trained only on the train set.</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nvSpPr>
        <p:spPr>
          <a:xfrm>
            <a:off x="1476875" y="1674300"/>
            <a:ext cx="89787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DE" sz="2400">
                <a:solidFill>
                  <a:schemeClr val="dk1"/>
                </a:solidFill>
              </a:rPr>
              <a:t>Models</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KNN</a:t>
            </a:r>
            <a:endParaRPr b="1" sz="20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Logistic Regression</a:t>
            </a:r>
            <a:endParaRPr b="1" sz="20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Random Forest</a:t>
            </a:r>
            <a:endParaRPr b="1" sz="20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XGBoost</a:t>
            </a:r>
            <a:endParaRPr b="1" sz="20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Neural Network</a:t>
            </a:r>
            <a:endParaRPr b="1" sz="2000">
              <a:solidFill>
                <a:schemeClr val="dk1"/>
              </a:solidFill>
            </a:endParaRPr>
          </a:p>
          <a:p>
            <a:pPr indent="-355600" lvl="0" marL="457200" rtl="0" algn="l">
              <a:spcBef>
                <a:spcPts val="0"/>
              </a:spcBef>
              <a:spcAft>
                <a:spcPts val="0"/>
              </a:spcAft>
              <a:buClr>
                <a:schemeClr val="dk1"/>
              </a:buClr>
              <a:buSzPts val="2000"/>
              <a:buChar char="-"/>
            </a:pPr>
            <a:r>
              <a:rPr b="1" lang="en-DE" sz="2000">
                <a:solidFill>
                  <a:schemeClr val="dk1"/>
                </a:solidFill>
              </a:rPr>
              <a:t>Ensemble method (Voting)</a:t>
            </a:r>
            <a:endParaRPr b="1"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nvSpPr>
        <p:spPr>
          <a:xfrm>
            <a:off x="179525" y="1089825"/>
            <a:ext cx="522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The best hyperparameter (n_neighbors) is 11 for given dataset. While knn is a bit simpler model compare to the rest of models, however, it performs better than LogisticRegression.</a:t>
            </a:r>
            <a:endParaRPr sz="1200">
              <a:solidFill>
                <a:schemeClr val="dk1"/>
              </a:solidFill>
            </a:endParaRPr>
          </a:p>
        </p:txBody>
      </p:sp>
      <p:pic>
        <p:nvPicPr>
          <p:cNvPr id="277" name="Google Shape;277;p36"/>
          <p:cNvPicPr preferRelativeResize="0"/>
          <p:nvPr/>
        </p:nvPicPr>
        <p:blipFill rotWithShape="1">
          <a:blip r:embed="rId3">
            <a:alphaModFix/>
          </a:blip>
          <a:srcRect b="0" l="0" r="0" t="0"/>
          <a:stretch/>
        </p:blipFill>
        <p:spPr>
          <a:xfrm>
            <a:off x="179526" y="1976425"/>
            <a:ext cx="4014800" cy="3011125"/>
          </a:xfrm>
          <a:prstGeom prst="rect">
            <a:avLst/>
          </a:prstGeom>
          <a:noFill/>
          <a:ln>
            <a:noFill/>
          </a:ln>
        </p:spPr>
      </p:pic>
      <p:sp>
        <p:nvSpPr>
          <p:cNvPr id="278" name="Google Shape;278;p36"/>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KNN - K Nearest Neighbors</a:t>
            </a:r>
            <a:endParaRPr b="1" sz="2400">
              <a:solidFill>
                <a:schemeClr val="dk1"/>
              </a:solidFill>
            </a:endParaRPr>
          </a:p>
        </p:txBody>
      </p:sp>
      <p:graphicFrame>
        <p:nvGraphicFramePr>
          <p:cNvPr id="279" name="Google Shape;279;p36"/>
          <p:cNvGraphicFramePr/>
          <p:nvPr/>
        </p:nvGraphicFramePr>
        <p:xfrm>
          <a:off x="131425" y="51278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0.6492</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0.8010</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0.7171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0.5626</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0.7415</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0.6398</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0.7300</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0.6281</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0.6752</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nvSpPr>
        <p:spPr>
          <a:xfrm>
            <a:off x="179525" y="1089825"/>
            <a:ext cx="572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As we mentioned results are slightly worse than KNN. One can think about the wrong choice of hyperparameters because generally, this model is not bad. Therefore, we put a snippet that shows the range of hyperparameters our model goes through.</a:t>
            </a:r>
            <a:endParaRPr sz="1200">
              <a:solidFill>
                <a:schemeClr val="dk1"/>
              </a:solidFill>
            </a:endParaRPr>
          </a:p>
        </p:txBody>
      </p:sp>
      <p:pic>
        <p:nvPicPr>
          <p:cNvPr id="285" name="Google Shape;285;p37"/>
          <p:cNvPicPr preferRelativeResize="0"/>
          <p:nvPr/>
        </p:nvPicPr>
        <p:blipFill rotWithShape="1">
          <a:blip r:embed="rId3">
            <a:alphaModFix/>
          </a:blip>
          <a:srcRect b="0" l="0" r="0" t="0"/>
          <a:stretch/>
        </p:blipFill>
        <p:spPr>
          <a:xfrm>
            <a:off x="179526" y="1976425"/>
            <a:ext cx="4014800" cy="3011125"/>
          </a:xfrm>
          <a:prstGeom prst="rect">
            <a:avLst/>
          </a:prstGeom>
          <a:noFill/>
          <a:ln>
            <a:noFill/>
          </a:ln>
        </p:spPr>
      </p:pic>
      <p:sp>
        <p:nvSpPr>
          <p:cNvPr id="286" name="Google Shape;286;p37"/>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Logistic Regression</a:t>
            </a:r>
            <a:endParaRPr b="1" sz="2400">
              <a:solidFill>
                <a:schemeClr val="dk1"/>
              </a:solidFill>
            </a:endParaRPr>
          </a:p>
        </p:txBody>
      </p:sp>
      <p:graphicFrame>
        <p:nvGraphicFramePr>
          <p:cNvPr id="287" name="Google Shape;287;p37"/>
          <p:cNvGraphicFramePr/>
          <p:nvPr/>
        </p:nvGraphicFramePr>
        <p:xfrm>
          <a:off x="131425" y="51278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0.8013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0.5536</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0.6548</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0.7603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0.5516</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0.6393</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0.7182</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0.5834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0.6438</a:t>
                      </a:r>
                      <a:endParaRPr/>
                    </a:p>
                  </a:txBody>
                  <a:tcPr marT="91425" marB="91425" marR="91425" marL="91425"/>
                </a:tc>
              </a:tr>
            </a:tbl>
          </a:graphicData>
        </a:graphic>
      </p:graphicFrame>
      <p:pic>
        <p:nvPicPr>
          <p:cNvPr id="288" name="Google Shape;288;p37"/>
          <p:cNvPicPr preferRelativeResize="0"/>
          <p:nvPr/>
        </p:nvPicPr>
        <p:blipFill>
          <a:blip r:embed="rId4">
            <a:alphaModFix/>
          </a:blip>
          <a:stretch>
            <a:fillRect/>
          </a:stretch>
        </p:blipFill>
        <p:spPr>
          <a:xfrm>
            <a:off x="4496025" y="2382475"/>
            <a:ext cx="7309701" cy="1012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nvSpPr>
        <p:spPr>
          <a:xfrm>
            <a:off x="179525" y="1089825"/>
            <a:ext cx="620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Now we have tree-based models that perform well in most cases. Looks like this model makes a bit of overfitting, however, we think that is natural in our case because according to Cross-Validation these are the best results on the selected validation set, and also the found hyperparameters are not “too” complicated to train some deep trees.</a:t>
            </a:r>
            <a:endParaRPr sz="1200">
              <a:solidFill>
                <a:schemeClr val="dk1"/>
              </a:solidFill>
            </a:endParaRPr>
          </a:p>
        </p:txBody>
      </p:sp>
      <p:pic>
        <p:nvPicPr>
          <p:cNvPr id="294" name="Google Shape;294;p38"/>
          <p:cNvPicPr preferRelativeResize="0"/>
          <p:nvPr/>
        </p:nvPicPr>
        <p:blipFill rotWithShape="1">
          <a:blip r:embed="rId3">
            <a:alphaModFix/>
          </a:blip>
          <a:srcRect b="0" l="0" r="0" t="0"/>
          <a:stretch/>
        </p:blipFill>
        <p:spPr>
          <a:xfrm>
            <a:off x="179526" y="2013225"/>
            <a:ext cx="4014800" cy="3011125"/>
          </a:xfrm>
          <a:prstGeom prst="rect">
            <a:avLst/>
          </a:prstGeom>
          <a:noFill/>
          <a:ln>
            <a:noFill/>
          </a:ln>
        </p:spPr>
      </p:pic>
      <p:sp>
        <p:nvSpPr>
          <p:cNvPr id="295" name="Google Shape;295;p38"/>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Random Forest</a:t>
            </a:r>
            <a:endParaRPr b="1" sz="2400">
              <a:solidFill>
                <a:schemeClr val="dk1"/>
              </a:solidFill>
            </a:endParaRPr>
          </a:p>
        </p:txBody>
      </p:sp>
      <p:graphicFrame>
        <p:nvGraphicFramePr>
          <p:cNvPr id="296" name="Google Shape;296;p38"/>
          <p:cNvGraphicFramePr/>
          <p:nvPr/>
        </p:nvGraphicFramePr>
        <p:xfrm>
          <a:off x="131425" y="51646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0.9091</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0.7211</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0.8042</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0.7483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0.6521</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0.6969</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0.7802</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0.6317</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0.6982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nvSpPr>
        <p:spPr>
          <a:xfrm>
            <a:off x="179525" y="1089825"/>
            <a:ext cx="5224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100">
                <a:solidFill>
                  <a:srgbClr val="0E101A"/>
                </a:solidFill>
              </a:rPr>
              <a:t>XGBoost is a really powerful tool and one can use it for many problems. In our case, we got the best results with this model. One thing that we must mention is this model took </a:t>
            </a:r>
            <a:r>
              <a:rPr b="1" lang="en-DE" sz="1100">
                <a:solidFill>
                  <a:srgbClr val="0E101A"/>
                </a:solidFill>
              </a:rPr>
              <a:t>more than 2300 minutes</a:t>
            </a:r>
            <a:r>
              <a:rPr lang="en-DE" sz="1100">
                <a:solidFill>
                  <a:srgbClr val="0E101A"/>
                </a:solidFill>
              </a:rPr>
              <a:t> which makes it a winner in the category of most time-taken models together with the best results.</a:t>
            </a:r>
            <a:endParaRPr sz="1200">
              <a:solidFill>
                <a:schemeClr val="dk1"/>
              </a:solidFill>
            </a:endParaRPr>
          </a:p>
        </p:txBody>
      </p:sp>
      <p:pic>
        <p:nvPicPr>
          <p:cNvPr id="302" name="Google Shape;302;p39"/>
          <p:cNvPicPr preferRelativeResize="0"/>
          <p:nvPr/>
        </p:nvPicPr>
        <p:blipFill>
          <a:blip r:embed="rId3">
            <a:alphaModFix/>
          </a:blip>
          <a:stretch>
            <a:fillRect/>
          </a:stretch>
        </p:blipFill>
        <p:spPr>
          <a:xfrm>
            <a:off x="179526" y="2013225"/>
            <a:ext cx="4014800" cy="3011125"/>
          </a:xfrm>
          <a:prstGeom prst="rect">
            <a:avLst/>
          </a:prstGeom>
          <a:noFill/>
          <a:ln>
            <a:noFill/>
          </a:ln>
        </p:spPr>
      </p:pic>
      <p:sp>
        <p:nvSpPr>
          <p:cNvPr id="303" name="Google Shape;303;p39"/>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XGBoost - Extreme Gradient Boosting</a:t>
            </a:r>
            <a:endParaRPr b="1" sz="2400">
              <a:solidFill>
                <a:schemeClr val="dk1"/>
              </a:solidFill>
            </a:endParaRPr>
          </a:p>
        </p:txBody>
      </p:sp>
      <p:graphicFrame>
        <p:nvGraphicFramePr>
          <p:cNvPr id="304" name="Google Shape;304;p39"/>
          <p:cNvGraphicFramePr/>
          <p:nvPr/>
        </p:nvGraphicFramePr>
        <p:xfrm>
          <a:off x="131425" y="51646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0.8959</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0.7453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0.8137</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0.7568</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0.6863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0.7198</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0.7610</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0.6834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0.7201</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nvSpPr>
        <p:spPr>
          <a:xfrm>
            <a:off x="179525" y="1089825"/>
            <a:ext cx="522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Nothing needs to be said, milestone of Machine Learning models! Aside from a joke, Neural Network models also take a long training time because of the complexity and wide spectrum of hyperparameters. As you can see, the results are almost the same with the XGBoost.</a:t>
            </a:r>
            <a:endParaRPr sz="1200">
              <a:solidFill>
                <a:schemeClr val="dk1"/>
              </a:solidFill>
            </a:endParaRPr>
          </a:p>
        </p:txBody>
      </p:sp>
      <p:pic>
        <p:nvPicPr>
          <p:cNvPr id="310" name="Google Shape;310;p40"/>
          <p:cNvPicPr preferRelativeResize="0"/>
          <p:nvPr/>
        </p:nvPicPr>
        <p:blipFill rotWithShape="1">
          <a:blip r:embed="rId3">
            <a:alphaModFix/>
          </a:blip>
          <a:srcRect b="0" l="0" r="0" t="0"/>
          <a:stretch/>
        </p:blipFill>
        <p:spPr>
          <a:xfrm>
            <a:off x="179526" y="2013225"/>
            <a:ext cx="4014800" cy="3011125"/>
          </a:xfrm>
          <a:prstGeom prst="rect">
            <a:avLst/>
          </a:prstGeom>
          <a:noFill/>
          <a:ln>
            <a:noFill/>
          </a:ln>
        </p:spPr>
      </p:pic>
      <p:sp>
        <p:nvSpPr>
          <p:cNvPr id="311" name="Google Shape;311;p40"/>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MLP - Neural Network</a:t>
            </a:r>
            <a:endParaRPr b="1" sz="2400">
              <a:solidFill>
                <a:schemeClr val="dk1"/>
              </a:solidFill>
            </a:endParaRPr>
          </a:p>
        </p:txBody>
      </p:sp>
      <p:graphicFrame>
        <p:nvGraphicFramePr>
          <p:cNvPr id="312" name="Google Shape;312;p40"/>
          <p:cNvGraphicFramePr/>
          <p:nvPr/>
        </p:nvGraphicFramePr>
        <p:xfrm>
          <a:off x="131425" y="51646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0.6555</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0.7854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0.7146</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0.6175</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0.7958</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0.6954</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0.7373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0.6990</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0.7176</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nvSpPr>
        <p:spPr>
          <a:xfrm>
            <a:off x="179525" y="1089825"/>
            <a:ext cx="609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This model is nothing but a collaboration of other models. Here we take RandomForest, NeuralNetwork, XGBoost models and ask the prediction to each individually, then vote among their outcomes. The reason behind ignoring other models is that they affect general results in a worse way. Unfortunately, democracy is not always the solution.</a:t>
            </a:r>
            <a:endParaRPr sz="1200">
              <a:solidFill>
                <a:schemeClr val="dk1"/>
              </a:solidFill>
            </a:endParaRPr>
          </a:p>
        </p:txBody>
      </p:sp>
      <p:pic>
        <p:nvPicPr>
          <p:cNvPr id="318" name="Google Shape;318;p41"/>
          <p:cNvPicPr preferRelativeResize="0"/>
          <p:nvPr/>
        </p:nvPicPr>
        <p:blipFill rotWithShape="1">
          <a:blip r:embed="rId3">
            <a:alphaModFix/>
          </a:blip>
          <a:srcRect b="0" l="0" r="0" t="0"/>
          <a:stretch/>
        </p:blipFill>
        <p:spPr>
          <a:xfrm>
            <a:off x="179526" y="2013225"/>
            <a:ext cx="4014800" cy="3011125"/>
          </a:xfrm>
          <a:prstGeom prst="rect">
            <a:avLst/>
          </a:prstGeom>
          <a:noFill/>
          <a:ln>
            <a:noFill/>
          </a:ln>
        </p:spPr>
      </p:pic>
      <p:sp>
        <p:nvSpPr>
          <p:cNvPr id="319" name="Google Shape;319;p41"/>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Voting - Ensemble Method</a:t>
            </a:r>
            <a:endParaRPr b="1" sz="2400">
              <a:solidFill>
                <a:schemeClr val="dk1"/>
              </a:solidFill>
            </a:endParaRPr>
          </a:p>
        </p:txBody>
      </p:sp>
      <p:graphicFrame>
        <p:nvGraphicFramePr>
          <p:cNvPr id="320" name="Google Shape;320;p41"/>
          <p:cNvGraphicFramePr/>
          <p:nvPr/>
        </p:nvGraphicFramePr>
        <p:xfrm>
          <a:off x="131425" y="51646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0.8276</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0.7694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0.7975</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0.7032</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0.7255</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0.7142</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0.7440</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0.6959</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0.7192</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5"/>
          <p:cNvSpPr/>
          <p:nvPr/>
        </p:nvSpPr>
        <p:spPr>
          <a:xfrm>
            <a:off x="578650" y="2049300"/>
            <a:ext cx="11034600" cy="4698300"/>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15"/>
          <p:cNvSpPr/>
          <p:nvPr/>
        </p:nvSpPr>
        <p:spPr>
          <a:xfrm rot="5400000">
            <a:off x="901715" y="339183"/>
            <a:ext cx="146400" cy="70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15"/>
          <p:cNvSpPr txBox="1"/>
          <p:nvPr/>
        </p:nvSpPr>
        <p:spPr>
          <a:xfrm>
            <a:off x="622865" y="390600"/>
            <a:ext cx="6430500" cy="1371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4000" u="none" cap="none" strike="noStrike">
                <a:solidFill>
                  <a:schemeClr val="dk1"/>
                </a:solidFill>
                <a:latin typeface="Arial"/>
                <a:ea typeface="Arial"/>
                <a:cs typeface="Arial"/>
                <a:sym typeface="Arial"/>
              </a:rPr>
              <a:t>The attr</a:t>
            </a:r>
            <a:r>
              <a:rPr b="1" i="0" lang="en-DE" sz="4000" u="none" cap="none" strike="noStrike">
                <a:solidFill>
                  <a:schemeClr val="dk1"/>
                </a:solidFill>
                <a:latin typeface="Arial"/>
                <a:ea typeface="Arial"/>
                <a:cs typeface="Arial"/>
                <a:sym typeface="Arial"/>
              </a:rPr>
              <a:t>ibu</a:t>
            </a:r>
            <a:r>
              <a:rPr b="1" i="0" lang="en-DE" sz="4000" u="none" cap="none" strike="noStrike">
                <a:solidFill>
                  <a:schemeClr val="dk1"/>
                </a:solidFill>
                <a:latin typeface="Arial"/>
                <a:ea typeface="Arial"/>
                <a:cs typeface="Arial"/>
                <a:sym typeface="Arial"/>
              </a:rPr>
              <a:t>tes</a:t>
            </a:r>
            <a:endParaRPr/>
          </a:p>
        </p:txBody>
      </p:sp>
      <p:sp>
        <p:nvSpPr>
          <p:cNvPr id="125" name="Google Shape;125;p15"/>
          <p:cNvSpPr/>
          <p:nvPr/>
        </p:nvSpPr>
        <p:spPr>
          <a:xfrm>
            <a:off x="494784" y="618024"/>
            <a:ext cx="128100" cy="65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6" name="Google Shape;126;p15"/>
          <p:cNvSpPr/>
          <p:nvPr/>
        </p:nvSpPr>
        <p:spPr>
          <a:xfrm rot="5400000">
            <a:off x="7130604" y="1071836"/>
            <a:ext cx="1021458" cy="9144"/>
          </a:xfrm>
          <a:prstGeom prst="rect">
            <a:avLst/>
          </a:prstGeom>
          <a:solidFill>
            <a:srgbClr val="BBD8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27" name="Google Shape;127;p15"/>
          <p:cNvGraphicFramePr/>
          <p:nvPr/>
        </p:nvGraphicFramePr>
        <p:xfrm>
          <a:off x="578652" y="2049250"/>
          <a:ext cx="3000000" cy="3000000"/>
        </p:xfrm>
        <a:graphic>
          <a:graphicData uri="http://schemas.openxmlformats.org/drawingml/2006/table">
            <a:tbl>
              <a:tblPr bandRow="1" firstRow="1">
                <a:noFill/>
                <a:tableStyleId>{40B93241-2512-4250-9FA8-4D255C7F2E59}</a:tableStyleId>
              </a:tblPr>
              <a:tblGrid>
                <a:gridCol w="2897925"/>
                <a:gridCol w="2525350"/>
                <a:gridCol w="5611425"/>
              </a:tblGrid>
              <a:tr h="384450">
                <a:tc>
                  <a:txBody>
                    <a:bodyPr/>
                    <a:lstStyle/>
                    <a:p>
                      <a:pPr indent="0" lvl="0" marL="0" marR="0" rtl="0" algn="l">
                        <a:spcBef>
                          <a:spcPts val="0"/>
                        </a:spcBef>
                        <a:spcAft>
                          <a:spcPts val="0"/>
                        </a:spcAft>
                        <a:buNone/>
                      </a:pPr>
                      <a:r>
                        <a:rPr lang="en-DE" sz="1700" u="none" cap="none" strike="noStrike"/>
                        <a:t>Attribute</a:t>
                      </a:r>
                      <a:endParaRPr/>
                    </a:p>
                  </a:txBody>
                  <a:tcPr marT="43275" marB="43275" marR="86550" marL="86550"/>
                </a:tc>
                <a:tc>
                  <a:txBody>
                    <a:bodyPr/>
                    <a:lstStyle/>
                    <a:p>
                      <a:pPr indent="0" lvl="0" marL="0" marR="0" rtl="0" algn="l">
                        <a:spcBef>
                          <a:spcPts val="0"/>
                        </a:spcBef>
                        <a:spcAft>
                          <a:spcPts val="0"/>
                        </a:spcAft>
                        <a:buNone/>
                      </a:pPr>
                      <a:r>
                        <a:rPr lang="en-DE" sz="1700"/>
                        <a:t>Unit</a:t>
                      </a:r>
                      <a:endParaRPr/>
                    </a:p>
                  </a:txBody>
                  <a:tcPr marT="43275" marB="43275" marR="86550" marL="86550"/>
                </a:tc>
                <a:tc>
                  <a:txBody>
                    <a:bodyPr/>
                    <a:lstStyle/>
                    <a:p>
                      <a:pPr indent="0" lvl="0" marL="0" marR="0" rtl="0" algn="l">
                        <a:spcBef>
                          <a:spcPts val="0"/>
                        </a:spcBef>
                        <a:spcAft>
                          <a:spcPts val="0"/>
                        </a:spcAft>
                        <a:buNone/>
                      </a:pPr>
                      <a:r>
                        <a:rPr lang="en-DE" sz="1700"/>
                        <a:t>Meaning</a:t>
                      </a:r>
                      <a:endParaRPr/>
                    </a:p>
                  </a:txBody>
                  <a:tcPr marT="43275" marB="43275" marR="86550" marL="86550"/>
                </a:tc>
              </a:tr>
              <a:tr h="384450">
                <a:tc>
                  <a:txBody>
                    <a:bodyPr/>
                    <a:lstStyle/>
                    <a:p>
                      <a:pPr indent="0" lvl="0" marL="0" marR="0" rtl="0" algn="l">
                        <a:spcBef>
                          <a:spcPts val="0"/>
                        </a:spcBef>
                        <a:spcAft>
                          <a:spcPts val="0"/>
                        </a:spcAft>
                        <a:buNone/>
                      </a:pPr>
                      <a:r>
                        <a:rPr lang="en-DE" sz="1700"/>
                        <a:t>Date</a:t>
                      </a:r>
                      <a:endParaRPr/>
                    </a:p>
                  </a:txBody>
                  <a:tcPr marT="43275" marB="43275" marR="86550" marL="86550"/>
                </a:tc>
                <a:tc>
                  <a:txBody>
                    <a:bodyPr/>
                    <a:lstStyle/>
                    <a:p>
                      <a:pPr indent="0" lvl="0" marL="0" marR="0" rtl="0" algn="l">
                        <a:spcBef>
                          <a:spcPts val="0"/>
                        </a:spcBef>
                        <a:spcAft>
                          <a:spcPts val="0"/>
                        </a:spcAft>
                        <a:buNone/>
                      </a:pPr>
                      <a:r>
                        <a:rPr lang="en-DE" sz="1700"/>
                        <a:t>yyyy-mm-dd</a:t>
                      </a:r>
                      <a:endParaRPr/>
                    </a:p>
                  </a:txBody>
                  <a:tcPr marT="43275" marB="43275" marR="86550" marL="86550"/>
                </a:tc>
                <a:tc>
                  <a:txBody>
                    <a:bodyPr/>
                    <a:lstStyle/>
                    <a:p>
                      <a:pPr indent="0" lvl="0" marL="0" marR="0" rtl="0" algn="l">
                        <a:spcBef>
                          <a:spcPts val="0"/>
                        </a:spcBef>
                        <a:spcAft>
                          <a:spcPts val="0"/>
                        </a:spcAft>
                        <a:buNone/>
                      </a:pPr>
                      <a:r>
                        <a:rPr lang="en-DE" sz="1700"/>
                        <a:t>The date of observation</a:t>
                      </a:r>
                      <a:endParaRPr/>
                    </a:p>
                  </a:txBody>
                  <a:tcPr marT="43275" marB="43275" marR="86550" marL="86550"/>
                </a:tc>
              </a:tr>
              <a:tr h="384450">
                <a:tc>
                  <a:txBody>
                    <a:bodyPr/>
                    <a:lstStyle/>
                    <a:p>
                      <a:pPr indent="0" lvl="0" marL="0" marR="0" rtl="0" algn="l">
                        <a:spcBef>
                          <a:spcPts val="0"/>
                        </a:spcBef>
                        <a:spcAft>
                          <a:spcPts val="0"/>
                        </a:spcAft>
                        <a:buNone/>
                      </a:pPr>
                      <a:r>
                        <a:rPr lang="en-DE" sz="1700"/>
                        <a:t>Location</a:t>
                      </a:r>
                      <a:endParaRPr/>
                    </a:p>
                  </a:txBody>
                  <a:tcPr marT="43275" marB="43275" marR="86550" marL="86550"/>
                </a:tc>
                <a:tc>
                  <a:txBody>
                    <a:bodyPr/>
                    <a:lstStyle/>
                    <a:p>
                      <a:pPr indent="0" lvl="0" marL="0" marR="0" rtl="0" algn="l">
                        <a:spcBef>
                          <a:spcPts val="0"/>
                        </a:spcBef>
                        <a:spcAft>
                          <a:spcPts val="0"/>
                        </a:spcAft>
                        <a:buNone/>
                      </a:pPr>
                      <a:r>
                        <a:rPr lang="en-DE" sz="1700"/>
                        <a:t>City Name</a:t>
                      </a:r>
                      <a:endParaRPr/>
                    </a:p>
                  </a:txBody>
                  <a:tcPr marT="43275" marB="43275" marR="86550" marL="86550"/>
                </a:tc>
                <a:tc>
                  <a:txBody>
                    <a:bodyPr/>
                    <a:lstStyle/>
                    <a:p>
                      <a:pPr indent="0" lvl="0" marL="0" marR="0" rtl="0" algn="l">
                        <a:spcBef>
                          <a:spcPts val="0"/>
                        </a:spcBef>
                        <a:spcAft>
                          <a:spcPts val="0"/>
                        </a:spcAft>
                        <a:buNone/>
                      </a:pPr>
                      <a:r>
                        <a:rPr lang="en-DE" sz="1700"/>
                        <a:t>The name of the location of the weather station</a:t>
                      </a:r>
                      <a:endParaRPr/>
                    </a:p>
                  </a:txBody>
                  <a:tcPr marT="43275" marB="43275" marR="86550" marL="86550"/>
                </a:tc>
              </a:tr>
              <a:tr h="610475">
                <a:tc>
                  <a:txBody>
                    <a:bodyPr/>
                    <a:lstStyle/>
                    <a:p>
                      <a:pPr indent="0" lvl="0" marL="0" marR="0" rtl="0" algn="l">
                        <a:spcBef>
                          <a:spcPts val="0"/>
                        </a:spcBef>
                        <a:spcAft>
                          <a:spcPts val="0"/>
                        </a:spcAft>
                        <a:buNone/>
                      </a:pPr>
                      <a:r>
                        <a:rPr lang="en-DE" sz="1700"/>
                        <a:t>MinTemp</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Degrees Celsius (°C)</a:t>
                      </a:r>
                      <a:endParaRPr sz="1700"/>
                    </a:p>
                  </a:txBody>
                  <a:tcPr marT="43275" marB="43275" marR="86550" marL="86550"/>
                </a:tc>
                <a:tc>
                  <a:txBody>
                    <a:bodyPr/>
                    <a:lstStyle/>
                    <a:p>
                      <a:pPr indent="0" lvl="0" marL="0" marR="0" rtl="0" algn="l">
                        <a:spcBef>
                          <a:spcPts val="0"/>
                        </a:spcBef>
                        <a:spcAft>
                          <a:spcPts val="0"/>
                        </a:spcAft>
                        <a:buNone/>
                      </a:pPr>
                      <a:r>
                        <a:rPr lang="en-DE" sz="1700"/>
                        <a:t>The minimum temperature</a:t>
                      </a:r>
                      <a:endParaRPr/>
                    </a:p>
                  </a:txBody>
                  <a:tcPr marT="43275" marB="43275" marR="86550" marL="86550"/>
                </a:tc>
              </a:tr>
              <a:tr h="610475">
                <a:tc>
                  <a:txBody>
                    <a:bodyPr/>
                    <a:lstStyle/>
                    <a:p>
                      <a:pPr indent="0" lvl="0" marL="0" marR="0" rtl="0" algn="l">
                        <a:spcBef>
                          <a:spcPts val="0"/>
                        </a:spcBef>
                        <a:spcAft>
                          <a:spcPts val="0"/>
                        </a:spcAft>
                        <a:buNone/>
                      </a:pPr>
                      <a:r>
                        <a:rPr lang="en-DE" sz="1700"/>
                        <a:t>MaxTemp</a:t>
                      </a:r>
                      <a:endParaRPr/>
                    </a:p>
                  </a:txBody>
                  <a:tcPr marT="43275" marB="43275" marR="86550" marL="86550"/>
                </a:tc>
                <a:tc>
                  <a:txBody>
                    <a:bodyPr/>
                    <a:lstStyle/>
                    <a:p>
                      <a:pPr indent="0" lvl="0" marL="0" marR="0" rtl="0" algn="l">
                        <a:spcBef>
                          <a:spcPts val="0"/>
                        </a:spcBef>
                        <a:spcAft>
                          <a:spcPts val="0"/>
                        </a:spcAft>
                        <a:buNone/>
                      </a:pPr>
                      <a:r>
                        <a:rPr lang="en-DE" sz="1700"/>
                        <a:t>Degrees Celsius (°C)</a:t>
                      </a:r>
                      <a:endParaRPr sz="1700"/>
                    </a:p>
                  </a:txBody>
                  <a:tcPr marT="43275" marB="43275" marR="86550" marL="86550"/>
                </a:tc>
                <a:tc>
                  <a:txBody>
                    <a:bodyPr/>
                    <a:lstStyle/>
                    <a:p>
                      <a:pPr indent="0" lvl="0" marL="0" marR="0" rtl="0" algn="l">
                        <a:spcBef>
                          <a:spcPts val="0"/>
                        </a:spcBef>
                        <a:spcAft>
                          <a:spcPts val="0"/>
                        </a:spcAft>
                        <a:buNone/>
                      </a:pPr>
                      <a:r>
                        <a:rPr lang="en-DE" sz="1700"/>
                        <a:t>The maximum temperature</a:t>
                      </a:r>
                      <a:endParaRPr/>
                    </a:p>
                  </a:txBody>
                  <a:tcPr marT="43275" marB="43275" marR="86550" marL="86550"/>
                </a:tc>
              </a:tr>
              <a:tr h="384450">
                <a:tc>
                  <a:txBody>
                    <a:bodyPr/>
                    <a:lstStyle/>
                    <a:p>
                      <a:pPr indent="0" lvl="0" marL="0" marR="0" rtl="0" algn="l">
                        <a:spcBef>
                          <a:spcPts val="0"/>
                        </a:spcBef>
                        <a:spcAft>
                          <a:spcPts val="0"/>
                        </a:spcAft>
                        <a:buNone/>
                      </a:pPr>
                      <a:r>
                        <a:rPr lang="en-DE" sz="1700"/>
                        <a:t>Rainfall</a:t>
                      </a:r>
                      <a:endParaRPr/>
                    </a:p>
                  </a:txBody>
                  <a:tcPr marT="43275" marB="43275" marR="86550" marL="86550"/>
                </a:tc>
                <a:tc>
                  <a:txBody>
                    <a:bodyPr/>
                    <a:lstStyle/>
                    <a:p>
                      <a:pPr indent="0" lvl="0" marL="0" marR="0" rtl="0" algn="l">
                        <a:spcBef>
                          <a:spcPts val="0"/>
                        </a:spcBef>
                        <a:spcAft>
                          <a:spcPts val="0"/>
                        </a:spcAft>
                        <a:buNone/>
                      </a:pPr>
                      <a:r>
                        <a:rPr lang="en-DE" sz="1700"/>
                        <a:t>Millimetre (mm) </a:t>
                      </a:r>
                      <a:endParaRPr/>
                    </a:p>
                  </a:txBody>
                  <a:tcPr marT="43275" marB="43275" marR="86550" marL="86550"/>
                </a:tc>
                <a:tc>
                  <a:txBody>
                    <a:bodyPr/>
                    <a:lstStyle/>
                    <a:p>
                      <a:pPr indent="0" lvl="0" marL="0" marR="0" rtl="0" algn="l">
                        <a:spcBef>
                          <a:spcPts val="0"/>
                        </a:spcBef>
                        <a:spcAft>
                          <a:spcPts val="0"/>
                        </a:spcAft>
                        <a:buNone/>
                      </a:pPr>
                      <a:r>
                        <a:rPr lang="en-DE" sz="1700"/>
                        <a:t>The amount of rainfall recorded for the day </a:t>
                      </a:r>
                      <a:endParaRPr/>
                    </a:p>
                  </a:txBody>
                  <a:tcPr marT="43275" marB="43275" marR="86550" marL="86550"/>
                </a:tc>
              </a:tr>
              <a:tr h="646550">
                <a:tc>
                  <a:txBody>
                    <a:bodyPr/>
                    <a:lstStyle/>
                    <a:p>
                      <a:pPr indent="0" lvl="0" marL="0" marR="0" rtl="0" algn="l">
                        <a:spcBef>
                          <a:spcPts val="0"/>
                        </a:spcBef>
                        <a:spcAft>
                          <a:spcPts val="0"/>
                        </a:spcAft>
                        <a:buNone/>
                      </a:pPr>
                      <a:r>
                        <a:rPr lang="en-DE" sz="1700"/>
                        <a:t>Evaporation</a:t>
                      </a:r>
                      <a:endParaRPr/>
                    </a:p>
                  </a:txBody>
                  <a:tcPr marT="43275" marB="43275" marR="86550" marL="86550"/>
                </a:tc>
                <a:tc>
                  <a:txBody>
                    <a:bodyPr/>
                    <a:lstStyle/>
                    <a:p>
                      <a:pPr indent="0" lvl="0" marL="0" marR="0" rtl="0" algn="l">
                        <a:spcBef>
                          <a:spcPts val="0"/>
                        </a:spcBef>
                        <a:spcAft>
                          <a:spcPts val="0"/>
                        </a:spcAft>
                        <a:buNone/>
                      </a:pPr>
                      <a:r>
                        <a:rPr lang="en-DE" sz="1700"/>
                        <a:t>Millimetre (mm)</a:t>
                      </a:r>
                      <a:endParaRPr/>
                    </a:p>
                  </a:txBody>
                  <a:tcPr marT="43275" marB="43275" marR="86550" marL="86550"/>
                </a:tc>
                <a:tc>
                  <a:txBody>
                    <a:bodyPr/>
                    <a:lstStyle/>
                    <a:p>
                      <a:pPr indent="0" lvl="0" marL="0" marR="0" rtl="0" algn="l">
                        <a:spcBef>
                          <a:spcPts val="0"/>
                        </a:spcBef>
                        <a:spcAft>
                          <a:spcPts val="0"/>
                        </a:spcAft>
                        <a:buNone/>
                      </a:pPr>
                      <a:r>
                        <a:rPr b="0" lang="en-DE" sz="1700">
                          <a:solidFill>
                            <a:schemeClr val="dk1"/>
                          </a:solidFill>
                        </a:rPr>
                        <a:t>It's the process that changes a substance from a liquis into a gas or vapor</a:t>
                      </a:r>
                      <a:endParaRPr b="0" sz="1700">
                        <a:solidFill>
                          <a:schemeClr val="dk1"/>
                        </a:solidFill>
                        <a:latin typeface="Arial"/>
                        <a:ea typeface="Arial"/>
                        <a:cs typeface="Arial"/>
                        <a:sym typeface="Arial"/>
                      </a:endParaRPr>
                    </a:p>
                  </a:txBody>
                  <a:tcPr marT="43275" marB="43275" marR="86550" marL="86550"/>
                </a:tc>
              </a:tr>
              <a:tr h="646550">
                <a:tc>
                  <a:txBody>
                    <a:bodyPr/>
                    <a:lstStyle/>
                    <a:p>
                      <a:pPr indent="0" lvl="0" marL="0" marR="0" rtl="0" algn="l">
                        <a:spcBef>
                          <a:spcPts val="0"/>
                        </a:spcBef>
                        <a:spcAft>
                          <a:spcPts val="0"/>
                        </a:spcAft>
                        <a:buNone/>
                      </a:pPr>
                      <a:r>
                        <a:rPr lang="en-DE" sz="1700"/>
                        <a:t>Sunshine</a:t>
                      </a:r>
                      <a:endParaRPr/>
                    </a:p>
                  </a:txBody>
                  <a:tcPr marT="43275" marB="43275" marR="86550" marL="86550"/>
                </a:tc>
                <a:tc>
                  <a:txBody>
                    <a:bodyPr/>
                    <a:lstStyle/>
                    <a:p>
                      <a:pPr indent="0" lvl="0" marL="0" marR="0" rtl="0" algn="l">
                        <a:spcBef>
                          <a:spcPts val="0"/>
                        </a:spcBef>
                        <a:spcAft>
                          <a:spcPts val="0"/>
                        </a:spcAft>
                        <a:buNone/>
                      </a:pPr>
                      <a:r>
                        <a:rPr lang="en-DE" sz="1700"/>
                        <a:t>Number of hours</a:t>
                      </a:r>
                      <a:endParaRPr/>
                    </a:p>
                  </a:txBody>
                  <a:tcPr marT="43275" marB="43275" marR="86550" marL="86550"/>
                </a:tc>
                <a:tc>
                  <a:txBody>
                    <a:bodyPr/>
                    <a:lstStyle/>
                    <a:p>
                      <a:pPr indent="0" lvl="0" marL="0" marR="0" rtl="0" algn="l">
                        <a:spcBef>
                          <a:spcPts val="0"/>
                        </a:spcBef>
                        <a:spcAft>
                          <a:spcPts val="0"/>
                        </a:spcAft>
                        <a:buNone/>
                      </a:pPr>
                      <a:r>
                        <a:rPr b="0" lang="en-DE" sz="1700">
                          <a:solidFill>
                            <a:schemeClr val="dk1"/>
                          </a:solidFill>
                        </a:rPr>
                        <a:t>The number of hours of bright sunshine in the day</a:t>
                      </a:r>
                      <a:endParaRPr b="0" sz="1700">
                        <a:solidFill>
                          <a:schemeClr val="dk1"/>
                        </a:solidFill>
                        <a:latin typeface="Arial"/>
                        <a:ea typeface="Arial"/>
                        <a:cs typeface="Arial"/>
                        <a:sym typeface="Arial"/>
                      </a:endParaRPr>
                    </a:p>
                  </a:txBody>
                  <a:tcPr marT="43275" marB="43275" marR="86550" marL="86550"/>
                </a:tc>
              </a:tr>
              <a:tr h="646550">
                <a:tc>
                  <a:txBody>
                    <a:bodyPr/>
                    <a:lstStyle/>
                    <a:p>
                      <a:pPr indent="0" lvl="0" marL="0" marR="0" rtl="0" algn="l">
                        <a:spcBef>
                          <a:spcPts val="0"/>
                        </a:spcBef>
                        <a:spcAft>
                          <a:spcPts val="0"/>
                        </a:spcAft>
                        <a:buNone/>
                      </a:pPr>
                      <a:r>
                        <a:rPr lang="en-DE" sz="1700"/>
                        <a:t>WindGustDir</a:t>
                      </a:r>
                      <a:endParaRPr/>
                    </a:p>
                  </a:txBody>
                  <a:tcPr marT="43275" marB="43275" marR="86550" marL="86550"/>
                </a:tc>
                <a:tc>
                  <a:txBody>
                    <a:bodyPr/>
                    <a:lstStyle/>
                    <a:p>
                      <a:pPr indent="0" lvl="0" marL="0" marR="0" rtl="0" algn="l">
                        <a:spcBef>
                          <a:spcPts val="0"/>
                        </a:spcBef>
                        <a:spcAft>
                          <a:spcPts val="0"/>
                        </a:spcAft>
                        <a:buNone/>
                      </a:pPr>
                      <a:r>
                        <a:rPr lang="en-DE" sz="1700"/>
                        <a:t>Cardinal Directions</a:t>
                      </a:r>
                      <a:endParaRPr/>
                    </a:p>
                  </a:txBody>
                  <a:tcPr marT="43275" marB="43275" marR="86550" marL="86550"/>
                </a:tc>
                <a:tc>
                  <a:txBody>
                    <a:bodyPr/>
                    <a:lstStyle/>
                    <a:p>
                      <a:pPr indent="0" lvl="0" marL="0" marR="0" rtl="0" algn="l">
                        <a:spcBef>
                          <a:spcPts val="0"/>
                        </a:spcBef>
                        <a:spcAft>
                          <a:spcPts val="0"/>
                        </a:spcAft>
                        <a:buNone/>
                      </a:pPr>
                      <a:r>
                        <a:rPr b="0" lang="en-DE" sz="1700">
                          <a:solidFill>
                            <a:schemeClr val="dk1"/>
                          </a:solidFill>
                        </a:rPr>
                        <a:t>The direction of the strongest wind gust in the 24 hours to midnight</a:t>
                      </a:r>
                      <a:endParaRPr b="0" sz="1700">
                        <a:solidFill>
                          <a:schemeClr val="dk1"/>
                        </a:solidFill>
                        <a:latin typeface="Arial"/>
                        <a:ea typeface="Arial"/>
                        <a:cs typeface="Arial"/>
                        <a:sym typeface="Arial"/>
                      </a:endParaRPr>
                    </a:p>
                  </a:txBody>
                  <a:tcPr marT="43275" marB="43275" marR="86550" marL="8655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nvSpPr>
        <p:spPr>
          <a:xfrm>
            <a:off x="179525" y="1089825"/>
            <a:ext cx="549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Now roughly saying, we have entered the cage of the lion. Here we evaluate the test set which we have packed and put away before, on the previous voting model. This picture illustrates general picture of our project.</a:t>
            </a:r>
            <a:endParaRPr sz="1200">
              <a:solidFill>
                <a:schemeClr val="dk1"/>
              </a:solidFill>
            </a:endParaRPr>
          </a:p>
        </p:txBody>
      </p:sp>
      <p:pic>
        <p:nvPicPr>
          <p:cNvPr id="326" name="Google Shape;326;p42"/>
          <p:cNvPicPr preferRelativeResize="0"/>
          <p:nvPr/>
        </p:nvPicPr>
        <p:blipFill rotWithShape="1">
          <a:blip r:embed="rId3">
            <a:alphaModFix/>
          </a:blip>
          <a:srcRect b="0" l="0" r="0" t="0"/>
          <a:stretch/>
        </p:blipFill>
        <p:spPr>
          <a:xfrm>
            <a:off x="179526" y="2013225"/>
            <a:ext cx="4014800" cy="3011125"/>
          </a:xfrm>
          <a:prstGeom prst="rect">
            <a:avLst/>
          </a:prstGeom>
          <a:noFill/>
          <a:ln>
            <a:noFill/>
          </a:ln>
        </p:spPr>
      </p:pic>
      <p:sp>
        <p:nvSpPr>
          <p:cNvPr id="327" name="Google Shape;327;p42"/>
          <p:cNvSpPr txBox="1"/>
          <p:nvPr/>
        </p:nvSpPr>
        <p:spPr>
          <a:xfrm>
            <a:off x="179525" y="535725"/>
            <a:ext cx="65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DE" sz="2400">
                <a:solidFill>
                  <a:schemeClr val="dk1"/>
                </a:solidFill>
              </a:rPr>
              <a:t>Evaluation on Test Set</a:t>
            </a:r>
            <a:endParaRPr b="1" sz="2400">
              <a:solidFill>
                <a:schemeClr val="dk1"/>
              </a:solidFill>
            </a:endParaRPr>
          </a:p>
        </p:txBody>
      </p:sp>
      <p:graphicFrame>
        <p:nvGraphicFramePr>
          <p:cNvPr id="328" name="Google Shape;328;p42"/>
          <p:cNvGraphicFramePr/>
          <p:nvPr/>
        </p:nvGraphicFramePr>
        <p:xfrm>
          <a:off x="131425" y="5164675"/>
          <a:ext cx="3000000" cy="3000000"/>
        </p:xfrm>
        <a:graphic>
          <a:graphicData uri="http://schemas.openxmlformats.org/drawingml/2006/table">
            <a:tbl>
              <a:tblPr>
                <a:noFill/>
                <a:tableStyleId>{39D6E25B-0B01-4D5A-A181-AF3D5D02F4AF}</a:tableStyleId>
              </a:tblPr>
              <a:tblGrid>
                <a:gridCol w="1091150"/>
                <a:gridCol w="1091150"/>
                <a:gridCol w="1091150"/>
                <a:gridCol w="1091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Recall</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Precision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F1</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Train: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0.8305</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0.7674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0.7977</a:t>
                      </a:r>
                      <a:endParaRPr/>
                    </a:p>
                  </a:txBody>
                  <a:tcPr marT="91425" marB="91425" marR="91425" marL="91425"/>
                </a:tc>
              </a:tr>
              <a:tr h="381000">
                <a:tc>
                  <a:txBody>
                    <a:bodyPr/>
                    <a:lstStyle/>
                    <a:p>
                      <a:pPr indent="0" lvl="0" marL="0" rtl="0" algn="l">
                        <a:spcBef>
                          <a:spcPts val="0"/>
                        </a:spcBef>
                        <a:spcAft>
                          <a:spcPts val="0"/>
                        </a:spcAft>
                        <a:buNone/>
                      </a:pPr>
                      <a:r>
                        <a:rPr lang="en-DE" sz="1200">
                          <a:solidFill>
                            <a:schemeClr val="dk1"/>
                          </a:solidFill>
                        </a:rPr>
                        <a:t>Validation:</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0.7584</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0.7333</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0.7456</a:t>
                      </a:r>
                      <a:endParaRPr/>
                    </a:p>
                  </a:txBody>
                  <a:tcPr marT="91425" marB="91425" marR="91425" marL="91425"/>
                </a:tc>
              </a:tr>
              <a:tr h="381000">
                <a:tc>
                  <a:txBody>
                    <a:bodyPr/>
                    <a:lstStyle/>
                    <a:p>
                      <a:pPr indent="0" lvl="0" marL="0" rtl="0" algn="l">
                        <a:spcBef>
                          <a:spcPts val="0"/>
                        </a:spcBef>
                        <a:spcAft>
                          <a:spcPts val="0"/>
                        </a:spcAft>
                        <a:buNone/>
                      </a:pPr>
                      <a:r>
                        <a:rPr lang="en-DE" sz="1200"/>
                        <a:t>Threshold:</a:t>
                      </a:r>
                      <a:endParaRPr sz="1200"/>
                    </a:p>
                  </a:txBody>
                  <a:tcPr marT="91425" marB="91425" marR="91425" marL="91425"/>
                </a:tc>
                <a:tc>
                  <a:txBody>
                    <a:bodyPr/>
                    <a:lstStyle/>
                    <a:p>
                      <a:pPr indent="0" lvl="0" marL="0" rtl="0" algn="ctr">
                        <a:spcBef>
                          <a:spcPts val="0"/>
                        </a:spcBef>
                        <a:spcAft>
                          <a:spcPts val="0"/>
                        </a:spcAft>
                        <a:buNone/>
                      </a:pPr>
                      <a:r>
                        <a:rPr lang="en-DE" sz="1200">
                          <a:solidFill>
                            <a:schemeClr val="dk1"/>
                          </a:solidFill>
                        </a:rPr>
                        <a:t>0.7948</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0.7012</a:t>
                      </a:r>
                      <a:endParaRPr/>
                    </a:p>
                  </a:txBody>
                  <a:tcPr marT="91425" marB="91425" marR="91425" marL="91425"/>
                </a:tc>
                <a:tc>
                  <a:txBody>
                    <a:bodyPr/>
                    <a:lstStyle/>
                    <a:p>
                      <a:pPr indent="0" lvl="0" marL="0" rtl="0" algn="ctr">
                        <a:spcBef>
                          <a:spcPts val="0"/>
                        </a:spcBef>
                        <a:spcAft>
                          <a:spcPts val="0"/>
                        </a:spcAft>
                        <a:buNone/>
                      </a:pPr>
                      <a:r>
                        <a:rPr lang="en-DE" sz="1200">
                          <a:solidFill>
                            <a:schemeClr val="dk1"/>
                          </a:solidFill>
                        </a:rPr>
                        <a:t>0.7451</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nvSpPr>
        <p:spPr>
          <a:xfrm>
            <a:off x="901950" y="4558950"/>
            <a:ext cx="10388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2000">
                <a:solidFill>
                  <a:srgbClr val="0E101A"/>
                </a:solidFill>
              </a:rPr>
              <a:t>Lastly, we have learned a lot during the project and the whole semester. Therefore, we would like to thank especially </a:t>
            </a:r>
            <a:r>
              <a:rPr b="1" lang="en-DE" sz="2000">
                <a:solidFill>
                  <a:srgbClr val="0E101A"/>
                </a:solidFill>
              </a:rPr>
              <a:t>Paul Geuchen </a:t>
            </a:r>
            <a:r>
              <a:rPr lang="en-DE" sz="2000">
                <a:solidFill>
                  <a:srgbClr val="0E101A"/>
                </a:solidFill>
              </a:rPr>
              <a:t>&amp; </a:t>
            </a:r>
            <a:r>
              <a:rPr b="1" lang="en-DE" sz="2000">
                <a:solidFill>
                  <a:srgbClr val="0E101A"/>
                </a:solidFill>
              </a:rPr>
              <a:t>Prof. Felix Voigtlaender</a:t>
            </a:r>
            <a:r>
              <a:rPr lang="en-DE" sz="2000">
                <a:solidFill>
                  <a:srgbClr val="0E101A"/>
                </a:solidFill>
              </a:rPr>
              <a:t>.</a:t>
            </a:r>
            <a:endParaRPr sz="2000">
              <a:solidFill>
                <a:schemeClr val="dk1"/>
              </a:solidFill>
            </a:endParaRPr>
          </a:p>
        </p:txBody>
      </p:sp>
      <p:sp>
        <p:nvSpPr>
          <p:cNvPr id="334" name="Google Shape;334;p43"/>
          <p:cNvSpPr txBox="1"/>
          <p:nvPr/>
        </p:nvSpPr>
        <p:spPr>
          <a:xfrm>
            <a:off x="2879100" y="1726975"/>
            <a:ext cx="643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DE" sz="3600">
                <a:solidFill>
                  <a:schemeClr val="dk1"/>
                </a:solidFill>
              </a:rPr>
              <a:t>Thanks for your attention!</a:t>
            </a:r>
            <a:endParaRPr sz="3600">
              <a:solidFill>
                <a:schemeClr val="dk1"/>
              </a:solidFill>
            </a:endParaRPr>
          </a:p>
        </p:txBody>
      </p:sp>
      <p:sp>
        <p:nvSpPr>
          <p:cNvPr id="335" name="Google Shape;335;p43"/>
          <p:cNvSpPr txBox="1"/>
          <p:nvPr/>
        </p:nvSpPr>
        <p:spPr>
          <a:xfrm>
            <a:off x="901950" y="5948825"/>
            <a:ext cx="375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DE" sz="1200">
                <a:solidFill>
                  <a:schemeClr val="dk1"/>
                </a:solidFill>
              </a:rPr>
              <a:t>Presented by </a:t>
            </a:r>
            <a:r>
              <a:rPr b="1" lang="en-DE" sz="1200">
                <a:solidFill>
                  <a:schemeClr val="dk1"/>
                </a:solidFill>
              </a:rPr>
              <a:t>Denis Hotii </a:t>
            </a:r>
            <a:r>
              <a:rPr lang="en-DE" sz="1200">
                <a:solidFill>
                  <a:schemeClr val="dk1"/>
                </a:solidFill>
              </a:rPr>
              <a:t>&amp;</a:t>
            </a:r>
            <a:r>
              <a:rPr b="1" lang="en-DE" sz="1200">
                <a:solidFill>
                  <a:schemeClr val="dk1"/>
                </a:solidFill>
              </a:rPr>
              <a:t> Ali Guliyev</a:t>
            </a:r>
            <a:endParaRPr b="1"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p:nvPr/>
        </p:nvSpPr>
        <p:spPr>
          <a:xfrm>
            <a:off x="210775" y="231000"/>
            <a:ext cx="11813100" cy="6081900"/>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33" name="Google Shape;133;p16"/>
          <p:cNvGraphicFramePr/>
          <p:nvPr/>
        </p:nvGraphicFramePr>
        <p:xfrm>
          <a:off x="210790" y="231011"/>
          <a:ext cx="3000000" cy="3000000"/>
        </p:xfrm>
        <a:graphic>
          <a:graphicData uri="http://schemas.openxmlformats.org/drawingml/2006/table">
            <a:tbl>
              <a:tblPr bandRow="1" firstRow="1">
                <a:noFill/>
                <a:tableStyleId>{40B93241-2512-4250-9FA8-4D255C7F2E59}</a:tableStyleId>
              </a:tblPr>
              <a:tblGrid>
                <a:gridCol w="3102325"/>
                <a:gridCol w="2703475"/>
                <a:gridCol w="6007225"/>
              </a:tblGrid>
              <a:tr h="384450">
                <a:tc>
                  <a:txBody>
                    <a:bodyPr/>
                    <a:lstStyle/>
                    <a:p>
                      <a:pPr indent="0" lvl="0" marL="0" marR="0" rtl="0" algn="l">
                        <a:spcBef>
                          <a:spcPts val="0"/>
                        </a:spcBef>
                        <a:spcAft>
                          <a:spcPts val="0"/>
                        </a:spcAft>
                        <a:buNone/>
                      </a:pPr>
                      <a:r>
                        <a:rPr lang="en-DE" sz="1700"/>
                        <a:t>Attribute</a:t>
                      </a:r>
                      <a:endParaRPr/>
                    </a:p>
                  </a:txBody>
                  <a:tcPr marT="43275" marB="43275" marR="86550" marL="86550"/>
                </a:tc>
                <a:tc>
                  <a:txBody>
                    <a:bodyPr/>
                    <a:lstStyle/>
                    <a:p>
                      <a:pPr indent="0" lvl="0" marL="0" marR="0" rtl="0" algn="l">
                        <a:spcBef>
                          <a:spcPts val="0"/>
                        </a:spcBef>
                        <a:spcAft>
                          <a:spcPts val="0"/>
                        </a:spcAft>
                        <a:buNone/>
                      </a:pPr>
                      <a:r>
                        <a:rPr lang="en-DE" sz="1700"/>
                        <a:t>Unit</a:t>
                      </a:r>
                      <a:endParaRPr/>
                    </a:p>
                  </a:txBody>
                  <a:tcPr marT="43275" marB="43275" marR="86550" marL="86550"/>
                </a:tc>
                <a:tc>
                  <a:txBody>
                    <a:bodyPr/>
                    <a:lstStyle/>
                    <a:p>
                      <a:pPr indent="0" lvl="0" marL="0" marR="0" rtl="0" algn="l">
                        <a:spcBef>
                          <a:spcPts val="0"/>
                        </a:spcBef>
                        <a:spcAft>
                          <a:spcPts val="0"/>
                        </a:spcAft>
                        <a:buNone/>
                      </a:pPr>
                      <a:r>
                        <a:rPr lang="en-DE" sz="1700"/>
                        <a:t>Meaning</a:t>
                      </a:r>
                      <a:endParaRPr/>
                    </a:p>
                  </a:txBody>
                  <a:tcPr marT="43275" marB="43275" marR="86550" marL="86550"/>
                </a:tc>
              </a:tr>
              <a:tr h="384450">
                <a:tc>
                  <a:txBody>
                    <a:bodyPr/>
                    <a:lstStyle/>
                    <a:p>
                      <a:pPr indent="0" lvl="0" marL="0" marR="0" rtl="0" algn="l">
                        <a:spcBef>
                          <a:spcPts val="0"/>
                        </a:spcBef>
                        <a:spcAft>
                          <a:spcPts val="0"/>
                        </a:spcAft>
                        <a:buNone/>
                      </a:pPr>
                      <a:r>
                        <a:rPr lang="en-DE" sz="1700"/>
                        <a:t>WindGustSpeed</a:t>
                      </a:r>
                      <a:endParaRPr/>
                    </a:p>
                  </a:txBody>
                  <a:tcPr marT="43275" marB="43275" marR="86550" marL="86550"/>
                </a:tc>
                <a:tc>
                  <a:txBody>
                    <a:bodyPr/>
                    <a:lstStyle/>
                    <a:p>
                      <a:pPr indent="0" lvl="0" marL="0" marR="0" rtl="0" algn="l">
                        <a:spcBef>
                          <a:spcPts val="0"/>
                        </a:spcBef>
                        <a:spcAft>
                          <a:spcPts val="0"/>
                        </a:spcAft>
                        <a:buNone/>
                      </a:pPr>
                      <a:r>
                        <a:rPr lang="en-DE" sz="1700"/>
                        <a:t>km/h</a:t>
                      </a:r>
                      <a:endParaRPr/>
                    </a:p>
                  </a:txBody>
                  <a:tcPr marT="43275" marB="43275" marR="86550" marL="86550"/>
                </a:tc>
                <a:tc>
                  <a:txBody>
                    <a:bodyPr/>
                    <a:lstStyle/>
                    <a:p>
                      <a:pPr indent="0" lvl="0" marL="0" marR="0" rtl="0" algn="l">
                        <a:spcBef>
                          <a:spcPts val="0"/>
                        </a:spcBef>
                        <a:spcAft>
                          <a:spcPts val="0"/>
                        </a:spcAft>
                        <a:buNone/>
                      </a:pPr>
                      <a:r>
                        <a:rPr lang="en-DE" sz="1700"/>
                        <a:t>The speed of the strongest wind gust in the 24 hours to midnight</a:t>
                      </a:r>
                      <a:endParaRPr/>
                    </a:p>
                  </a:txBody>
                  <a:tcPr marT="43275" marB="43275" marR="86550" marL="86550"/>
                </a:tc>
              </a:tr>
              <a:tr h="384450">
                <a:tc>
                  <a:txBody>
                    <a:bodyPr/>
                    <a:lstStyle/>
                    <a:p>
                      <a:pPr indent="0" lvl="0" marL="0" marR="0" rtl="0" algn="l">
                        <a:spcBef>
                          <a:spcPts val="0"/>
                        </a:spcBef>
                        <a:spcAft>
                          <a:spcPts val="0"/>
                        </a:spcAft>
                        <a:buNone/>
                      </a:pPr>
                      <a:r>
                        <a:rPr lang="en-DE" sz="1700"/>
                        <a:t>WindDir9am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Cardinal Directions</a:t>
                      </a:r>
                      <a:endParaRPr/>
                    </a:p>
                  </a:txBody>
                  <a:tcPr marT="43275" marB="43275" marR="86550" marL="86550"/>
                </a:tc>
                <a:tc>
                  <a:txBody>
                    <a:bodyPr/>
                    <a:lstStyle/>
                    <a:p>
                      <a:pPr indent="0" lvl="0" marL="0" marR="0" rtl="0" algn="l">
                        <a:spcBef>
                          <a:spcPts val="0"/>
                        </a:spcBef>
                        <a:spcAft>
                          <a:spcPts val="0"/>
                        </a:spcAft>
                        <a:buNone/>
                      </a:pPr>
                      <a:r>
                        <a:rPr lang="en-DE" sz="1700"/>
                        <a:t>Direction of the wind at 9am</a:t>
                      </a:r>
                      <a:endParaRPr/>
                    </a:p>
                  </a:txBody>
                  <a:tcPr marT="43275" marB="43275" marR="86550" marL="86550"/>
                </a:tc>
              </a:tr>
              <a:tr h="384450">
                <a:tc>
                  <a:txBody>
                    <a:bodyPr/>
                    <a:lstStyle/>
                    <a:p>
                      <a:pPr indent="0" lvl="0" marL="0" marR="0" rtl="0" algn="l">
                        <a:spcBef>
                          <a:spcPts val="0"/>
                        </a:spcBef>
                        <a:spcAft>
                          <a:spcPts val="0"/>
                        </a:spcAft>
                        <a:buNone/>
                      </a:pPr>
                      <a:r>
                        <a:rPr lang="en-DE" sz="1700"/>
                        <a:t>WindDir3pm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Cardinal Directions</a:t>
                      </a:r>
                      <a:endParaRPr/>
                    </a:p>
                  </a:txBody>
                  <a:tcPr marT="43275" marB="43275" marR="86550" marL="86550"/>
                </a:tc>
                <a:tc>
                  <a:txBody>
                    <a:bodyPr/>
                    <a:lstStyle/>
                    <a:p>
                      <a:pPr indent="0" lvl="0" marL="0" marR="0" rtl="0" algn="l">
                        <a:spcBef>
                          <a:spcPts val="0"/>
                        </a:spcBef>
                        <a:spcAft>
                          <a:spcPts val="0"/>
                        </a:spcAft>
                        <a:buNone/>
                      </a:pPr>
                      <a:r>
                        <a:rPr lang="en-DE" sz="1700"/>
                        <a:t>Direction of the wind at 3pm</a:t>
                      </a:r>
                      <a:endParaRPr/>
                    </a:p>
                  </a:txBody>
                  <a:tcPr marT="43275" marB="43275" marR="86550" marL="86550"/>
                </a:tc>
              </a:tr>
              <a:tr h="384450">
                <a:tc>
                  <a:txBody>
                    <a:bodyPr/>
                    <a:lstStyle/>
                    <a:p>
                      <a:pPr indent="0" lvl="0" marL="0" marR="0" rtl="0" algn="l">
                        <a:spcBef>
                          <a:spcPts val="0"/>
                        </a:spcBef>
                        <a:spcAft>
                          <a:spcPts val="0"/>
                        </a:spcAft>
                        <a:buNone/>
                      </a:pPr>
                      <a:r>
                        <a:rPr lang="en-DE" sz="1700"/>
                        <a:t>WindSpeed9am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km/h</a:t>
                      </a:r>
                      <a:endParaRPr/>
                    </a:p>
                  </a:txBody>
                  <a:tcPr marT="43275" marB="43275" marR="86550" marL="86550"/>
                </a:tc>
                <a:tc>
                  <a:txBody>
                    <a:bodyPr/>
                    <a:lstStyle/>
                    <a:p>
                      <a:pPr indent="0" lvl="0" marL="0" marR="0" rtl="0" algn="l">
                        <a:spcBef>
                          <a:spcPts val="0"/>
                        </a:spcBef>
                        <a:spcAft>
                          <a:spcPts val="0"/>
                        </a:spcAft>
                        <a:buNone/>
                      </a:pPr>
                      <a:r>
                        <a:rPr lang="en-DE" sz="1700"/>
                        <a:t>Wind speed average over 10 minutes prior to 9am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WindSpeed3pm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km/h</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Wind speed average over 10 minutes prior to 3pm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Humidity9am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Percentage (%)</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It shows the amount of water vapor in the air at 9am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Humidity3pm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Percentage (%)</a:t>
                      </a:r>
                      <a:endParaRPr sz="1700"/>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It shows the amount of water vapor in the air at 3pm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Pressure9am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Hectopascal (hPa)</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Atmospheric pressure reduced to mean sea level at 9am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Pressure3pm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Hectopascal (hPa)</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Atmospheric pressure reduced to mean sea level at 3pm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Cloud9am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Oktas (a unit of Eighths)</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It records how many </a:t>
                      </a:r>
                      <a:r>
                        <a:rPr lang="en-DE" sz="1700"/>
                        <a:t>eighths</a:t>
                      </a:r>
                      <a:r>
                        <a:rPr lang="en-DE" sz="1700"/>
                        <a:t> of the sky are obscured by cloud. A 0 measure indicates</a:t>
                      </a:r>
                      <a:r>
                        <a:rPr lang="en-DE"/>
                        <a:t> </a:t>
                      </a:r>
                      <a:r>
                        <a:rPr lang="en-DE" sz="1700"/>
                        <a:t>completely clear sky whilst an 8 indicates that it is completely overcast.</a:t>
                      </a:r>
                      <a:endParaRPr sz="1700"/>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Cloud3pm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Oktas (a unit of Eighths)</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Fraction of sky </a:t>
                      </a:r>
                      <a:r>
                        <a:rPr lang="en-DE" sz="1700"/>
                        <a:t>obscured</a:t>
                      </a:r>
                      <a:r>
                        <a:rPr lang="en-DE" sz="1700"/>
                        <a:t> by cloud at 3pm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Temp9am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Degrees Celsius (°C)</a:t>
                      </a:r>
                      <a:endParaRPr sz="1700"/>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Temperature at 9am</a:t>
                      </a:r>
                      <a:endParaRPr/>
                    </a:p>
                  </a:txBody>
                  <a:tcPr marT="43275" marB="43275" marR="86550" marL="86550"/>
                </a:tc>
              </a:tr>
              <a:tr h="384450">
                <a:tc>
                  <a:txBody>
                    <a:bodyPr/>
                    <a:lstStyle/>
                    <a:p>
                      <a:pPr indent="0" lvl="0" marL="0" marR="0" rtl="0" algn="l">
                        <a:lnSpc>
                          <a:spcPct val="100000"/>
                        </a:lnSpc>
                        <a:spcBef>
                          <a:spcPts val="0"/>
                        </a:spcBef>
                        <a:spcAft>
                          <a:spcPts val="0"/>
                        </a:spcAft>
                        <a:buClr>
                          <a:schemeClr val="dk1"/>
                        </a:buClr>
                        <a:buSzPts val="1700"/>
                        <a:buFont typeface="Arial"/>
                        <a:buNone/>
                      </a:pPr>
                      <a:r>
                        <a:rPr lang="en-DE" sz="1700"/>
                        <a:t>Temp3pm</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Degrees Celsius (°C)</a:t>
                      </a:r>
                      <a:endParaRPr sz="1700"/>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Temperature at 3pm</a:t>
                      </a:r>
                      <a:endParaRPr/>
                    </a:p>
                  </a:txBody>
                  <a:tcPr marT="43275" marB="43275" marR="86550" marL="865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p:nvPr/>
        </p:nvSpPr>
        <p:spPr>
          <a:xfrm>
            <a:off x="210800" y="231000"/>
            <a:ext cx="11813100" cy="1593900"/>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39" name="Google Shape;139;p17"/>
          <p:cNvGraphicFramePr/>
          <p:nvPr/>
        </p:nvGraphicFramePr>
        <p:xfrm>
          <a:off x="210790" y="231011"/>
          <a:ext cx="3000000" cy="3000000"/>
        </p:xfrm>
        <a:graphic>
          <a:graphicData uri="http://schemas.openxmlformats.org/drawingml/2006/table">
            <a:tbl>
              <a:tblPr bandRow="1" firstRow="1">
                <a:noFill/>
                <a:tableStyleId>{40B93241-2512-4250-9FA8-4D255C7F2E59}</a:tableStyleId>
              </a:tblPr>
              <a:tblGrid>
                <a:gridCol w="3102325"/>
                <a:gridCol w="2703475"/>
                <a:gridCol w="6007225"/>
              </a:tblGrid>
              <a:tr h="384450">
                <a:tc>
                  <a:txBody>
                    <a:bodyPr/>
                    <a:lstStyle/>
                    <a:p>
                      <a:pPr indent="0" lvl="0" marL="0" marR="0" rtl="0" algn="l">
                        <a:spcBef>
                          <a:spcPts val="0"/>
                        </a:spcBef>
                        <a:spcAft>
                          <a:spcPts val="0"/>
                        </a:spcAft>
                        <a:buNone/>
                      </a:pPr>
                      <a:r>
                        <a:rPr lang="en-DE" sz="1700"/>
                        <a:t>Attribute</a:t>
                      </a:r>
                      <a:endParaRPr/>
                    </a:p>
                  </a:txBody>
                  <a:tcPr marT="43275" marB="43275" marR="86550" marL="86550"/>
                </a:tc>
                <a:tc>
                  <a:txBody>
                    <a:bodyPr/>
                    <a:lstStyle/>
                    <a:p>
                      <a:pPr indent="0" lvl="0" marL="0" marR="0" rtl="0" algn="l">
                        <a:spcBef>
                          <a:spcPts val="0"/>
                        </a:spcBef>
                        <a:spcAft>
                          <a:spcPts val="0"/>
                        </a:spcAft>
                        <a:buNone/>
                      </a:pPr>
                      <a:r>
                        <a:rPr lang="en-DE" sz="1700"/>
                        <a:t>Unit</a:t>
                      </a:r>
                      <a:endParaRPr/>
                    </a:p>
                  </a:txBody>
                  <a:tcPr marT="43275" marB="43275" marR="86550" marL="86550"/>
                </a:tc>
                <a:tc>
                  <a:txBody>
                    <a:bodyPr/>
                    <a:lstStyle/>
                    <a:p>
                      <a:pPr indent="0" lvl="0" marL="0" marR="0" rtl="0" algn="l">
                        <a:spcBef>
                          <a:spcPts val="0"/>
                        </a:spcBef>
                        <a:spcAft>
                          <a:spcPts val="0"/>
                        </a:spcAft>
                        <a:buNone/>
                      </a:pPr>
                      <a:r>
                        <a:rPr lang="en-DE" sz="1700"/>
                        <a:t>Meaning</a:t>
                      </a:r>
                      <a:endParaRPr/>
                    </a:p>
                  </a:txBody>
                  <a:tcPr marT="43275" marB="43275" marR="86550" marL="86550"/>
                </a:tc>
              </a:tr>
              <a:tr h="384450">
                <a:tc>
                  <a:txBody>
                    <a:bodyPr/>
                    <a:lstStyle/>
                    <a:p>
                      <a:pPr indent="0" lvl="0" marL="0" marR="0" rtl="0" algn="l">
                        <a:spcBef>
                          <a:spcPts val="0"/>
                        </a:spcBef>
                        <a:spcAft>
                          <a:spcPts val="0"/>
                        </a:spcAft>
                        <a:buNone/>
                      </a:pPr>
                      <a:r>
                        <a:rPr lang="en-DE" sz="1700"/>
                        <a:t>RainToday</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Boolean: 1 (True) or 0 (False)</a:t>
                      </a:r>
                      <a:endParaRPr/>
                    </a:p>
                  </a:txBody>
                  <a:tcPr marT="43275" marB="43275" marR="86550" marL="86550"/>
                </a:tc>
                <a:tc>
                  <a:txBody>
                    <a:bodyPr/>
                    <a:lstStyle/>
                    <a:p>
                      <a:pPr indent="0" lvl="0" marL="0" marR="0" rtl="0" algn="l">
                        <a:spcBef>
                          <a:spcPts val="0"/>
                        </a:spcBef>
                        <a:spcAft>
                          <a:spcPts val="0"/>
                        </a:spcAft>
                        <a:buNone/>
                      </a:pPr>
                      <a:r>
                        <a:rPr lang="en-DE" sz="1700"/>
                        <a:t>True if precipitation (mm) in the 24 hours to 9am exceeds 1mm otherwise False</a:t>
                      </a:r>
                      <a:endParaRPr/>
                    </a:p>
                  </a:txBody>
                  <a:tcPr marT="43275" marB="43275" marR="86550" marL="86550"/>
                </a:tc>
              </a:tr>
              <a:tr h="384450">
                <a:tc>
                  <a:txBody>
                    <a:bodyPr/>
                    <a:lstStyle/>
                    <a:p>
                      <a:pPr indent="0" lvl="0" marL="0" marR="0" rtl="0" algn="l">
                        <a:spcBef>
                          <a:spcPts val="0"/>
                        </a:spcBef>
                        <a:spcAft>
                          <a:spcPts val="0"/>
                        </a:spcAft>
                        <a:buNone/>
                      </a:pPr>
                      <a:r>
                        <a:rPr lang="en-DE" sz="1700"/>
                        <a:t>RainTomorrow</a:t>
                      </a:r>
                      <a:endParaRPr/>
                    </a:p>
                  </a:txBody>
                  <a:tcPr marT="43275" marB="43275" marR="86550" marL="86550"/>
                </a:tc>
                <a:tc>
                  <a:txBody>
                    <a:bodyPr/>
                    <a:lstStyle/>
                    <a:p>
                      <a:pPr indent="0" lvl="0" marL="0" marR="0" rtl="0" algn="l">
                        <a:lnSpc>
                          <a:spcPct val="100000"/>
                        </a:lnSpc>
                        <a:spcBef>
                          <a:spcPts val="0"/>
                        </a:spcBef>
                        <a:spcAft>
                          <a:spcPts val="0"/>
                        </a:spcAft>
                        <a:buClr>
                          <a:schemeClr val="dk1"/>
                        </a:buClr>
                        <a:buSzPts val="1700"/>
                        <a:buFont typeface="Arial"/>
                        <a:buNone/>
                      </a:pPr>
                      <a:r>
                        <a:rPr lang="en-DE" sz="1700"/>
                        <a:t>Boolean: 1 (True) or 0 (False)</a:t>
                      </a:r>
                      <a:endParaRPr/>
                    </a:p>
                  </a:txBody>
                  <a:tcPr marT="43275" marB="43275" marR="86550" marL="86550"/>
                </a:tc>
                <a:tc>
                  <a:txBody>
                    <a:bodyPr/>
                    <a:lstStyle/>
                    <a:p>
                      <a:pPr indent="0" lvl="0" marL="0" marR="0" rtl="0" algn="l">
                        <a:spcBef>
                          <a:spcPts val="0"/>
                        </a:spcBef>
                        <a:spcAft>
                          <a:spcPts val="0"/>
                        </a:spcAft>
                        <a:buNone/>
                      </a:pPr>
                      <a:r>
                        <a:rPr lang="en-DE" sz="1700"/>
                        <a:t>If in the next day there was any precipitation (mm) exceeds 1mm otherwise False</a:t>
                      </a:r>
                      <a:endParaRPr/>
                    </a:p>
                  </a:txBody>
                  <a:tcPr marT="43275" marB="43275" marR="86550" marL="865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18"/>
          <p:cNvSpPr/>
          <p:nvPr/>
        </p:nvSpPr>
        <p:spPr>
          <a:xfrm>
            <a:off x="409575" y="633619"/>
            <a:ext cx="6838569" cy="5495925"/>
          </a:xfrm>
          <a:prstGeom prst="rect">
            <a:avLst/>
          </a:prstGeom>
          <a:solidFill>
            <a:schemeClr val="lt1"/>
          </a:solidFill>
          <a:ln cap="flat" cmpd="sng" w="9525">
            <a:solidFill>
              <a:srgbClr val="E4EEEE"/>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18"/>
          <p:cNvSpPr txBox="1"/>
          <p:nvPr/>
        </p:nvSpPr>
        <p:spPr>
          <a:xfrm>
            <a:off x="833237" y="905256"/>
            <a:ext cx="5991244" cy="11064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3200" u="none" cap="none" strike="noStrike">
                <a:solidFill>
                  <a:schemeClr val="dk1"/>
                </a:solidFill>
                <a:latin typeface="Arial"/>
                <a:ea typeface="Arial"/>
                <a:cs typeface="Arial"/>
                <a:sym typeface="Arial"/>
              </a:rPr>
              <a:t>The problem</a:t>
            </a:r>
            <a:endParaRPr/>
          </a:p>
        </p:txBody>
      </p:sp>
      <p:sp>
        <p:nvSpPr>
          <p:cNvPr id="147" name="Google Shape;147;p18"/>
          <p:cNvSpPr/>
          <p:nvPr/>
        </p:nvSpPr>
        <p:spPr>
          <a:xfrm>
            <a:off x="345567" y="1171300"/>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8" name="Google Shape;148;p18"/>
          <p:cNvSpPr/>
          <p:nvPr/>
        </p:nvSpPr>
        <p:spPr>
          <a:xfrm>
            <a:off x="877458" y="2093976"/>
            <a:ext cx="5846683" cy="9144"/>
          </a:xfrm>
          <a:prstGeom prst="rect">
            <a:avLst/>
          </a:prstGeom>
          <a:solidFill>
            <a:srgbClr val="BBD8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9" name="Google Shape;149;p18"/>
          <p:cNvSpPr txBox="1"/>
          <p:nvPr/>
        </p:nvSpPr>
        <p:spPr>
          <a:xfrm>
            <a:off x="698750" y="2551475"/>
            <a:ext cx="5994000" cy="3227100"/>
          </a:xfrm>
          <a:prstGeom prst="rect">
            <a:avLst/>
          </a:prstGeom>
          <a:noFill/>
          <a:ln>
            <a:noFill/>
          </a:ln>
        </p:spPr>
        <p:txBody>
          <a:bodyPr anchorCtr="0" anchor="t" bIns="45700" lIns="91425" spcFirstLastPara="1" rIns="91425" wrap="square" tIns="45700">
            <a:noAutofit/>
          </a:bodyPr>
          <a:lstStyle/>
          <a:p>
            <a:pPr indent="0" lvl="1" marL="228600" marR="0" rtl="0" algn="l">
              <a:lnSpc>
                <a:spcPct val="110000"/>
              </a:lnSpc>
              <a:spcBef>
                <a:spcPts val="600"/>
              </a:spcBef>
              <a:spcAft>
                <a:spcPts val="0"/>
              </a:spcAft>
              <a:buNone/>
            </a:pPr>
            <a:r>
              <a:rPr b="1" lang="en-DE" sz="1500">
                <a:solidFill>
                  <a:srgbClr val="0E101A"/>
                </a:solidFill>
              </a:rPr>
              <a:t>Questions: Will it rain tomorrow or not? Should you carry an umbrella tomorrow or not? May we simplify the dataset by trimming some uncorrelated features?</a:t>
            </a:r>
            <a:endParaRPr sz="1800"/>
          </a:p>
          <a:p>
            <a:pPr indent="-133350" lvl="1" marL="45720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23850" lvl="0" marL="457200" marR="0" rtl="0" algn="l">
              <a:lnSpc>
                <a:spcPct val="110000"/>
              </a:lnSpc>
              <a:spcBef>
                <a:spcPts val="600"/>
              </a:spcBef>
              <a:spcAft>
                <a:spcPts val="0"/>
              </a:spcAft>
              <a:buClr>
                <a:schemeClr val="dk1"/>
              </a:buClr>
              <a:buSzPts val="1500"/>
              <a:buChar char="-"/>
            </a:pPr>
            <a:r>
              <a:rPr lang="en-DE" sz="1500">
                <a:solidFill>
                  <a:schemeClr val="dk1"/>
                </a:solidFill>
              </a:rPr>
              <a:t>The </a:t>
            </a:r>
            <a:r>
              <a:rPr b="0" i="0" lang="en-DE" sz="1500" u="none" cap="none" strike="noStrike">
                <a:solidFill>
                  <a:schemeClr val="dk1"/>
                </a:solidFill>
                <a:latin typeface="Arial"/>
                <a:ea typeface="Arial"/>
                <a:cs typeface="Arial"/>
                <a:sym typeface="Arial"/>
              </a:rPr>
              <a:t>dataset is very unbalanced, and also has a lot of missing values.</a:t>
            </a:r>
            <a:endParaRPr/>
          </a:p>
          <a:p>
            <a:pPr indent="-323850" lvl="0" marL="457200" marR="0" rtl="0" algn="l">
              <a:lnSpc>
                <a:spcPct val="110000"/>
              </a:lnSpc>
              <a:spcBef>
                <a:spcPts val="0"/>
              </a:spcBef>
              <a:spcAft>
                <a:spcPts val="0"/>
              </a:spcAft>
              <a:buClr>
                <a:schemeClr val="dk1"/>
              </a:buClr>
              <a:buSzPts val="1500"/>
              <a:buChar char="-"/>
            </a:pPr>
            <a:r>
              <a:rPr lang="en-DE" sz="1500">
                <a:solidFill>
                  <a:schemeClr val="dk1"/>
                </a:solidFill>
              </a:rPr>
              <a:t>S</a:t>
            </a:r>
            <a:r>
              <a:rPr b="0" i="0" lang="en-DE" sz="1500" u="none" cap="none" strike="noStrike">
                <a:solidFill>
                  <a:schemeClr val="dk1"/>
                </a:solidFill>
                <a:latin typeface="Arial"/>
                <a:ea typeface="Arial"/>
                <a:cs typeface="Arial"/>
                <a:sym typeface="Arial"/>
              </a:rPr>
              <a:t>plit </a:t>
            </a:r>
            <a:r>
              <a:rPr lang="en-DE" sz="1500">
                <a:solidFill>
                  <a:schemeClr val="dk1"/>
                </a:solidFill>
              </a:rPr>
              <a:t>of the </a:t>
            </a:r>
            <a:r>
              <a:rPr b="0" i="0" lang="en-DE" sz="1500" u="none" cap="none" strike="noStrike">
                <a:solidFill>
                  <a:schemeClr val="dk1"/>
                </a:solidFill>
                <a:latin typeface="Arial"/>
                <a:ea typeface="Arial"/>
                <a:cs typeface="Arial"/>
                <a:sym typeface="Arial"/>
              </a:rPr>
              <a:t>dataset </a:t>
            </a:r>
            <a:r>
              <a:rPr lang="en-DE" sz="1500">
                <a:solidFill>
                  <a:schemeClr val="dk1"/>
                </a:solidFill>
              </a:rPr>
              <a:t>is decided as </a:t>
            </a:r>
            <a:r>
              <a:rPr b="0" i="0" lang="en-DE" sz="1500" u="none" cap="none" strike="noStrike">
                <a:solidFill>
                  <a:schemeClr val="dk1"/>
                </a:solidFill>
                <a:latin typeface="Arial"/>
                <a:ea typeface="Arial"/>
                <a:cs typeface="Arial"/>
                <a:sym typeface="Arial"/>
              </a:rPr>
              <a:t>65% trai</a:t>
            </a:r>
            <a:r>
              <a:rPr b="0" i="0" lang="en-DE" sz="1500" u="none" cap="none" strike="noStrike">
                <a:solidFill>
                  <a:schemeClr val="dk1"/>
                </a:solidFill>
                <a:latin typeface="Arial"/>
                <a:ea typeface="Arial"/>
                <a:cs typeface="Arial"/>
                <a:sym typeface="Arial"/>
              </a:rPr>
              <a:t>n</a:t>
            </a:r>
            <a:r>
              <a:rPr b="0" i="0" lang="en-DE" sz="1500" u="none" cap="none" strike="noStrike">
                <a:solidFill>
                  <a:schemeClr val="dk1"/>
                </a:solidFill>
                <a:latin typeface="Arial"/>
                <a:ea typeface="Arial"/>
                <a:cs typeface="Arial"/>
                <a:sym typeface="Arial"/>
              </a:rPr>
              <a:t>, 15% </a:t>
            </a:r>
            <a:r>
              <a:rPr lang="en-DE" sz="1500">
                <a:solidFill>
                  <a:schemeClr val="dk1"/>
                </a:solidFill>
              </a:rPr>
              <a:t>validation </a:t>
            </a:r>
            <a:r>
              <a:rPr b="0" i="0" lang="en-DE" sz="1500" u="none" cap="none" strike="noStrike">
                <a:solidFill>
                  <a:schemeClr val="dk1"/>
                </a:solidFill>
                <a:latin typeface="Arial"/>
                <a:ea typeface="Arial"/>
                <a:cs typeface="Arial"/>
                <a:sym typeface="Arial"/>
              </a:rPr>
              <a:t>and 20% test sets.</a:t>
            </a:r>
            <a:endParaRPr/>
          </a:p>
          <a:p>
            <a:pPr indent="-323850" lvl="0" marL="457200" marR="0" rtl="0" algn="l">
              <a:lnSpc>
                <a:spcPct val="110000"/>
              </a:lnSpc>
              <a:spcBef>
                <a:spcPts val="0"/>
              </a:spcBef>
              <a:spcAft>
                <a:spcPts val="0"/>
              </a:spcAft>
              <a:buClr>
                <a:schemeClr val="dk1"/>
              </a:buClr>
              <a:buSzPts val="1500"/>
              <a:buChar char="-"/>
            </a:pPr>
            <a:r>
              <a:rPr lang="en-DE" sz="1500">
                <a:solidFill>
                  <a:schemeClr val="dk1"/>
                </a:solidFill>
              </a:rPr>
              <a:t>In this </a:t>
            </a:r>
            <a:r>
              <a:rPr lang="en-DE" sz="1500">
                <a:solidFill>
                  <a:schemeClr val="dk1"/>
                </a:solidFill>
              </a:rPr>
              <a:t>dataset metrics are F</a:t>
            </a:r>
            <a:r>
              <a:rPr b="0" i="0" lang="en-DE" sz="1500" u="none" cap="none" strike="noStrike">
                <a:solidFill>
                  <a:schemeClr val="dk1"/>
                </a:solidFill>
                <a:latin typeface="Arial"/>
                <a:ea typeface="Arial"/>
                <a:cs typeface="Arial"/>
                <a:sym typeface="Arial"/>
              </a:rPr>
              <a:t>1, </a:t>
            </a:r>
            <a:r>
              <a:rPr lang="en-DE" sz="1500">
                <a:solidFill>
                  <a:schemeClr val="dk1"/>
                </a:solidFill>
              </a:rPr>
              <a:t>R</a:t>
            </a:r>
            <a:r>
              <a:rPr b="0" i="0" lang="en-DE" sz="1500" u="none" cap="none" strike="noStrike">
                <a:solidFill>
                  <a:schemeClr val="dk1"/>
                </a:solidFill>
                <a:latin typeface="Arial"/>
                <a:ea typeface="Arial"/>
                <a:cs typeface="Arial"/>
                <a:sym typeface="Arial"/>
              </a:rPr>
              <a:t>ecall and </a:t>
            </a:r>
            <a:r>
              <a:rPr lang="en-DE" sz="1500">
                <a:solidFill>
                  <a:schemeClr val="dk1"/>
                </a:solidFill>
              </a:rPr>
              <a:t>P</a:t>
            </a:r>
            <a:r>
              <a:rPr b="0" i="0" lang="en-DE" sz="1500" u="none" cap="none" strike="noStrike">
                <a:solidFill>
                  <a:schemeClr val="dk1"/>
                </a:solidFill>
                <a:latin typeface="Arial"/>
                <a:ea typeface="Arial"/>
                <a:cs typeface="Arial"/>
                <a:sym typeface="Arial"/>
              </a:rPr>
              <a:t>recision scores. </a:t>
            </a:r>
            <a:r>
              <a:rPr lang="en-DE" sz="1500">
                <a:solidFill>
                  <a:schemeClr val="dk1"/>
                </a:solidFill>
              </a:rPr>
              <a:t>Aim is </a:t>
            </a:r>
            <a:r>
              <a:rPr lang="en-DE" sz="1500">
                <a:solidFill>
                  <a:schemeClr val="dk1"/>
                </a:solidFill>
              </a:rPr>
              <a:t>maximize</a:t>
            </a:r>
            <a:r>
              <a:rPr lang="en-DE" sz="1500">
                <a:solidFill>
                  <a:schemeClr val="dk1"/>
                </a:solidFill>
              </a:rPr>
              <a:t> F1 and Recall scores while not dropping Precision </a:t>
            </a:r>
            <a:r>
              <a:rPr lang="en-DE" sz="1500">
                <a:solidFill>
                  <a:schemeClr val="dk1"/>
                </a:solidFill>
              </a:rPr>
              <a:t>too much.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nvSpPr>
        <p:spPr>
          <a:xfrm>
            <a:off x="391802" y="390249"/>
            <a:ext cx="5991244" cy="11064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DE" sz="3200" u="none" cap="none" strike="noStrike">
                <a:solidFill>
                  <a:schemeClr val="dk1"/>
                </a:solidFill>
                <a:latin typeface="Arial"/>
                <a:ea typeface="Arial"/>
                <a:cs typeface="Arial"/>
                <a:sym typeface="Arial"/>
              </a:rPr>
              <a:t>Analyzing the features</a:t>
            </a:r>
            <a:endParaRPr/>
          </a:p>
        </p:txBody>
      </p:sp>
      <p:sp>
        <p:nvSpPr>
          <p:cNvPr id="155" name="Google Shape;155;p19"/>
          <p:cNvSpPr txBox="1"/>
          <p:nvPr/>
        </p:nvSpPr>
        <p:spPr>
          <a:xfrm>
            <a:off x="389154" y="1496673"/>
            <a:ext cx="5993892" cy="4091402"/>
          </a:xfrm>
          <a:prstGeom prst="rect">
            <a:avLst/>
          </a:prstGeom>
          <a:noFill/>
          <a:ln>
            <a:noFill/>
          </a:ln>
        </p:spPr>
        <p:txBody>
          <a:bodyPr anchorCtr="0" anchor="t" bIns="45700" lIns="91425" spcFirstLastPara="1" rIns="91425" wrap="square" tIns="45700">
            <a:noAutofit/>
          </a:bodyPr>
          <a:lstStyle/>
          <a:p>
            <a:pPr indent="-228600" lvl="0" marL="285750" marR="0" rtl="0" algn="l">
              <a:lnSpc>
                <a:spcPct val="110000"/>
              </a:lnSpc>
              <a:spcBef>
                <a:spcPts val="0"/>
              </a:spcBef>
              <a:spcAft>
                <a:spcPts val="0"/>
              </a:spcAft>
              <a:buClr>
                <a:schemeClr val="dk1"/>
              </a:buClr>
              <a:buSzPts val="1500"/>
              <a:buFont typeface="Arial"/>
              <a:buChar char="•"/>
            </a:pPr>
            <a:r>
              <a:rPr b="0" i="0" lang="en-DE" sz="1500" u="none" cap="none" strike="noStrike">
                <a:solidFill>
                  <a:schemeClr val="dk1"/>
                </a:solidFill>
                <a:latin typeface="Arial"/>
                <a:ea typeface="Arial"/>
                <a:cs typeface="Arial"/>
                <a:sym typeface="Arial"/>
              </a:rPr>
              <a:t>For analyzing </a:t>
            </a:r>
            <a:r>
              <a:rPr lang="en-DE" sz="1500">
                <a:solidFill>
                  <a:schemeClr val="dk1"/>
                </a:solidFill>
              </a:rPr>
              <a:t>the </a:t>
            </a:r>
            <a:r>
              <a:rPr b="0" i="0" lang="en-DE" sz="1500" u="none" cap="none" strike="noStrike">
                <a:solidFill>
                  <a:schemeClr val="dk1"/>
                </a:solidFill>
                <a:latin typeface="Arial"/>
                <a:ea typeface="Arial"/>
                <a:cs typeface="Arial"/>
                <a:sym typeface="Arial"/>
              </a:rPr>
              <a:t>dataset: ydata-profiling – Profile Report</a:t>
            </a:r>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33350" lvl="0" marL="285750" marR="0" rtl="0" algn="l">
              <a:lnSpc>
                <a:spcPct val="110000"/>
              </a:lnSpc>
              <a:spcBef>
                <a:spcPts val="6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id="156" name="Google Shape;156;p19"/>
          <p:cNvPicPr preferRelativeResize="0"/>
          <p:nvPr/>
        </p:nvPicPr>
        <p:blipFill rotWithShape="1">
          <a:blip r:embed="rId3">
            <a:alphaModFix/>
          </a:blip>
          <a:srcRect b="0" l="0" r="0" t="0"/>
          <a:stretch/>
        </p:blipFill>
        <p:spPr>
          <a:xfrm>
            <a:off x="389154" y="1985360"/>
            <a:ext cx="7213600" cy="469900"/>
          </a:xfrm>
          <a:prstGeom prst="rect">
            <a:avLst/>
          </a:prstGeom>
          <a:noFill/>
          <a:ln>
            <a:noFill/>
          </a:ln>
        </p:spPr>
      </p:pic>
      <p:pic>
        <p:nvPicPr>
          <p:cNvPr id="157" name="Google Shape;157;p19"/>
          <p:cNvPicPr preferRelativeResize="0"/>
          <p:nvPr/>
        </p:nvPicPr>
        <p:blipFill rotWithShape="1">
          <a:blip r:embed="rId4">
            <a:alphaModFix/>
          </a:blip>
          <a:srcRect b="0" l="0" r="0" t="0"/>
          <a:stretch/>
        </p:blipFill>
        <p:spPr>
          <a:xfrm>
            <a:off x="1920765" y="2603097"/>
            <a:ext cx="8350470" cy="4075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0"/>
          <p:cNvSpPr/>
          <p:nvPr/>
        </p:nvSpPr>
        <p:spPr>
          <a:xfrm>
            <a:off x="0" y="0"/>
            <a:ext cx="12192000" cy="6858000"/>
          </a:xfrm>
          <a:prstGeom prst="rect">
            <a:avLst/>
          </a:prstGeom>
          <a:solidFill>
            <a:srgbClr val="7F7F7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3" name="Google Shape;163;p20"/>
          <p:cNvSpPr/>
          <p:nvPr/>
        </p:nvSpPr>
        <p:spPr>
          <a:xfrm>
            <a:off x="461331" y="480060"/>
            <a:ext cx="4180332" cy="2788074"/>
          </a:xfrm>
          <a:prstGeom prst="rect">
            <a:avLst/>
          </a:prstGeom>
          <a:solidFill>
            <a:srgbClr val="FFFFFF"/>
          </a:solidFill>
          <a:ln cap="flat" cmpd="sng" w="19050">
            <a:solidFill>
              <a:srgbClr val="96A4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creenshot of a computer&#10;&#10;Description automatically generated" id="164" name="Google Shape;164;p20"/>
          <p:cNvPicPr preferRelativeResize="0"/>
          <p:nvPr/>
        </p:nvPicPr>
        <p:blipFill rotWithShape="1">
          <a:blip r:embed="rId3">
            <a:alphaModFix/>
          </a:blip>
          <a:srcRect b="0" l="0" r="0" t="0"/>
          <a:stretch/>
        </p:blipFill>
        <p:spPr>
          <a:xfrm>
            <a:off x="622549" y="975382"/>
            <a:ext cx="3854945" cy="1811823"/>
          </a:xfrm>
          <a:prstGeom prst="rect">
            <a:avLst/>
          </a:prstGeom>
          <a:noFill/>
          <a:ln>
            <a:noFill/>
          </a:ln>
        </p:spPr>
      </p:pic>
      <p:sp>
        <p:nvSpPr>
          <p:cNvPr id="165" name="Google Shape;165;p20"/>
          <p:cNvSpPr/>
          <p:nvPr/>
        </p:nvSpPr>
        <p:spPr>
          <a:xfrm>
            <a:off x="461331" y="3603670"/>
            <a:ext cx="4180332" cy="2788074"/>
          </a:xfrm>
          <a:prstGeom prst="rect">
            <a:avLst/>
          </a:prstGeom>
          <a:solidFill>
            <a:srgbClr val="FFFFFF"/>
          </a:solidFill>
          <a:ln cap="flat" cmpd="sng" w="19050">
            <a:solidFill>
              <a:srgbClr val="96A4C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graph of a diagram&#10;&#10;Description automatically generated" id="166" name="Google Shape;166;p20"/>
          <p:cNvPicPr preferRelativeResize="0"/>
          <p:nvPr/>
        </p:nvPicPr>
        <p:blipFill rotWithShape="1">
          <a:blip r:embed="rId4">
            <a:alphaModFix/>
          </a:blip>
          <a:srcRect b="0" l="0" r="0" t="0"/>
          <a:stretch/>
        </p:blipFill>
        <p:spPr>
          <a:xfrm>
            <a:off x="622549" y="4145559"/>
            <a:ext cx="3854945" cy="1676901"/>
          </a:xfrm>
          <a:prstGeom prst="rect">
            <a:avLst/>
          </a:prstGeom>
          <a:noFill/>
          <a:ln>
            <a:noFill/>
          </a:ln>
        </p:spPr>
      </p:pic>
      <p:sp>
        <p:nvSpPr>
          <p:cNvPr id="167" name="Google Shape;167;p20"/>
          <p:cNvSpPr/>
          <p:nvPr/>
        </p:nvSpPr>
        <p:spPr>
          <a:xfrm>
            <a:off x="4980596" y="487090"/>
            <a:ext cx="6741849"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creenshot of a graph&#10;&#10;Description automatically generated" id="168" name="Google Shape;168;p20"/>
          <p:cNvPicPr preferRelativeResize="0"/>
          <p:nvPr/>
        </p:nvPicPr>
        <p:blipFill rotWithShape="1">
          <a:blip r:embed="rId5">
            <a:alphaModFix/>
          </a:blip>
          <a:srcRect b="0" l="0" r="0" t="0"/>
          <a:stretch/>
        </p:blipFill>
        <p:spPr>
          <a:xfrm>
            <a:off x="5144764" y="1344741"/>
            <a:ext cx="6410084" cy="4182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pic>
        <p:nvPicPr>
          <p:cNvPr descr="A screenshot of a computer&#10;&#10;Description automatically generated" id="173" name="Google Shape;173;p21"/>
          <p:cNvPicPr preferRelativeResize="0"/>
          <p:nvPr/>
        </p:nvPicPr>
        <p:blipFill rotWithShape="1">
          <a:blip r:embed="rId3">
            <a:alphaModFix/>
          </a:blip>
          <a:srcRect b="0" l="0" r="0" t="0"/>
          <a:stretch/>
        </p:blipFill>
        <p:spPr>
          <a:xfrm>
            <a:off x="457202" y="363360"/>
            <a:ext cx="5426764" cy="2821917"/>
          </a:xfrm>
          <a:prstGeom prst="rect">
            <a:avLst/>
          </a:prstGeom>
          <a:noFill/>
          <a:ln>
            <a:noFill/>
          </a:ln>
        </p:spPr>
      </p:pic>
      <p:pic>
        <p:nvPicPr>
          <p:cNvPr descr="A blue and white bar chart&#10;&#10;Description automatically generated with medium confidence" id="174" name="Google Shape;174;p21"/>
          <p:cNvPicPr preferRelativeResize="0"/>
          <p:nvPr/>
        </p:nvPicPr>
        <p:blipFill rotWithShape="1">
          <a:blip r:embed="rId4">
            <a:alphaModFix/>
          </a:blip>
          <a:srcRect b="0" l="0" r="0" t="0"/>
          <a:stretch/>
        </p:blipFill>
        <p:spPr>
          <a:xfrm>
            <a:off x="457201" y="3810704"/>
            <a:ext cx="5426764" cy="2401343"/>
          </a:xfrm>
          <a:prstGeom prst="rect">
            <a:avLst/>
          </a:prstGeom>
          <a:noFill/>
          <a:ln>
            <a:noFill/>
          </a:ln>
        </p:spPr>
      </p:pic>
      <p:sp>
        <p:nvSpPr>
          <p:cNvPr id="175" name="Google Shape;175;p21"/>
          <p:cNvSpPr/>
          <p:nvPr/>
        </p:nvSpPr>
        <p:spPr>
          <a:xfrm>
            <a:off x="6050280" y="0"/>
            <a:ext cx="9144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21"/>
          <p:cNvSpPr/>
          <p:nvPr/>
        </p:nvSpPr>
        <p:spPr>
          <a:xfrm>
            <a:off x="0" y="3383280"/>
            <a:ext cx="612648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creenshot of a computer&#10;&#10;Description automatically generated" id="177" name="Google Shape;177;p21"/>
          <p:cNvPicPr preferRelativeResize="0"/>
          <p:nvPr/>
        </p:nvPicPr>
        <p:blipFill rotWithShape="1">
          <a:blip r:embed="rId5">
            <a:alphaModFix/>
          </a:blip>
          <a:srcRect b="0" l="0" r="0" t="0"/>
          <a:stretch/>
        </p:blipFill>
        <p:spPr>
          <a:xfrm>
            <a:off x="6308034" y="1925386"/>
            <a:ext cx="5426764" cy="28626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nalogousFromLightSeedLeftStep">
      <a:dk1>
        <a:srgbClr val="000000"/>
      </a:dk1>
      <a:lt1>
        <a:srgbClr val="FFFFFF"/>
      </a:lt1>
      <a:dk2>
        <a:srgbClr val="213B36"/>
      </a:dk2>
      <a:lt2>
        <a:srgbClr val="E8E6E2"/>
      </a:lt2>
      <a:accent1>
        <a:srgbClr val="96A4C6"/>
      </a:accent1>
      <a:accent2>
        <a:srgbClr val="7FA8BA"/>
      </a:accent2>
      <a:accent3>
        <a:srgbClr val="82ACA7"/>
      </a:accent3>
      <a:accent4>
        <a:srgbClr val="77AE90"/>
      </a:accent4>
      <a:accent5>
        <a:srgbClr val="81AC83"/>
      </a:accent5>
      <a:accent6>
        <a:srgbClr val="89AB75"/>
      </a:accent6>
      <a:hlink>
        <a:srgbClr val="92815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