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17"/>
  </p:handoutMasterIdLst>
  <p:sldIdLst>
    <p:sldId id="269" r:id="rId3"/>
    <p:sldId id="278" r:id="rId4"/>
    <p:sldId id="287" r:id="rId5"/>
    <p:sldId id="309" r:id="rId6"/>
    <p:sldId id="296" r:id="rId7"/>
    <p:sldId id="310" r:id="rId9"/>
    <p:sldId id="299" r:id="rId10"/>
    <p:sldId id="301" r:id="rId11"/>
    <p:sldId id="302" r:id="rId12"/>
    <p:sldId id="305" r:id="rId13"/>
    <p:sldId id="300" r:id="rId14"/>
    <p:sldId id="306" r:id="rId15"/>
    <p:sldId id="277" r:id="rId16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66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CC"/>
    <a:srgbClr val="00CC00"/>
    <a:srgbClr val="CCCC00"/>
    <a:srgbClr val="00CC66"/>
    <a:srgbClr val="FF0066"/>
    <a:srgbClr val="0066CC"/>
    <a:srgbClr val="FF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0" autoAdjust="0"/>
    <p:restoredTop sz="80550" autoAdjust="0"/>
  </p:normalViewPr>
  <p:slideViewPr>
    <p:cSldViewPr>
      <p:cViewPr varScale="1">
        <p:scale>
          <a:sx n="71" d="100"/>
          <a:sy n="71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738" tIns="46368" rIns="92738" bIns="46368" numCol="1" anchor="t" anchorCtr="0" compatLnSpc="1"/>
          <a:lstStyle>
            <a:lvl1pPr defTabSz="925830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738" tIns="46368" rIns="92738" bIns="46368" numCol="1" anchor="t" anchorCtr="0" compatLnSpc="1"/>
          <a:lstStyle>
            <a:lvl1pPr algn="r" defTabSz="925830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738" tIns="46368" rIns="92738" bIns="46368" numCol="1" anchor="b" anchorCtr="0" compatLnSpc="1"/>
          <a:lstStyle>
            <a:lvl1pPr defTabSz="925830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738" tIns="46368" rIns="92738" bIns="46368" numCol="1" anchor="b" anchorCtr="0" compatLnSpc="1"/>
          <a:lstStyle>
            <a:lvl1pPr algn="r" defTabSz="925830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713F52-740D-410F-BA55-7FF476B849D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21" tIns="0" rIns="19321" bIns="0" numCol="1" anchor="t" anchorCtr="0" compatLnSpc="1"/>
          <a:lstStyle>
            <a:lvl1pPr defTabSz="925830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21" tIns="0" rIns="19321" bIns="0" numCol="1" anchor="t" anchorCtr="0" compatLnSpc="1"/>
          <a:lstStyle>
            <a:lvl1pPr algn="r" defTabSz="925830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382" tIns="46692" rIns="93382" bIns="46692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21" tIns="0" rIns="19321" bIns="0" numCol="1" anchor="b" anchorCtr="0" compatLnSpc="1"/>
          <a:lstStyle>
            <a:lvl1pPr defTabSz="925830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21" tIns="0" rIns="19321" bIns="0" numCol="1" anchor="b" anchorCtr="0" compatLnSpc="1"/>
          <a:lstStyle>
            <a:lvl1pPr algn="r" defTabSz="925830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C7CBCA8-D9B2-48B9-8DE5-B7D4E2BD615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7CBCA8-D9B2-48B9-8DE5-B7D4E2BD615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7CBCA8-D9B2-48B9-8DE5-B7D4E2BD615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b"/>
          <a:lstStyle>
            <a:lvl1pPr algn="ctr">
              <a:lnSpc>
                <a:spcPct val="100000"/>
              </a:lnSpc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/>
          <a:lstStyle>
            <a:lvl1pPr marL="0" indent="0" algn="ctr">
              <a:spcBef>
                <a:spcPct val="0"/>
              </a:spcBef>
              <a:buClrTx/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75A3C-108F-4A23-B3F4-F1140835B8D6}" type="datetime1">
              <a:rPr lang="en-US" altLang="zh-CN"/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西南科技大学  理学院</a:t>
            </a:r>
            <a:endParaRPr lang="en-US" altLang="zh-CN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4A3D7-A56A-463E-929F-A8C68D7569D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A6B3-35D7-4EAD-8DFD-EBED39236A4A}" type="datetime1">
              <a:rPr lang="en-US" altLang="zh-CN"/>
            </a:fld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西南科技大学  理学院</a:t>
            </a: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6A0F-8B2D-47BC-BEC5-A3D8C546D3B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9D1B4-5692-45C0-92BE-19A65B75A4B6}" type="datetime1">
              <a:rPr lang="en-US" altLang="zh-CN"/>
            </a:fld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西南科技大学  理学院</a:t>
            </a: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46EFE-1DAF-4160-8BF3-08D39C1E01E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6233A-7970-4494-9BE6-E4B7234E07B8}" type="datetime1">
              <a:rPr lang="en-US" altLang="zh-CN"/>
            </a:fld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西南科技大学  理学院</a:t>
            </a: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AF16F-2577-4ADF-9C42-4EC6A96BDA5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61D46-F2B9-4F31-9619-167F299D003A}" type="datetime1">
              <a:rPr lang="en-US" altLang="zh-CN"/>
            </a:fld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西南科技大学  理学院</a:t>
            </a: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49652-4A65-48ED-A30B-BEA8BB5570B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09849-04A5-4262-A914-59D8546B9231}" type="datetime1">
              <a:rPr lang="en-US" altLang="zh-CN"/>
            </a:fld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西南科技大学  理学院</a:t>
            </a: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47C0D-F5E0-4E16-BF02-B3AFB1C161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D58D3-8AB9-434A-ACAC-EEBE09D03D8A}" type="datetime1">
              <a:rPr lang="en-US" altLang="zh-CN"/>
            </a:fld>
            <a:endParaRPr lang="en-US" altLang="zh-CN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西南科技大学  理学院</a:t>
            </a:r>
            <a:endParaRPr lang="en-US" altLang="zh-CN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3B488-0D14-4497-8F27-819BC214C65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DB504-D68F-4822-8E6F-93AC5FAA9666}" type="datetime1">
              <a:rPr lang="en-US" altLang="zh-CN"/>
            </a:fld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西南科技大学  理学院</a:t>
            </a:r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5D0AD-31B9-4AF5-9CF2-335D77DD984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6272D-35D3-49D9-B344-406F34C548E4}" type="datetime1">
              <a:rPr lang="en-US" altLang="zh-CN"/>
            </a:fld>
            <a:endParaRPr lang="en-US" altLang="zh-CN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西南科技大学  理学院</a:t>
            </a:r>
            <a:endParaRPr lang="en-US" altLang="zh-C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12E2-F416-46DE-905A-5F05180F01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07A43-B1A1-478B-A2CE-4A23CFFE5231}" type="datetime1">
              <a:rPr lang="en-US" altLang="zh-CN"/>
            </a:fld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西南科技大学  理学院</a:t>
            </a: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5BFAD-A49C-4E19-B3FA-F290C4DFCF8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GB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C8223-0711-4CE5-8C71-7B90B2ADFB81}" type="datetime1">
              <a:rPr lang="en-US" altLang="zh-CN"/>
            </a:fld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西南科技大学  理学院</a:t>
            </a: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B07FF-8BD2-496E-AA7E-D7FA59DCB92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7" rIns="92075" bIns="46037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7" rIns="92075" bIns="46037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7" rIns="92075" bIns="46037" numCol="1" anchor="b" anchorCtr="0" compatLnSpc="1"/>
          <a:lstStyle>
            <a:lvl1pPr>
              <a:defRPr sz="100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20230DA-1A5E-4D07-80CD-4A5EDA205B30}" type="datetime1">
              <a:rPr lang="en-US" altLang="zh-CN"/>
            </a:fld>
            <a:endParaRPr lang="en-US" altLang="zh-CN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7" rIns="92075" bIns="46037" numCol="1" anchor="b" anchorCtr="0" compatLnSpc="1"/>
          <a:lstStyle>
            <a:lvl1pPr>
              <a:defRPr sz="100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西南科技大学  理学院</a:t>
            </a:r>
            <a:endParaRPr lang="en-US" altLang="zh-CN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7" rIns="92075" bIns="46037" numCol="1" anchor="b" anchorCtr="0" compatLnSpc="1"/>
          <a:lstStyle>
            <a:lvl1pPr algn="r">
              <a:defRPr sz="100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A2F1098-5DA9-4440-B506-D6F14A4F5B4F}" type="slidenum">
              <a:rPr lang="zh-CN" altLang="en-US"/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+mn-ea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longqiang@swust.edu.c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57290" y="1652574"/>
            <a:ext cx="6477000" cy="1347798"/>
          </a:xfrm>
        </p:spPr>
        <p:txBody>
          <a:bodyPr/>
          <a:lstStyle/>
          <a:p>
            <a:pPr eaLnBrk="1" hangingPunct="1"/>
            <a:r>
              <a:rPr lang="zh-CN" altLang="en-US" sz="4800" dirty="0" smtClean="0"/>
              <a:t>最优化理论与算法</a:t>
            </a:r>
            <a:endParaRPr lang="zh-CN" altLang="en-US" sz="480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500438"/>
            <a:ext cx="6480175" cy="1428760"/>
          </a:xfrm>
          <a:ln w="9525"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龙强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西南科技大学    理学院</a:t>
            </a:r>
            <a:endParaRPr lang="zh-CN" altLang="en-US" sz="20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835" y="706755"/>
            <a:ext cx="7200000" cy="66061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参考书目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6233A-7970-4494-9BE6-E4B7234E07B8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西南科技大学  理学院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16F-2577-4ADF-9C42-4EC6A96BDA51}" type="slidenum">
              <a:rPr lang="zh-CN" altLang="en-US" smtClean="0"/>
            </a:fld>
            <a:endParaRPr lang="en-US" altLang="zh-CN"/>
          </a:p>
        </p:txBody>
      </p:sp>
      <p:pic>
        <p:nvPicPr>
          <p:cNvPr id="7" name="内容占位符 6" descr="u=1436031642,605519023&amp;fm=26&amp;gp=0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参考书目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6233A-7970-4494-9BE6-E4B7234E07B8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西南科技大学  理学院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16F-2577-4ADF-9C42-4EC6A96BDA51}" type="slidenum">
              <a:rPr lang="zh-CN" altLang="en-US" smtClean="0"/>
            </a:fld>
            <a:endParaRPr lang="en-US" altLang="zh-CN"/>
          </a:p>
        </p:txBody>
      </p:sp>
      <p:pic>
        <p:nvPicPr>
          <p:cNvPr id="7" name="内容占位符 6" descr="OI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48860" y="0"/>
            <a:ext cx="4295140" cy="686879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参考书目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6233A-7970-4494-9BE6-E4B7234E07B8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西南科技大学  理学院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16F-2577-4ADF-9C42-4EC6A96BDA51}" type="slidenum">
              <a:rPr lang="zh-CN" altLang="en-US" smtClean="0"/>
            </a:fld>
            <a:endParaRPr lang="en-US" altLang="zh-CN"/>
          </a:p>
        </p:txBody>
      </p:sp>
      <p:pic>
        <p:nvPicPr>
          <p:cNvPr id="10" name="内容占位符 9" descr="c3984f0870439f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64075" y="0"/>
            <a:ext cx="4479925" cy="6858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22FC27-A961-47A2-91E3-1E7B339FF619}" type="slidenum">
              <a:rPr lang="zh-CN" altLang="en-US" smtClean="0">
                <a:latin typeface="Century Gothic" panose="020B0502020202020204"/>
                <a:ea typeface="宋体" panose="02010600030101010101" pitchFamily="2" charset="-122"/>
              </a:rPr>
            </a:fld>
            <a:endParaRPr lang="en-US" altLang="zh-CN" smtClean="0"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699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zh-CN" smtClean="0"/>
          </a:p>
        </p:txBody>
      </p:sp>
      <p:grpSp>
        <p:nvGrpSpPr>
          <p:cNvPr id="29700" name="组合 8"/>
          <p:cNvGrpSpPr/>
          <p:nvPr/>
        </p:nvGrpSpPr>
        <p:grpSpPr bwMode="auto">
          <a:xfrm>
            <a:off x="1500188" y="1714500"/>
            <a:ext cx="6143625" cy="4000500"/>
            <a:chOff x="857250" y="420688"/>
            <a:chExt cx="7661275" cy="5270478"/>
          </a:xfrm>
        </p:grpSpPr>
        <p:pic>
          <p:nvPicPr>
            <p:cNvPr id="29703" name="Picture 4" descr="thankyou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857250" y="420688"/>
              <a:ext cx="3925888" cy="526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4" name="Picture 5" descr="question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0" y="428604"/>
              <a:ext cx="3946525" cy="526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701" name="日期占位符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480825F-CC7B-4E3C-9F52-A1A1BD7F277D}" type="datetime1">
              <a:rPr lang="en-US" altLang="zh-CN" smtClean="0">
                <a:latin typeface="Century Gothic" panose="020B0502020202020204"/>
                <a:ea typeface="宋体" panose="02010600030101010101" pitchFamily="2" charset="-122"/>
              </a:rPr>
            </a:fld>
            <a:endParaRPr lang="en-US" altLang="zh-CN" smtClean="0"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29702" name="页脚占位符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Century Gothic" panose="020B0502020202020204"/>
                <a:ea typeface="宋体" panose="02010600030101010101" pitchFamily="2" charset="-122"/>
              </a:rPr>
              <a:t>西南科技大学  理学院</a:t>
            </a:r>
            <a:endParaRPr lang="en-US" altLang="zh-CN" smtClean="0">
              <a:latin typeface="Century Gothic" panose="020B0502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自我介绍</a:t>
            </a:r>
            <a:endParaRPr lang="zh-CN" altLang="en-GB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9B7126F-59AC-4D24-8D14-8E6347D114CE}" type="datetime1">
              <a:rPr lang="en-US" altLang="zh-CN" smtClean="0">
                <a:latin typeface="Century Gothic" panose="020B0502020202020204"/>
                <a:ea typeface="宋体" panose="02010600030101010101" pitchFamily="2" charset="-122"/>
              </a:rPr>
            </a:fld>
            <a:endParaRPr lang="en-US" altLang="zh-CN" smtClean="0"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Century Gothic" panose="020B0502020202020204"/>
                <a:ea typeface="宋体" panose="02010600030101010101" pitchFamily="2" charset="-122"/>
              </a:rPr>
              <a:t>西南科技大学  理学院</a:t>
            </a:r>
            <a:endParaRPr lang="en-US" altLang="zh-CN" smtClean="0"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878A99-12FD-44C3-85AD-A22210844191}" type="slidenum">
              <a:rPr lang="zh-CN" altLang="en-US" smtClean="0">
                <a:latin typeface="Century Gothic" panose="020B0502020202020204"/>
                <a:ea typeface="宋体" panose="02010600030101010101" pitchFamily="2" charset="-122"/>
              </a:rPr>
            </a:fld>
            <a:endParaRPr lang="en-US" altLang="zh-CN" smtClean="0"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752600"/>
            <a:ext cx="5791200" cy="4319588"/>
          </a:xfrm>
        </p:spPr>
        <p:txBody>
          <a:bodyPr/>
          <a:lstStyle/>
          <a:p>
            <a:pPr eaLnBrk="1" hangingPunct="1"/>
            <a:r>
              <a:rPr lang="zh-CN" altLang="en-US" dirty="0"/>
              <a:t>龙强</a:t>
            </a:r>
            <a:endParaRPr lang="en-US" altLang="zh-CN" dirty="0"/>
          </a:p>
          <a:p>
            <a:pPr eaLnBrk="1" hangingPunct="1"/>
            <a:r>
              <a:rPr lang="zh-CN" altLang="en-US" dirty="0"/>
              <a:t>重庆师范大学硕士毕业；澳大利亚联邦大学博士毕业。</a:t>
            </a:r>
            <a:endParaRPr lang="en-US" altLang="zh-CN" dirty="0"/>
          </a:p>
          <a:p>
            <a:pPr eaLnBrk="1" hangingPunct="1"/>
            <a:r>
              <a:rPr lang="zh-CN" altLang="en-US" dirty="0"/>
              <a:t>爱好：篮球、羽毛球</a:t>
            </a:r>
            <a:endParaRPr lang="en-US" altLang="zh-CN" dirty="0"/>
          </a:p>
          <a:p>
            <a:pPr eaLnBrk="1" hangingPunct="1"/>
            <a:r>
              <a:rPr lang="zh-CN" altLang="en-US" dirty="0"/>
              <a:t>办公室：东</a:t>
            </a:r>
            <a:r>
              <a:rPr lang="en-US" altLang="zh-CN" dirty="0"/>
              <a:t>9A-527</a:t>
            </a:r>
            <a:endParaRPr lang="en-US" altLang="zh-CN" dirty="0"/>
          </a:p>
          <a:p>
            <a:pPr eaLnBrk="1" hangingPunct="1"/>
            <a:r>
              <a:rPr lang="zh-CN" altLang="en-US" dirty="0"/>
              <a:t>联系方式：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AU" altLang="zh-CN" dirty="0"/>
              <a:t>E-mail: </a:t>
            </a:r>
            <a:r>
              <a:rPr lang="en-AU" altLang="zh-CN" dirty="0">
                <a:hlinkClick r:id="rId1"/>
              </a:rPr>
              <a:t>longqiang@swust.edu.cn</a:t>
            </a:r>
            <a:endParaRPr lang="en-AU" altLang="zh-CN" dirty="0"/>
          </a:p>
          <a:p>
            <a:pPr eaLnBrk="1" hangingPunct="1">
              <a:buFontTx/>
              <a:buNone/>
            </a:pPr>
            <a:r>
              <a:rPr lang="en-AU" altLang="zh-CN" dirty="0"/>
              <a:t>   QQ: 27131375</a:t>
            </a:r>
            <a:endParaRPr lang="en-AU" altLang="zh-CN" dirty="0"/>
          </a:p>
          <a:p>
            <a:pPr eaLnBrk="1" hangingPunct="1">
              <a:buFontTx/>
              <a:buNone/>
            </a:pPr>
            <a:endParaRPr lang="en-AU" altLang="zh-CN" dirty="0"/>
          </a:p>
          <a:p>
            <a:pPr eaLnBrk="1" hangingPunct="1">
              <a:buFontTx/>
              <a:buNone/>
            </a:pPr>
            <a:endParaRPr lang="en-US" altLang="zh-CN" dirty="0"/>
          </a:p>
          <a:p>
            <a:pPr eaLnBrk="1" hangingPunct="1"/>
            <a:endParaRPr lang="en-AU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GB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最优化理论与算法简介</a:t>
            </a:r>
            <a:endParaRPr lang="zh-CN" altLang="en-US" dirty="0" smtClean="0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最优化理论与算法是一个重要的数学分支，它所研究的问题是讨论在众多的方案中什么样的方案是最优方案，以及如何找出最优方案。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例如：工程设计中怎样选择设计参数，使得设计方案既能满足设计要求，又能降低成本。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例如：资源分配中，怎样分配有限的资源，使得分配方案既能满足各方面的基本要求，又能获得好的经济效益。</a:t>
            </a:r>
            <a:endParaRPr lang="zh-CN" altLang="en-US" dirty="0" smtClean="0"/>
          </a:p>
        </p:txBody>
      </p:sp>
      <p:sp>
        <p:nvSpPr>
          <p:cNvPr id="18435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E437EEA-3AD4-463F-B0C2-1A9076614D3D}" type="datetime1">
              <a:rPr lang="en-US" altLang="zh-CN" smtClean="0">
                <a:latin typeface="Century Gothic" panose="020B0502020202020204"/>
                <a:ea typeface="宋体" panose="02010600030101010101" pitchFamily="2" charset="-122"/>
              </a:rPr>
            </a:fld>
            <a:endParaRPr lang="en-US" altLang="zh-CN" smtClean="0"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1843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Century Gothic" panose="020B0502020202020204"/>
                <a:ea typeface="宋体" panose="02010600030101010101" pitchFamily="2" charset="-122"/>
              </a:rPr>
              <a:t>西南科技大学  理学院</a:t>
            </a:r>
            <a:endParaRPr lang="en-US" altLang="zh-CN" smtClean="0"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184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D4C223-BBEB-4423-8439-A4440235CD8C}" type="slidenum">
              <a:rPr lang="zh-CN" altLang="en-US" smtClean="0">
                <a:latin typeface="Century Gothic" panose="020B0502020202020204"/>
                <a:ea typeface="宋体" panose="02010600030101010101" pitchFamily="2" charset="-122"/>
              </a:rPr>
            </a:fld>
            <a:endParaRPr lang="en-US" altLang="zh-CN" smtClean="0">
              <a:latin typeface="Century Gothic" panose="020B0502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最优化理论与算法简介</a:t>
            </a:r>
            <a:endParaRPr lang="zh-CN" altLang="en-US" dirty="0" smtClean="0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1981200" y="1680845"/>
            <a:ext cx="5791200" cy="38862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17</a:t>
            </a:r>
            <a:r>
              <a:rPr lang="zh-CN" altLang="en-US" dirty="0" smtClean="0"/>
              <a:t>世纪，微积分中已经出现了极值问题，后来又出现了</a:t>
            </a:r>
            <a:r>
              <a:rPr lang="en-US" altLang="zh-CN" dirty="0" smtClean="0"/>
              <a:t>Lagrange</a:t>
            </a:r>
            <a:r>
              <a:rPr lang="zh-CN" altLang="en-US" dirty="0" smtClean="0"/>
              <a:t>乘法；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1847</a:t>
            </a:r>
            <a:r>
              <a:rPr lang="zh-CN" altLang="en-US" dirty="0" smtClean="0"/>
              <a:t>年，法国数学家</a:t>
            </a:r>
            <a:r>
              <a:rPr lang="en-US" altLang="zh-CN" dirty="0" smtClean="0"/>
              <a:t>Cauchy</a:t>
            </a:r>
            <a:r>
              <a:rPr lang="zh-CN" altLang="en-US" dirty="0" smtClean="0"/>
              <a:t>提出了最速下降法；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19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40</a:t>
            </a:r>
            <a:r>
              <a:rPr lang="zh-CN" altLang="en-US" dirty="0" smtClean="0"/>
              <a:t>年代，第二次世界大战期间，优化问题在战争中得到了充分的运用和发展；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40</a:t>
            </a:r>
            <a:r>
              <a:rPr lang="zh-CN" altLang="en-US" dirty="0" smtClean="0"/>
              <a:t>年代以来，优化问题成为一门独立的学科，出现了线性规矩、整数规划、非线性规划、几何规划等许多分支。</a:t>
            </a:r>
            <a:endParaRPr lang="zh-CN" altLang="en-US" dirty="0" smtClean="0"/>
          </a:p>
        </p:txBody>
      </p:sp>
      <p:sp>
        <p:nvSpPr>
          <p:cNvPr id="18435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E437EEA-3AD4-463F-B0C2-1A9076614D3D}" type="datetime1">
              <a:rPr lang="en-US" altLang="zh-CN" smtClean="0">
                <a:latin typeface="Century Gothic" panose="020B0502020202020204"/>
                <a:ea typeface="宋体" panose="02010600030101010101" pitchFamily="2" charset="-122"/>
              </a:rPr>
            </a:fld>
            <a:endParaRPr lang="en-US" altLang="zh-CN" smtClean="0"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1843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Century Gothic" panose="020B0502020202020204"/>
                <a:ea typeface="宋体" panose="02010600030101010101" pitchFamily="2" charset="-122"/>
              </a:rPr>
              <a:t>西南科技大学  理学院</a:t>
            </a:r>
            <a:endParaRPr lang="en-US" altLang="zh-CN" smtClean="0"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184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D4C223-BBEB-4423-8439-A4440235CD8C}" type="slidenum">
              <a:rPr lang="zh-CN" altLang="en-US" smtClean="0">
                <a:latin typeface="Century Gothic" panose="020B0502020202020204"/>
                <a:ea typeface="宋体" panose="02010600030101010101" pitchFamily="2" charset="-122"/>
              </a:rPr>
            </a:fld>
            <a:endParaRPr lang="en-US" altLang="zh-CN" smtClean="0">
              <a:latin typeface="Century Gothic" panose="020B0502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课程内容介绍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6233A-7970-4494-9BE6-E4B7234E07B8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西南科技大学  理学院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16F-2577-4ADF-9C42-4EC6A96BDA51}" type="slidenum">
              <a:rPr lang="zh-CN" altLang="en-US" smtClean="0"/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981200" y="1485900"/>
            <a:ext cx="5791200" cy="4629150"/>
          </a:xfrm>
        </p:spPr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 altLang="en-US" sz="1300" dirty="0"/>
              <a:t>第一部分 预备知识</a:t>
            </a:r>
            <a:endParaRPr lang="zh-CN" altLang="en-US" sz="13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300" dirty="0"/>
              <a:t>第</a:t>
            </a:r>
            <a:r>
              <a:rPr lang="en-US" altLang="zh-CN" sz="1300" dirty="0"/>
              <a:t>1</a:t>
            </a:r>
            <a:r>
              <a:rPr lang="zh-CN" altLang="en-US" sz="1300" dirty="0"/>
              <a:t>章 最优化基础</a:t>
            </a:r>
            <a:endParaRPr lang="zh-CN" altLang="en-US" sz="13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300" dirty="0"/>
              <a:t>第二部分 线性规划</a:t>
            </a:r>
            <a:endParaRPr lang="zh-CN" altLang="en-US" sz="13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300" dirty="0"/>
              <a:t>第</a:t>
            </a:r>
            <a:r>
              <a:rPr lang="en-US" altLang="zh-CN" sz="1300" dirty="0"/>
              <a:t>2</a:t>
            </a:r>
            <a:r>
              <a:rPr lang="zh-CN" altLang="en-US" sz="1300" dirty="0"/>
              <a:t>章 线性规划</a:t>
            </a:r>
            <a:endParaRPr lang="zh-CN" altLang="en-US" sz="13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300" dirty="0"/>
              <a:t>第三部分 最优性条件</a:t>
            </a:r>
            <a:endParaRPr lang="zh-CN" altLang="en-US" sz="13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300" dirty="0"/>
              <a:t>第</a:t>
            </a:r>
            <a:r>
              <a:rPr lang="en-US" altLang="zh-CN" sz="1300" dirty="0"/>
              <a:t>3</a:t>
            </a:r>
            <a:r>
              <a:rPr lang="zh-CN" altLang="en-US" sz="1300" dirty="0"/>
              <a:t>章 最优性条件</a:t>
            </a:r>
            <a:endParaRPr lang="zh-CN" altLang="en-US" sz="13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300" dirty="0"/>
              <a:t>第四部分 无约束非线性规划</a:t>
            </a:r>
            <a:endParaRPr lang="zh-CN" altLang="en-US" sz="13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300" dirty="0"/>
              <a:t>第</a:t>
            </a:r>
            <a:r>
              <a:rPr lang="en-US" altLang="zh-CN" sz="1300" dirty="0"/>
              <a:t>4</a:t>
            </a:r>
            <a:r>
              <a:rPr lang="zh-CN" altLang="en-US" sz="1300" dirty="0"/>
              <a:t>章 一维搜索</a:t>
            </a:r>
            <a:endParaRPr lang="zh-CN" altLang="en-US" sz="13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300" dirty="0"/>
              <a:t>第</a:t>
            </a:r>
            <a:r>
              <a:rPr lang="en-US" altLang="zh-CN" sz="1300" dirty="0"/>
              <a:t>5</a:t>
            </a:r>
            <a:r>
              <a:rPr lang="zh-CN" altLang="en-US" sz="1300" dirty="0"/>
              <a:t>章 无约束非线性规划的导数方法</a:t>
            </a:r>
            <a:endParaRPr lang="zh-CN" altLang="en-US" sz="13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300" dirty="0"/>
              <a:t>第</a:t>
            </a:r>
            <a:r>
              <a:rPr lang="en-US" altLang="zh-CN" sz="1300" dirty="0"/>
              <a:t>6</a:t>
            </a:r>
            <a:r>
              <a:rPr lang="zh-CN" altLang="en-US" sz="1300" dirty="0"/>
              <a:t>章 无约束非线性规划的直接法</a:t>
            </a:r>
            <a:endParaRPr lang="zh-CN" altLang="en-US" sz="13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300" dirty="0"/>
              <a:t>第五部分：约束非线性规划</a:t>
            </a:r>
            <a:endParaRPr lang="zh-CN" altLang="en-US" sz="13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300" dirty="0"/>
              <a:t>第</a:t>
            </a:r>
            <a:r>
              <a:rPr lang="en-US" altLang="zh-CN" sz="1300" dirty="0"/>
              <a:t>7</a:t>
            </a:r>
            <a:r>
              <a:rPr lang="zh-CN" altLang="en-US" sz="1300" dirty="0"/>
              <a:t>章 约束非线性规划的可行方向法</a:t>
            </a:r>
            <a:endParaRPr lang="zh-CN" altLang="en-US" sz="13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300" dirty="0"/>
              <a:t>第</a:t>
            </a:r>
            <a:r>
              <a:rPr lang="en-US" altLang="zh-CN" sz="1300" dirty="0"/>
              <a:t>8</a:t>
            </a:r>
            <a:r>
              <a:rPr lang="zh-CN" altLang="en-US" sz="1300" dirty="0"/>
              <a:t>章 约束非线性规划的罚函数法</a:t>
            </a:r>
            <a:endParaRPr lang="zh-CN" altLang="en-US" sz="13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300" dirty="0"/>
              <a:t>第六部分：特殊优化问题</a:t>
            </a:r>
            <a:endParaRPr lang="zh-CN" altLang="en-US" sz="13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300" dirty="0"/>
              <a:t>第</a:t>
            </a:r>
            <a:r>
              <a:rPr lang="en-US" altLang="zh-CN" sz="1300" dirty="0"/>
              <a:t>9</a:t>
            </a:r>
            <a:r>
              <a:rPr lang="zh-CN" altLang="en-US" sz="1300" dirty="0"/>
              <a:t>章 非线性最小二乘问题</a:t>
            </a:r>
            <a:endParaRPr lang="zh-CN" altLang="en-US" sz="13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300" dirty="0"/>
              <a:t>第</a:t>
            </a:r>
            <a:r>
              <a:rPr lang="en-US" altLang="zh-CN" sz="1300" dirty="0"/>
              <a:t>10</a:t>
            </a:r>
            <a:r>
              <a:rPr lang="zh-CN" altLang="en-US" sz="1300" dirty="0"/>
              <a:t>章 二次规划</a:t>
            </a:r>
            <a:endParaRPr lang="zh-CN" altLang="en-US" sz="13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300" dirty="0"/>
              <a:t>第</a:t>
            </a:r>
            <a:r>
              <a:rPr lang="en-US" altLang="zh-CN" sz="1300" dirty="0"/>
              <a:t>11</a:t>
            </a:r>
            <a:r>
              <a:rPr lang="zh-CN" altLang="en-US" sz="1300" dirty="0"/>
              <a:t>章 序列二次规划</a:t>
            </a:r>
            <a:endParaRPr lang="zh-CN" altLang="en-US" sz="130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授课对象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6233A-7970-4494-9BE6-E4B7234E07B8}" type="datetime1">
              <a:rPr lang="en-US" altLang="zh-CN" smtClean="0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西南科技大学  理学院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16F-2577-4ADF-9C42-4EC6A96BDA51}" type="slidenum">
              <a:rPr lang="zh-CN" altLang="en-US" smtClean="0"/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981200" y="1717675"/>
            <a:ext cx="5791200" cy="4277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希望对最优化理论与算法有初步了解的本科生；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即将开始本科毕业论文，希望以最优化理论与算法作为毕业论文研究方向的同学；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运筹学相关专业研究生的入门课程；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其他对最优理论与算法感兴趣的同学。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参考书目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6233A-7970-4494-9BE6-E4B7234E07B8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西南科技大学  理学院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16F-2577-4ADF-9C42-4EC6A96BDA51}" type="slidenum">
              <a:rPr lang="zh-CN" altLang="en-US" smtClean="0"/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714877" y="0"/>
            <a:ext cx="4429124" cy="622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参考书目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6233A-7970-4494-9BE6-E4B7234E07B8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西南科技大学  理学院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16F-2577-4ADF-9C42-4EC6A96BDA51}" type="slidenum">
              <a:rPr lang="zh-CN" altLang="en-US" smtClean="0"/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14810" y="0"/>
            <a:ext cx="4929190" cy="643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参考书目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6233A-7970-4494-9BE6-E4B7234E07B8}" type="datetime1">
              <a:rPr lang="en-US" altLang="zh-CN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西南科技大学  理学院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16F-2577-4ADF-9C42-4EC6A96BDA51}" type="slidenum">
              <a:rPr lang="zh-CN" altLang="en-US" smtClean="0"/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00563" y="0"/>
            <a:ext cx="4643438" cy="653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UNIT_PLACING_PICTURE_USER_VIEWPORT" val="{&quot;height&quot;:6000,&quot;width&quot;:4800}"/>
</p:tagLst>
</file>

<file path=ppt/theme/theme1.xml><?xml version="1.0" encoding="utf-8"?>
<a:theme xmlns:a="http://schemas.openxmlformats.org/drawingml/2006/main" name="template">
  <a:themeElements>
    <a:clrScheme name="灵感触发会议演示文稿 1">
      <a:dk1>
        <a:srgbClr val="FFCC00"/>
      </a:dk1>
      <a:lt1>
        <a:srgbClr val="F8F8F8"/>
      </a:lt1>
      <a:dk2>
        <a:srgbClr val="000000"/>
      </a:dk2>
      <a:lt2>
        <a:srgbClr val="6666FF"/>
      </a:lt2>
      <a:accent1>
        <a:srgbClr val="669900"/>
      </a:accent1>
      <a:accent2>
        <a:srgbClr val="006600"/>
      </a:accent2>
      <a:accent3>
        <a:srgbClr val="AAAAAA"/>
      </a:accent3>
      <a:accent4>
        <a:srgbClr val="D4D4D4"/>
      </a:accent4>
      <a:accent5>
        <a:srgbClr val="B8CAAA"/>
      </a:accent5>
      <a:accent6>
        <a:srgbClr val="005C00"/>
      </a:accent6>
      <a:hlink>
        <a:srgbClr val="0099FF"/>
      </a:hlink>
      <a:folHlink>
        <a:srgbClr val="669900"/>
      </a:folHlink>
    </a:clrScheme>
    <a:fontScheme name="灵感触发会议演示文稿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灵感触发会议演示文稿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灵感触发会议演示文稿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灵感触发会议演示文稿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灵感触发会议演示文稿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灵感触发会议演示文稿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926</Words>
  <Application>WPS 演示</Application>
  <PresentationFormat>全屏显示(4:3)</PresentationFormat>
  <Paragraphs>146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Century Gothic</vt:lpstr>
      <vt:lpstr>Times New Roman</vt:lpstr>
      <vt:lpstr>华文楷体</vt:lpstr>
      <vt:lpstr>Century Gothic</vt:lpstr>
      <vt:lpstr>Wingdings</vt:lpstr>
      <vt:lpstr>微软雅黑</vt:lpstr>
      <vt:lpstr>Arial Unicode MS</vt:lpstr>
      <vt:lpstr>template</vt:lpstr>
      <vt:lpstr>最优化理论与算法</vt:lpstr>
      <vt:lpstr>自我介绍</vt:lpstr>
      <vt:lpstr>最优化理论与算法简介</vt:lpstr>
      <vt:lpstr>最优化理论与算法简介</vt:lpstr>
      <vt:lpstr>课程内容介绍</vt:lpstr>
      <vt:lpstr>授课对象</vt:lpstr>
      <vt:lpstr>参考书目</vt:lpstr>
      <vt:lpstr>参考书目</vt:lpstr>
      <vt:lpstr>参考书目</vt:lpstr>
      <vt:lpstr>参考书目</vt:lpstr>
      <vt:lpstr>参考书目</vt:lpstr>
      <vt:lpstr>参考书目</vt:lpstr>
      <vt:lpstr>PowerPoint 演示文稿</vt:lpstr>
    </vt:vector>
  </TitlesOfParts>
  <Company>番茄花园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Hybrid Method for Global Optimization</dc:title>
  <dc:creator>番茄花园</dc:creator>
  <cp:lastModifiedBy>龙强</cp:lastModifiedBy>
  <cp:revision>185</cp:revision>
  <dcterms:created xsi:type="dcterms:W3CDTF">2014-08-18T09:03:00Z</dcterms:created>
  <dcterms:modified xsi:type="dcterms:W3CDTF">2020-12-20T00:05:27Z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TC010184372052</vt:lpwstr>
  </property>
  <property fmtid="{D5CDD505-2E9C-101B-9397-08002B2CF9AE}" pid="3" name="KSOProductBuildVer">
    <vt:lpwstr>2052-11.1.0.10228</vt:lpwstr>
  </property>
</Properties>
</file>