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59" r:id="rId6"/>
    <p:sldId id="26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8BC3-F21C-4287-BBD6-1D0E32FA920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533E-2CA9-4FEA-984C-5EC4C6D10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1533E-2CA9-4FEA-984C-5EC4C6D106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2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0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7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8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8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11958F-2AFB-4454-B6CC-94BADD6E085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403FEC-E1D4-471D-8ED0-B69C30A64A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AA7D1-9161-4A02-B885-0098C19F09CE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Comb sort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сортировка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расческой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6C917-206B-40D3-886F-4470856E4A56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 — </a:t>
            </a:r>
            <a:r>
              <a:rPr lang="en-US" sz="2400" dirty="0" err="1"/>
              <a:t>это</a:t>
            </a:r>
            <a:r>
              <a:rPr lang="en-US" sz="2400" dirty="0"/>
              <a:t> </a:t>
            </a:r>
            <a:r>
              <a:rPr lang="en-US" sz="2400" dirty="0" err="1"/>
              <a:t>довольно</a:t>
            </a:r>
            <a:r>
              <a:rPr lang="en-US" sz="2400" dirty="0"/>
              <a:t> </a:t>
            </a:r>
            <a:r>
              <a:rPr lang="en-US" sz="2400" dirty="0" err="1"/>
              <a:t>упрощённый</a:t>
            </a:r>
            <a:r>
              <a:rPr lang="en-US" sz="2400" dirty="0"/>
              <a:t> </a:t>
            </a:r>
            <a:r>
              <a:rPr lang="en-US" sz="2400" dirty="0" err="1"/>
              <a:t>алгоритм</a:t>
            </a:r>
            <a:r>
              <a:rPr lang="en-US" sz="2400" dirty="0"/>
              <a:t> </a:t>
            </a:r>
            <a:r>
              <a:rPr lang="en-US" sz="2400" dirty="0" err="1"/>
              <a:t>сортировки</a:t>
            </a:r>
            <a:r>
              <a:rPr lang="en-US" sz="2400" dirty="0"/>
              <a:t>, </a:t>
            </a:r>
            <a:r>
              <a:rPr lang="en-US" sz="2400" dirty="0" err="1"/>
              <a:t>изначально</a:t>
            </a:r>
            <a:r>
              <a:rPr lang="en-US" sz="2400" dirty="0"/>
              <a:t> </a:t>
            </a:r>
            <a:r>
              <a:rPr lang="en-US" sz="2400" dirty="0" err="1"/>
              <a:t>спроектированный</a:t>
            </a:r>
            <a:r>
              <a:rPr lang="en-US" sz="2400" dirty="0"/>
              <a:t> </a:t>
            </a:r>
            <a:r>
              <a:rPr lang="en-US" sz="2400" i="1" dirty="0" err="1"/>
              <a:t>Влодзимежом</a:t>
            </a:r>
            <a:r>
              <a:rPr lang="en-US" sz="2400" i="1" dirty="0"/>
              <a:t> </a:t>
            </a:r>
            <a:r>
              <a:rPr lang="en-US" sz="2400" i="1" dirty="0" err="1"/>
              <a:t>Добосевичем</a:t>
            </a:r>
            <a:r>
              <a:rPr lang="en-US" sz="2400" dirty="0"/>
              <a:t> в 1980 г. </a:t>
            </a:r>
            <a:r>
              <a:rPr lang="en-US" sz="2400" dirty="0" err="1"/>
              <a:t>Позднее</a:t>
            </a:r>
            <a:r>
              <a:rPr lang="en-US" sz="2400" dirty="0"/>
              <a:t> </a:t>
            </a:r>
            <a:r>
              <a:rPr lang="en-US" sz="2400" dirty="0" err="1"/>
              <a:t>он</a:t>
            </a:r>
            <a:r>
              <a:rPr lang="en-US" sz="2400" dirty="0"/>
              <a:t> </a:t>
            </a:r>
            <a:r>
              <a:rPr lang="en-US" sz="2400" dirty="0" err="1"/>
              <a:t>был</a:t>
            </a:r>
            <a:r>
              <a:rPr lang="en-US" sz="2400" dirty="0"/>
              <a:t> </a:t>
            </a:r>
            <a:r>
              <a:rPr lang="en-US" sz="2400" dirty="0" err="1"/>
              <a:t>переоткрыт</a:t>
            </a:r>
            <a:r>
              <a:rPr lang="en-US" sz="2400" dirty="0"/>
              <a:t> и </a:t>
            </a:r>
            <a:r>
              <a:rPr lang="en-US" sz="2400" dirty="0" err="1"/>
              <a:t>популяризован</a:t>
            </a:r>
            <a:r>
              <a:rPr lang="en-US" sz="2400" dirty="0"/>
              <a:t> в </a:t>
            </a:r>
            <a:r>
              <a:rPr lang="en-US" sz="2400" dirty="0" err="1"/>
              <a:t>статье</a:t>
            </a:r>
            <a:r>
              <a:rPr lang="en-US" sz="2400" dirty="0"/>
              <a:t> </a:t>
            </a:r>
            <a:r>
              <a:rPr lang="en-US" sz="2400" dirty="0" err="1"/>
              <a:t>Стивена</a:t>
            </a:r>
            <a:r>
              <a:rPr lang="en-US" sz="2400" dirty="0"/>
              <a:t> </a:t>
            </a:r>
            <a:r>
              <a:rPr lang="en-US" sz="2400" dirty="0" err="1"/>
              <a:t>Лэйси</a:t>
            </a:r>
            <a:r>
              <a:rPr lang="en-US" sz="2400" dirty="0"/>
              <a:t> и </a:t>
            </a:r>
            <a:r>
              <a:rPr lang="en-US" sz="2400" dirty="0" err="1"/>
              <a:t>Ричарда</a:t>
            </a:r>
            <a:r>
              <a:rPr lang="en-US" sz="2400" dirty="0"/>
              <a:t> </a:t>
            </a:r>
            <a:r>
              <a:rPr lang="en-US" sz="2400" dirty="0" err="1"/>
              <a:t>Бокса</a:t>
            </a:r>
            <a:r>
              <a:rPr lang="en-US" sz="2400" dirty="0"/>
              <a:t> в </a:t>
            </a:r>
            <a:r>
              <a:rPr lang="en-US" sz="2400" dirty="0" err="1"/>
              <a:t>журнале</a:t>
            </a:r>
            <a:r>
              <a:rPr lang="en-US" sz="2400" dirty="0"/>
              <a:t> Byte Magazine в </a:t>
            </a:r>
            <a:r>
              <a:rPr lang="en-US" sz="2400" dirty="0" err="1"/>
              <a:t>апреле</a:t>
            </a:r>
            <a:r>
              <a:rPr lang="en-US" sz="2400" dirty="0"/>
              <a:t> 1991 г. </a:t>
            </a:r>
            <a:r>
              <a:rPr lang="en-US" sz="2400" dirty="0" err="1"/>
              <a:t>Сортировка</a:t>
            </a:r>
            <a:r>
              <a:rPr lang="en-US" sz="2400" dirty="0"/>
              <a:t> </a:t>
            </a:r>
            <a:r>
              <a:rPr lang="en-US" sz="2400" dirty="0" err="1"/>
              <a:t>расчёской</a:t>
            </a:r>
            <a:r>
              <a:rPr lang="en-US" sz="2400" dirty="0"/>
              <a:t> </a:t>
            </a:r>
            <a:r>
              <a:rPr lang="en-US" sz="2400" dirty="0" err="1"/>
              <a:t>улучшает</a:t>
            </a:r>
            <a:r>
              <a:rPr lang="en-US" sz="2400" dirty="0"/>
              <a:t> </a:t>
            </a:r>
            <a:r>
              <a:rPr lang="en-US" sz="2400" dirty="0" err="1"/>
              <a:t>сортировку</a:t>
            </a:r>
            <a:r>
              <a:rPr lang="en-US" sz="2400" dirty="0"/>
              <a:t> </a:t>
            </a:r>
            <a:r>
              <a:rPr lang="en-US" sz="2400" dirty="0" err="1"/>
              <a:t>пузырьком</a:t>
            </a:r>
            <a:r>
              <a:rPr lang="en-US" sz="2400" dirty="0"/>
              <a:t>, и </a:t>
            </a:r>
            <a:r>
              <a:rPr lang="en-US" sz="2400" dirty="0" err="1"/>
              <a:t>конкурирует</a:t>
            </a:r>
            <a:r>
              <a:rPr lang="en-US" sz="2400" dirty="0"/>
              <a:t> с </a:t>
            </a:r>
            <a:r>
              <a:rPr lang="en-US" sz="2400" dirty="0" err="1"/>
              <a:t>алгоритмами</a:t>
            </a:r>
            <a:r>
              <a:rPr lang="en-US" sz="2400" dirty="0"/>
              <a:t>, </a:t>
            </a:r>
            <a:r>
              <a:rPr lang="en-US" sz="2400" dirty="0" err="1"/>
              <a:t>подобными</a:t>
            </a:r>
            <a:r>
              <a:rPr lang="en-US" sz="2400" dirty="0"/>
              <a:t> </a:t>
            </a:r>
            <a:r>
              <a:rPr lang="en-US" sz="2400" dirty="0" err="1"/>
              <a:t>быстрой</a:t>
            </a:r>
            <a:r>
              <a:rPr lang="en-US" sz="2400" dirty="0"/>
              <a:t> </a:t>
            </a:r>
            <a:r>
              <a:rPr lang="en-US" sz="2400" dirty="0" err="1"/>
              <a:t>сортировке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7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9029F-8C90-414F-8C40-8F09C084B423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Основная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идея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CAAE-7AC1-467B-B222-83223772A308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 — </a:t>
            </a:r>
            <a:r>
              <a:rPr lang="en-US" sz="2200" dirty="0" err="1"/>
              <a:t>устранить</a:t>
            </a:r>
            <a:r>
              <a:rPr lang="en-US" sz="2200" dirty="0"/>
              <a:t> </a:t>
            </a:r>
            <a:r>
              <a:rPr lang="en-US" sz="2200" i="1" dirty="0" err="1"/>
              <a:t>черепах</a:t>
            </a:r>
            <a:r>
              <a:rPr lang="en-US" sz="2200" dirty="0"/>
              <a:t>, 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маленькие</a:t>
            </a:r>
            <a:r>
              <a:rPr lang="en-US" sz="2200" dirty="0"/>
              <a:t> </a:t>
            </a:r>
            <a:r>
              <a:rPr lang="en-US" sz="2200" dirty="0" err="1"/>
              <a:t>значения</a:t>
            </a:r>
            <a:r>
              <a:rPr lang="en-US" sz="2200" dirty="0"/>
              <a:t> в </a:t>
            </a:r>
            <a:r>
              <a:rPr lang="en-US" sz="2200" dirty="0" err="1"/>
              <a:t>конце</a:t>
            </a:r>
            <a:r>
              <a:rPr lang="en-US" sz="2200" dirty="0"/>
              <a:t> </a:t>
            </a:r>
            <a:r>
              <a:rPr lang="en-US" sz="2200" dirty="0" err="1"/>
              <a:t>списка</a:t>
            </a:r>
            <a:r>
              <a:rPr lang="en-US" sz="2200" dirty="0"/>
              <a:t>, </a:t>
            </a:r>
            <a:r>
              <a:rPr lang="en-US" sz="2200" dirty="0" err="1"/>
              <a:t>которые</a:t>
            </a:r>
            <a:r>
              <a:rPr lang="en-US" sz="2200" dirty="0"/>
              <a:t> </a:t>
            </a:r>
            <a:r>
              <a:rPr lang="en-US" sz="2200" dirty="0" err="1"/>
              <a:t>крайне</a:t>
            </a:r>
            <a:r>
              <a:rPr lang="en-US" sz="2200" dirty="0"/>
              <a:t> </a:t>
            </a:r>
            <a:r>
              <a:rPr lang="en-US" sz="2200" dirty="0" err="1"/>
              <a:t>замедляют</a:t>
            </a:r>
            <a:r>
              <a:rPr lang="en-US" sz="2200" dirty="0"/>
              <a:t> </a:t>
            </a:r>
            <a:r>
              <a:rPr lang="en-US" sz="2200" dirty="0" err="1"/>
              <a:t>сортировку</a:t>
            </a:r>
            <a:r>
              <a:rPr lang="en-US" sz="2200" dirty="0"/>
              <a:t> </a:t>
            </a:r>
            <a:r>
              <a:rPr lang="en-US" sz="2200" dirty="0" err="1"/>
              <a:t>пузырьком</a:t>
            </a:r>
            <a:r>
              <a:rPr lang="en-US" sz="2200" dirty="0"/>
              <a:t> (</a:t>
            </a:r>
            <a:r>
              <a:rPr lang="en-US" sz="2200" i="1" dirty="0" err="1"/>
              <a:t>кролики</a:t>
            </a:r>
            <a:r>
              <a:rPr lang="en-US" sz="2200" dirty="0"/>
              <a:t>, </a:t>
            </a:r>
            <a:r>
              <a:rPr lang="en-US" sz="2200" dirty="0" err="1"/>
              <a:t>большие</a:t>
            </a:r>
            <a:r>
              <a:rPr lang="en-US" sz="2200" dirty="0"/>
              <a:t> </a:t>
            </a:r>
            <a:r>
              <a:rPr lang="en-US" sz="2200" dirty="0" err="1"/>
              <a:t>значения</a:t>
            </a:r>
            <a:r>
              <a:rPr lang="en-US" sz="2200" dirty="0"/>
              <a:t> в </a:t>
            </a:r>
            <a:r>
              <a:rPr lang="en-US" sz="2200" dirty="0" err="1"/>
              <a:t>начале</a:t>
            </a:r>
            <a:r>
              <a:rPr lang="en-US" sz="2200" dirty="0"/>
              <a:t> </a:t>
            </a:r>
            <a:r>
              <a:rPr lang="en-US" sz="2200" dirty="0" err="1"/>
              <a:t>списка</a:t>
            </a:r>
            <a:r>
              <a:rPr lang="en-US" sz="2200" dirty="0"/>
              <a:t>,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представляют</a:t>
            </a:r>
            <a:r>
              <a:rPr lang="en-US" sz="2200" dirty="0"/>
              <a:t> </a:t>
            </a:r>
            <a:r>
              <a:rPr lang="en-US" sz="2200" dirty="0" err="1"/>
              <a:t>проблемы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сортировки</a:t>
            </a:r>
            <a:r>
              <a:rPr lang="en-US" sz="2200" dirty="0"/>
              <a:t> </a:t>
            </a:r>
            <a:r>
              <a:rPr lang="en-US" sz="2200" dirty="0" err="1"/>
              <a:t>пузырьком</a:t>
            </a:r>
            <a:r>
              <a:rPr lang="en-US" sz="2200" dirty="0"/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В </a:t>
            </a:r>
            <a:r>
              <a:rPr lang="en-US" sz="2200" dirty="0" err="1"/>
              <a:t>сортировке</a:t>
            </a:r>
            <a:r>
              <a:rPr lang="en-US" sz="2200" dirty="0"/>
              <a:t> </a:t>
            </a:r>
            <a:r>
              <a:rPr lang="en-US" sz="2200" dirty="0" err="1"/>
              <a:t>пузырьком</a:t>
            </a:r>
            <a:r>
              <a:rPr lang="en-US" sz="2200" dirty="0"/>
              <a:t>, </a:t>
            </a:r>
            <a:r>
              <a:rPr lang="en-US" sz="2200" dirty="0" err="1"/>
              <a:t>когда</a:t>
            </a:r>
            <a:r>
              <a:rPr lang="en-US" sz="2200" dirty="0"/>
              <a:t> </a:t>
            </a:r>
            <a:r>
              <a:rPr lang="en-US" sz="2200" dirty="0" err="1"/>
              <a:t>сравниваются</a:t>
            </a:r>
            <a:r>
              <a:rPr lang="en-US" sz="2200" dirty="0"/>
              <a:t> </a:t>
            </a:r>
            <a:r>
              <a:rPr lang="en-US" sz="2200" dirty="0" err="1"/>
              <a:t>два</a:t>
            </a:r>
            <a:r>
              <a:rPr lang="en-US" sz="2200" dirty="0"/>
              <a:t> </a:t>
            </a:r>
            <a:r>
              <a:rPr lang="en-US" sz="2200" dirty="0" err="1"/>
              <a:t>элемента</a:t>
            </a:r>
            <a:r>
              <a:rPr lang="en-US" sz="2200" dirty="0"/>
              <a:t>, </a:t>
            </a:r>
            <a:r>
              <a:rPr lang="en-US" sz="2200" dirty="0" err="1"/>
              <a:t>промежуток</a:t>
            </a:r>
            <a:r>
              <a:rPr lang="en-US" sz="2200" dirty="0"/>
              <a:t> (</a:t>
            </a:r>
            <a:r>
              <a:rPr lang="en-US" sz="2200" dirty="0" err="1"/>
              <a:t>расстояние</a:t>
            </a:r>
            <a:r>
              <a:rPr lang="en-US" sz="2200" dirty="0"/>
              <a:t> </a:t>
            </a:r>
            <a:r>
              <a:rPr lang="en-US" sz="2200" dirty="0" err="1"/>
              <a:t>друг</a:t>
            </a:r>
            <a:r>
              <a:rPr lang="en-US" sz="2200" dirty="0"/>
              <a:t> </a:t>
            </a:r>
            <a:r>
              <a:rPr lang="en-US" sz="2200" dirty="0" err="1"/>
              <a:t>от</a:t>
            </a:r>
            <a:r>
              <a:rPr lang="en-US" sz="2200" dirty="0"/>
              <a:t> </a:t>
            </a:r>
            <a:r>
              <a:rPr lang="en-US" sz="2200" dirty="0" err="1"/>
              <a:t>друга</a:t>
            </a:r>
            <a:r>
              <a:rPr lang="en-US" sz="2200" dirty="0"/>
              <a:t>) </a:t>
            </a:r>
            <a:r>
              <a:rPr lang="en-US" sz="2200" dirty="0" err="1"/>
              <a:t>равен</a:t>
            </a:r>
            <a:r>
              <a:rPr lang="en-US" sz="2200" dirty="0"/>
              <a:t> 1. </a:t>
            </a:r>
            <a:r>
              <a:rPr lang="en-US" sz="2200" dirty="0" err="1"/>
              <a:t>Основная</a:t>
            </a:r>
            <a:r>
              <a:rPr lang="en-US" sz="2200" dirty="0"/>
              <a:t> </a:t>
            </a:r>
            <a:r>
              <a:rPr lang="en-US" sz="2200" dirty="0" err="1"/>
              <a:t>идея</a:t>
            </a:r>
            <a:r>
              <a:rPr lang="en-US" sz="2200" dirty="0"/>
              <a:t> </a:t>
            </a:r>
            <a:r>
              <a:rPr lang="en-US" sz="2200" dirty="0" err="1"/>
              <a:t>сортировки</a:t>
            </a:r>
            <a:r>
              <a:rPr lang="en-US" sz="2200" dirty="0"/>
              <a:t> </a:t>
            </a:r>
            <a:r>
              <a:rPr lang="en-US" sz="2200" dirty="0" err="1"/>
              <a:t>расчёской</a:t>
            </a:r>
            <a:r>
              <a:rPr lang="en-US" sz="2200" dirty="0"/>
              <a:t> в </a:t>
            </a:r>
            <a:r>
              <a:rPr lang="en-US" sz="2200" dirty="0" err="1"/>
              <a:t>том</a:t>
            </a:r>
            <a:r>
              <a:rPr lang="en-US" sz="2200" dirty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этот</a:t>
            </a:r>
            <a:r>
              <a:rPr lang="en-US" sz="2200" dirty="0"/>
              <a:t> </a:t>
            </a:r>
            <a:r>
              <a:rPr lang="en-US" sz="2200" dirty="0" err="1"/>
              <a:t>промежуток</a:t>
            </a:r>
            <a:r>
              <a:rPr lang="en-US" sz="2200" dirty="0"/>
              <a:t>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/>
              <a:t>быть</a:t>
            </a:r>
            <a:r>
              <a:rPr lang="en-US" sz="2200" dirty="0"/>
              <a:t> </a:t>
            </a:r>
            <a:r>
              <a:rPr lang="en-US" sz="2200" dirty="0" err="1"/>
              <a:t>гораздо</a:t>
            </a:r>
            <a:r>
              <a:rPr lang="en-US" sz="2200" dirty="0"/>
              <a:t> </a:t>
            </a:r>
            <a:r>
              <a:rPr lang="en-US" sz="2200" dirty="0" err="1"/>
              <a:t>больше</a:t>
            </a:r>
            <a:r>
              <a:rPr lang="en-US" sz="2200" dirty="0"/>
              <a:t>, </a:t>
            </a:r>
            <a:r>
              <a:rPr lang="en-US" sz="2200" dirty="0" err="1"/>
              <a:t>чем</a:t>
            </a:r>
            <a:r>
              <a:rPr lang="en-US" sz="2200" dirty="0"/>
              <a:t> </a:t>
            </a:r>
            <a:r>
              <a:rPr lang="en-US" sz="2200" dirty="0" err="1"/>
              <a:t>единица</a:t>
            </a:r>
            <a:r>
              <a:rPr lang="en-US" sz="2200" dirty="0"/>
              <a:t> (</a:t>
            </a:r>
            <a:r>
              <a:rPr lang="en-US" sz="2200" i="1" dirty="0" err="1"/>
              <a:t>сортировка</a:t>
            </a:r>
            <a:r>
              <a:rPr lang="en-US" sz="2200" i="1" dirty="0"/>
              <a:t> </a:t>
            </a:r>
            <a:r>
              <a:rPr lang="en-US" sz="2200" i="1" dirty="0" err="1"/>
              <a:t>Шелла</a:t>
            </a:r>
            <a:r>
              <a:rPr lang="en-US" sz="2200" dirty="0"/>
              <a:t> </a:t>
            </a:r>
            <a:r>
              <a:rPr lang="en-US" sz="2200" dirty="0" err="1"/>
              <a:t>также</a:t>
            </a:r>
            <a:r>
              <a:rPr lang="en-US" sz="2200" dirty="0"/>
              <a:t> </a:t>
            </a:r>
            <a:r>
              <a:rPr lang="en-US" sz="2200" dirty="0" err="1"/>
              <a:t>основана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этой</a:t>
            </a:r>
            <a:r>
              <a:rPr lang="en-US" sz="2200" dirty="0"/>
              <a:t> </a:t>
            </a:r>
            <a:r>
              <a:rPr lang="en-US" sz="2200" dirty="0" err="1"/>
              <a:t>идее</a:t>
            </a:r>
            <a:r>
              <a:rPr lang="en-US" sz="2200" dirty="0"/>
              <a:t>, </a:t>
            </a:r>
            <a:r>
              <a:rPr lang="en-US" sz="2200" dirty="0" err="1"/>
              <a:t>но</a:t>
            </a:r>
            <a:r>
              <a:rPr lang="en-US" sz="2200" dirty="0"/>
              <a:t> </a:t>
            </a:r>
            <a:r>
              <a:rPr lang="en-US" sz="2200" dirty="0" err="1"/>
              <a:t>она</a:t>
            </a:r>
            <a:r>
              <a:rPr lang="en-US" sz="2200" dirty="0"/>
              <a:t> </a:t>
            </a:r>
            <a:r>
              <a:rPr lang="en-US" sz="2200" dirty="0" err="1"/>
              <a:t>является</a:t>
            </a:r>
            <a:r>
              <a:rPr lang="en-US" sz="2200" dirty="0"/>
              <a:t> </a:t>
            </a:r>
            <a:r>
              <a:rPr lang="en-US" sz="2200" dirty="0" err="1"/>
              <a:t>модификацией</a:t>
            </a:r>
            <a:r>
              <a:rPr lang="en-US" sz="2200" dirty="0"/>
              <a:t> </a:t>
            </a:r>
            <a:r>
              <a:rPr lang="en-US" sz="2200" dirty="0" err="1"/>
              <a:t>сортировки</a:t>
            </a:r>
            <a:r>
              <a:rPr lang="en-US" sz="2200" dirty="0"/>
              <a:t> </a:t>
            </a:r>
            <a:r>
              <a:rPr lang="en-US" sz="2200" dirty="0" err="1"/>
              <a:t>вставками</a:t>
            </a:r>
            <a:r>
              <a:rPr lang="en-US" sz="2200" dirty="0"/>
              <a:t>, а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сортировки</a:t>
            </a:r>
            <a:r>
              <a:rPr lang="en-US" sz="2200" dirty="0"/>
              <a:t> </a:t>
            </a:r>
            <a:r>
              <a:rPr lang="en-US" sz="2200" dirty="0" err="1"/>
              <a:t>пузырьком</a:t>
            </a:r>
            <a:r>
              <a:rPr lang="en-US" sz="2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9058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9029F-8C90-414F-8C40-8F09C084B423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Алгоритм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ACAAE-7AC1-467B-B222-83223772A308}"/>
                  </a:ext>
                </a:extLst>
              </p:cNvPr>
              <p:cNvSpPr txBox="1"/>
              <p:nvPr/>
            </p:nvSpPr>
            <p:spPr>
              <a:xfrm>
                <a:off x="4976031" y="963877"/>
                <a:ext cx="6377769" cy="493024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 lvl="0"/>
                <a:r>
                  <a:rPr lang="ru-RU" sz="2400" dirty="0"/>
                  <a:t>1. Первый шаг берется равным размеру массива.</a:t>
                </a:r>
                <a:endParaRPr lang="en-US" sz="2400" dirty="0"/>
              </a:p>
              <a:p>
                <a:pPr lvl="0"/>
                <a:r>
                  <a:rPr lang="ru-RU" sz="2400" dirty="0"/>
                  <a:t>2. Проходим по массиву с этим шагом, переставляя элементы при необходимости.</a:t>
                </a:r>
                <a:endParaRPr lang="en-US" sz="2400" dirty="0"/>
              </a:p>
              <a:p>
                <a:pPr lvl="0"/>
                <a:r>
                  <a:rPr lang="ru-RU" sz="2400" dirty="0"/>
                  <a:t>3. Делим шаг на фактор уменьшения.</a:t>
                </a:r>
                <a:endParaRPr lang="en-US" sz="2400" dirty="0"/>
              </a:p>
              <a:p>
                <a:pPr lvl="0"/>
                <a:r>
                  <a:rPr lang="ru-RU" sz="2400" dirty="0"/>
                  <a:t>4. Повторяем пункты 2-3, пока шаг не станет равен </a:t>
                </a:r>
                <a:endParaRPr lang="en-US" sz="2400" dirty="0"/>
              </a:p>
              <a:p>
                <a:pPr lvl="0"/>
                <a:r>
                  <a:rPr lang="ru-RU" sz="2400" dirty="0"/>
                  <a:t>5. </a:t>
                </a:r>
                <a:r>
                  <a:rPr lang="ru-RU" sz="2400" dirty="0" err="1"/>
                  <a:t>Досортировываем</a:t>
                </a:r>
                <a:r>
                  <a:rPr lang="ru-RU" sz="2400" dirty="0"/>
                  <a:t> массив обычным пузырьком.</a:t>
                </a:r>
              </a:p>
              <a:p>
                <a:pPr lvl="0"/>
                <a:endParaRPr lang="ru-RU" sz="2400" dirty="0"/>
              </a:p>
              <a:p>
                <a:r>
                  <a:rPr lang="ru-RU" sz="2400" dirty="0"/>
                  <a:t>Оптимальное значение фактора уменьшения —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1,247…=</m:t>
                    </m:r>
                    <m:f>
                      <m:f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sz="2400" dirty="0"/>
                  <a:t> — основание натурального логарифма,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2400" dirty="0"/>
                  <a:t> — золотое сечение. Было получено авторами эмпирическим путем.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ACAAE-7AC1-467B-B222-83223772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1" y="963877"/>
                <a:ext cx="6377769" cy="4930246"/>
              </a:xfrm>
              <a:prstGeom prst="rect">
                <a:avLst/>
              </a:prstGeom>
              <a:blipFill>
                <a:blip r:embed="rId2"/>
                <a:stretch>
                  <a:fillRect l="-1242" r="-1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9029F-8C90-414F-8C40-8F09C084B423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Оценка временной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ACAAE-7AC1-467B-B222-83223772A308}"/>
                  </a:ext>
                </a:extLst>
              </p:cNvPr>
              <p:cNvSpPr txBox="1"/>
              <p:nvPr/>
            </p:nvSpPr>
            <p:spPr>
              <a:xfrm>
                <a:off x="4976031" y="963877"/>
                <a:ext cx="6377769" cy="493024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ru-RU" sz="2400" dirty="0"/>
                  <a:t>В лучшем случае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Если после 4 пункта массив уже отсортирован, то пузырек пройдет по нему всего раз. Тогда в сумме алгоритм пройдет по массиву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1.247…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раз.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В худшем случае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:</a:t>
                </a:r>
                <a:endParaRPr lang="en-US" sz="2400" dirty="0"/>
              </a:p>
              <a:p>
                <a:r>
                  <a:rPr lang="ru-RU" sz="2400" dirty="0"/>
                  <a:t>Не больше худшего случая сортировки пузырьком.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ACAAE-7AC1-467B-B222-83223772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1" y="963877"/>
                <a:ext cx="6377769" cy="4930246"/>
              </a:xfrm>
              <a:prstGeom prst="rect">
                <a:avLst/>
              </a:prstGeom>
              <a:blipFill>
                <a:blip r:embed="rId2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8CBB7-6510-497B-913F-B9385CA32FD6}"/>
              </a:ext>
            </a:extLst>
          </p:cNvPr>
          <p:cNvSpPr txBox="1"/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>
                <a:blipFill dpi="0" rotWithShape="1">
                  <a:blip r:embed="rId5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Сравнение массива и списка. Время.</a:t>
            </a:r>
            <a:endParaRPr lang="en-US" sz="3700" cap="all" dirty="0">
              <a:blipFill dpi="0" rotWithShape="1">
                <a:blip r:embed="rId5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DE3E07-C2A2-4E7B-B009-F3FC74043C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t="4740" r="16150" b="7573"/>
          <a:stretch/>
        </p:blipFill>
        <p:spPr>
          <a:xfrm>
            <a:off x="624770" y="1226404"/>
            <a:ext cx="7182488" cy="42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8CBB7-6510-497B-913F-B9385CA32FD6}"/>
              </a:ext>
            </a:extLst>
          </p:cNvPr>
          <p:cNvSpPr txBox="1"/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Сравнение</a:t>
            </a:r>
            <a:r>
              <a:rPr lang="en-US" sz="3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3800" cap="all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массива</a:t>
            </a:r>
            <a:r>
              <a:rPr lang="en-US" sz="3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и </a:t>
            </a:r>
            <a:r>
              <a:rPr lang="en-US" sz="3800" cap="all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списка</a:t>
            </a:r>
            <a:r>
              <a:rPr lang="en-US" sz="3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. </a:t>
            </a:r>
            <a:r>
              <a:rPr lang="en-US" sz="3800" cap="all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Количество</a:t>
            </a:r>
            <a:r>
              <a:rPr lang="en-US" sz="3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3800" cap="all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итераций</a:t>
            </a:r>
            <a:r>
              <a:rPr lang="en-US" sz="3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0568EC-169F-4EB4-98EC-0D694D8DD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3620" r="15764" b="5847"/>
          <a:stretch/>
        </p:blipFill>
        <p:spPr>
          <a:xfrm>
            <a:off x="738591" y="1243628"/>
            <a:ext cx="7135879" cy="4370743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35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03CC7-F38C-452E-AB42-74936B2BF39B}"/>
              </a:ext>
            </a:extLst>
          </p:cNvPr>
          <p:cNvSpPr txBox="1"/>
          <p:nvPr/>
        </p:nvSpPr>
        <p:spPr>
          <a:xfrm>
            <a:off x="619760" y="1586683"/>
            <a:ext cx="3139440" cy="3036117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Визуализация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6F3B9C-122F-47DD-9A8B-F766ACE21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490448"/>
            <a:ext cx="6007073" cy="57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051EB32-FEF0-491D-B7E7-6F81A46BC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+mj-lt"/>
              </a:rPr>
              <a:t>Плюсы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1DC7677C-EA14-43DF-AC6D-0CF5C75C71B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/>
                  <a:t>Простая реализация</a:t>
                </a:r>
              </a:p>
              <a:p>
                <a:r>
                  <a:rPr lang="ru-RU" dirty="0"/>
                  <a:t>Эффективность по памяти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1DC7677C-EA14-43DF-AC6D-0CF5C75C7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41" t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10467532-A994-411E-BFFA-D7EAE43F8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Минусы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24D892B8-D0E3-43F6-B7B6-214E96D6467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/>
                  <a:t>Низкая скорость (до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24D892B8-D0E3-43F6-B7B6-214E96D64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13" t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2763CA6-5A1A-435A-BC6E-6002BAD1C6D1}"/>
              </a:ext>
            </a:extLst>
          </p:cNvPr>
          <p:cNvSpPr txBox="1"/>
          <p:nvPr/>
        </p:nvSpPr>
        <p:spPr>
          <a:xfrm>
            <a:off x="1920240" y="89408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2"/>
                </a:solidFill>
                <a:latin typeface="+mj-lt"/>
              </a:rPr>
              <a:t>Вывод</a:t>
            </a:r>
            <a:r>
              <a:rPr lang="ru-RU" sz="3200" b="1" dirty="0">
                <a:solidFill>
                  <a:schemeClr val="accent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280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Широкоэкранный</PresentationFormat>
  <Paragraphs>30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Rockwell</vt:lpstr>
      <vt:lpstr>Rockwell Condensed</vt:lpstr>
      <vt:lpstr>Rockwell Extra Bold</vt:lpstr>
      <vt:lpstr>Wingdings</vt:lpstr>
      <vt:lpstr>Дерево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Мустафина Анжела Робертовна</dc:creator>
  <cp:lastModifiedBy>Мустафина Анжела Робертовна</cp:lastModifiedBy>
  <cp:revision>1</cp:revision>
  <dcterms:created xsi:type="dcterms:W3CDTF">2019-03-14T14:08:07Z</dcterms:created>
  <dcterms:modified xsi:type="dcterms:W3CDTF">2019-03-14T14:11:15Z</dcterms:modified>
</cp:coreProperties>
</file>