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 e sottotitolo"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–Giovanni Mela</a:t>
            </a:r>
          </a:p>
        </p:txBody>
      </p:sp>
      <p:sp>
        <p:nvSpPr>
          <p:cNvPr id="94" name="“Inserisci qui una citazione”."/>
          <p:cNvSpPr txBox="1"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“Inserisci qui una citazione”.</a:t>
            </a: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magine"/>
          <p:cNvSpPr/>
          <p:nvPr>
            <p:ph type="pic" idx="13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magine"/>
          <p:cNvSpPr/>
          <p:nvPr>
            <p:ph type="pic" idx="13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olo Testo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 Testo</a:t>
            </a:r>
          </a:p>
        </p:txBody>
      </p:sp>
      <p:sp>
        <p:nvSpPr>
          <p:cNvPr id="22" name="Corpo livello uno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Testo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magine"/>
          <p:cNvSpPr/>
          <p:nvPr>
            <p:ph type="pic" idx="13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Titolo Testo</a:t>
            </a:r>
          </a:p>
        </p:txBody>
      </p:sp>
      <p:sp>
        <p:nvSpPr>
          <p:cNvPr id="40" name="Corpo livello uno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7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magine"/>
          <p:cNvSpPr/>
          <p:nvPr>
            <p:ph type="pic" idx="13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7" name="Corpo livello uno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magine"/>
          <p:cNvSpPr/>
          <p:nvPr>
            <p:ph type="pic" sz="half" idx="13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magine"/>
          <p:cNvSpPr/>
          <p:nvPr>
            <p:ph type="pic" sz="half" idx="14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magine"/>
          <p:cNvSpPr/>
          <p:nvPr>
            <p:ph type="pic" idx="15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44746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ranch and Bound for TSP"/>
          <p:cNvSpPr txBox="1"/>
          <p:nvPr>
            <p:ph type="ctrTitle"/>
          </p:nvPr>
        </p:nvSpPr>
        <p:spPr>
          <a:xfrm>
            <a:off x="2996029" y="2298700"/>
            <a:ext cx="19621501" cy="46482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Branch and Bound for TSP </a:t>
            </a:r>
          </a:p>
        </p:txBody>
      </p:sp>
      <p:sp>
        <p:nvSpPr>
          <p:cNvPr id="120" name="Project for Parallel Computation for Large - Scale Problems"/>
          <p:cNvSpPr txBox="1"/>
          <p:nvPr>
            <p:ph type="subTitle" sz="quarter" idx="1"/>
          </p:nvPr>
        </p:nvSpPr>
        <p:spPr>
          <a:xfrm>
            <a:off x="2996029" y="7080250"/>
            <a:ext cx="19621501" cy="1587500"/>
          </a:xfrm>
          <a:prstGeom prst="rect">
            <a:avLst/>
          </a:prstGeom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Project for Parallel Computation for Large - Scale Problems</a:t>
            </a:r>
          </a:p>
        </p:txBody>
      </p:sp>
      <p:sp>
        <p:nvSpPr>
          <p:cNvPr id="121" name="Angelo Delli Santi…"/>
          <p:cNvSpPr txBox="1"/>
          <p:nvPr/>
        </p:nvSpPr>
        <p:spPr>
          <a:xfrm>
            <a:off x="18611405" y="10290754"/>
            <a:ext cx="5601296" cy="19304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Angelo Delli Santi</a:t>
            </a:r>
          </a:p>
          <a:p>
            <a:pPr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Giulia Grasso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29434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What are B&amp;B and TSP"/>
          <p:cNvSpPr txBox="1"/>
          <p:nvPr>
            <p:ph type="ctrTitle"/>
          </p:nvPr>
        </p:nvSpPr>
        <p:spPr>
          <a:xfrm>
            <a:off x="2381250" y="-32640"/>
            <a:ext cx="19621500" cy="2135502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What are B&amp;B and TSP</a:t>
            </a:r>
          </a:p>
        </p:txBody>
      </p:sp>
      <p:pic>
        <p:nvPicPr>
          <p:cNvPr id="124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4930" y="3133764"/>
            <a:ext cx="11342637" cy="852492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25" name="picturemessage_0jov2l30.yko.png" descr="picturemessage_0jov2l30.yk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272" y="9645222"/>
            <a:ext cx="10787106" cy="178039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26" name="Main strategies:…"/>
          <p:cNvSpPr txBox="1"/>
          <p:nvPr>
            <p:ph type="subTitle" sz="quarter" idx="1"/>
          </p:nvPr>
        </p:nvSpPr>
        <p:spPr>
          <a:xfrm>
            <a:off x="1790700" y="2869069"/>
            <a:ext cx="6523230" cy="6875789"/>
          </a:xfrm>
          <a:prstGeom prst="rect">
            <a:avLst/>
          </a:prstGeom>
        </p:spPr>
        <p:txBody>
          <a:bodyPr anchor="ctr"/>
          <a:lstStyle/>
          <a:p>
            <a:pPr algn="l" defTabSz="734694">
              <a:spcBef>
                <a:spcPts val="5200"/>
              </a:spcBef>
              <a:defRPr sz="4628" u="sng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Main strategies:</a:t>
            </a:r>
          </a:p>
          <a:p>
            <a:pPr marL="542544" indent="-542544" algn="l" defTabSz="734694">
              <a:spcBef>
                <a:spcPts val="5200"/>
              </a:spcBef>
              <a:buSzPct val="75000"/>
              <a:buChar char="•"/>
              <a:defRPr sz="462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Depth First;</a:t>
            </a:r>
          </a:p>
          <a:p>
            <a:pPr marL="542544" indent="-542544" algn="l" defTabSz="734694">
              <a:spcBef>
                <a:spcPts val="5200"/>
              </a:spcBef>
              <a:buSzPct val="75000"/>
              <a:buChar char="•"/>
              <a:defRPr sz="462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Breadth First;</a:t>
            </a:r>
          </a:p>
          <a:p>
            <a:pPr marL="542544" indent="-542544" algn="l" defTabSz="734694">
              <a:spcBef>
                <a:spcPts val="5200"/>
              </a:spcBef>
              <a:buSzPct val="75000"/>
              <a:buChar char="•"/>
              <a:defRPr sz="4628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Best Bound First;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33140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arallel Version"/>
          <p:cNvSpPr txBox="1"/>
          <p:nvPr>
            <p:ph type="ctrTitle"/>
          </p:nvPr>
        </p:nvSpPr>
        <p:spPr>
          <a:xfrm>
            <a:off x="1152518" y="-575157"/>
            <a:ext cx="20815301" cy="29845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anchor="ctr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Parallel Version</a:t>
            </a:r>
          </a:p>
        </p:txBody>
      </p:sp>
      <p:sp>
        <p:nvSpPr>
          <p:cNvPr id="129" name="Static distribution of the problems to the processors…"/>
          <p:cNvSpPr txBox="1"/>
          <p:nvPr>
            <p:ph type="subTitle" sz="half" idx="1"/>
          </p:nvPr>
        </p:nvSpPr>
        <p:spPr>
          <a:xfrm>
            <a:off x="498335" y="-5680"/>
            <a:ext cx="10007601" cy="8839201"/>
          </a:xfrm>
          <a:prstGeom prst="rect">
            <a:avLst/>
          </a:prstGeom>
        </p:spPr>
        <p:txBody>
          <a:bodyPr anchor="ctr"/>
          <a:lstStyle/>
          <a:p>
            <a:pPr marL="431800" indent="-431800" algn="l">
              <a:spcBef>
                <a:spcPts val="5300"/>
              </a:spcBef>
              <a:buSzPct val="75000"/>
              <a:buChar char="•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Static distribution of the problems to the processors </a:t>
            </a:r>
          </a:p>
          <a:p>
            <a:pPr marL="431800" indent="-431800" algn="l">
              <a:spcBef>
                <a:spcPts val="5300"/>
              </a:spcBef>
              <a:buSzPct val="75000"/>
              <a:buChar char="•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Communication for exchanging the best solution</a:t>
            </a:r>
          </a:p>
        </p:txBody>
      </p:sp>
      <p:pic>
        <p:nvPicPr>
          <p:cNvPr id="130" name="sconosciuto.jpeg" descr="sconosciut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9210" y="6432367"/>
            <a:ext cx="7045851" cy="6835266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31" name="Schermata 2020-05-05 alle 12.56.58.png" descr="Schermata 2020-05-05 alle 12.56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8846" y="2385796"/>
            <a:ext cx="14015761" cy="756695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32" name="Adding communication for rebalancing the workload"/>
          <p:cNvSpPr txBox="1"/>
          <p:nvPr/>
        </p:nvSpPr>
        <p:spPr>
          <a:xfrm>
            <a:off x="10523335" y="11055813"/>
            <a:ext cx="12132978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31800" indent="-431800" algn="l">
              <a:spcBef>
                <a:spcPts val="5300"/>
              </a:spcBef>
              <a:buSzPct val="75000"/>
              <a:buChar char="•"/>
              <a:defRPr sz="3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Adding communication for rebalancing the workload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32859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mplexity Analysis"/>
          <p:cNvSpPr txBox="1"/>
          <p:nvPr>
            <p:ph type="ctrTitle"/>
          </p:nvPr>
        </p:nvSpPr>
        <p:spPr>
          <a:xfrm>
            <a:off x="1784350" y="688505"/>
            <a:ext cx="20815300" cy="29845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anchor="ctr"/>
          <a:lstStyle>
            <a:lvl1pPr>
              <a:defRPr sz="107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Complexity Analysis</a:t>
            </a:r>
          </a:p>
        </p:txBody>
      </p:sp>
      <p:sp>
        <p:nvSpPr>
          <p:cNvPr id="135" name="Why theoretical analysis is not efficient…"/>
          <p:cNvSpPr txBox="1"/>
          <p:nvPr>
            <p:ph type="subTitle" sz="half" idx="1"/>
          </p:nvPr>
        </p:nvSpPr>
        <p:spPr>
          <a:xfrm>
            <a:off x="1533287" y="2438400"/>
            <a:ext cx="10243282" cy="8839200"/>
          </a:xfrm>
          <a:prstGeom prst="rect">
            <a:avLst/>
          </a:prstGeom>
        </p:spPr>
        <p:txBody>
          <a:bodyPr anchor="ctr"/>
          <a:lstStyle/>
          <a:p>
            <a:pPr marL="609600" indent="-609600" algn="l">
              <a:spcBef>
                <a:spcPts val="5900"/>
              </a:spcBef>
              <a:buSzPct val="75000"/>
              <a:buChar char="•"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Why theoretical analysis is not efficient</a:t>
            </a:r>
          </a:p>
          <a:p>
            <a:pPr marL="609600" indent="-609600" algn="l">
              <a:spcBef>
                <a:spcPts val="5900"/>
              </a:spcBef>
              <a:buSzPct val="75000"/>
              <a:buChar char="•"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Speed-Up Anomalies</a:t>
            </a:r>
          </a:p>
        </p:txBody>
      </p:sp>
      <p:pic>
        <p:nvPicPr>
          <p:cNvPr id="136" name="Schermata 2020-05-05 alle 13.00.11.png" descr="Schermata 2020-05-05 alle 13.00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96249" y="4745851"/>
            <a:ext cx="8835684" cy="1832587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37" name="Schermata 2020-05-05 alle 13.00.19.png" descr="Schermata 2020-05-05 alle 13.00.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84125" y="7651282"/>
            <a:ext cx="5859930" cy="219220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2020-05-13 12.44.45.jpg" descr="2020-05-13 12.44.4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38" y="3397300"/>
            <a:ext cx="11924474" cy="692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2020-05-13 12.44.38.jpg" descr="2020-05-13 12.44.38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0781" y="3421045"/>
            <a:ext cx="12083818" cy="687391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peedUp Anomalies"/>
          <p:cNvSpPr txBox="1"/>
          <p:nvPr/>
        </p:nvSpPr>
        <p:spPr>
          <a:xfrm>
            <a:off x="6795467" y="727678"/>
            <a:ext cx="1079306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2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SpeedUp Anomalies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2020-05-13 12.44.42.jpg" descr="2020-05-13 12.44.4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046" y="3665961"/>
            <a:ext cx="11989928" cy="67584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2020-05-13 12.44.31.jpg" descr="2020-05-13 12.44.3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86601" y="3665961"/>
            <a:ext cx="11851577" cy="675849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peedUp Anomalies"/>
          <p:cNvSpPr txBox="1"/>
          <p:nvPr/>
        </p:nvSpPr>
        <p:spPr>
          <a:xfrm>
            <a:off x="6795467" y="727678"/>
            <a:ext cx="10793066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92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SpeedUp Anomalies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40193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Experimental Results"/>
          <p:cNvSpPr txBox="1"/>
          <p:nvPr>
            <p:ph type="ctrTitle"/>
          </p:nvPr>
        </p:nvSpPr>
        <p:spPr>
          <a:xfrm>
            <a:off x="1784350" y="-130535"/>
            <a:ext cx="20815300" cy="2984501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anchor="ctr"/>
          <a:lstStyle>
            <a:lvl1pPr>
              <a:defRPr sz="10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Experimental Results</a:t>
            </a:r>
          </a:p>
        </p:txBody>
      </p:sp>
      <p:sp>
        <p:nvSpPr>
          <p:cNvPr id="148" name="Analysis Outcome"/>
          <p:cNvSpPr txBox="1"/>
          <p:nvPr>
            <p:ph type="subTitle" sz="quarter" idx="1"/>
          </p:nvPr>
        </p:nvSpPr>
        <p:spPr>
          <a:xfrm>
            <a:off x="386630" y="1437132"/>
            <a:ext cx="8161927" cy="3680984"/>
          </a:xfrm>
          <a:prstGeom prst="rect">
            <a:avLst/>
          </a:prstGeom>
        </p:spPr>
        <p:txBody>
          <a:bodyPr anchor="ctr"/>
          <a:lstStyle>
            <a:lvl1pPr marL="431800" indent="-431800" algn="l">
              <a:spcBef>
                <a:spcPts val="5300"/>
              </a:spcBef>
              <a:buSzPct val="75000"/>
              <a:buChar char="•"/>
              <a:defRPr sz="54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Analysis Outcome</a:t>
            </a:r>
          </a:p>
        </p:txBody>
      </p:sp>
      <p:pic>
        <p:nvPicPr>
          <p:cNvPr id="149" name="Schermata 2020-05-05 alle 12.56.33.png" descr="Schermata 2020-05-05 alle 12.56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372" y="4449655"/>
            <a:ext cx="11832047" cy="805977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0" name="Schermata 2020-05-05 alle 12.56.44.png" descr="Schermata 2020-05-05 alle 12.56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32068" y="4449655"/>
            <a:ext cx="11861557" cy="805977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0">
              <a:schemeClr val="accent3">
                <a:lumOff val="5363"/>
              </a:schemeClr>
            </a:gs>
            <a:gs pos="43017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ummary and Conclusion"/>
          <p:cNvSpPr txBox="1"/>
          <p:nvPr>
            <p:ph type="ctr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anchor="ctr"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Summary and Conclusion</a:t>
            </a:r>
          </a:p>
        </p:txBody>
      </p:sp>
      <p:sp>
        <p:nvSpPr>
          <p:cNvPr id="153" name="Results of  our algorithm…"/>
          <p:cNvSpPr txBox="1"/>
          <p:nvPr/>
        </p:nvSpPr>
        <p:spPr>
          <a:xfrm>
            <a:off x="906555" y="6337421"/>
            <a:ext cx="9634532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buSzPct val="75000"/>
              <a:buChar char="•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Results of  our algorithm</a:t>
            </a:r>
          </a:p>
          <a:p>
            <a:pPr marL="609600" indent="-609600" algn="l">
              <a:buSzPct val="75000"/>
              <a:buChar char="•"/>
              <a:defRPr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Efficiency</a:t>
            </a:r>
          </a:p>
        </p:txBody>
      </p:sp>
      <p:pic>
        <p:nvPicPr>
          <p:cNvPr id="154" name="Schermata 2020-05-05 alle 12.54.55.png" descr="Schermata 2020-05-05 alle 12.54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334" y="4157200"/>
            <a:ext cx="13255480" cy="781460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chemeClr val="accent3">
                <a:lumOff val="5363"/>
              </a:schemeClr>
            </a:gs>
            <a:gs pos="43386">
              <a:srgbClr val="005D97"/>
            </a:gs>
            <a:gs pos="100000">
              <a:srgbClr val="001383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hank you for your attention!"/>
          <p:cNvSpPr txBox="1"/>
          <p:nvPr/>
        </p:nvSpPr>
        <p:spPr>
          <a:xfrm>
            <a:off x="2381250" y="5613399"/>
            <a:ext cx="19621500" cy="1727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127000" dir="540000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400"/>
              </a:spcBef>
              <a:defRPr sz="92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