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EFDAB-87C1-4840-8C35-78D110089D10}" type="datetimeFigureOut">
              <a:rPr lang="zh-CN" altLang="en-US" smtClean="0"/>
              <a:t>4/27/Sun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ADD14-9B7A-42AD-86B5-4AC303374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05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mtClean="0"/>
              <a:t>ceph-deploy</a:t>
            </a:r>
            <a:r>
              <a:rPr lang="zh-CN" altLang="en-US" smtClean="0"/>
              <a:t>对花括号展开的支持不好，所以操作多节点时最好使用普通的完整名称；</a:t>
            </a:r>
            <a:endParaRPr lang="en-US" altLang="zh-CN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原因可能是官方内置的新版</a:t>
            </a:r>
            <a:r>
              <a:rPr lang="en-US" altLang="zh-CN" smtClean="0"/>
              <a:t>Python</a:t>
            </a:r>
            <a:r>
              <a:rPr lang="zh-CN" altLang="en-US" smtClean="0"/>
              <a:t>升级不完全；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26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1200" smtClean="0"/>
              <a:t>mon create-initial</a:t>
            </a:r>
            <a:r>
              <a:rPr lang="zh-CN" altLang="en-US" smtClean="0"/>
              <a:t>会在</a:t>
            </a:r>
            <a:r>
              <a:rPr lang="zh-CN" altLang="en-US" b="1" smtClean="0"/>
              <a:t>当前路径</a:t>
            </a:r>
            <a:r>
              <a:rPr lang="zh-CN" altLang="en-US" smtClean="0"/>
              <a:t>生成集群配置文件、认证文件、日志，所以执行前请确保路径正确；涉及的软件包：</a:t>
            </a:r>
            <a:r>
              <a:rPr lang="en-US" altLang="zh-CN" smtClean="0"/>
              <a:t>ceph-mon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初始化完成后，可用“</a:t>
            </a:r>
            <a:r>
              <a:rPr lang="en-US" altLang="zh-CN" b="1" smtClean="0"/>
              <a:t>systemctl status ceph-{svr}@{hostname}</a:t>
            </a:r>
            <a:r>
              <a:rPr lang="en-US" altLang="zh-CN" smtClean="0"/>
              <a:t>”</a:t>
            </a:r>
            <a:r>
              <a:rPr lang="zh-CN" altLang="en-US" smtClean="0"/>
              <a:t>来检查某个节点的某服务运行状态（</a:t>
            </a:r>
            <a:r>
              <a:rPr lang="en-US" altLang="zh-CN" smtClean="0"/>
              <a:t>mon</a:t>
            </a:r>
            <a:r>
              <a:rPr lang="zh-CN" altLang="en-US" smtClean="0"/>
              <a:t>、</a:t>
            </a:r>
            <a:r>
              <a:rPr lang="en-US" altLang="zh-CN" smtClean="0"/>
              <a:t>mgr</a:t>
            </a:r>
            <a:r>
              <a:rPr lang="zh-CN" altLang="en-US" smtClean="0"/>
              <a:t>、</a:t>
            </a:r>
            <a:r>
              <a:rPr lang="en-US" altLang="zh-CN" smtClean="0"/>
              <a:t>rgw</a:t>
            </a:r>
            <a:r>
              <a:rPr lang="zh-CN" altLang="en-US" smtClean="0"/>
              <a:t>、</a:t>
            </a:r>
            <a:r>
              <a:rPr lang="en-US" altLang="zh-CN" smtClean="0"/>
              <a:t>mds</a:t>
            </a:r>
            <a:r>
              <a:rPr lang="zh-CN" altLang="en-US" smtClean="0"/>
              <a:t>）（不可靠）</a:t>
            </a:r>
            <a:endParaRPr lang="en-US" altLang="zh-CN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开关某服务的</a:t>
            </a:r>
            <a:r>
              <a:rPr lang="en-US" altLang="zh-CN" smtClean="0"/>
              <a:t>target</a:t>
            </a:r>
            <a:r>
              <a:rPr lang="zh-CN" altLang="en-US" smtClean="0"/>
              <a:t>项可以控制本节点内所有与其关联的同名服务的开关（如</a:t>
            </a:r>
            <a:r>
              <a:rPr lang="en-US" altLang="zh-CN" smtClean="0"/>
              <a:t>OSD</a:t>
            </a:r>
            <a:r>
              <a:rPr lang="zh-CN" altLang="en-US" smtClean="0"/>
              <a:t>）；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07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也可以先使用</a:t>
            </a:r>
            <a:r>
              <a:rPr lang="en-US" altLang="zh-CN" smtClean="0"/>
              <a:t>lsblk</a:t>
            </a:r>
            <a:r>
              <a:rPr lang="zh-CN" altLang="en-US" smtClean="0"/>
              <a:t>在每个节点查询块设备的名称，在生产环境下还需要其它手段（比如</a:t>
            </a:r>
            <a:r>
              <a:rPr lang="en-US" altLang="zh-CN" smtClean="0"/>
              <a:t>Udev</a:t>
            </a:r>
            <a:r>
              <a:rPr lang="zh-CN" altLang="en-US" smtClean="0"/>
              <a:t>）固定块设备名；</a:t>
            </a:r>
            <a:endParaRPr lang="en-US" altLang="zh-CN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mtClean="0"/>
              <a:t>create</a:t>
            </a:r>
            <a:r>
              <a:rPr lang="zh-CN" altLang="en-US" smtClean="0"/>
              <a:t>操作相当于先进行了</a:t>
            </a:r>
            <a:r>
              <a:rPr lang="en-US" altLang="zh-CN" smtClean="0"/>
              <a:t>prepare</a:t>
            </a:r>
            <a:r>
              <a:rPr lang="zh-CN" altLang="en-US" smtClean="0"/>
              <a:t>操作，然后执行</a:t>
            </a:r>
            <a:r>
              <a:rPr lang="en-US" altLang="zh-CN" smtClean="0"/>
              <a:t>activate</a:t>
            </a:r>
            <a:r>
              <a:rPr lang="zh-CN" altLang="en-US" smtClean="0"/>
              <a:t>操作；</a:t>
            </a:r>
            <a:endParaRPr lang="en-US" altLang="zh-CN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创建</a:t>
            </a:r>
            <a:r>
              <a:rPr lang="en-US" altLang="zh-CN" smtClean="0"/>
              <a:t>OSD</a:t>
            </a:r>
            <a:r>
              <a:rPr lang="zh-CN" altLang="en-US" smtClean="0"/>
              <a:t>时有两个可选项，</a:t>
            </a:r>
            <a:r>
              <a:rPr lang="en-US" altLang="zh-CN" smtClean="0"/>
              <a:t>--data</a:t>
            </a:r>
            <a:r>
              <a:rPr lang="zh-CN" altLang="en-US" smtClean="0"/>
              <a:t>用来指定对象数据存储区，</a:t>
            </a:r>
            <a:r>
              <a:rPr lang="en-US" altLang="zh-CN" smtClean="0"/>
              <a:t>--block</a:t>
            </a:r>
            <a:r>
              <a:rPr lang="zh-CN" altLang="en-US" smtClean="0"/>
              <a:t>用来指定</a:t>
            </a:r>
            <a:r>
              <a:rPr lang="en-US" altLang="zh-CN" smtClean="0"/>
              <a:t>Bluestore</a:t>
            </a:r>
            <a:r>
              <a:rPr lang="zh-CN" altLang="en-US" smtClean="0"/>
              <a:t>引擎中对象元数据（</a:t>
            </a:r>
            <a:r>
              <a:rPr lang="en-US" altLang="zh-CN" smtClean="0"/>
              <a:t>RocksDB</a:t>
            </a:r>
            <a:r>
              <a:rPr lang="zh-CN" altLang="en-US" smtClean="0"/>
              <a:t>）和</a:t>
            </a:r>
            <a:r>
              <a:rPr lang="en-US" altLang="zh-CN" smtClean="0"/>
              <a:t>WAL</a:t>
            </a:r>
            <a:r>
              <a:rPr lang="zh-CN" altLang="en-US" smtClean="0"/>
              <a:t>的存储区；</a:t>
            </a:r>
            <a:endParaRPr lang="en-US" altLang="zh-CN" smtClean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altLang="zh-CN" smtClean="0"/>
              <a:t>--block</a:t>
            </a:r>
            <a:r>
              <a:rPr lang="zh-CN" altLang="en-US" smtClean="0"/>
              <a:t>还可以细分为两个选项：</a:t>
            </a:r>
            <a:r>
              <a:rPr lang="en-US" altLang="zh-CN" smtClean="0"/>
              <a:t>--block-db</a:t>
            </a:r>
            <a:r>
              <a:rPr lang="zh-CN" altLang="en-US" smtClean="0"/>
              <a:t>和</a:t>
            </a:r>
            <a:r>
              <a:rPr lang="en-US" altLang="zh-CN" smtClean="0"/>
              <a:t>--block-wal</a:t>
            </a:r>
            <a:r>
              <a:rPr lang="zh-CN" altLang="en-US" smtClean="0"/>
              <a:t>，用于分别指定元数据和</a:t>
            </a:r>
            <a:r>
              <a:rPr lang="en-US" altLang="zh-CN" smtClean="0"/>
              <a:t>WAL</a:t>
            </a:r>
            <a:r>
              <a:rPr lang="zh-CN" altLang="en-US" smtClean="0"/>
              <a:t>的存储区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548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可用</a:t>
            </a:r>
            <a:r>
              <a:rPr lang="en-US" altLang="zh-CN" smtClean="0"/>
              <a:t>ceph -w</a:t>
            </a:r>
            <a:r>
              <a:rPr lang="zh-CN" altLang="en-US" smtClean="0"/>
              <a:t>命令持续监视集群状态，或使用</a:t>
            </a:r>
            <a:r>
              <a:rPr lang="en-US" altLang="zh-CN" smtClean="0"/>
              <a:t>ceph pg stat</a:t>
            </a:r>
            <a:r>
              <a:rPr lang="zh-CN" altLang="en-US" smtClean="0"/>
              <a:t>命令查询</a:t>
            </a:r>
            <a:r>
              <a:rPr lang="en-US" altLang="zh-CN" smtClean="0"/>
              <a:t>PG</a:t>
            </a:r>
            <a:r>
              <a:rPr lang="zh-CN" altLang="en-US" smtClean="0"/>
              <a:t>状态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26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请注意，</a:t>
            </a:r>
            <a:r>
              <a:rPr lang="en-US" altLang="zh-CN" smtClean="0"/>
              <a:t>ceph-deploy</a:t>
            </a:r>
            <a:r>
              <a:rPr lang="zh-CN" altLang="en-US" smtClean="0"/>
              <a:t>命令始终要在主节点的集群目录下执行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69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mtClean="0"/>
              <a:t>RBD</a:t>
            </a:r>
            <a:r>
              <a:rPr lang="zh-CN" altLang="en-US" smtClean="0"/>
              <a:t>（</a:t>
            </a:r>
            <a:r>
              <a:rPr lang="en-US" altLang="zh-CN" smtClean="0"/>
              <a:t>RADOS Blcok Device</a:t>
            </a:r>
            <a:r>
              <a:rPr lang="zh-CN" altLang="en-US" smtClean="0"/>
              <a:t>，</a:t>
            </a:r>
            <a:r>
              <a:rPr lang="en-US" altLang="zh-CN" smtClean="0"/>
              <a:t>RADOS</a:t>
            </a:r>
            <a:r>
              <a:rPr lang="zh-CN" altLang="en-US" smtClean="0"/>
              <a:t>块设备）；</a:t>
            </a:r>
            <a:endParaRPr lang="en-US" altLang="zh-CN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mtClean="0"/>
              <a:t>pg</a:t>
            </a:r>
            <a:r>
              <a:rPr lang="zh-CN" altLang="en-US" smtClean="0"/>
              <a:t>取值为</a:t>
            </a:r>
            <a:r>
              <a:rPr lang="en-US" altLang="zh-CN" smtClean="0"/>
              <a:t>【osd</a:t>
            </a:r>
            <a:r>
              <a:rPr lang="zh-CN" altLang="en-US" smtClean="0"/>
              <a:t>数量</a:t>
            </a:r>
            <a:r>
              <a:rPr lang="en-US" altLang="zh-CN" smtClean="0"/>
              <a:t>*100/</a:t>
            </a:r>
            <a:r>
              <a:rPr lang="zh-CN" altLang="en-US" smtClean="0"/>
              <a:t>副本数</a:t>
            </a:r>
            <a:r>
              <a:rPr lang="en-US" altLang="zh-CN" smtClean="0"/>
              <a:t>/</a:t>
            </a:r>
            <a:r>
              <a:rPr lang="zh-CN" altLang="en-US" smtClean="0"/>
              <a:t>存储池数量</a:t>
            </a:r>
            <a:r>
              <a:rPr lang="en-US" altLang="zh-CN" smtClean="0"/>
              <a:t>】</a:t>
            </a:r>
            <a:r>
              <a:rPr lang="zh-CN" altLang="en-US" smtClean="0"/>
              <a:t>，结果向上取</a:t>
            </a:r>
            <a:r>
              <a:rPr lang="en-US" altLang="zh-CN" smtClean="0"/>
              <a:t>2</a:t>
            </a:r>
            <a:r>
              <a:rPr lang="zh-CN" altLang="en-US" smtClean="0"/>
              <a:t>的幂；</a:t>
            </a:r>
            <a:endParaRPr lang="en-US" altLang="zh-CN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mtClean="0"/>
              <a:t>detail</a:t>
            </a:r>
            <a:r>
              <a:rPr lang="zh-CN" altLang="en-US" smtClean="0"/>
              <a:t>会包含</a:t>
            </a:r>
            <a:r>
              <a:rPr lang="en-US" altLang="zh-CN" smtClean="0"/>
              <a:t>replicated</a:t>
            </a:r>
            <a:r>
              <a:rPr lang="zh-CN" altLang="en-US" smtClean="0"/>
              <a:t>、</a:t>
            </a:r>
            <a:r>
              <a:rPr lang="en-US" altLang="zh-CN" smtClean="0"/>
              <a:t>mini_size</a:t>
            </a:r>
            <a:r>
              <a:rPr lang="zh-CN" altLang="en-US" smtClean="0"/>
              <a:t>、</a:t>
            </a:r>
            <a:r>
              <a:rPr lang="en-US" altLang="zh-CN" smtClean="0"/>
              <a:t>pg</a:t>
            </a:r>
            <a:r>
              <a:rPr lang="zh-CN" altLang="en-US" smtClean="0"/>
              <a:t>等信息；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64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A1F2-AB17-4798-BD84-27752A78217F}" type="datetimeFigureOut">
              <a:rPr lang="zh-CN" altLang="en-US" smtClean="0"/>
              <a:t>4/27/Sun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3177-F986-4A78-B57F-EB9EF4430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5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A1F2-AB17-4798-BD84-27752A78217F}" type="datetimeFigureOut">
              <a:rPr lang="zh-CN" altLang="en-US" smtClean="0"/>
              <a:t>4/27/Sun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3177-F986-4A78-B57F-EB9EF4430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0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A1F2-AB17-4798-BD84-27752A78217F}" type="datetimeFigureOut">
              <a:rPr lang="zh-CN" altLang="en-US" smtClean="0"/>
              <a:t>4/27/Sun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3177-F986-4A78-B57F-EB9EF4430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50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>
            <a:normAutofit/>
          </a:bodyPr>
          <a:lstStyle>
            <a:lvl1pPr algn="just" fontAlgn="ctr">
              <a:buClrTx/>
              <a:defRPr sz="2400" baseline="0">
                <a:latin typeface="HarmonyOS Sans SC Light" panose="00000400000000000000" pitchFamily="2" charset="-122"/>
                <a:ea typeface="HarmonyOS Sans SC Light" panose="00000400000000000000" pitchFamily="2" charset="-122"/>
                <a:cs typeface="HarmonyOS Sans SC Light" panose="00000400000000000000" pitchFamily="2" charset="-122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</a:lstStyle>
          <a:p>
            <a:r>
              <a:rPr lang="zh-CN" altLang="en-US" dirty="0"/>
              <a:t>单击此</a:t>
            </a:r>
            <a:r>
              <a:rPr lang="zh-CN" altLang="en-US"/>
              <a:t>处</a:t>
            </a:r>
            <a:r>
              <a:rPr lang="zh-CN" altLang="en-US" smtClean="0"/>
              <a:t>输入</a:t>
            </a:r>
            <a:r>
              <a:rPr lang="zh-CN" altLang="en-US"/>
              <a:t>文</a:t>
            </a:r>
            <a:r>
              <a:rPr lang="zh-CN" altLang="en-US" smtClean="0"/>
              <a:t>字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2"/>
            <a:endParaRPr lang="en-US" altLang="zh-CN" smtClean="0"/>
          </a:p>
          <a:p>
            <a:pPr lvl="3"/>
            <a:endParaRPr lang="en-US" altLang="zh-CN" smtClean="0"/>
          </a:p>
          <a:p>
            <a:pPr lvl="4"/>
            <a:endParaRPr lang="en-US" altLang="zh-CN" smtClean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54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sz="3600" baseline="0" dirty="0">
                <a:latin typeface="HarmonyOS Sans SC Light" panose="00000400000000000000" pitchFamily="2" charset="-122"/>
                <a:ea typeface="HarmonyOS Sans SC Light" panose="000004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1560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A1F2-AB17-4798-BD84-27752A78217F}" type="datetimeFigureOut">
              <a:rPr lang="zh-CN" altLang="en-US" smtClean="0"/>
              <a:t>4/27/Sun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3177-F986-4A78-B57F-EB9EF4430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3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A1F2-AB17-4798-BD84-27752A78217F}" type="datetimeFigureOut">
              <a:rPr lang="zh-CN" altLang="en-US" smtClean="0"/>
              <a:t>4/27/Sun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3177-F986-4A78-B57F-EB9EF4430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40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A1F2-AB17-4798-BD84-27752A78217F}" type="datetimeFigureOut">
              <a:rPr lang="zh-CN" altLang="en-US" smtClean="0"/>
              <a:t>4/27/Sun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3177-F986-4A78-B57F-EB9EF4430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7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A1F2-AB17-4798-BD84-27752A78217F}" type="datetimeFigureOut">
              <a:rPr lang="zh-CN" altLang="en-US" smtClean="0"/>
              <a:t>4/27/Sun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3177-F986-4A78-B57F-EB9EF4430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2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A1F2-AB17-4798-BD84-27752A78217F}" type="datetimeFigureOut">
              <a:rPr lang="zh-CN" altLang="en-US" smtClean="0"/>
              <a:t>4/27/Sun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3177-F986-4A78-B57F-EB9EF4430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3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A1F2-AB17-4798-BD84-27752A78217F}" type="datetimeFigureOut">
              <a:rPr lang="zh-CN" altLang="en-US" smtClean="0"/>
              <a:t>4/27/Sun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3177-F986-4A78-B57F-EB9EF4430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20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A1F2-AB17-4798-BD84-27752A78217F}" type="datetimeFigureOut">
              <a:rPr lang="zh-CN" altLang="en-US" smtClean="0"/>
              <a:t>4/27/Sun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3177-F986-4A78-B57F-EB9EF4430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4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A1F2-AB17-4798-BD84-27752A78217F}" type="datetimeFigureOut">
              <a:rPr lang="zh-CN" altLang="en-US" smtClean="0"/>
              <a:t>4/27/Sun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63177-F986-4A78-B57F-EB9EF4430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4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0A1F2-AB17-4798-BD84-27752A78217F}" type="datetimeFigureOut">
              <a:rPr lang="zh-CN" altLang="en-US" smtClean="0"/>
              <a:t>4/27/Sun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3177-F986-4A78-B57F-EB9EF4430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8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/>
          </a:bodyPr>
          <a:lstStyle/>
          <a:p>
            <a:r>
              <a:rPr lang="zh-CN" altLang="en-US" smtClean="0"/>
              <a:t>在主节点上创建</a:t>
            </a:r>
            <a:r>
              <a:rPr lang="en-US" altLang="zh-CN" smtClean="0"/>
              <a:t>Ceph</a:t>
            </a:r>
            <a:r>
              <a:rPr lang="zh-CN" altLang="en-US" smtClean="0"/>
              <a:t>集群</a:t>
            </a:r>
            <a:r>
              <a:rPr lang="zh-CN" altLang="en-US" sz="2000" smtClean="0"/>
              <a:t>（创建</a:t>
            </a:r>
            <a:r>
              <a:rPr lang="en-US" altLang="zh-CN" sz="2000" smtClean="0"/>
              <a:t>MON</a:t>
            </a:r>
            <a:r>
              <a:rPr lang="zh-CN" altLang="en-US" sz="2000" smtClean="0"/>
              <a:t>服务，并在当前工作目录生成配置文件等）</a:t>
            </a:r>
            <a:endParaRPr lang="en-US" altLang="zh-CN" smtClean="0"/>
          </a:p>
          <a:p>
            <a:pPr lvl="1"/>
            <a:r>
              <a:rPr lang="en-US" altLang="zh-CN" sz="2000"/>
              <a:t>ceph-deploy new </a:t>
            </a:r>
            <a:r>
              <a:rPr lang="en-US" altLang="zh-CN" sz="2000" smtClean="0"/>
              <a:t>{hostname1} {hostname2} …</a:t>
            </a:r>
            <a:r>
              <a:rPr lang="zh-CN" altLang="en-US" sz="2000" smtClean="0"/>
              <a:t>*</a:t>
            </a:r>
            <a:endParaRPr lang="en-US" altLang="zh-CN" sz="2000" smtClean="0"/>
          </a:p>
          <a:p>
            <a:pPr lvl="2"/>
            <a:r>
              <a:rPr lang="zh-CN" altLang="en-US" smtClean="0"/>
              <a:t>若此处报错“</a:t>
            </a:r>
            <a:r>
              <a:rPr lang="en-US" altLang="zh-CN" smtClean="0"/>
              <a:t>ImportError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No</a:t>
            </a:r>
            <a:r>
              <a:rPr lang="en-US" altLang="zh-CN"/>
              <a:t> module named </a:t>
            </a:r>
            <a:r>
              <a:rPr lang="en-US" altLang="zh-CN" smtClean="0"/>
              <a:t>pkg_resources</a:t>
            </a:r>
            <a:r>
              <a:rPr lang="zh-CN" altLang="en-US" smtClean="0"/>
              <a:t>”则需重装</a:t>
            </a:r>
            <a:r>
              <a:rPr lang="en-US" altLang="zh-CN" smtClean="0"/>
              <a:t>pip</a:t>
            </a:r>
            <a:r>
              <a:rPr lang="zh-CN" altLang="en-US" smtClean="0"/>
              <a:t>；此问题通常是</a:t>
            </a:r>
            <a:r>
              <a:rPr lang="en-US" altLang="zh-CN" smtClean="0"/>
              <a:t>Python</a:t>
            </a:r>
            <a:r>
              <a:rPr lang="zh-CN" altLang="en-US" smtClean="0"/>
              <a:t>升级至</a:t>
            </a:r>
            <a:r>
              <a:rPr lang="en-US" altLang="zh-CN" smtClean="0"/>
              <a:t>2.7</a:t>
            </a:r>
            <a:r>
              <a:rPr lang="zh-CN" altLang="en-US" smtClean="0"/>
              <a:t>产生的，</a:t>
            </a:r>
            <a:r>
              <a:rPr lang="en-US" altLang="zh-CN" smtClean="0"/>
              <a:t>pip</a:t>
            </a:r>
            <a:r>
              <a:rPr lang="zh-CN" altLang="en-US" smtClean="0"/>
              <a:t>是</a:t>
            </a:r>
            <a:r>
              <a:rPr lang="en-US" altLang="zh-CN" smtClean="0"/>
              <a:t>Python</a:t>
            </a:r>
            <a:r>
              <a:rPr lang="zh-CN" altLang="en-US" smtClean="0"/>
              <a:t>中的安装工具，推荐解决方法如下：</a:t>
            </a:r>
            <a:r>
              <a:rPr lang="en-US" altLang="zh-CN" smtClean="0"/>
              <a:t>*</a:t>
            </a:r>
          </a:p>
          <a:p>
            <a:pPr lvl="2"/>
            <a:r>
              <a:rPr lang="en-US" altLang="zh-CN" smtClean="0"/>
              <a:t>sudo yum </a:t>
            </a:r>
            <a:r>
              <a:rPr lang="en-US" altLang="zh-CN"/>
              <a:t>-y install </a:t>
            </a:r>
            <a:r>
              <a:rPr lang="en-US" altLang="zh-CN" smtClean="0"/>
              <a:t>wget &amp;&amp; wget </a:t>
            </a:r>
            <a:r>
              <a:rPr lang="en-US" altLang="zh-CN"/>
              <a:t>https://bootstrap.pypa.io/pip/2.7/get-pip.py</a:t>
            </a:r>
          </a:p>
          <a:p>
            <a:pPr lvl="2"/>
            <a:r>
              <a:rPr lang="en-US" altLang="zh-CN"/>
              <a:t>python </a:t>
            </a:r>
            <a:r>
              <a:rPr lang="en-US" altLang="zh-CN" smtClean="0"/>
              <a:t>get-pip.py	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若报错则多尝试几遍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2000"/>
              <a:t>解</a:t>
            </a:r>
            <a:r>
              <a:rPr lang="zh-CN" altLang="en-US" sz="2000" smtClean="0"/>
              <a:t>决之后重新创建集群</a:t>
            </a:r>
            <a:r>
              <a:rPr lang="en-US" altLang="zh-CN" sz="2000" smtClean="0"/>
              <a:t>				</a:t>
            </a:r>
            <a:r>
              <a:rPr lang="en-US" altLang="zh-CN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另</a:t>
            </a:r>
            <a:r>
              <a:rPr lang="zh-CN" altLang="en-US">
                <a:solidFill>
                  <a:schemeClr val="accent1"/>
                </a:solidFill>
              </a:rPr>
              <a:t>提供备用解决办</a:t>
            </a:r>
            <a:r>
              <a:rPr lang="zh-CN" altLang="en-US" smtClean="0">
                <a:solidFill>
                  <a:schemeClr val="accent1"/>
                </a:solidFill>
              </a:rPr>
              <a:t>法</a:t>
            </a:r>
            <a:endParaRPr lang="en-US" altLang="zh-CN" smtClean="0">
              <a:solidFill>
                <a:schemeClr val="accent1"/>
              </a:solidFill>
            </a:endParaRPr>
          </a:p>
          <a:p>
            <a:r>
              <a:rPr lang="zh-CN" altLang="en-US"/>
              <a:t>在集群配置目录</a:t>
            </a:r>
            <a:r>
              <a:rPr lang="zh-CN" altLang="en-US" smtClean="0"/>
              <a:t>下的集</a:t>
            </a:r>
            <a:r>
              <a:rPr lang="zh-CN" altLang="en-US"/>
              <a:t>群配置文</a:t>
            </a:r>
            <a:r>
              <a:rPr lang="zh-CN" altLang="en-US" smtClean="0"/>
              <a:t>件</a:t>
            </a:r>
            <a:r>
              <a:rPr lang="en-US" altLang="zh-CN" smtClean="0"/>
              <a:t>【ceph.conf】</a:t>
            </a:r>
            <a:r>
              <a:rPr lang="zh-CN" altLang="en-US" smtClean="0"/>
              <a:t>的</a:t>
            </a:r>
            <a:r>
              <a:rPr lang="en-US" altLang="zh-CN" smtClean="0"/>
              <a:t>global</a:t>
            </a:r>
            <a:r>
              <a:rPr lang="zh-CN" altLang="en-US" smtClean="0"/>
              <a:t>段中定义网段</a:t>
            </a:r>
            <a:endParaRPr lang="zh-CN" altLang="en-US"/>
          </a:p>
          <a:p>
            <a:pPr lvl="1"/>
            <a:r>
              <a:rPr lang="en-US" altLang="zh-CN"/>
              <a:t>public_network = </a:t>
            </a:r>
            <a:r>
              <a:rPr lang="en-US" altLang="zh-CN" smtClean="0"/>
              <a:t>192.168.127.0/24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用</a:t>
            </a:r>
            <a:r>
              <a:rPr lang="zh-CN" altLang="en-US">
                <a:solidFill>
                  <a:schemeClr val="accent1"/>
                </a:solidFill>
              </a:rPr>
              <a:t>于客户端访问集群服</a:t>
            </a:r>
            <a:r>
              <a:rPr lang="zh-CN" altLang="en-US" smtClean="0">
                <a:solidFill>
                  <a:schemeClr val="accent1"/>
                </a:solidFill>
              </a:rPr>
              <a:t>务</a:t>
            </a:r>
            <a:endParaRPr lang="en-US" altLang="zh-CN"/>
          </a:p>
          <a:p>
            <a:pPr lvl="1"/>
            <a:r>
              <a:rPr lang="en-US" altLang="zh-CN"/>
              <a:t>cluster_network = </a:t>
            </a:r>
            <a:r>
              <a:rPr lang="en-US" altLang="zh-CN" smtClean="0"/>
              <a:t>172.18.1.0/24			</a:t>
            </a:r>
            <a:r>
              <a:rPr lang="en-US" altLang="zh-CN" smtClean="0">
                <a:solidFill>
                  <a:srgbClr val="5B9BD5"/>
                </a:solidFill>
                <a:cs typeface="HarmonyOS Sans SC Light" panose="00000400000000000000" pitchFamily="2" charset="-122"/>
              </a:rPr>
              <a:t>##</a:t>
            </a:r>
            <a:r>
              <a:rPr lang="zh-CN" altLang="en-US">
                <a:solidFill>
                  <a:srgbClr val="5B9BD5"/>
                </a:solidFill>
                <a:cs typeface="HarmonyOS Sans SC Light" panose="00000400000000000000" pitchFamily="2" charset="-122"/>
              </a:rPr>
              <a:t>用于内部数据同步（如</a:t>
            </a:r>
            <a:r>
              <a:rPr lang="en-US" altLang="zh-CN">
                <a:solidFill>
                  <a:srgbClr val="5B9BD5"/>
                </a:solidFill>
                <a:cs typeface="HarmonyOS Sans SC Light" panose="00000400000000000000" pitchFamily="2" charset="-122"/>
              </a:rPr>
              <a:t>OSD</a:t>
            </a:r>
            <a:r>
              <a:rPr lang="zh-CN" altLang="en-US">
                <a:solidFill>
                  <a:srgbClr val="5B9BD5"/>
                </a:solidFill>
                <a:cs typeface="HarmonyOS Sans SC Light" panose="00000400000000000000" pitchFamily="2" charset="-122"/>
              </a:rPr>
              <a:t>数据复制、心跳检测</a:t>
            </a:r>
            <a:r>
              <a:rPr lang="zh-CN" altLang="en-US" smtClean="0">
                <a:solidFill>
                  <a:srgbClr val="5B9BD5"/>
                </a:solidFill>
                <a:cs typeface="HarmonyOS Sans SC Light" panose="00000400000000000000" pitchFamily="2" charset="-122"/>
              </a:rPr>
              <a:t>）</a:t>
            </a:r>
            <a:endParaRPr lang="en-US" altLang="zh-CN" smtClean="0">
              <a:solidFill>
                <a:srgbClr val="5B9BD5"/>
              </a:solidFill>
              <a:cs typeface="HarmonyOS Sans SC Light" panose="00000400000000000000" pitchFamily="2" charset="-122"/>
            </a:endParaRPr>
          </a:p>
          <a:p>
            <a:pPr lvl="1"/>
            <a:r>
              <a:rPr lang="zh-CN" altLang="en-US"/>
              <a:t>修改集</a:t>
            </a:r>
            <a:r>
              <a:rPr lang="zh-CN" altLang="en-US" smtClean="0"/>
              <a:t>群块服务副</a:t>
            </a:r>
            <a:r>
              <a:rPr lang="zh-CN" altLang="en-US"/>
              <a:t>本数为“</a:t>
            </a:r>
            <a:r>
              <a:rPr lang="en-US" altLang="zh-CN"/>
              <a:t>2</a:t>
            </a:r>
            <a:r>
              <a:rPr lang="zh-CN" altLang="en-US"/>
              <a:t>”（可</a:t>
            </a:r>
            <a:r>
              <a:rPr lang="zh-CN" altLang="en-US" smtClean="0"/>
              <a:t>选，针对低配实验环境）</a:t>
            </a:r>
            <a:endParaRPr lang="en-US" altLang="zh-CN"/>
          </a:p>
          <a:p>
            <a:pPr lvl="2"/>
            <a:r>
              <a:rPr lang="en-US" altLang="zh-CN" smtClean="0"/>
              <a:t>osd </a:t>
            </a:r>
            <a:r>
              <a:rPr lang="en-US" altLang="zh-CN"/>
              <a:t>pool default size = </a:t>
            </a:r>
            <a:r>
              <a:rPr lang="en-US" altLang="zh-CN" smtClean="0"/>
              <a:t>2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在</a:t>
            </a:r>
            <a:r>
              <a:rPr lang="en-US" altLang="zh-CN" smtClean="0">
                <a:solidFill>
                  <a:schemeClr val="accent1"/>
                </a:solidFill>
              </a:rPr>
              <a:t>ceph.conf</a:t>
            </a:r>
            <a:r>
              <a:rPr lang="zh-CN" altLang="en-US" smtClean="0">
                <a:solidFill>
                  <a:schemeClr val="accent1"/>
                </a:solidFill>
              </a:rPr>
              <a:t>的</a:t>
            </a:r>
            <a:r>
              <a:rPr lang="en-US" altLang="zh-CN" smtClean="0">
                <a:solidFill>
                  <a:schemeClr val="accent1"/>
                </a:solidFill>
              </a:rPr>
              <a:t>global</a:t>
            </a:r>
            <a:r>
              <a:rPr lang="zh-CN" altLang="en-US" smtClean="0">
                <a:solidFill>
                  <a:schemeClr val="accent1"/>
                </a:solidFill>
              </a:rPr>
              <a:t>段中添加</a:t>
            </a:r>
            <a:endParaRPr lang="en-US" altLang="zh-CN" smtClean="0">
              <a:solidFill>
                <a:schemeClr val="accent1"/>
              </a:solidFill>
            </a:endParaRPr>
          </a:p>
          <a:p>
            <a:r>
              <a:rPr lang="zh-CN" altLang="en-US"/>
              <a:t>推送配置到所有节点并重启服务</a:t>
            </a:r>
          </a:p>
          <a:p>
            <a:pPr lvl="1"/>
            <a:r>
              <a:rPr lang="en-US" altLang="zh-CN"/>
              <a:t>ceph-deploy --overwrite-conf config push </a:t>
            </a:r>
            <a:r>
              <a:rPr lang="en-US" altLang="zh-CN" smtClean="0"/>
              <a:t>ceph01 ceph02 ceph03</a:t>
            </a:r>
            <a:endParaRPr lang="en-US" altLang="zh-CN"/>
          </a:p>
          <a:p>
            <a:pPr lvl="1"/>
            <a:r>
              <a:rPr lang="en-US" altLang="zh-CN" smtClean="0"/>
              <a:t>sudo systemctl </a:t>
            </a:r>
            <a:r>
              <a:rPr lang="en-US" altLang="zh-CN"/>
              <a:t>restart ceph-*.target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集群配</a:t>
            </a:r>
            <a:r>
              <a:rPr lang="zh-CN" altLang="en-US"/>
              <a:t>置</a:t>
            </a:r>
            <a:r>
              <a:rPr lang="en-US" altLang="zh-CN"/>
              <a:t>		</a:t>
            </a:r>
            <a:r>
              <a:rPr lang="en-US" altLang="zh-CN" smtClean="0"/>
              <a:t>	</a:t>
            </a:r>
            <a:r>
              <a:rPr lang="en-US" altLang="zh-CN"/>
              <a:t>					</a:t>
            </a:r>
            <a:r>
              <a:rPr lang="en-US" altLang="zh-CN" smtClean="0"/>
              <a:t>1/3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9648825" y="2852738"/>
          <a:ext cx="9842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包装程序外壳对象" showAsIcon="1" r:id="rId4" imgW="984960" imgH="473040" progId="Package">
                  <p:embed/>
                </p:oleObj>
              </mc:Choice>
              <mc:Fallback>
                <p:oleObj name="包装程序外壳对象" showAsIcon="1" r:id="rId4" imgW="984960" imgH="473040" progId="Packag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48825" y="2852738"/>
                        <a:ext cx="9842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7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/>
          </a:bodyPr>
          <a:lstStyle/>
          <a:p>
            <a:r>
              <a:rPr lang="zh-CN" altLang="en-US" smtClean="0"/>
              <a:t>为每个节点安装</a:t>
            </a:r>
            <a:r>
              <a:rPr lang="en-US" altLang="zh-CN" smtClean="0"/>
              <a:t>Ceph</a:t>
            </a:r>
          </a:p>
          <a:p>
            <a:pPr lvl="1"/>
            <a:r>
              <a:rPr lang="en-US" altLang="zh-CN"/>
              <a:t>ceph-deploy install --no-adjust-repos --nogpgcheck ceph01 ceph02 ceph03</a:t>
            </a:r>
            <a:r>
              <a:rPr lang="en-US" altLang="zh-CN" smtClean="0"/>
              <a:t>	</a:t>
            </a:r>
            <a:r>
              <a:rPr lang="en-US" altLang="zh-CN" sz="2000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批</a:t>
            </a:r>
            <a:r>
              <a:rPr lang="zh-CN" altLang="en-US">
                <a:solidFill>
                  <a:schemeClr val="accent1"/>
                </a:solidFill>
              </a:rPr>
              <a:t>量安</a:t>
            </a:r>
            <a:r>
              <a:rPr lang="zh-CN" altLang="en-US" smtClean="0">
                <a:solidFill>
                  <a:schemeClr val="accent1"/>
                </a:solidFill>
              </a:rPr>
              <a:t>装，同时安</a:t>
            </a:r>
            <a:r>
              <a:rPr lang="zh-CN" altLang="en-US">
                <a:solidFill>
                  <a:schemeClr val="accent1"/>
                </a:solidFill>
              </a:rPr>
              <a:t>装</a:t>
            </a:r>
            <a:r>
              <a:rPr lang="en-US" altLang="zh-CN">
                <a:solidFill>
                  <a:schemeClr val="accent1"/>
                </a:solidFill>
              </a:rPr>
              <a:t>ceph-radosgw</a:t>
            </a:r>
            <a:r>
              <a:rPr lang="zh-CN" altLang="en-US" smtClean="0">
                <a:solidFill>
                  <a:schemeClr val="accent1"/>
                </a:solidFill>
              </a:rPr>
              <a:t>，</a:t>
            </a:r>
            <a:r>
              <a:rPr lang="en-US" altLang="zh-CN">
                <a:solidFill>
                  <a:schemeClr val="accent1"/>
                </a:solidFill>
              </a:rPr>
              <a:t>--</a:t>
            </a:r>
            <a:r>
              <a:rPr lang="en-US" altLang="zh-CN" smtClean="0">
                <a:solidFill>
                  <a:schemeClr val="accent1"/>
                </a:solidFill>
              </a:rPr>
              <a:t>no-adjust-repos</a:t>
            </a:r>
            <a:r>
              <a:rPr lang="zh-CN" altLang="en-US">
                <a:solidFill>
                  <a:schemeClr val="accent1"/>
                </a:solidFill>
              </a:rPr>
              <a:t>：</a:t>
            </a:r>
            <a:r>
              <a:rPr lang="zh-CN" altLang="en-US" smtClean="0">
                <a:solidFill>
                  <a:schemeClr val="accent1"/>
                </a:solidFill>
              </a:rPr>
              <a:t>安装过程中不调整为官方源</a:t>
            </a:r>
            <a:endParaRPr lang="en-US" altLang="zh-CN" smtClean="0"/>
          </a:p>
          <a:p>
            <a:pPr marL="457200" lvl="1" indent="0">
              <a:buNone/>
            </a:pPr>
            <a:r>
              <a:rPr lang="zh-CN" altLang="en-US" smtClean="0"/>
              <a:t>或</a:t>
            </a:r>
            <a:endParaRPr lang="en-US" altLang="zh-CN" smtClean="0"/>
          </a:p>
          <a:p>
            <a:pPr lvl="1"/>
            <a:r>
              <a:rPr lang="en-US" altLang="zh-CN" smtClean="0"/>
              <a:t>sudo yum </a:t>
            </a:r>
            <a:r>
              <a:rPr lang="en-US" altLang="zh-CN"/>
              <a:t>install -y </a:t>
            </a:r>
            <a:r>
              <a:rPr lang="en-US" altLang="zh-CN" smtClean="0"/>
              <a:t>ceph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手动为</a:t>
            </a:r>
            <a:r>
              <a:rPr lang="zh-CN" altLang="en-US">
                <a:solidFill>
                  <a:schemeClr val="accent2"/>
                </a:solidFill>
              </a:rPr>
              <a:t>所有节点</a:t>
            </a:r>
            <a:r>
              <a:rPr lang="zh-CN" altLang="en-US">
                <a:solidFill>
                  <a:schemeClr val="accent1"/>
                </a:solidFill>
              </a:rPr>
              <a:t>执行，并行操作效率更</a:t>
            </a:r>
            <a:r>
              <a:rPr lang="zh-CN" altLang="en-US" smtClean="0">
                <a:solidFill>
                  <a:schemeClr val="accent1"/>
                </a:solidFill>
              </a:rPr>
              <a:t>高</a:t>
            </a:r>
            <a:endParaRPr lang="en-US" altLang="zh-CN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zh-CN" altLang="en-US"/>
              <a:t>完成后输入</a:t>
            </a:r>
            <a:r>
              <a:rPr lang="en-US" altLang="zh-CN">
                <a:solidFill>
                  <a:schemeClr val="accent2"/>
                </a:solidFill>
              </a:rPr>
              <a:t>ceph -v</a:t>
            </a:r>
            <a:r>
              <a:rPr lang="zh-CN" altLang="en-US"/>
              <a:t>查询版本</a:t>
            </a:r>
            <a:endParaRPr lang="en-US" altLang="zh-CN"/>
          </a:p>
          <a:p>
            <a:r>
              <a:rPr lang="zh-CN" altLang="en-US" smtClean="0"/>
              <a:t>在主节点上开始部署（注意</a:t>
            </a:r>
            <a:r>
              <a:rPr lang="zh-CN" altLang="en-US" smtClean="0">
                <a:solidFill>
                  <a:schemeClr val="accent2"/>
                </a:solidFill>
              </a:rPr>
              <a:t>参考架构图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z="2000" smtClean="0"/>
              <a:t>ceph-deploy mon create-initial		</a:t>
            </a:r>
            <a:r>
              <a:rPr lang="en-US" altLang="zh-CN" sz="2000" smtClean="0">
                <a:solidFill>
                  <a:schemeClr val="accent1"/>
                </a:solidFill>
              </a:rPr>
              <a:t>##</a:t>
            </a:r>
            <a:r>
              <a:rPr lang="zh-CN" altLang="en-US" sz="2000" smtClean="0">
                <a:solidFill>
                  <a:schemeClr val="accent1"/>
                </a:solidFill>
              </a:rPr>
              <a:t>初始化</a:t>
            </a:r>
            <a:r>
              <a:rPr lang="en-US" altLang="zh-CN" sz="2000" smtClean="0">
                <a:solidFill>
                  <a:schemeClr val="accent1"/>
                </a:solidFill>
              </a:rPr>
              <a:t>mon</a:t>
            </a:r>
            <a:r>
              <a:rPr lang="zh-CN" altLang="en-US" sz="2000" smtClean="0">
                <a:solidFill>
                  <a:schemeClr val="accent1"/>
                </a:solidFill>
              </a:rPr>
              <a:t>，生</a:t>
            </a:r>
            <a:r>
              <a:rPr lang="zh-CN" altLang="en-US" sz="2000">
                <a:solidFill>
                  <a:schemeClr val="accent1"/>
                </a:solidFill>
              </a:rPr>
              <a:t>成</a:t>
            </a:r>
            <a:r>
              <a:rPr lang="zh-CN" altLang="en-US" sz="2000" smtClean="0">
                <a:solidFill>
                  <a:schemeClr val="accent1"/>
                </a:solidFill>
              </a:rPr>
              <a:t>检</a:t>
            </a:r>
            <a:r>
              <a:rPr lang="zh-CN" altLang="en-US" sz="2000">
                <a:solidFill>
                  <a:schemeClr val="accent1"/>
                </a:solidFill>
              </a:rPr>
              <a:t>测集</a:t>
            </a:r>
            <a:r>
              <a:rPr lang="zh-CN" altLang="en-US" sz="2000" smtClean="0">
                <a:solidFill>
                  <a:schemeClr val="accent1"/>
                </a:solidFill>
              </a:rPr>
              <a:t>群所需的密钥</a:t>
            </a:r>
            <a:r>
              <a:rPr lang="en-US" altLang="zh-CN" sz="2000" smtClean="0"/>
              <a:t>*</a:t>
            </a:r>
          </a:p>
          <a:p>
            <a:pPr lvl="1"/>
            <a:r>
              <a:rPr lang="en-US" altLang="zh-CN" sz="2000" smtClean="0"/>
              <a:t>ceph-deploy </a:t>
            </a:r>
            <a:r>
              <a:rPr lang="en-US" altLang="zh-CN" sz="2000"/>
              <a:t>admin </a:t>
            </a:r>
            <a:r>
              <a:rPr lang="en-US" altLang="zh-CN" sz="2000" smtClean="0"/>
              <a:t>{hostname1} {hostname2} …	</a:t>
            </a:r>
            <a:r>
              <a:rPr lang="en-US" altLang="zh-CN" sz="2000" smtClean="0">
                <a:solidFill>
                  <a:schemeClr val="accent1"/>
                </a:solidFill>
              </a:rPr>
              <a:t>##</a:t>
            </a:r>
            <a:r>
              <a:rPr lang="zh-CN" altLang="en-US" sz="2000" smtClean="0">
                <a:solidFill>
                  <a:schemeClr val="accent1"/>
                </a:solidFill>
              </a:rPr>
              <a:t>分发集群配置和</a:t>
            </a:r>
            <a:r>
              <a:rPr lang="en-US" altLang="zh-CN" sz="2000" smtClean="0">
                <a:solidFill>
                  <a:schemeClr val="accent1"/>
                </a:solidFill>
              </a:rPr>
              <a:t>admin</a:t>
            </a:r>
            <a:r>
              <a:rPr lang="zh-CN" altLang="en-US" sz="2000" smtClean="0">
                <a:solidFill>
                  <a:schemeClr val="accent1"/>
                </a:solidFill>
              </a:rPr>
              <a:t>认证文件</a:t>
            </a:r>
            <a:endParaRPr lang="en-US" altLang="zh-CN" smtClean="0"/>
          </a:p>
          <a:p>
            <a:pPr lvl="2"/>
            <a:r>
              <a:rPr lang="en-US" altLang="zh-CN" smtClean="0"/>
              <a:t>sudo setfacl </a:t>
            </a:r>
            <a:r>
              <a:rPr lang="en-US" altLang="zh-CN"/>
              <a:t>-m u:cephduser:rw /</a:t>
            </a:r>
            <a:r>
              <a:rPr lang="en-US" altLang="zh-CN" smtClean="0"/>
              <a:t>etc/ceph/ceph.client.admin.keyring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生成的客户端管理员密钥需要</a:t>
            </a:r>
            <a:r>
              <a:rPr lang="zh-CN" altLang="en-US" smtClean="0">
                <a:solidFill>
                  <a:schemeClr val="accent1"/>
                </a:solidFill>
              </a:rPr>
              <a:t>对</a:t>
            </a:r>
            <a:r>
              <a:rPr lang="zh-CN" altLang="en-US" smtClean="0">
                <a:solidFill>
                  <a:schemeClr val="accent2"/>
                </a:solidFill>
              </a:rPr>
              <a:t>主节</a:t>
            </a:r>
            <a:r>
              <a:rPr lang="zh-CN" altLang="en-US">
                <a:solidFill>
                  <a:schemeClr val="accent2"/>
                </a:solidFill>
              </a:rPr>
              <a:t>点</a:t>
            </a:r>
            <a:r>
              <a:rPr lang="zh-CN" altLang="en-US">
                <a:solidFill>
                  <a:schemeClr val="accent1"/>
                </a:solidFill>
              </a:rPr>
              <a:t>的集群部署用户开放权</a:t>
            </a:r>
            <a:r>
              <a:rPr lang="zh-CN" altLang="en-US" smtClean="0">
                <a:solidFill>
                  <a:schemeClr val="accent1"/>
                </a:solidFill>
              </a:rPr>
              <a:t>限</a:t>
            </a:r>
            <a:endParaRPr lang="en-US" altLang="zh-CN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zh-CN" altLang="en-US"/>
              <a:t>完成后可在</a:t>
            </a:r>
            <a:r>
              <a:rPr lang="en-US" altLang="zh-CN"/>
              <a:t>mon</a:t>
            </a:r>
            <a:r>
              <a:rPr lang="zh-CN" altLang="en-US"/>
              <a:t>节点输入</a:t>
            </a:r>
            <a:r>
              <a:rPr lang="en-US" altLang="zh-CN"/>
              <a:t>ceph -s</a:t>
            </a:r>
            <a:r>
              <a:rPr lang="zh-CN" altLang="en-US"/>
              <a:t>查询集群状态；也可在</a:t>
            </a:r>
            <a:r>
              <a:rPr lang="en-US" altLang="zh-CN"/>
              <a:t>mon</a:t>
            </a:r>
            <a:r>
              <a:rPr lang="zh-CN" altLang="en-US"/>
              <a:t>节点查找带</a:t>
            </a:r>
            <a:r>
              <a:rPr lang="en-US" altLang="zh-CN"/>
              <a:t>mon</a:t>
            </a:r>
            <a:r>
              <a:rPr lang="zh-CN" altLang="en-US"/>
              <a:t>关键字的进程和其侦听的端口，默认端口为</a:t>
            </a:r>
            <a:r>
              <a:rPr lang="en-US" altLang="zh-CN"/>
              <a:t>6789</a:t>
            </a:r>
            <a:r>
              <a:rPr lang="zh-CN" altLang="en-US"/>
              <a:t>；可为</a:t>
            </a:r>
            <a:r>
              <a:rPr lang="en-US" altLang="zh-CN"/>
              <a:t>mon</a:t>
            </a:r>
            <a:r>
              <a:rPr lang="zh-CN" altLang="en-US"/>
              <a:t>配置</a:t>
            </a:r>
            <a:r>
              <a:rPr lang="en-US" altLang="zh-CN"/>
              <a:t>DNS</a:t>
            </a:r>
            <a:r>
              <a:rPr lang="zh-CN" altLang="en-US"/>
              <a:t>轮询或</a:t>
            </a:r>
            <a:r>
              <a:rPr lang="en-US" altLang="zh-CN"/>
              <a:t>3</a:t>
            </a:r>
            <a:r>
              <a:rPr lang="zh-CN" altLang="en-US"/>
              <a:t>层负载均衡，但通常</a:t>
            </a:r>
            <a:r>
              <a:rPr lang="en-US" altLang="zh-CN"/>
              <a:t>mon</a:t>
            </a:r>
            <a:r>
              <a:rPr lang="zh-CN" altLang="en-US"/>
              <a:t>压力较小，不会成为性能瓶</a:t>
            </a:r>
            <a:r>
              <a:rPr lang="zh-CN" altLang="en-US" smtClean="0"/>
              <a:t>颈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en-US" altLang="zh-CN" sz="2000"/>
              <a:t>ceph-deploy mgr </a:t>
            </a:r>
            <a:r>
              <a:rPr lang="en-US" altLang="zh-CN" sz="2000" smtClean="0"/>
              <a:t>create {hostname1} …		</a:t>
            </a:r>
            <a:r>
              <a:rPr lang="en-US" altLang="zh-CN" sz="2000" smtClean="0">
                <a:solidFill>
                  <a:schemeClr val="accent1"/>
                </a:solidFill>
              </a:rPr>
              <a:t>##</a:t>
            </a:r>
            <a:r>
              <a:rPr lang="zh-CN" altLang="en-US" sz="2000" smtClean="0">
                <a:solidFill>
                  <a:schemeClr val="accent1"/>
                </a:solidFill>
              </a:rPr>
              <a:t>部署</a:t>
            </a:r>
            <a:r>
              <a:rPr lang="en-US" altLang="zh-CN" sz="2000" smtClean="0">
                <a:solidFill>
                  <a:schemeClr val="accent1"/>
                </a:solidFill>
              </a:rPr>
              <a:t>mgr</a:t>
            </a:r>
            <a:r>
              <a:rPr lang="zh-CN" altLang="en-US" sz="2000" smtClean="0">
                <a:solidFill>
                  <a:schemeClr val="accent1"/>
                </a:solidFill>
              </a:rPr>
              <a:t>，用于监测集群</a:t>
            </a:r>
            <a:endParaRPr lang="en-US" altLang="zh-CN" sz="2000" smtClean="0">
              <a:solidFill>
                <a:schemeClr val="accent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集群配</a:t>
            </a:r>
            <a:r>
              <a:rPr lang="zh-CN" altLang="en-US"/>
              <a:t>置</a:t>
            </a:r>
            <a:r>
              <a:rPr lang="en-US" altLang="zh-CN"/>
              <a:t>		</a:t>
            </a:r>
            <a:r>
              <a:rPr lang="en-US" altLang="zh-CN" smtClean="0"/>
              <a:t>	</a:t>
            </a:r>
            <a:r>
              <a:rPr lang="en-US" altLang="zh-CN"/>
              <a:t>					</a:t>
            </a:r>
            <a:r>
              <a:rPr lang="en-US" altLang="zh-CN" smtClean="0"/>
              <a:t>2/3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61797" y="6504467"/>
            <a:ext cx="986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mtClean="0"/>
              <a:t>★请确保每次执行</a:t>
            </a:r>
            <a:r>
              <a:rPr lang="en-US" altLang="zh-CN" smtClean="0"/>
              <a:t>ceph-deploy</a:t>
            </a:r>
            <a:r>
              <a:rPr lang="zh-CN" altLang="en-US" smtClean="0"/>
              <a:t>命令时都处于正确的工作目录；另外执行此命令</a:t>
            </a:r>
            <a:r>
              <a:rPr lang="zh-CN" altLang="en-US" smtClean="0">
                <a:solidFill>
                  <a:schemeClr val="accent2"/>
                </a:solidFill>
              </a:rPr>
              <a:t>不需要</a:t>
            </a:r>
            <a:r>
              <a:rPr lang="en-US" altLang="zh-CN" smtClean="0">
                <a:solidFill>
                  <a:schemeClr val="accent2"/>
                </a:solidFill>
              </a:rPr>
              <a:t>sudo</a:t>
            </a:r>
            <a:r>
              <a:rPr lang="zh-CN" altLang="en-US" smtClean="0"/>
              <a:t>提权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3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/>
          </a:bodyPr>
          <a:lstStyle/>
          <a:p>
            <a:r>
              <a:rPr lang="zh-CN" altLang="en-US" smtClean="0"/>
              <a:t>在主节点上开始部署（请确保集群后端网络正常）</a:t>
            </a:r>
            <a:endParaRPr lang="en-US" altLang="zh-CN" smtClean="0"/>
          </a:p>
          <a:p>
            <a:pPr lvl="1"/>
            <a:r>
              <a:rPr lang="en-US" altLang="zh-CN" smtClean="0"/>
              <a:t>ceph-deploy disk list {hostnameX}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列出该节点的块设备</a:t>
            </a:r>
            <a:endParaRPr lang="en-US" altLang="zh-CN" sz="2000" smtClean="0">
              <a:solidFill>
                <a:schemeClr val="accent1"/>
              </a:solidFill>
            </a:endParaRPr>
          </a:p>
          <a:p>
            <a:pPr lvl="1"/>
            <a:r>
              <a:rPr lang="en-US" altLang="zh-CN"/>
              <a:t>ceph-deploy disk zap </a:t>
            </a:r>
            <a:r>
              <a:rPr lang="en-US" altLang="zh-CN" smtClean="0"/>
              <a:t>{hostnameX} </a:t>
            </a:r>
            <a:r>
              <a:rPr lang="en-US" altLang="zh-CN"/>
              <a:t>/</a:t>
            </a:r>
            <a:r>
              <a:rPr lang="en-US" altLang="zh-CN" smtClean="0"/>
              <a:t>dev/sdX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擦除指定主机的指定磁盘</a:t>
            </a:r>
            <a:endParaRPr lang="en-US" altLang="zh-CN"/>
          </a:p>
          <a:p>
            <a:pPr lvl="1"/>
            <a:r>
              <a:rPr lang="en-US" altLang="zh-CN" sz="2000" smtClean="0"/>
              <a:t>ceph-deploy </a:t>
            </a:r>
            <a:r>
              <a:rPr lang="en-US" altLang="zh-CN" sz="2000"/>
              <a:t>osd create --data </a:t>
            </a:r>
            <a:r>
              <a:rPr lang="en-US" altLang="zh-CN" sz="2000" smtClean="0"/>
              <a:t>/dev/sdX {hostnameX}	</a:t>
            </a:r>
            <a:r>
              <a:rPr lang="en-US" altLang="zh-CN" sz="2000" smtClean="0">
                <a:solidFill>
                  <a:schemeClr val="accent1"/>
                </a:solidFill>
              </a:rPr>
              <a:t>##</a:t>
            </a:r>
            <a:r>
              <a:rPr lang="zh-CN" altLang="en-US" sz="2000" smtClean="0">
                <a:solidFill>
                  <a:schemeClr val="accent1"/>
                </a:solidFill>
              </a:rPr>
              <a:t>为每个主机的每个业务硬盘创建</a:t>
            </a:r>
            <a:r>
              <a:rPr lang="en-US" altLang="zh-CN" sz="2000" smtClean="0">
                <a:solidFill>
                  <a:schemeClr val="accent1"/>
                </a:solidFill>
              </a:rPr>
              <a:t>OSD</a:t>
            </a:r>
            <a:r>
              <a:rPr lang="zh-CN" altLang="en-US" sz="2000" smtClean="0">
                <a:solidFill>
                  <a:schemeClr val="accent1"/>
                </a:solidFill>
              </a:rPr>
              <a:t>，要</a:t>
            </a:r>
            <a:r>
              <a:rPr lang="zh-CN" altLang="en-US" sz="2000" smtClean="0">
                <a:solidFill>
                  <a:schemeClr val="accent2"/>
                </a:solidFill>
              </a:rPr>
              <a:t>在主节点上</a:t>
            </a:r>
            <a:r>
              <a:rPr lang="zh-CN" altLang="en-US" sz="2000" smtClean="0">
                <a:solidFill>
                  <a:schemeClr val="accent1"/>
                </a:solidFill>
              </a:rPr>
              <a:t>为</a:t>
            </a:r>
            <a:r>
              <a:rPr lang="zh-CN" altLang="en-US" sz="2000" smtClean="0">
                <a:solidFill>
                  <a:schemeClr val="accent2"/>
                </a:solidFill>
              </a:rPr>
              <a:t>每个节点</a:t>
            </a:r>
            <a:r>
              <a:rPr lang="zh-CN" altLang="en-US" sz="2000" smtClean="0">
                <a:solidFill>
                  <a:schemeClr val="accent1"/>
                </a:solidFill>
              </a:rPr>
              <a:t>的</a:t>
            </a:r>
            <a:r>
              <a:rPr lang="zh-CN" altLang="en-US" sz="2000" smtClean="0">
                <a:solidFill>
                  <a:schemeClr val="accent2"/>
                </a:solidFill>
              </a:rPr>
              <a:t>每个业务硬盘</a:t>
            </a:r>
            <a:r>
              <a:rPr lang="zh-CN" altLang="en-US" sz="2000" smtClean="0">
                <a:solidFill>
                  <a:schemeClr val="accent1"/>
                </a:solidFill>
              </a:rPr>
              <a:t>执行</a:t>
            </a:r>
            <a:r>
              <a:rPr lang="en-US" altLang="zh-CN" sz="2000" smtClean="0"/>
              <a:t>*</a:t>
            </a:r>
          </a:p>
          <a:p>
            <a:r>
              <a:rPr lang="zh-CN" altLang="en-US" smtClean="0"/>
              <a:t>安装完毕，检查集群状态</a:t>
            </a:r>
            <a:endParaRPr lang="en-US" altLang="zh-CN" smtClean="0"/>
          </a:p>
          <a:p>
            <a:pPr lvl="1"/>
            <a:r>
              <a:rPr lang="zh-CN" altLang="en-US" sz="2000"/>
              <a:t>输</a:t>
            </a:r>
            <a:r>
              <a:rPr lang="zh-CN" altLang="en-US" sz="2000" smtClean="0"/>
              <a:t>入</a:t>
            </a:r>
            <a:r>
              <a:rPr lang="en-US" altLang="zh-CN" sz="2000" smtClean="0"/>
              <a:t>ceph -s</a:t>
            </a:r>
            <a:r>
              <a:rPr lang="zh-CN" altLang="en-US" sz="2000" smtClean="0"/>
              <a:t>，检查集群状态信</a:t>
            </a:r>
            <a:r>
              <a:rPr lang="zh-CN" altLang="en-US" smtClean="0"/>
              <a:t>息</a:t>
            </a:r>
            <a:r>
              <a:rPr lang="zh-CN" altLang="en-US"/>
              <a:t>；</a:t>
            </a:r>
            <a:r>
              <a:rPr lang="zh-CN" altLang="en-US" smtClean="0"/>
              <a:t>或输入</a:t>
            </a:r>
            <a:r>
              <a:rPr lang="en-US" altLang="zh-CN" smtClean="0"/>
              <a:t>ceph df</a:t>
            </a:r>
            <a:r>
              <a:rPr lang="zh-CN" altLang="en-US" smtClean="0"/>
              <a:t>，检查集群容量信息</a:t>
            </a:r>
            <a:endParaRPr lang="en-US" altLang="zh-CN" sz="2000" smtClean="0"/>
          </a:p>
          <a:p>
            <a:pPr lvl="2"/>
            <a:r>
              <a:rPr lang="zh-CN" altLang="en-US"/>
              <a:t>集</a:t>
            </a:r>
            <a:r>
              <a:rPr lang="zh-CN" altLang="en-US" smtClean="0"/>
              <a:t>群信息：可能会有一个告警，因为集群运行在不安全模式下，执行</a:t>
            </a:r>
            <a:r>
              <a:rPr lang="en-US" altLang="zh-CN"/>
              <a:t>ceph config set mon auth_allow_insecure_global_id_reclaim </a:t>
            </a:r>
            <a:r>
              <a:rPr lang="en-US" altLang="zh-CN" smtClean="0"/>
              <a:t>false</a:t>
            </a:r>
            <a:r>
              <a:rPr lang="zh-CN" altLang="en-US" smtClean="0"/>
              <a:t>命令关闭不安全模式即可</a:t>
            </a:r>
            <a:endParaRPr lang="en-US" altLang="zh-CN" smtClean="0"/>
          </a:p>
          <a:p>
            <a:pPr lvl="2"/>
            <a:r>
              <a:rPr lang="zh-CN" altLang="en-US" smtClean="0"/>
              <a:t>服务信息：包含</a:t>
            </a:r>
            <a:r>
              <a:rPr lang="en-US" altLang="zh-CN" smtClean="0"/>
              <a:t>mon</a:t>
            </a:r>
            <a:r>
              <a:rPr lang="zh-CN" altLang="en-US" smtClean="0"/>
              <a:t>、</a:t>
            </a:r>
            <a:r>
              <a:rPr lang="en-US" altLang="zh-CN" smtClean="0"/>
              <a:t>mgr</a:t>
            </a:r>
            <a:r>
              <a:rPr lang="zh-CN" altLang="en-US" smtClean="0"/>
              <a:t>、</a:t>
            </a:r>
            <a:r>
              <a:rPr lang="en-US" altLang="zh-CN" smtClean="0"/>
              <a:t>mds</a:t>
            </a:r>
            <a:r>
              <a:rPr lang="zh-CN" altLang="en-US" smtClean="0"/>
              <a:t>、</a:t>
            </a:r>
            <a:r>
              <a:rPr lang="en-US" altLang="zh-CN" smtClean="0"/>
              <a:t>osd</a:t>
            </a:r>
            <a:r>
              <a:rPr lang="zh-CN" altLang="en-US" smtClean="0"/>
              <a:t>、</a:t>
            </a:r>
            <a:r>
              <a:rPr lang="en-US" altLang="zh-CN" smtClean="0"/>
              <a:t>rgw</a:t>
            </a:r>
            <a:r>
              <a:rPr lang="zh-CN" altLang="en-US" smtClean="0"/>
              <a:t>，且数量符合节点配置</a:t>
            </a:r>
            <a:endParaRPr lang="en-US" altLang="zh-CN" smtClean="0"/>
          </a:p>
          <a:p>
            <a:pPr lvl="2"/>
            <a:r>
              <a:rPr lang="zh-CN" altLang="en-US"/>
              <a:t>数</a:t>
            </a:r>
            <a:r>
              <a:rPr lang="zh-CN" altLang="en-US" smtClean="0"/>
              <a:t>据信息：存储池、</a:t>
            </a:r>
            <a:r>
              <a:rPr lang="en-US" altLang="zh-CN" smtClean="0"/>
              <a:t>PG</a:t>
            </a:r>
            <a:r>
              <a:rPr lang="zh-CN" altLang="en-US" smtClean="0"/>
              <a:t>、对象的数量，已用和可用的容量、</a:t>
            </a:r>
            <a:r>
              <a:rPr lang="en-US" altLang="zh-CN" smtClean="0"/>
              <a:t>PG</a:t>
            </a:r>
            <a:r>
              <a:rPr lang="zh-CN" altLang="en-US" smtClean="0"/>
              <a:t>状态等符合实配</a:t>
            </a:r>
            <a:endParaRPr lang="en-US" altLang="zh-CN" smtClean="0"/>
          </a:p>
          <a:p>
            <a:pPr lvl="1"/>
            <a:r>
              <a:rPr lang="zh-CN" altLang="en-US" sz="2000"/>
              <a:t>输</a:t>
            </a:r>
            <a:r>
              <a:rPr lang="zh-CN" altLang="en-US" sz="2000" smtClean="0"/>
              <a:t>入</a:t>
            </a:r>
            <a:r>
              <a:rPr lang="en-US" altLang="zh-CN" sz="2000" smtClean="0"/>
              <a:t>ceph osd tree</a:t>
            </a:r>
            <a:r>
              <a:rPr lang="zh-CN" altLang="en-US" sz="2000" smtClean="0"/>
              <a:t>，可查询到集群各节点的</a:t>
            </a:r>
            <a:r>
              <a:rPr lang="en-US" altLang="zh-CN" sz="2000" smtClean="0"/>
              <a:t>osd</a:t>
            </a:r>
            <a:r>
              <a:rPr lang="zh-CN" altLang="en-US" sz="2000" smtClean="0"/>
              <a:t>服务和它们对应的硬盘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若其它节点中没有密钥，可向主节</a:t>
            </a:r>
            <a:r>
              <a:rPr lang="zh-CN" altLang="en-US" sz="2000" smtClean="0"/>
              <a:t>点手动请</a:t>
            </a:r>
            <a:r>
              <a:rPr lang="zh-CN" altLang="en-US" sz="2000" smtClean="0"/>
              <a:t>求</a:t>
            </a:r>
            <a:r>
              <a:rPr lang="en-US" altLang="zh-CN" sz="2000" smtClean="0"/>
              <a:t>&amp;</a:t>
            </a:r>
            <a:r>
              <a:rPr lang="zh-CN" altLang="en-US" sz="2000" smtClean="0"/>
              <a:t>同步密钥（可选）</a:t>
            </a:r>
            <a:endParaRPr lang="en-US" altLang="zh-CN" sz="2000" smtClean="0"/>
          </a:p>
          <a:p>
            <a:pPr lvl="2"/>
            <a:r>
              <a:rPr lang="en-US" altLang="zh-CN" smtClean="0"/>
              <a:t>cd /etc/ceph	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以此目录为工作目录，输入</a:t>
            </a:r>
            <a:r>
              <a:rPr lang="en-US" altLang="zh-CN" smtClean="0">
                <a:solidFill>
                  <a:schemeClr val="accent1"/>
                </a:solidFill>
              </a:rPr>
              <a:t>pwd</a:t>
            </a:r>
            <a:r>
              <a:rPr lang="zh-CN" altLang="en-US" smtClean="0">
                <a:solidFill>
                  <a:schemeClr val="accent1"/>
                </a:solidFill>
              </a:rPr>
              <a:t>可查询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2"/>
            <a:r>
              <a:rPr lang="en-US" altLang="zh-CN"/>
              <a:t>ceph-deploy gatherkeys </a:t>
            </a:r>
            <a:r>
              <a:rPr lang="en-US" altLang="zh-CN" smtClean="0"/>
              <a:t>{hostname}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向主节点同步；</a:t>
            </a:r>
            <a:r>
              <a:rPr lang="zh-CN" altLang="en-US" smtClean="0">
                <a:solidFill>
                  <a:schemeClr val="accent2"/>
                </a:solidFill>
              </a:rPr>
              <a:t>其</a:t>
            </a:r>
            <a:r>
              <a:rPr lang="zh-CN" altLang="en-US">
                <a:solidFill>
                  <a:schemeClr val="accent2"/>
                </a:solidFill>
              </a:rPr>
              <a:t>它所有节</a:t>
            </a:r>
            <a:r>
              <a:rPr lang="zh-CN" altLang="en-US" smtClean="0">
                <a:solidFill>
                  <a:schemeClr val="accent2"/>
                </a:solidFill>
              </a:rPr>
              <a:t>点</a:t>
            </a:r>
            <a:r>
              <a:rPr lang="zh-CN" altLang="en-US" smtClean="0">
                <a:solidFill>
                  <a:schemeClr val="accent1"/>
                </a:solidFill>
              </a:rPr>
              <a:t>都要执行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2000"/>
              <a:t>完</a:t>
            </a:r>
            <a:r>
              <a:rPr lang="zh-CN" altLang="en-US" sz="2000" smtClean="0"/>
              <a:t>成</a:t>
            </a:r>
            <a:r>
              <a:rPr lang="en-US" altLang="zh-CN" sz="2000" smtClean="0"/>
              <a:t>Ceph</a:t>
            </a:r>
            <a:r>
              <a:rPr lang="zh-CN" altLang="en-US" sz="2000" smtClean="0"/>
              <a:t>部署，建议重新登录用户以刷新环境变量</a:t>
            </a:r>
            <a:endParaRPr lang="en-US" altLang="zh-CN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集群配</a:t>
            </a:r>
            <a:r>
              <a:rPr lang="zh-CN" altLang="en-US"/>
              <a:t>置</a:t>
            </a:r>
            <a:r>
              <a:rPr lang="en-US" altLang="zh-CN"/>
              <a:t>		</a:t>
            </a:r>
            <a:r>
              <a:rPr lang="en-US" altLang="zh-CN" smtClean="0"/>
              <a:t>	</a:t>
            </a:r>
            <a:r>
              <a:rPr lang="en-US" altLang="zh-CN"/>
              <a:t>					</a:t>
            </a:r>
            <a:r>
              <a:rPr lang="en-US" altLang="zh-CN" smtClean="0"/>
              <a:t>3/3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76120" y="175391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/>
              <a:t>（可选）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6772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/>
          <a:lstStyle/>
          <a:p>
            <a:r>
              <a:rPr lang="zh-CN" altLang="en-US"/>
              <a:t>如</a:t>
            </a:r>
            <a:r>
              <a:rPr lang="zh-CN" altLang="en-US" smtClean="0"/>
              <a:t>果安装过程中碰到难以解决的阻碍，可以尝试执行以下命令</a:t>
            </a:r>
            <a:r>
              <a:rPr lang="zh-CN" altLang="en-US" smtClean="0">
                <a:solidFill>
                  <a:schemeClr val="accent2"/>
                </a:solidFill>
              </a:rPr>
              <a:t>清理环境</a:t>
            </a:r>
            <a:r>
              <a:rPr lang="zh-CN" altLang="en-US" smtClean="0"/>
              <a:t>，然后</a:t>
            </a:r>
            <a:r>
              <a:rPr lang="zh-CN" altLang="en-US" smtClean="0">
                <a:solidFill>
                  <a:schemeClr val="accent2"/>
                </a:solidFill>
              </a:rPr>
              <a:t>重新部署</a:t>
            </a:r>
            <a:r>
              <a:rPr lang="en-US" altLang="zh-CN" smtClean="0">
                <a:solidFill>
                  <a:schemeClr val="accent2"/>
                </a:solidFill>
              </a:rPr>
              <a:t>Ceph</a:t>
            </a:r>
          </a:p>
          <a:p>
            <a:pPr lvl="1"/>
            <a:r>
              <a:rPr lang="en-US" altLang="zh-CN"/>
              <a:t>ceph-deploy purgedata {</a:t>
            </a:r>
            <a:r>
              <a:rPr lang="en-US" altLang="zh-CN" smtClean="0"/>
              <a:t>hostname1} </a:t>
            </a:r>
            <a:r>
              <a:rPr lang="en-US" altLang="zh-CN"/>
              <a:t>[{</a:t>
            </a:r>
            <a:r>
              <a:rPr lang="en-US" altLang="zh-CN" smtClean="0"/>
              <a:t>hostnameX}]</a:t>
            </a:r>
            <a:endParaRPr lang="en-US" altLang="zh-CN"/>
          </a:p>
          <a:p>
            <a:pPr lvl="1"/>
            <a:r>
              <a:rPr lang="en-US" altLang="zh-CN"/>
              <a:t>ceph-deploy </a:t>
            </a:r>
            <a:r>
              <a:rPr lang="en-US" altLang="zh-CN" smtClean="0"/>
              <a:t>forgetkeys</a:t>
            </a:r>
          </a:p>
          <a:p>
            <a:r>
              <a:rPr lang="zh-CN" altLang="en-US" smtClean="0"/>
              <a:t>还可以执行下列命令，将本地安装包一并清理</a:t>
            </a:r>
            <a:endParaRPr lang="en-US" altLang="zh-CN" smtClean="0"/>
          </a:p>
          <a:p>
            <a:pPr lvl="1"/>
            <a:r>
              <a:rPr lang="en-US" altLang="zh-CN"/>
              <a:t>ceph-deploy purge {</a:t>
            </a:r>
            <a:r>
              <a:rPr lang="en-US" altLang="zh-CN" smtClean="0"/>
              <a:t>hostname1} </a:t>
            </a:r>
            <a:r>
              <a:rPr lang="en-US" altLang="zh-CN"/>
              <a:t>[{</a:t>
            </a:r>
            <a:r>
              <a:rPr lang="en-US" altLang="zh-CN" smtClean="0"/>
              <a:t>hostnameX}]</a:t>
            </a:r>
          </a:p>
          <a:p>
            <a:r>
              <a:rPr lang="zh-CN" altLang="en-US"/>
              <a:t>如</a:t>
            </a:r>
            <a:r>
              <a:rPr lang="zh-CN" altLang="en-US" smtClean="0"/>
              <a:t>果需要删除某</a:t>
            </a:r>
            <a:r>
              <a:rPr lang="en-US" altLang="zh-CN" smtClean="0"/>
              <a:t>OSD</a:t>
            </a:r>
            <a:r>
              <a:rPr lang="zh-CN" altLang="en-US" smtClean="0"/>
              <a:t>或移除对应的块设备，必须遵循以下流程：</a:t>
            </a:r>
            <a:endParaRPr lang="en-US" altLang="zh-CN" smtClean="0"/>
          </a:p>
          <a:p>
            <a:pPr lvl="1"/>
            <a:r>
              <a:rPr lang="zh-CN" altLang="en-US"/>
              <a:t>剔</a:t>
            </a:r>
            <a:r>
              <a:rPr lang="zh-CN" altLang="en-US" smtClean="0"/>
              <a:t>除设备：</a:t>
            </a:r>
            <a:r>
              <a:rPr lang="en-US" altLang="zh-CN" smtClean="0"/>
              <a:t>ceph osd out {osd-num}</a:t>
            </a:r>
          </a:p>
          <a:p>
            <a:pPr lvl="2"/>
            <a:r>
              <a:rPr lang="zh-CN" altLang="en-US"/>
              <a:t>不允许批量操</a:t>
            </a:r>
            <a:r>
              <a:rPr lang="zh-CN" altLang="en-US" smtClean="0"/>
              <a:t>作，除非存储池中没有重要数据；</a:t>
            </a:r>
            <a:endParaRPr lang="en-US" altLang="zh-CN" smtClean="0"/>
          </a:p>
          <a:p>
            <a:pPr lvl="1"/>
            <a:r>
              <a:rPr lang="zh-CN" altLang="en-US" smtClean="0"/>
              <a:t>停止服务：</a:t>
            </a:r>
            <a:r>
              <a:rPr lang="en-US" altLang="zh-CN" smtClean="0"/>
              <a:t>sudo systemctl stop ceph-osd@{osd-num}</a:t>
            </a:r>
          </a:p>
          <a:p>
            <a:pPr lvl="1"/>
            <a:r>
              <a:rPr lang="zh-CN" altLang="en-US" smtClean="0"/>
              <a:t>擦除数据（可选）：</a:t>
            </a:r>
            <a:r>
              <a:rPr lang="en-US" altLang="zh-CN" smtClean="0"/>
              <a:t>ceph osd purge </a:t>
            </a:r>
            <a:r>
              <a:rPr lang="en-US" altLang="zh-CN"/>
              <a:t>{osd-num</a:t>
            </a:r>
            <a:r>
              <a:rPr lang="en-US" altLang="zh-CN" smtClean="0"/>
              <a:t>} --yes-i-really-mean-it</a:t>
            </a:r>
          </a:p>
          <a:p>
            <a:pPr lvl="1"/>
            <a:r>
              <a:rPr lang="zh-CN" altLang="en-US"/>
              <a:t>移</a:t>
            </a:r>
            <a:r>
              <a:rPr lang="zh-CN" altLang="en-US" smtClean="0"/>
              <a:t>出 </a:t>
            </a:r>
            <a:r>
              <a:rPr lang="en-US" altLang="zh-CN" smtClean="0"/>
              <a:t>crush map</a:t>
            </a:r>
            <a:r>
              <a:rPr lang="zh-CN" altLang="en-US" smtClean="0"/>
              <a:t>：</a:t>
            </a:r>
            <a:r>
              <a:rPr lang="en-US" altLang="zh-CN"/>
              <a:t>ceph osd crush remove {name</a:t>
            </a:r>
            <a:r>
              <a:rPr lang="en-US" altLang="zh-CN" smtClean="0"/>
              <a:t>}</a:t>
            </a:r>
          </a:p>
          <a:p>
            <a:pPr lvl="1"/>
            <a:r>
              <a:rPr lang="zh-CN" altLang="en-US"/>
              <a:t>删</a:t>
            </a:r>
            <a:r>
              <a:rPr lang="zh-CN" altLang="en-US" smtClean="0"/>
              <a:t>除 </a:t>
            </a:r>
            <a:r>
              <a:rPr lang="en-US" altLang="zh-CN" smtClean="0"/>
              <a:t>ceph auth </a:t>
            </a:r>
            <a:r>
              <a:rPr lang="zh-CN" altLang="en-US" smtClean="0"/>
              <a:t>记录：</a:t>
            </a:r>
            <a:r>
              <a:rPr lang="en-US" altLang="zh-CN"/>
              <a:t>ceph auth del osd.{osd-num</a:t>
            </a:r>
            <a:r>
              <a:rPr lang="en-US" altLang="zh-CN" smtClean="0"/>
              <a:t>}</a:t>
            </a:r>
          </a:p>
          <a:p>
            <a:pPr lvl="1"/>
            <a:r>
              <a:rPr lang="zh-CN" altLang="en-US"/>
              <a:t>移</a:t>
            </a:r>
            <a:r>
              <a:rPr lang="zh-CN" altLang="en-US" smtClean="0"/>
              <a:t>出 </a:t>
            </a:r>
            <a:r>
              <a:rPr lang="en-US" altLang="zh-CN" smtClean="0"/>
              <a:t>osdmap</a:t>
            </a:r>
            <a:r>
              <a:rPr lang="zh-CN" altLang="en-US" smtClean="0"/>
              <a:t>：</a:t>
            </a:r>
            <a:r>
              <a:rPr lang="en-US" altLang="zh-CN"/>
              <a:t>ceph osd rm {osd-num</a:t>
            </a:r>
            <a:r>
              <a:rPr lang="en-US" altLang="zh-CN" smtClean="0"/>
              <a:t>}</a:t>
            </a:r>
          </a:p>
          <a:p>
            <a:pPr lvl="1"/>
            <a:r>
              <a:rPr lang="zh-CN" altLang="en-US" smtClean="0"/>
              <a:t>手动删</a:t>
            </a:r>
            <a:r>
              <a:rPr lang="zh-CN" altLang="en-US"/>
              <a:t>除 </a:t>
            </a:r>
            <a:r>
              <a:rPr lang="en-US" altLang="zh-CN"/>
              <a:t>ceph.conf </a:t>
            </a:r>
            <a:r>
              <a:rPr lang="zh-CN" altLang="en-US"/>
              <a:t>中的记录（如果有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zh-CN" altLang="en-US"/>
              <a:t>必须等待集群自愈后（</a:t>
            </a:r>
            <a:r>
              <a:rPr lang="en-US" altLang="zh-CN"/>
              <a:t>PG </a:t>
            </a:r>
            <a:r>
              <a:rPr lang="zh-CN" altLang="en-US"/>
              <a:t>状态为 </a:t>
            </a:r>
            <a:r>
              <a:rPr lang="en-US" altLang="zh-CN"/>
              <a:t>active+clean</a:t>
            </a:r>
            <a:r>
              <a:rPr lang="zh-CN" altLang="en-US"/>
              <a:t>）才</a:t>
            </a:r>
            <a:r>
              <a:rPr lang="zh-CN" altLang="en-US" smtClean="0"/>
              <a:t>能继续删除*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其它说明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4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/>
          </a:bodyPr>
          <a:lstStyle/>
          <a:p>
            <a:r>
              <a:rPr lang="zh-CN" altLang="en-US" smtClean="0"/>
              <a:t>扩展</a:t>
            </a:r>
            <a:r>
              <a:rPr lang="en-US" altLang="zh-CN" smtClean="0"/>
              <a:t>Ceph-mon</a:t>
            </a:r>
            <a:r>
              <a:rPr lang="zh-CN" altLang="en-US" smtClean="0"/>
              <a:t>节点（参考命令）</a:t>
            </a:r>
            <a:endParaRPr lang="en-US" altLang="zh-CN" smtClean="0"/>
          </a:p>
          <a:p>
            <a:pPr lvl="1"/>
            <a:r>
              <a:rPr lang="en-US" altLang="zh-CN" smtClean="0"/>
              <a:t>yum install ceph-common ceph-mon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仅安装</a:t>
            </a:r>
            <a:r>
              <a:rPr lang="en-US" altLang="zh-CN" smtClean="0">
                <a:solidFill>
                  <a:schemeClr val="accent1"/>
                </a:solidFill>
              </a:rPr>
              <a:t>ceph</a:t>
            </a:r>
            <a:r>
              <a:rPr lang="zh-CN" altLang="en-US" smtClean="0">
                <a:solidFill>
                  <a:schemeClr val="accent1"/>
                </a:solidFill>
              </a:rPr>
              <a:t>通用组件和</a:t>
            </a:r>
            <a:r>
              <a:rPr lang="en-US" altLang="zh-CN" smtClean="0">
                <a:solidFill>
                  <a:schemeClr val="accent1"/>
                </a:solidFill>
              </a:rPr>
              <a:t>mon</a:t>
            </a:r>
            <a:r>
              <a:rPr lang="zh-CN" altLang="en-US" smtClean="0">
                <a:solidFill>
                  <a:schemeClr val="accent1"/>
                </a:solidFill>
              </a:rPr>
              <a:t>组件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en-US" altLang="zh-CN" smtClean="0"/>
              <a:t>ceph-deploy mon add {hostname}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为集群添加</a:t>
            </a:r>
            <a:r>
              <a:rPr lang="en-US" altLang="zh-CN" smtClean="0">
                <a:solidFill>
                  <a:schemeClr val="accent1"/>
                </a:solidFill>
              </a:rPr>
              <a:t>mon</a:t>
            </a:r>
            <a:r>
              <a:rPr lang="zh-CN" altLang="en-US" smtClean="0">
                <a:solidFill>
                  <a:schemeClr val="accent1"/>
                </a:solidFill>
              </a:rPr>
              <a:t>节点</a:t>
            </a:r>
            <a:r>
              <a:rPr lang="zh-CN" altLang="en-US"/>
              <a:t>*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en-US" altLang="zh-CN" smtClean="0"/>
              <a:t>ceph quorum_status [--format json-pretty]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查验集群</a:t>
            </a:r>
            <a:r>
              <a:rPr lang="en-US" altLang="zh-CN" smtClean="0">
                <a:solidFill>
                  <a:schemeClr val="accent1"/>
                </a:solidFill>
              </a:rPr>
              <a:t>mon</a:t>
            </a:r>
            <a:r>
              <a:rPr lang="zh-CN" altLang="en-US">
                <a:solidFill>
                  <a:schemeClr val="accent1"/>
                </a:solidFill>
              </a:rPr>
              <a:t>节</a:t>
            </a:r>
            <a:r>
              <a:rPr lang="zh-CN" altLang="en-US" smtClean="0">
                <a:solidFill>
                  <a:schemeClr val="accent1"/>
                </a:solidFill>
              </a:rPr>
              <a:t>点状态，将返回</a:t>
            </a:r>
            <a:r>
              <a:rPr lang="en-US" altLang="zh-CN" smtClean="0">
                <a:solidFill>
                  <a:schemeClr val="accent1"/>
                </a:solidFill>
              </a:rPr>
              <a:t>JSON</a:t>
            </a:r>
            <a:r>
              <a:rPr lang="zh-CN" altLang="en-US" smtClean="0">
                <a:solidFill>
                  <a:schemeClr val="accent1"/>
                </a:solidFill>
              </a:rPr>
              <a:t>数据；带上</a:t>
            </a:r>
            <a:r>
              <a:rPr lang="en-US" altLang="zh-CN">
                <a:solidFill>
                  <a:schemeClr val="accent1"/>
                </a:solidFill>
              </a:rPr>
              <a:t>--format json-pretty</a:t>
            </a:r>
            <a:r>
              <a:rPr lang="zh-CN" altLang="en-US" smtClean="0">
                <a:solidFill>
                  <a:schemeClr val="accent1"/>
                </a:solidFill>
              </a:rPr>
              <a:t>参数会格式化显示，可读性更佳</a:t>
            </a:r>
            <a:endParaRPr lang="en-US" altLang="zh-CN" smtClean="0">
              <a:solidFill>
                <a:schemeClr val="accent1"/>
              </a:solidFill>
            </a:endParaRPr>
          </a:p>
          <a:p>
            <a:r>
              <a:rPr lang="zh-CN" altLang="en-US"/>
              <a:t>扩</a:t>
            </a:r>
            <a:r>
              <a:rPr lang="zh-CN" altLang="en-US" smtClean="0"/>
              <a:t>展</a:t>
            </a:r>
            <a:r>
              <a:rPr lang="en-US" altLang="zh-CN" smtClean="0"/>
              <a:t>Ceph-mgr</a:t>
            </a:r>
            <a:r>
              <a:rPr lang="zh-CN" altLang="en-US"/>
              <a:t>节点（参考命令）</a:t>
            </a:r>
            <a:endParaRPr lang="en-US" altLang="zh-CN" smtClean="0"/>
          </a:p>
          <a:p>
            <a:pPr lvl="1"/>
            <a:r>
              <a:rPr lang="en-US" altLang="zh-CN" smtClean="0"/>
              <a:t>yum install ceph-mgr	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仅安装</a:t>
            </a:r>
            <a:r>
              <a:rPr lang="en-US" altLang="zh-CN" smtClean="0">
                <a:solidFill>
                  <a:schemeClr val="accent1"/>
                </a:solidFill>
              </a:rPr>
              <a:t>ceph-mgr</a:t>
            </a:r>
            <a:r>
              <a:rPr lang="zh-CN" altLang="en-US" smtClean="0">
                <a:solidFill>
                  <a:schemeClr val="accent1"/>
                </a:solidFill>
              </a:rPr>
              <a:t>组件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en-US" altLang="zh-CN"/>
              <a:t>ceph-deploy mgr create </a:t>
            </a:r>
            <a:r>
              <a:rPr lang="en-US" altLang="zh-CN" smtClean="0"/>
              <a:t>{hostname}</a:t>
            </a:r>
            <a:r>
              <a:rPr lang="en-US" altLang="zh-CN"/>
              <a:t>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为集群添</a:t>
            </a:r>
            <a:r>
              <a:rPr lang="zh-CN" altLang="en-US" smtClean="0">
                <a:solidFill>
                  <a:schemeClr val="accent1"/>
                </a:solidFill>
              </a:rPr>
              <a:t>加</a:t>
            </a:r>
            <a:r>
              <a:rPr lang="en-US" altLang="zh-CN">
                <a:solidFill>
                  <a:schemeClr val="accent1"/>
                </a:solidFill>
              </a:rPr>
              <a:t>mgr</a:t>
            </a:r>
            <a:r>
              <a:rPr lang="zh-CN" altLang="en-US" smtClean="0">
                <a:solidFill>
                  <a:schemeClr val="accent1"/>
                </a:solidFill>
              </a:rPr>
              <a:t>节点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en-US" altLang="zh-CN"/>
              <a:t>ceph-deploy admin </a:t>
            </a:r>
            <a:r>
              <a:rPr lang="en-US" altLang="zh-CN" smtClean="0"/>
              <a:t>{hostname}			</a:t>
            </a:r>
            <a:r>
              <a:rPr lang="en-US" altLang="zh-CN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分发集群配置和</a:t>
            </a:r>
            <a:r>
              <a:rPr lang="en-US" altLang="zh-CN">
                <a:solidFill>
                  <a:schemeClr val="accent1"/>
                </a:solidFill>
              </a:rPr>
              <a:t>admin</a:t>
            </a:r>
            <a:r>
              <a:rPr lang="zh-CN" altLang="en-US">
                <a:solidFill>
                  <a:schemeClr val="accent1"/>
                </a:solidFill>
              </a:rPr>
              <a:t>认证文</a:t>
            </a:r>
            <a:r>
              <a:rPr lang="zh-CN" altLang="en-US" smtClean="0">
                <a:solidFill>
                  <a:schemeClr val="accent1"/>
                </a:solidFill>
              </a:rPr>
              <a:t>件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en-US" altLang="zh-CN" smtClean="0"/>
              <a:t>ceph -s			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查验集群</a:t>
            </a:r>
            <a:r>
              <a:rPr lang="en-US" altLang="zh-CN" smtClean="0">
                <a:solidFill>
                  <a:schemeClr val="accent1"/>
                </a:solidFill>
              </a:rPr>
              <a:t>mgr</a:t>
            </a:r>
            <a:r>
              <a:rPr lang="zh-CN" altLang="en-US" smtClean="0">
                <a:solidFill>
                  <a:schemeClr val="accent1"/>
                </a:solidFill>
              </a:rPr>
              <a:t>节点状态</a:t>
            </a:r>
            <a:endParaRPr lang="en-US" altLang="zh-CN" smtClean="0">
              <a:solidFill>
                <a:schemeClr val="accent1"/>
              </a:solidFill>
            </a:endParaRPr>
          </a:p>
          <a:p>
            <a:r>
              <a:rPr lang="zh-CN" altLang="en-US" smtClean="0"/>
              <a:t>手动复制集群配置文件（包括认证配置文件）（可选）</a:t>
            </a:r>
            <a:endParaRPr lang="en-US" altLang="zh-CN" smtClean="0"/>
          </a:p>
          <a:p>
            <a:pPr lvl="1"/>
            <a:r>
              <a:rPr lang="en-US" altLang="zh-CN"/>
              <a:t>scp -p /etc/ceph/ceph.conf {IP}:/etc/ceph/	</a:t>
            </a:r>
            <a:r>
              <a:rPr lang="en-US" altLang="zh-CN">
                <a:solidFill>
                  <a:schemeClr val="accent1"/>
                </a:solidFill>
              </a:rPr>
              <a:t>##IP</a:t>
            </a:r>
            <a:r>
              <a:rPr lang="zh-CN" altLang="en-US">
                <a:solidFill>
                  <a:schemeClr val="accent1"/>
                </a:solidFill>
              </a:rPr>
              <a:t>替换</a:t>
            </a:r>
            <a:r>
              <a:rPr lang="zh-CN" altLang="en-US" smtClean="0">
                <a:solidFill>
                  <a:schemeClr val="accent1"/>
                </a:solidFill>
              </a:rPr>
              <a:t>为节点</a:t>
            </a:r>
            <a:r>
              <a:rPr lang="en-US" altLang="zh-CN" smtClean="0">
                <a:solidFill>
                  <a:schemeClr val="accent1"/>
                </a:solidFill>
              </a:rPr>
              <a:t>IP</a:t>
            </a:r>
            <a:r>
              <a:rPr lang="zh-CN" altLang="en-US">
                <a:solidFill>
                  <a:schemeClr val="accent1"/>
                </a:solidFill>
              </a:rPr>
              <a:t>或主机名</a:t>
            </a:r>
            <a:endParaRPr lang="en-US" altLang="zh-CN">
              <a:solidFill>
                <a:schemeClr val="accent1"/>
              </a:solidFill>
            </a:endParaRPr>
          </a:p>
          <a:p>
            <a:pPr lvl="1"/>
            <a:r>
              <a:rPr lang="en-US" altLang="zh-CN"/>
              <a:t>scp -p /etc/ceph/ceph.client</a:t>
            </a:r>
            <a:r>
              <a:rPr lang="en-US" altLang="zh-CN" smtClean="0"/>
              <a:t>.{user}.</a:t>
            </a:r>
            <a:r>
              <a:rPr lang="en-US" altLang="zh-CN"/>
              <a:t>keyring {IP}:/etc/ceph/	</a:t>
            </a:r>
            <a:r>
              <a:rPr lang="en-US" altLang="zh-CN" smtClean="0"/>
              <a:t>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复制密钥到客户端，生产环境下建议限制客户端访问密钥的权限</a:t>
            </a:r>
            <a:endParaRPr lang="en-US" altLang="zh-CN">
              <a:solidFill>
                <a:schemeClr val="accent1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扩展</a:t>
            </a:r>
            <a:r>
              <a:rPr lang="en-US" altLang="zh-CN" smtClean="0"/>
              <a:t>Ceph</a:t>
            </a:r>
            <a:r>
              <a:rPr lang="zh-CN" altLang="en-US" smtClean="0"/>
              <a:t>集群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管理</a:t>
            </a:r>
            <a:r>
              <a:rPr lang="en-US" altLang="zh-CN" smtClean="0"/>
              <a:t>Ceph-RBD</a:t>
            </a:r>
            <a:r>
              <a:rPr lang="zh-CN" altLang="en-US"/>
              <a:t>存储池（在主节点工作目录下操作）</a:t>
            </a:r>
            <a:r>
              <a:rPr lang="en-US" altLang="zh-CN"/>
              <a:t>*</a:t>
            </a:r>
          </a:p>
          <a:p>
            <a:pPr lvl="1"/>
            <a:r>
              <a:rPr lang="en-US" altLang="zh-CN"/>
              <a:t>ceph osd pool create </a:t>
            </a:r>
            <a:r>
              <a:rPr lang="en-US" altLang="zh-CN" smtClean="0"/>
              <a:t>{poolName} {pgNum} [pgpNum</a:t>
            </a:r>
            <a:r>
              <a:rPr lang="en-US" altLang="zh-CN"/>
              <a:t>]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创建存储池，</a:t>
            </a:r>
            <a:r>
              <a:rPr lang="en-US" altLang="zh-CN" smtClean="0">
                <a:solidFill>
                  <a:schemeClr val="accent1"/>
                </a:solidFill>
              </a:rPr>
              <a:t>pg</a:t>
            </a:r>
            <a:r>
              <a:rPr lang="zh-CN" altLang="en-US">
                <a:solidFill>
                  <a:schemeClr val="accent1"/>
                </a:solidFill>
              </a:rPr>
              <a:t>数量与</a:t>
            </a:r>
            <a:r>
              <a:rPr lang="en-US" altLang="zh-CN">
                <a:solidFill>
                  <a:schemeClr val="accent1"/>
                </a:solidFill>
              </a:rPr>
              <a:t>osd</a:t>
            </a:r>
            <a:r>
              <a:rPr lang="zh-CN" altLang="en-US">
                <a:solidFill>
                  <a:schemeClr val="accent1"/>
                </a:solidFill>
              </a:rPr>
              <a:t>数量正相关，此处建议设</a:t>
            </a:r>
            <a:r>
              <a:rPr lang="zh-CN" altLang="en-US" smtClean="0">
                <a:solidFill>
                  <a:schemeClr val="accent1"/>
                </a:solidFill>
              </a:rPr>
              <a:t>为</a:t>
            </a:r>
            <a:r>
              <a:rPr lang="en-US" altLang="zh-CN" smtClean="0">
                <a:solidFill>
                  <a:schemeClr val="accent1"/>
                </a:solidFill>
              </a:rPr>
              <a:t>16-64</a:t>
            </a:r>
            <a:r>
              <a:rPr lang="zh-CN" altLang="en-US" smtClean="0">
                <a:solidFill>
                  <a:schemeClr val="accent1"/>
                </a:solidFill>
              </a:rPr>
              <a:t>；</a:t>
            </a:r>
            <a:r>
              <a:rPr lang="en-US" altLang="zh-CN">
                <a:solidFill>
                  <a:schemeClr val="accent1"/>
                </a:solidFill>
              </a:rPr>
              <a:t>pgp</a:t>
            </a:r>
            <a:r>
              <a:rPr lang="zh-CN" altLang="en-US">
                <a:solidFill>
                  <a:schemeClr val="accent1"/>
                </a:solidFill>
              </a:rPr>
              <a:t>数量通常与</a:t>
            </a:r>
            <a:r>
              <a:rPr lang="en-US" altLang="zh-CN">
                <a:solidFill>
                  <a:schemeClr val="accent1"/>
                </a:solidFill>
              </a:rPr>
              <a:t>pg</a:t>
            </a:r>
            <a:r>
              <a:rPr lang="zh-CN" altLang="en-US">
                <a:solidFill>
                  <a:schemeClr val="accent1"/>
                </a:solidFill>
              </a:rPr>
              <a:t>一致，可缺省</a:t>
            </a:r>
            <a:r>
              <a:rPr lang="en-US" altLang="zh-CN" smtClean="0"/>
              <a:t>*</a:t>
            </a:r>
          </a:p>
          <a:p>
            <a:pPr lvl="1"/>
            <a:r>
              <a:rPr lang="en-US" altLang="zh-CN"/>
              <a:t>ceph osd pool ls [</a:t>
            </a:r>
            <a:r>
              <a:rPr lang="en-US" altLang="zh-CN" smtClean="0"/>
              <a:t>detail</a:t>
            </a:r>
            <a:r>
              <a:rPr lang="en-US" altLang="zh-CN"/>
              <a:t>]			</a:t>
            </a:r>
            <a:r>
              <a:rPr lang="en-US" altLang="zh-CN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列出存储池，带上</a:t>
            </a:r>
            <a:r>
              <a:rPr lang="en-US" altLang="zh-CN">
                <a:solidFill>
                  <a:schemeClr val="accent1"/>
                </a:solidFill>
              </a:rPr>
              <a:t>detail</a:t>
            </a:r>
            <a:r>
              <a:rPr lang="zh-CN" altLang="en-US">
                <a:solidFill>
                  <a:schemeClr val="accent1"/>
                </a:solidFill>
              </a:rPr>
              <a:t>表示列出细节</a:t>
            </a:r>
            <a:r>
              <a:rPr lang="en-US" altLang="zh-CN" smtClean="0"/>
              <a:t>*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zh-CN" altLang="en-US" smtClean="0"/>
              <a:t>利用</a:t>
            </a:r>
            <a:r>
              <a:rPr lang="en-US" altLang="zh-CN" smtClean="0"/>
              <a:t>rados</a:t>
            </a:r>
            <a:r>
              <a:rPr lang="zh-CN" altLang="en-US" smtClean="0"/>
              <a:t>命令直接使用存储池</a:t>
            </a:r>
            <a:endParaRPr lang="en-US" altLang="zh-CN" smtClean="0"/>
          </a:p>
          <a:p>
            <a:pPr lvl="1"/>
            <a:r>
              <a:rPr lang="en-US" altLang="zh-CN" smtClean="0"/>
              <a:t>rados put {oid} {fileName} -p {poolName}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指定</a:t>
            </a:r>
            <a:r>
              <a:rPr lang="en-US" altLang="zh-CN" smtClean="0">
                <a:solidFill>
                  <a:schemeClr val="accent1"/>
                </a:solidFill>
              </a:rPr>
              <a:t>oid</a:t>
            </a:r>
            <a:r>
              <a:rPr lang="zh-CN" altLang="en-US" smtClean="0">
                <a:solidFill>
                  <a:schemeClr val="accent1"/>
                </a:solidFill>
              </a:rPr>
              <a:t>并上传文件对象到存储池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en-US" altLang="zh-CN" smtClean="0"/>
              <a:t>rados ls -p {poolName}	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列</a:t>
            </a:r>
            <a:r>
              <a:rPr lang="zh-CN" altLang="en-US" smtClean="0">
                <a:solidFill>
                  <a:schemeClr val="accent1"/>
                </a:solidFill>
              </a:rPr>
              <a:t>出该存储池中的对象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en-US" altLang="zh-CN" smtClean="0"/>
              <a:t>ceph osd map {poolName} {oid}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查询存储池中指定对象的映射信息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en-US" altLang="zh-CN" smtClean="0"/>
              <a:t>rados get {oid} -p {poolName} {fileName}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从存储池中获取对象并保存到本地文件系统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en-US" altLang="zh-CN"/>
              <a:t>rados </a:t>
            </a:r>
            <a:r>
              <a:rPr lang="en-US" altLang="zh-CN" smtClean="0"/>
              <a:t>rm {oid} -p {poolName}		</a:t>
            </a:r>
            <a:r>
              <a:rPr lang="en-US" altLang="zh-CN"/>
              <a:t>	</a:t>
            </a:r>
            <a:r>
              <a:rPr lang="en-US" altLang="zh-CN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从存储池</a:t>
            </a:r>
            <a:r>
              <a:rPr lang="zh-CN" altLang="en-US" smtClean="0">
                <a:solidFill>
                  <a:schemeClr val="accent1"/>
                </a:solidFill>
              </a:rPr>
              <a:t>中删除对象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endParaRPr lang="en-US" altLang="zh-CN"/>
          </a:p>
          <a:p>
            <a:pPr lvl="1"/>
            <a:r>
              <a:rPr lang="en-US" altLang="zh-CN" smtClean="0"/>
              <a:t>rbd </a:t>
            </a:r>
            <a:r>
              <a:rPr lang="en-US" altLang="zh-CN"/>
              <a:t>remove </a:t>
            </a:r>
            <a:r>
              <a:rPr lang="en-US" altLang="zh-CN" smtClean="0"/>
              <a:t>{poolName}	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删除存储池</a:t>
            </a:r>
            <a:endParaRPr lang="en-US" altLang="zh-CN" smtClean="0">
              <a:solidFill>
                <a:schemeClr val="accent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简单测试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Microsoft Office PowerPoint</Application>
  <PresentationFormat>宽屏</PresentationFormat>
  <Paragraphs>105</Paragraphs>
  <Slides>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HarmonyOS Sans SC Light</vt:lpstr>
      <vt:lpstr>等线</vt:lpstr>
      <vt:lpstr>等线 Light</vt:lpstr>
      <vt:lpstr>Arial</vt:lpstr>
      <vt:lpstr>Office 主题​​</vt:lpstr>
      <vt:lpstr>包装程序外壳对象</vt:lpstr>
      <vt:lpstr>集群配置        1/3</vt:lpstr>
      <vt:lpstr>集群配置        2/3</vt:lpstr>
      <vt:lpstr>集群配置        3/3</vt:lpstr>
      <vt:lpstr>其它说明</vt:lpstr>
      <vt:lpstr>扩展Ceph集群</vt:lpstr>
      <vt:lpstr>简单测试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集群配置        1/3</dc:title>
  <dc:creator>User</dc:creator>
  <cp:lastModifiedBy>User</cp:lastModifiedBy>
  <cp:revision>1</cp:revision>
  <dcterms:created xsi:type="dcterms:W3CDTF">2025-04-27T02:47:54Z</dcterms:created>
  <dcterms:modified xsi:type="dcterms:W3CDTF">2025-04-27T02:47:57Z</dcterms:modified>
</cp:coreProperties>
</file>